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403" r:id="rId2"/>
    <p:sldId id="404" r:id="rId3"/>
    <p:sldId id="405" r:id="rId4"/>
    <p:sldId id="406" r:id="rId5"/>
    <p:sldId id="407" r:id="rId6"/>
    <p:sldId id="408" r:id="rId7"/>
    <p:sldId id="409" r:id="rId8"/>
    <p:sldId id="410" r:id="rId9"/>
    <p:sldId id="411" r:id="rId10"/>
    <p:sldId id="412" r:id="rId11"/>
    <p:sldId id="413" r:id="rId12"/>
    <p:sldId id="414" r:id="rId13"/>
    <p:sldId id="415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1500" y="-5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rgbClr val="F4EAD7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Google Shape;9;p2"/>
          <p:cNvSpPr/>
          <p:nvPr/>
        </p:nvSpPr>
        <p:spPr>
          <a:xfrm>
            <a:off x="9925028" y="419800"/>
            <a:ext cx="2271437" cy="1371003"/>
          </a:xfrm>
          <a:custGeom>
            <a:avLst/>
            <a:gdLst/>
            <a:ahLst/>
            <a:cxnLst/>
            <a:rect l="l" t="t" r="r" b="b"/>
            <a:pathLst>
              <a:path w="63113" h="38094" extrusionOk="0">
                <a:moveTo>
                  <a:pt x="47921" y="1"/>
                </a:moveTo>
                <a:cubicBezTo>
                  <a:pt x="41395" y="1"/>
                  <a:pt x="37275" y="6989"/>
                  <a:pt x="34809" y="12210"/>
                </a:cubicBezTo>
                <a:cubicBezTo>
                  <a:pt x="31453" y="8175"/>
                  <a:pt x="26770" y="3749"/>
                  <a:pt x="21361" y="3749"/>
                </a:cubicBezTo>
                <a:cubicBezTo>
                  <a:pt x="19855" y="3749"/>
                  <a:pt x="18292" y="4093"/>
                  <a:pt x="16686" y="4883"/>
                </a:cubicBezTo>
                <a:cubicBezTo>
                  <a:pt x="8469" y="8764"/>
                  <a:pt x="10957" y="16661"/>
                  <a:pt x="12966" y="23143"/>
                </a:cubicBezTo>
                <a:cubicBezTo>
                  <a:pt x="8195" y="24079"/>
                  <a:pt x="1" y="26864"/>
                  <a:pt x="3402" y="33392"/>
                </a:cubicBezTo>
                <a:cubicBezTo>
                  <a:pt x="5753" y="37660"/>
                  <a:pt x="12715" y="37911"/>
                  <a:pt x="16892" y="38048"/>
                </a:cubicBezTo>
                <a:cubicBezTo>
                  <a:pt x="19816" y="38069"/>
                  <a:pt x="23341" y="38085"/>
                  <a:pt x="27109" y="38085"/>
                </a:cubicBezTo>
                <a:cubicBezTo>
                  <a:pt x="35899" y="38085"/>
                  <a:pt x="46003" y="37996"/>
                  <a:pt x="52841" y="37660"/>
                </a:cubicBezTo>
                <a:cubicBezTo>
                  <a:pt x="54941" y="37843"/>
                  <a:pt x="58822" y="38071"/>
                  <a:pt x="63113" y="38094"/>
                </a:cubicBezTo>
                <a:lnTo>
                  <a:pt x="63113" y="12735"/>
                </a:lnTo>
                <a:cubicBezTo>
                  <a:pt x="61173" y="13739"/>
                  <a:pt x="59347" y="15314"/>
                  <a:pt x="57772" y="16661"/>
                </a:cubicBezTo>
                <a:cubicBezTo>
                  <a:pt x="58000" y="10544"/>
                  <a:pt x="57178" y="1870"/>
                  <a:pt x="49988" y="227"/>
                </a:cubicBezTo>
                <a:cubicBezTo>
                  <a:pt x="49274" y="73"/>
                  <a:pt x="48585" y="1"/>
                  <a:pt x="47921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79" name="Google Shape;10;p2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80" name="Google Shape;11;p2"/>
          <p:cNvSpPr/>
          <p:nvPr/>
        </p:nvSpPr>
        <p:spPr>
          <a:xfrm>
            <a:off x="-11" y="253059"/>
            <a:ext cx="1561643" cy="108653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81" name="Google Shape;12;p2"/>
          <p:cNvSpPr/>
          <p:nvPr/>
        </p:nvSpPr>
        <p:spPr>
          <a:xfrm>
            <a:off x="9066662" y="2528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82" name="Google Shape;13;p2"/>
          <p:cNvSpPr/>
          <p:nvPr/>
        </p:nvSpPr>
        <p:spPr>
          <a:xfrm>
            <a:off x="11040900" y="1661601"/>
            <a:ext cx="315453" cy="299804"/>
          </a:xfrm>
          <a:custGeom>
            <a:avLst/>
            <a:gdLst/>
            <a:ahLst/>
            <a:cxnLst/>
            <a:rect l="l" t="t" r="r" b="b"/>
            <a:pathLst>
              <a:path w="6894" h="6552" extrusionOk="0">
                <a:moveTo>
                  <a:pt x="3447" y="1"/>
                </a:moveTo>
                <a:lnTo>
                  <a:pt x="2374" y="2146"/>
                </a:lnTo>
                <a:lnTo>
                  <a:pt x="1" y="2489"/>
                </a:lnTo>
                <a:lnTo>
                  <a:pt x="1735" y="4178"/>
                </a:lnTo>
                <a:lnTo>
                  <a:pt x="1325" y="6552"/>
                </a:lnTo>
                <a:lnTo>
                  <a:pt x="3447" y="5433"/>
                </a:lnTo>
                <a:lnTo>
                  <a:pt x="5570" y="6552"/>
                </a:lnTo>
                <a:lnTo>
                  <a:pt x="5159" y="4178"/>
                </a:lnTo>
                <a:lnTo>
                  <a:pt x="6894" y="2489"/>
                </a:lnTo>
                <a:lnTo>
                  <a:pt x="4520" y="2146"/>
                </a:lnTo>
                <a:lnTo>
                  <a:pt x="344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83" name="Google Shape;14;p2"/>
          <p:cNvSpPr/>
          <p:nvPr/>
        </p:nvSpPr>
        <p:spPr>
          <a:xfrm>
            <a:off x="9150675" y="4155715"/>
            <a:ext cx="315453" cy="299804"/>
          </a:xfrm>
          <a:custGeom>
            <a:avLst/>
            <a:gdLst/>
            <a:ahLst/>
            <a:cxnLst/>
            <a:rect l="l" t="t" r="r" b="b"/>
            <a:pathLst>
              <a:path w="6894" h="6552" extrusionOk="0">
                <a:moveTo>
                  <a:pt x="3447" y="1"/>
                </a:moveTo>
                <a:lnTo>
                  <a:pt x="2397" y="2169"/>
                </a:lnTo>
                <a:lnTo>
                  <a:pt x="1" y="2511"/>
                </a:lnTo>
                <a:lnTo>
                  <a:pt x="1735" y="4200"/>
                </a:lnTo>
                <a:lnTo>
                  <a:pt x="1325" y="6551"/>
                </a:lnTo>
                <a:lnTo>
                  <a:pt x="1325" y="6551"/>
                </a:lnTo>
                <a:lnTo>
                  <a:pt x="3447" y="5433"/>
                </a:lnTo>
                <a:lnTo>
                  <a:pt x="5570" y="6551"/>
                </a:lnTo>
                <a:lnTo>
                  <a:pt x="5182" y="4200"/>
                </a:lnTo>
                <a:lnTo>
                  <a:pt x="6894" y="2511"/>
                </a:lnTo>
                <a:lnTo>
                  <a:pt x="4520" y="2169"/>
                </a:lnTo>
                <a:lnTo>
                  <a:pt x="344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84" name="Google Shape;15;p2"/>
          <p:cNvSpPr/>
          <p:nvPr/>
        </p:nvSpPr>
        <p:spPr>
          <a:xfrm>
            <a:off x="8812296" y="5423661"/>
            <a:ext cx="193235" cy="183855"/>
          </a:xfrm>
          <a:custGeom>
            <a:avLst/>
            <a:gdLst/>
            <a:ahLst/>
            <a:cxnLst/>
            <a:rect l="l" t="t" r="r" b="b"/>
            <a:pathLst>
              <a:path w="4223" h="4018" extrusionOk="0">
                <a:moveTo>
                  <a:pt x="2123" y="0"/>
                </a:moveTo>
                <a:lnTo>
                  <a:pt x="1461" y="1324"/>
                </a:lnTo>
                <a:lnTo>
                  <a:pt x="0" y="1530"/>
                </a:lnTo>
                <a:lnTo>
                  <a:pt x="1050" y="2557"/>
                </a:lnTo>
                <a:lnTo>
                  <a:pt x="799" y="4018"/>
                </a:lnTo>
                <a:lnTo>
                  <a:pt x="2123" y="3333"/>
                </a:lnTo>
                <a:lnTo>
                  <a:pt x="3424" y="4018"/>
                </a:lnTo>
                <a:lnTo>
                  <a:pt x="3173" y="2557"/>
                </a:lnTo>
                <a:lnTo>
                  <a:pt x="4223" y="1530"/>
                </a:lnTo>
                <a:lnTo>
                  <a:pt x="2762" y="1324"/>
                </a:lnTo>
                <a:lnTo>
                  <a:pt x="2123" y="0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85" name="Google Shape;16;p2"/>
          <p:cNvSpPr/>
          <p:nvPr/>
        </p:nvSpPr>
        <p:spPr>
          <a:xfrm>
            <a:off x="7487781" y="720389"/>
            <a:ext cx="62479" cy="48515"/>
          </a:xfrm>
          <a:custGeom>
            <a:avLst/>
            <a:gdLst/>
            <a:ahLst/>
            <a:cxnLst/>
            <a:rect l="l" t="t" r="r" b="b"/>
            <a:pathLst>
              <a:path w="1736" h="1348" extrusionOk="0">
                <a:moveTo>
                  <a:pt x="868" y="1"/>
                </a:moveTo>
                <a:cubicBezTo>
                  <a:pt x="1" y="1"/>
                  <a:pt x="1" y="1347"/>
                  <a:pt x="868" y="1347"/>
                </a:cubicBezTo>
                <a:cubicBezTo>
                  <a:pt x="1735" y="1347"/>
                  <a:pt x="1735" y="1"/>
                  <a:pt x="8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86" name="Google Shape;17;p2"/>
          <p:cNvSpPr/>
          <p:nvPr/>
        </p:nvSpPr>
        <p:spPr>
          <a:xfrm>
            <a:off x="7536259" y="624297"/>
            <a:ext cx="62479" cy="47687"/>
          </a:xfrm>
          <a:custGeom>
            <a:avLst/>
            <a:gdLst/>
            <a:ahLst/>
            <a:cxnLst/>
            <a:rect l="l" t="t" r="r" b="b"/>
            <a:pathLst>
              <a:path w="1736" h="1325" extrusionOk="0">
                <a:moveTo>
                  <a:pt x="868" y="0"/>
                </a:moveTo>
                <a:cubicBezTo>
                  <a:pt x="0" y="0"/>
                  <a:pt x="0" y="1324"/>
                  <a:pt x="868" y="1324"/>
                </a:cubicBezTo>
                <a:cubicBezTo>
                  <a:pt x="1735" y="1324"/>
                  <a:pt x="1735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87" name="Google Shape;18;p2"/>
          <p:cNvSpPr/>
          <p:nvPr/>
        </p:nvSpPr>
        <p:spPr>
          <a:xfrm>
            <a:off x="7584737" y="720389"/>
            <a:ext cx="62443" cy="48515"/>
          </a:xfrm>
          <a:custGeom>
            <a:avLst/>
            <a:gdLst/>
            <a:ahLst/>
            <a:cxnLst/>
            <a:rect l="l" t="t" r="r" b="b"/>
            <a:pathLst>
              <a:path w="1735" h="1348" extrusionOk="0">
                <a:moveTo>
                  <a:pt x="867" y="1"/>
                </a:moveTo>
                <a:cubicBezTo>
                  <a:pt x="0" y="1"/>
                  <a:pt x="0" y="1347"/>
                  <a:pt x="867" y="1347"/>
                </a:cubicBezTo>
                <a:cubicBezTo>
                  <a:pt x="1735" y="1347"/>
                  <a:pt x="1735" y="1"/>
                  <a:pt x="8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88" name="Google Shape;19;p2"/>
          <p:cNvSpPr/>
          <p:nvPr/>
        </p:nvSpPr>
        <p:spPr>
          <a:xfrm>
            <a:off x="3567777" y="5478343"/>
            <a:ext cx="194287" cy="184907"/>
          </a:xfrm>
          <a:custGeom>
            <a:avLst/>
            <a:gdLst/>
            <a:ahLst/>
            <a:cxnLst/>
            <a:rect l="l" t="t" r="r" b="b"/>
            <a:pathLst>
              <a:path w="4246" h="4041" extrusionOk="0">
                <a:moveTo>
                  <a:pt x="2123" y="1"/>
                </a:moveTo>
                <a:lnTo>
                  <a:pt x="1461" y="1325"/>
                </a:lnTo>
                <a:lnTo>
                  <a:pt x="0" y="1530"/>
                </a:lnTo>
                <a:lnTo>
                  <a:pt x="1073" y="2580"/>
                </a:lnTo>
                <a:lnTo>
                  <a:pt x="822" y="4041"/>
                </a:lnTo>
                <a:lnTo>
                  <a:pt x="822" y="4041"/>
                </a:lnTo>
                <a:lnTo>
                  <a:pt x="2123" y="3333"/>
                </a:lnTo>
                <a:lnTo>
                  <a:pt x="3424" y="4041"/>
                </a:lnTo>
                <a:lnTo>
                  <a:pt x="3173" y="2580"/>
                </a:lnTo>
                <a:lnTo>
                  <a:pt x="4246" y="1530"/>
                </a:lnTo>
                <a:lnTo>
                  <a:pt x="2785" y="1325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89" name="Google Shape;20;p2"/>
          <p:cNvSpPr/>
          <p:nvPr/>
        </p:nvSpPr>
        <p:spPr>
          <a:xfrm>
            <a:off x="2500341" y="4777565"/>
            <a:ext cx="79436" cy="61636"/>
          </a:xfrm>
          <a:custGeom>
            <a:avLst/>
            <a:gdLst/>
            <a:ahLst/>
            <a:cxnLst/>
            <a:rect l="l" t="t" r="r" b="b"/>
            <a:pathLst>
              <a:path w="1736" h="1347" extrusionOk="0">
                <a:moveTo>
                  <a:pt x="868" y="0"/>
                </a:moveTo>
                <a:cubicBezTo>
                  <a:pt x="1" y="0"/>
                  <a:pt x="1" y="1347"/>
                  <a:pt x="868" y="1347"/>
                </a:cubicBezTo>
                <a:cubicBezTo>
                  <a:pt x="1736" y="1347"/>
                  <a:pt x="1736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90" name="Google Shape;21;p2"/>
          <p:cNvSpPr/>
          <p:nvPr/>
        </p:nvSpPr>
        <p:spPr>
          <a:xfrm>
            <a:off x="2561977" y="4655346"/>
            <a:ext cx="78383" cy="60629"/>
          </a:xfrm>
          <a:custGeom>
            <a:avLst/>
            <a:gdLst/>
            <a:ahLst/>
            <a:cxnLst/>
            <a:rect l="l" t="t" r="r" b="b"/>
            <a:pathLst>
              <a:path w="1713" h="1325" extrusionOk="0">
                <a:moveTo>
                  <a:pt x="868" y="1"/>
                </a:moveTo>
                <a:cubicBezTo>
                  <a:pt x="0" y="1"/>
                  <a:pt x="0" y="1324"/>
                  <a:pt x="868" y="1324"/>
                </a:cubicBezTo>
                <a:cubicBezTo>
                  <a:pt x="1712" y="1324"/>
                  <a:pt x="1712" y="1"/>
                  <a:pt x="8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91" name="Google Shape;22;p2"/>
          <p:cNvSpPr/>
          <p:nvPr/>
        </p:nvSpPr>
        <p:spPr>
          <a:xfrm>
            <a:off x="2622559" y="4777565"/>
            <a:ext cx="79436" cy="61636"/>
          </a:xfrm>
          <a:custGeom>
            <a:avLst/>
            <a:gdLst/>
            <a:ahLst/>
            <a:cxnLst/>
            <a:rect l="l" t="t" r="r" b="b"/>
            <a:pathLst>
              <a:path w="1736" h="1347" extrusionOk="0">
                <a:moveTo>
                  <a:pt x="868" y="0"/>
                </a:moveTo>
                <a:cubicBezTo>
                  <a:pt x="0" y="0"/>
                  <a:pt x="0" y="1347"/>
                  <a:pt x="868" y="1347"/>
                </a:cubicBezTo>
                <a:cubicBezTo>
                  <a:pt x="1735" y="1347"/>
                  <a:pt x="1735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92" name="Google Shape;23;p2"/>
          <p:cNvSpPr/>
          <p:nvPr/>
        </p:nvSpPr>
        <p:spPr>
          <a:xfrm>
            <a:off x="2133368" y="709701"/>
            <a:ext cx="96957" cy="74823"/>
          </a:xfrm>
          <a:custGeom>
            <a:avLst/>
            <a:gdLst/>
            <a:ahLst/>
            <a:cxnLst/>
            <a:rect l="l" t="t" r="r" b="b"/>
            <a:pathLst>
              <a:path w="2694" h="2079" extrusionOk="0">
                <a:moveTo>
                  <a:pt x="1347" y="1"/>
                </a:moveTo>
                <a:cubicBezTo>
                  <a:pt x="0" y="1"/>
                  <a:pt x="0" y="2078"/>
                  <a:pt x="1347" y="2078"/>
                </a:cubicBezTo>
                <a:cubicBezTo>
                  <a:pt x="2694" y="2078"/>
                  <a:pt x="2694" y="1"/>
                  <a:pt x="13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93" name="Google Shape;24;p2"/>
          <p:cNvSpPr/>
          <p:nvPr/>
        </p:nvSpPr>
        <p:spPr>
          <a:xfrm>
            <a:off x="2208949" y="559370"/>
            <a:ext cx="96129" cy="75615"/>
          </a:xfrm>
          <a:custGeom>
            <a:avLst/>
            <a:gdLst/>
            <a:ahLst/>
            <a:cxnLst/>
            <a:rect l="l" t="t" r="r" b="b"/>
            <a:pathLst>
              <a:path w="2671" h="2101" extrusionOk="0">
                <a:moveTo>
                  <a:pt x="1324" y="1"/>
                </a:moveTo>
                <a:cubicBezTo>
                  <a:pt x="0" y="1"/>
                  <a:pt x="0" y="2101"/>
                  <a:pt x="1324" y="2101"/>
                </a:cubicBezTo>
                <a:cubicBezTo>
                  <a:pt x="2671" y="2101"/>
                  <a:pt x="2671" y="1"/>
                  <a:pt x="132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94" name="Google Shape;25;p2"/>
          <p:cNvSpPr/>
          <p:nvPr/>
        </p:nvSpPr>
        <p:spPr>
          <a:xfrm>
            <a:off x="2283699" y="709701"/>
            <a:ext cx="96957" cy="74823"/>
          </a:xfrm>
          <a:custGeom>
            <a:avLst/>
            <a:gdLst/>
            <a:ahLst/>
            <a:cxnLst/>
            <a:rect l="l" t="t" r="r" b="b"/>
            <a:pathLst>
              <a:path w="2694" h="2079" extrusionOk="0">
                <a:moveTo>
                  <a:pt x="1347" y="1"/>
                </a:moveTo>
                <a:cubicBezTo>
                  <a:pt x="0" y="1"/>
                  <a:pt x="0" y="2078"/>
                  <a:pt x="1347" y="2078"/>
                </a:cubicBezTo>
                <a:cubicBezTo>
                  <a:pt x="2694" y="2078"/>
                  <a:pt x="2694" y="1"/>
                  <a:pt x="13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95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2043000" y="4135229"/>
            <a:ext cx="8106000" cy="6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667">
                <a:solidFill>
                  <a:schemeClr val="dk2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3733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3733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3733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3733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3733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3733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3733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3733">
                <a:solidFill>
                  <a:schemeClr val="dk2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48596" name="Google Shape;27;p2"/>
          <p:cNvSpPr txBox="1">
            <a:spLocks noGrp="1"/>
          </p:cNvSpPr>
          <p:nvPr>
            <p:ph type="ctrTitle"/>
          </p:nvPr>
        </p:nvSpPr>
        <p:spPr>
          <a:xfrm>
            <a:off x="2106633" y="1136800"/>
            <a:ext cx="7978800" cy="27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104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69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69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69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69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69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69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69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69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8597" name="Google Shape;28;p2"/>
          <p:cNvSpPr/>
          <p:nvPr/>
        </p:nvSpPr>
        <p:spPr>
          <a:xfrm>
            <a:off x="1950179" y="2643479"/>
            <a:ext cx="152813" cy="145436"/>
          </a:xfrm>
          <a:custGeom>
            <a:avLst/>
            <a:gdLst/>
            <a:ahLst/>
            <a:cxnLst/>
            <a:rect l="l" t="t" r="r" b="b"/>
            <a:pathLst>
              <a:path w="4246" h="4041" extrusionOk="0">
                <a:moveTo>
                  <a:pt x="2123" y="1"/>
                </a:moveTo>
                <a:lnTo>
                  <a:pt x="1461" y="1324"/>
                </a:lnTo>
                <a:lnTo>
                  <a:pt x="0" y="1553"/>
                </a:lnTo>
                <a:lnTo>
                  <a:pt x="1050" y="2580"/>
                </a:lnTo>
                <a:lnTo>
                  <a:pt x="799" y="4041"/>
                </a:lnTo>
                <a:lnTo>
                  <a:pt x="2123" y="3356"/>
                </a:lnTo>
                <a:lnTo>
                  <a:pt x="3424" y="4041"/>
                </a:lnTo>
                <a:lnTo>
                  <a:pt x="3173" y="2580"/>
                </a:lnTo>
                <a:lnTo>
                  <a:pt x="4246" y="1553"/>
                </a:lnTo>
                <a:lnTo>
                  <a:pt x="2762" y="1324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98" name="Google Shape;29;p2"/>
          <p:cNvSpPr/>
          <p:nvPr/>
        </p:nvSpPr>
        <p:spPr>
          <a:xfrm>
            <a:off x="2289397" y="3550343"/>
            <a:ext cx="314395" cy="299797"/>
          </a:xfrm>
          <a:custGeom>
            <a:avLst/>
            <a:gdLst/>
            <a:ahLst/>
            <a:cxnLst/>
            <a:rect l="l" t="t" r="r" b="b"/>
            <a:pathLst>
              <a:path w="6871" h="6552" extrusionOk="0">
                <a:moveTo>
                  <a:pt x="3424" y="1"/>
                </a:moveTo>
                <a:lnTo>
                  <a:pt x="2374" y="2146"/>
                </a:lnTo>
                <a:lnTo>
                  <a:pt x="0" y="2488"/>
                </a:lnTo>
                <a:lnTo>
                  <a:pt x="1712" y="4178"/>
                </a:lnTo>
                <a:lnTo>
                  <a:pt x="1301" y="6551"/>
                </a:lnTo>
                <a:lnTo>
                  <a:pt x="3424" y="5433"/>
                </a:lnTo>
                <a:lnTo>
                  <a:pt x="5569" y="6551"/>
                </a:lnTo>
                <a:lnTo>
                  <a:pt x="5159" y="4178"/>
                </a:lnTo>
                <a:lnTo>
                  <a:pt x="6870" y="2488"/>
                </a:lnTo>
                <a:lnTo>
                  <a:pt x="4497" y="2146"/>
                </a:lnTo>
                <a:lnTo>
                  <a:pt x="342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599" name="Google Shape;30;p2"/>
          <p:cNvSpPr/>
          <p:nvPr/>
        </p:nvSpPr>
        <p:spPr>
          <a:xfrm>
            <a:off x="9150651" y="2788906"/>
            <a:ext cx="194328" cy="184903"/>
          </a:xfrm>
          <a:custGeom>
            <a:avLst/>
            <a:gdLst/>
            <a:ahLst/>
            <a:cxnLst/>
            <a:rect l="l" t="t" r="r" b="b"/>
            <a:pathLst>
              <a:path w="4247" h="4041" extrusionOk="0">
                <a:moveTo>
                  <a:pt x="2123" y="1"/>
                </a:moveTo>
                <a:lnTo>
                  <a:pt x="1461" y="1325"/>
                </a:lnTo>
                <a:lnTo>
                  <a:pt x="1" y="1530"/>
                </a:lnTo>
                <a:lnTo>
                  <a:pt x="1073" y="2580"/>
                </a:lnTo>
                <a:lnTo>
                  <a:pt x="822" y="4041"/>
                </a:lnTo>
                <a:lnTo>
                  <a:pt x="2123" y="3333"/>
                </a:lnTo>
                <a:lnTo>
                  <a:pt x="3424" y="4041"/>
                </a:lnTo>
                <a:lnTo>
                  <a:pt x="3196" y="2580"/>
                </a:lnTo>
                <a:lnTo>
                  <a:pt x="4246" y="1530"/>
                </a:lnTo>
                <a:lnTo>
                  <a:pt x="2785" y="1325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17530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504" name="Google Shape;137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050505" name="Google Shape;138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5803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1113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rgbClr val="F4EAD7"/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49" name="Google Shape;141;p13"/>
          <p:cNvSpPr/>
          <p:nvPr/>
        </p:nvSpPr>
        <p:spPr>
          <a:xfrm>
            <a:off x="1640498" y="2872107"/>
            <a:ext cx="1856996" cy="831372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150" name="Google Shape;142;p13"/>
          <p:cNvSpPr/>
          <p:nvPr/>
        </p:nvSpPr>
        <p:spPr>
          <a:xfrm>
            <a:off x="5" y="562770"/>
            <a:ext cx="2126015" cy="147920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151" name="Google Shape;143;p13"/>
          <p:cNvSpPr/>
          <p:nvPr/>
        </p:nvSpPr>
        <p:spPr>
          <a:xfrm>
            <a:off x="8400536" y="1028656"/>
            <a:ext cx="3463843" cy="1550752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152" name="Google Shape;144;p13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153" name="Google Shape;145;p13"/>
          <p:cNvSpPr txBox="1">
            <a:spLocks noGrp="1"/>
          </p:cNvSpPr>
          <p:nvPr>
            <p:ph type="title"/>
          </p:nvPr>
        </p:nvSpPr>
        <p:spPr>
          <a:xfrm>
            <a:off x="950967" y="486880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9154" name="Google Shape;146;p13"/>
          <p:cNvSpPr txBox="1">
            <a:spLocks noGrp="1"/>
          </p:cNvSpPr>
          <p:nvPr>
            <p:ph type="title" idx="2" hasCustomPrompt="1"/>
          </p:nvPr>
        </p:nvSpPr>
        <p:spPr>
          <a:xfrm>
            <a:off x="3264224" y="1738533"/>
            <a:ext cx="3319600" cy="7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rgbClr val="459B97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49155" name="Google Shape;147;p13">
            <a:hlinkClick r:id="rId2" action="ppaction://hlinksldjump"/>
          </p:cNvPr>
          <p:cNvSpPr txBox="1">
            <a:spLocks noGrp="1"/>
          </p:cNvSpPr>
          <p:nvPr>
            <p:ph type="title" idx="3"/>
          </p:nvPr>
        </p:nvSpPr>
        <p:spPr>
          <a:xfrm>
            <a:off x="3109800" y="2267600"/>
            <a:ext cx="3628400" cy="5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9156" name="Google Shape;148;p13"/>
          <p:cNvSpPr txBox="1">
            <a:spLocks noGrp="1"/>
          </p:cNvSpPr>
          <p:nvPr>
            <p:ph type="subTitle" idx="1"/>
          </p:nvPr>
        </p:nvSpPr>
        <p:spPr>
          <a:xfrm>
            <a:off x="3109881" y="2715800"/>
            <a:ext cx="3628400" cy="9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49157" name="Google Shape;149;p13"/>
          <p:cNvSpPr txBox="1">
            <a:spLocks noGrp="1"/>
          </p:cNvSpPr>
          <p:nvPr>
            <p:ph type="title" idx="4" hasCustomPrompt="1"/>
          </p:nvPr>
        </p:nvSpPr>
        <p:spPr>
          <a:xfrm>
            <a:off x="7103889" y="1738533"/>
            <a:ext cx="3319600" cy="7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rgbClr val="459B97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49158" name="Google Shape;150;p13">
            <a:hlinkClick r:id="rId3" action="ppaction://hlinksldjump"/>
          </p:cNvPr>
          <p:cNvSpPr txBox="1">
            <a:spLocks noGrp="1"/>
          </p:cNvSpPr>
          <p:nvPr>
            <p:ph type="title" idx="5"/>
          </p:nvPr>
        </p:nvSpPr>
        <p:spPr>
          <a:xfrm>
            <a:off x="6949700" y="2267600"/>
            <a:ext cx="3628400" cy="5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9159" name="Google Shape;151;p13"/>
          <p:cNvSpPr txBox="1">
            <a:spLocks noGrp="1"/>
          </p:cNvSpPr>
          <p:nvPr>
            <p:ph type="subTitle" idx="6"/>
          </p:nvPr>
        </p:nvSpPr>
        <p:spPr>
          <a:xfrm>
            <a:off x="6949448" y="2715800"/>
            <a:ext cx="3628400" cy="9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49160" name="Google Shape;152;p13"/>
          <p:cNvSpPr txBox="1">
            <a:spLocks noGrp="1"/>
          </p:cNvSpPr>
          <p:nvPr>
            <p:ph type="title" idx="7" hasCustomPrompt="1"/>
          </p:nvPr>
        </p:nvSpPr>
        <p:spPr>
          <a:xfrm>
            <a:off x="3264089" y="3811883"/>
            <a:ext cx="3319600" cy="7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rgbClr val="459B97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49161" name="Google Shape;153;p13">
            <a:hlinkClick r:id="" action="ppaction://noaction"/>
          </p:cNvPr>
          <p:cNvSpPr txBox="1">
            <a:spLocks noGrp="1"/>
          </p:cNvSpPr>
          <p:nvPr>
            <p:ph type="title" idx="8"/>
          </p:nvPr>
        </p:nvSpPr>
        <p:spPr>
          <a:xfrm>
            <a:off x="3109667" y="4341000"/>
            <a:ext cx="3628400" cy="5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9162" name="Google Shape;154;p13"/>
          <p:cNvSpPr txBox="1">
            <a:spLocks noGrp="1"/>
          </p:cNvSpPr>
          <p:nvPr>
            <p:ph type="subTitle" idx="9"/>
          </p:nvPr>
        </p:nvSpPr>
        <p:spPr>
          <a:xfrm>
            <a:off x="3109733" y="4789203"/>
            <a:ext cx="3628400" cy="9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49163" name="Google Shape;155;p13"/>
          <p:cNvSpPr txBox="1">
            <a:spLocks noGrp="1"/>
          </p:cNvSpPr>
          <p:nvPr>
            <p:ph type="title" idx="13" hasCustomPrompt="1"/>
          </p:nvPr>
        </p:nvSpPr>
        <p:spPr>
          <a:xfrm>
            <a:off x="7103753" y="3811883"/>
            <a:ext cx="3319600" cy="7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rgbClr val="459B97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49164" name="Google Shape;156;p13"/>
          <p:cNvSpPr txBox="1">
            <a:spLocks noGrp="1"/>
          </p:cNvSpPr>
          <p:nvPr>
            <p:ph type="title" idx="14"/>
          </p:nvPr>
        </p:nvSpPr>
        <p:spPr>
          <a:xfrm>
            <a:off x="6949500" y="4341000"/>
            <a:ext cx="3628400" cy="5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9165" name="Google Shape;157;p13"/>
          <p:cNvSpPr txBox="1">
            <a:spLocks noGrp="1"/>
          </p:cNvSpPr>
          <p:nvPr>
            <p:ph type="subTitle" idx="15"/>
          </p:nvPr>
        </p:nvSpPr>
        <p:spPr>
          <a:xfrm>
            <a:off x="6949300" y="4789203"/>
            <a:ext cx="3628400" cy="9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49166" name="Google Shape;158;p13"/>
          <p:cNvSpPr/>
          <p:nvPr/>
        </p:nvSpPr>
        <p:spPr>
          <a:xfrm>
            <a:off x="11476762" y="10461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167" name="Google Shape;159;p13"/>
          <p:cNvSpPr/>
          <p:nvPr/>
        </p:nvSpPr>
        <p:spPr>
          <a:xfrm>
            <a:off x="9967995" y="4653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168" name="Google Shape;160;p13"/>
          <p:cNvSpPr/>
          <p:nvPr/>
        </p:nvSpPr>
        <p:spPr>
          <a:xfrm>
            <a:off x="1895162" y="8251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169" name="Google Shape;161;p13"/>
          <p:cNvSpPr/>
          <p:nvPr/>
        </p:nvSpPr>
        <p:spPr>
          <a:xfrm>
            <a:off x="327629" y="24694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3" name="Google Shape;162;p13"/>
          <p:cNvGrpSpPr/>
          <p:nvPr/>
        </p:nvGrpSpPr>
        <p:grpSpPr>
          <a:xfrm>
            <a:off x="648674" y="3107013"/>
            <a:ext cx="201655" cy="183855"/>
            <a:chOff x="1474943" y="3859420"/>
            <a:chExt cx="118956" cy="108456"/>
          </a:xfrm>
        </p:grpSpPr>
        <p:sp>
          <p:nvSpPr>
            <p:cNvPr id="1049170" name="Google Shape;163;p13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171" name="Google Shape;164;p13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172" name="Google Shape;165;p13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4" name="Google Shape;166;p13"/>
          <p:cNvGrpSpPr/>
          <p:nvPr/>
        </p:nvGrpSpPr>
        <p:grpSpPr>
          <a:xfrm>
            <a:off x="11533307" y="3107013"/>
            <a:ext cx="201655" cy="183855"/>
            <a:chOff x="1474943" y="3859420"/>
            <a:chExt cx="118956" cy="108456"/>
          </a:xfrm>
        </p:grpSpPr>
        <p:sp>
          <p:nvSpPr>
            <p:cNvPr id="1049173" name="Google Shape;167;p13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174" name="Google Shape;168;p13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175" name="Google Shape;169;p13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5" name="Google Shape;170;p13"/>
          <p:cNvGrpSpPr/>
          <p:nvPr/>
        </p:nvGrpSpPr>
        <p:grpSpPr>
          <a:xfrm>
            <a:off x="3989507" y="292479"/>
            <a:ext cx="201655" cy="183855"/>
            <a:chOff x="1474943" y="3859420"/>
            <a:chExt cx="118956" cy="108456"/>
          </a:xfrm>
        </p:grpSpPr>
        <p:sp>
          <p:nvSpPr>
            <p:cNvPr id="1049176" name="Google Shape;171;p13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177" name="Google Shape;172;p13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178" name="Google Shape;173;p13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87014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2">
  <p:cSld name="Title and body 2">
    <p:bg>
      <p:bgPr>
        <a:solidFill>
          <a:srgbClr val="F4EAD7"/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4" name="Google Shape;175;p14"/>
          <p:cNvSpPr/>
          <p:nvPr/>
        </p:nvSpPr>
        <p:spPr>
          <a:xfrm>
            <a:off x="1669774" y="2625443"/>
            <a:ext cx="4228089" cy="189295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55" name="Google Shape;176;p14"/>
          <p:cNvSpPr/>
          <p:nvPr/>
        </p:nvSpPr>
        <p:spPr>
          <a:xfrm>
            <a:off x="1" y="562769"/>
            <a:ext cx="1458227" cy="1014585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56" name="Google Shape;177;p14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57" name="Google Shape;178;p14"/>
          <p:cNvSpPr/>
          <p:nvPr/>
        </p:nvSpPr>
        <p:spPr>
          <a:xfrm>
            <a:off x="11476762" y="10461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58" name="Google Shape;179;p14"/>
          <p:cNvSpPr/>
          <p:nvPr/>
        </p:nvSpPr>
        <p:spPr>
          <a:xfrm>
            <a:off x="9967995" y="4653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59" name="Google Shape;180;p14"/>
          <p:cNvSpPr/>
          <p:nvPr/>
        </p:nvSpPr>
        <p:spPr>
          <a:xfrm>
            <a:off x="1895162" y="8251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60" name="Google Shape;181;p14"/>
          <p:cNvSpPr/>
          <p:nvPr/>
        </p:nvSpPr>
        <p:spPr>
          <a:xfrm>
            <a:off x="327629" y="24694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2" name="Google Shape;182;p14"/>
          <p:cNvGrpSpPr/>
          <p:nvPr/>
        </p:nvGrpSpPr>
        <p:grpSpPr>
          <a:xfrm>
            <a:off x="648674" y="3107013"/>
            <a:ext cx="201655" cy="183855"/>
            <a:chOff x="1474943" y="3859420"/>
            <a:chExt cx="118956" cy="108456"/>
          </a:xfrm>
        </p:grpSpPr>
        <p:sp>
          <p:nvSpPr>
            <p:cNvPr id="1048861" name="Google Shape;183;p14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862" name="Google Shape;184;p14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863" name="Google Shape;185;p14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3" name="Google Shape;186;p14"/>
          <p:cNvGrpSpPr/>
          <p:nvPr/>
        </p:nvGrpSpPr>
        <p:grpSpPr>
          <a:xfrm>
            <a:off x="11533307" y="3107013"/>
            <a:ext cx="201655" cy="183855"/>
            <a:chOff x="1474943" y="3859420"/>
            <a:chExt cx="118956" cy="108456"/>
          </a:xfrm>
        </p:grpSpPr>
        <p:sp>
          <p:nvSpPr>
            <p:cNvPr id="1048864" name="Google Shape;187;p14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865" name="Google Shape;188;p14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866" name="Google Shape;189;p14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4" name="Google Shape;190;p14"/>
          <p:cNvGrpSpPr/>
          <p:nvPr/>
        </p:nvGrpSpPr>
        <p:grpSpPr>
          <a:xfrm>
            <a:off x="3989507" y="292479"/>
            <a:ext cx="201655" cy="183855"/>
            <a:chOff x="1474943" y="3859420"/>
            <a:chExt cx="118956" cy="108456"/>
          </a:xfrm>
        </p:grpSpPr>
        <p:sp>
          <p:nvSpPr>
            <p:cNvPr id="1048867" name="Google Shape;191;p14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868" name="Google Shape;192;p14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869" name="Google Shape;193;p14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8870" name="Google Shape;194;p14"/>
          <p:cNvSpPr txBox="1">
            <a:spLocks noGrp="1"/>
          </p:cNvSpPr>
          <p:nvPr>
            <p:ph type="title"/>
          </p:nvPr>
        </p:nvSpPr>
        <p:spPr>
          <a:xfrm>
            <a:off x="950967" y="4869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37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8871" name="Google Shape;195;p14"/>
          <p:cNvSpPr/>
          <p:nvPr/>
        </p:nvSpPr>
        <p:spPr>
          <a:xfrm flipH="1">
            <a:off x="10733768" y="1788969"/>
            <a:ext cx="1458227" cy="1014585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72" name="Google Shape;196;p14"/>
          <p:cNvSpPr txBox="1">
            <a:spLocks noGrp="1"/>
          </p:cNvSpPr>
          <p:nvPr>
            <p:ph type="body" idx="1"/>
          </p:nvPr>
        </p:nvSpPr>
        <p:spPr>
          <a:xfrm>
            <a:off x="958200" y="1623437"/>
            <a:ext cx="10275600" cy="45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600"/>
            </a:lvl1pPr>
            <a:lvl2pPr marL="1219170" lvl="1" indent="-406390" rtl="0">
              <a:spcBef>
                <a:spcPts val="2133"/>
              </a:spcBef>
              <a:spcAft>
                <a:spcPts val="0"/>
              </a:spcAft>
              <a:buSzPts val="1200"/>
              <a:buFont typeface="Roboto Condensed Light"/>
              <a:buAutoNum type="alphaLcPeriod"/>
              <a:defRPr sz="1600"/>
            </a:lvl2pPr>
            <a:lvl3pPr marL="1828754" lvl="2" indent="-406390" rtl="0">
              <a:spcBef>
                <a:spcPts val="2133"/>
              </a:spcBef>
              <a:spcAft>
                <a:spcPts val="0"/>
              </a:spcAft>
              <a:buSzPts val="1200"/>
              <a:buFont typeface="Roboto Condensed Light"/>
              <a:buAutoNum type="romanLcPeriod"/>
              <a:defRPr sz="1600"/>
            </a:lvl3pPr>
            <a:lvl4pPr marL="2438339" lvl="3" indent="-406390" rtl="0">
              <a:spcBef>
                <a:spcPts val="2133"/>
              </a:spcBef>
              <a:spcAft>
                <a:spcPts val="0"/>
              </a:spcAft>
              <a:buSzPts val="1200"/>
              <a:buFont typeface="Roboto Condensed Light"/>
              <a:buAutoNum type="arabicPeriod"/>
              <a:defRPr sz="1600"/>
            </a:lvl4pPr>
            <a:lvl5pPr marL="3047924" lvl="4" indent="-406390" rtl="0">
              <a:spcBef>
                <a:spcPts val="2133"/>
              </a:spcBef>
              <a:spcAft>
                <a:spcPts val="0"/>
              </a:spcAft>
              <a:buSzPts val="1200"/>
              <a:buFont typeface="Roboto Condensed Light"/>
              <a:buAutoNum type="alphaLcPeriod"/>
              <a:defRPr sz="1600"/>
            </a:lvl5pPr>
            <a:lvl6pPr marL="3657509" lvl="5" indent="-406390" rtl="0">
              <a:spcBef>
                <a:spcPts val="2133"/>
              </a:spcBef>
              <a:spcAft>
                <a:spcPts val="0"/>
              </a:spcAft>
              <a:buSzPts val="1200"/>
              <a:buFont typeface="Roboto Condensed Light"/>
              <a:buAutoNum type="romanLcPeriod"/>
              <a:defRPr sz="1600"/>
            </a:lvl6pPr>
            <a:lvl7pPr marL="4267093" lvl="6" indent="-406390" rtl="0">
              <a:spcBef>
                <a:spcPts val="2133"/>
              </a:spcBef>
              <a:spcAft>
                <a:spcPts val="0"/>
              </a:spcAft>
              <a:buSzPts val="1200"/>
              <a:buFont typeface="Roboto Condensed Light"/>
              <a:buAutoNum type="arabicPeriod"/>
              <a:defRPr sz="1600"/>
            </a:lvl7pPr>
            <a:lvl8pPr marL="4876678" lvl="7" indent="-406390" rtl="0">
              <a:spcBef>
                <a:spcPts val="2133"/>
              </a:spcBef>
              <a:spcAft>
                <a:spcPts val="0"/>
              </a:spcAft>
              <a:buSzPts val="1200"/>
              <a:buFont typeface="Roboto Condensed Light"/>
              <a:buAutoNum type="alphaLcPeriod"/>
              <a:defRPr sz="1600"/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SzPts val="1200"/>
              <a:buFont typeface="Roboto Condensed Light"/>
              <a:buAutoNum type="romanLcPeriod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2627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">
  <p:cSld name="Title and one column">
    <p:bg>
      <p:bgPr>
        <a:solidFill>
          <a:srgbClr val="F4EAD7"/>
        </a:soli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703" name="Google Shape;216;p16"/>
          <p:cNvSpPr/>
          <p:nvPr/>
        </p:nvSpPr>
        <p:spPr>
          <a:xfrm>
            <a:off x="3120969" y="668941"/>
            <a:ext cx="2266192" cy="1014620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04" name="Google Shape;217;p16"/>
          <p:cNvSpPr/>
          <p:nvPr/>
        </p:nvSpPr>
        <p:spPr>
          <a:xfrm>
            <a:off x="333203" y="3360874"/>
            <a:ext cx="2266192" cy="1014620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05" name="Google Shape;218;p16"/>
          <p:cNvSpPr txBox="1">
            <a:spLocks noGrp="1"/>
          </p:cNvSpPr>
          <p:nvPr>
            <p:ph type="title"/>
          </p:nvPr>
        </p:nvSpPr>
        <p:spPr>
          <a:xfrm>
            <a:off x="950967" y="4869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37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9706" name="Google Shape;219;p16"/>
          <p:cNvSpPr txBox="1">
            <a:spLocks noGrp="1"/>
          </p:cNvSpPr>
          <p:nvPr>
            <p:ph type="subTitle" idx="1"/>
          </p:nvPr>
        </p:nvSpPr>
        <p:spPr>
          <a:xfrm>
            <a:off x="3778440" y="3147267"/>
            <a:ext cx="3728800" cy="17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2133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49707" name="Google Shape;220;p16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08" name="Google Shape;221;p16"/>
          <p:cNvSpPr/>
          <p:nvPr/>
        </p:nvSpPr>
        <p:spPr>
          <a:xfrm>
            <a:off x="10678446" y="5589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7" name="Google Shape;222;p16"/>
          <p:cNvGrpSpPr/>
          <p:nvPr/>
        </p:nvGrpSpPr>
        <p:grpSpPr>
          <a:xfrm>
            <a:off x="10638441" y="3685179"/>
            <a:ext cx="201655" cy="183855"/>
            <a:chOff x="1474943" y="3859420"/>
            <a:chExt cx="118956" cy="108456"/>
          </a:xfrm>
        </p:grpSpPr>
        <p:sp>
          <p:nvSpPr>
            <p:cNvPr id="1049709" name="Google Shape;223;p1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710" name="Google Shape;224;p1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711" name="Google Shape;225;p1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8" name="Google Shape;226;p16"/>
          <p:cNvGrpSpPr/>
          <p:nvPr/>
        </p:nvGrpSpPr>
        <p:grpSpPr>
          <a:xfrm>
            <a:off x="1502941" y="915346"/>
            <a:ext cx="201655" cy="183855"/>
            <a:chOff x="1474943" y="3859420"/>
            <a:chExt cx="118956" cy="108456"/>
          </a:xfrm>
        </p:grpSpPr>
        <p:sp>
          <p:nvSpPr>
            <p:cNvPr id="1049712" name="Google Shape;227;p1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713" name="Google Shape;228;p1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714" name="Google Shape;229;p1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9715" name="Google Shape;230;p16"/>
          <p:cNvSpPr/>
          <p:nvPr/>
        </p:nvSpPr>
        <p:spPr>
          <a:xfrm>
            <a:off x="2675629" y="39284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16" name="Google Shape;231;p16"/>
          <p:cNvSpPr/>
          <p:nvPr/>
        </p:nvSpPr>
        <p:spPr>
          <a:xfrm>
            <a:off x="9308536" y="2160474"/>
            <a:ext cx="2266192" cy="1014620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17" name="Google Shape;232;p16"/>
          <p:cNvSpPr/>
          <p:nvPr/>
        </p:nvSpPr>
        <p:spPr>
          <a:xfrm>
            <a:off x="578829" y="24909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18" name="Google Shape;233;p16"/>
          <p:cNvSpPr/>
          <p:nvPr/>
        </p:nvSpPr>
        <p:spPr>
          <a:xfrm>
            <a:off x="11776395" y="12505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19" name="Google Shape;234;p16"/>
          <p:cNvSpPr txBox="1">
            <a:spLocks noGrp="1"/>
          </p:cNvSpPr>
          <p:nvPr>
            <p:ph type="subTitle" idx="2"/>
          </p:nvPr>
        </p:nvSpPr>
        <p:spPr>
          <a:xfrm>
            <a:off x="3778400" y="2629933"/>
            <a:ext cx="37288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2667">
                <a:solidFill>
                  <a:schemeClr val="accent3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91930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 2">
  <p:cSld name="Title and one column 2">
    <p:bg>
      <p:bgPr>
        <a:solidFill>
          <a:srgbClr val="F4EAD7"/>
        </a:solidFill>
        <a:effectLst/>
      </p:bgPr>
    </p:bg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774" name="Google Shape;236;p17"/>
          <p:cNvSpPr/>
          <p:nvPr/>
        </p:nvSpPr>
        <p:spPr>
          <a:xfrm>
            <a:off x="7919032" y="344995"/>
            <a:ext cx="2521721" cy="112901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75" name="Google Shape;237;p17"/>
          <p:cNvSpPr/>
          <p:nvPr/>
        </p:nvSpPr>
        <p:spPr>
          <a:xfrm>
            <a:off x="77869" y="668941"/>
            <a:ext cx="2266192" cy="1014620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76" name="Google Shape;238;p17"/>
          <p:cNvSpPr txBox="1">
            <a:spLocks noGrp="1"/>
          </p:cNvSpPr>
          <p:nvPr>
            <p:ph type="title"/>
          </p:nvPr>
        </p:nvSpPr>
        <p:spPr>
          <a:xfrm>
            <a:off x="950967" y="4869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37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9777" name="Google Shape;239;p17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78" name="Google Shape;240;p17"/>
          <p:cNvSpPr/>
          <p:nvPr/>
        </p:nvSpPr>
        <p:spPr>
          <a:xfrm>
            <a:off x="578829" y="40384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9" name="Google Shape;241;p17"/>
          <p:cNvGrpSpPr/>
          <p:nvPr/>
        </p:nvGrpSpPr>
        <p:grpSpPr>
          <a:xfrm>
            <a:off x="2861541" y="1929779"/>
            <a:ext cx="201655" cy="183855"/>
            <a:chOff x="1474943" y="3859420"/>
            <a:chExt cx="118956" cy="108456"/>
          </a:xfrm>
        </p:grpSpPr>
        <p:sp>
          <p:nvSpPr>
            <p:cNvPr id="1049779" name="Google Shape;242;p17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780" name="Google Shape;243;p17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781" name="Google Shape;244;p17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0" name="Google Shape;245;p17"/>
          <p:cNvGrpSpPr/>
          <p:nvPr/>
        </p:nvGrpSpPr>
        <p:grpSpPr>
          <a:xfrm>
            <a:off x="10982041" y="3061679"/>
            <a:ext cx="201655" cy="183855"/>
            <a:chOff x="1474943" y="3859420"/>
            <a:chExt cx="118956" cy="108456"/>
          </a:xfrm>
        </p:grpSpPr>
        <p:sp>
          <p:nvSpPr>
            <p:cNvPr id="1049782" name="Google Shape;246;p17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783" name="Google Shape;247;p17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784" name="Google Shape;248;p17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9785" name="Google Shape;249;p17"/>
          <p:cNvSpPr/>
          <p:nvPr/>
        </p:nvSpPr>
        <p:spPr>
          <a:xfrm>
            <a:off x="1760695" y="49640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86" name="Google Shape;250;p17"/>
          <p:cNvSpPr/>
          <p:nvPr/>
        </p:nvSpPr>
        <p:spPr>
          <a:xfrm>
            <a:off x="9631836" y="3685174"/>
            <a:ext cx="2266192" cy="1014620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87" name="Google Shape;251;p17"/>
          <p:cNvSpPr/>
          <p:nvPr/>
        </p:nvSpPr>
        <p:spPr>
          <a:xfrm>
            <a:off x="1344795" y="23951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88" name="Google Shape;252;p17"/>
          <p:cNvSpPr/>
          <p:nvPr/>
        </p:nvSpPr>
        <p:spPr>
          <a:xfrm>
            <a:off x="11776395" y="12505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789" name="Google Shape;253;p17"/>
          <p:cNvSpPr txBox="1">
            <a:spLocks noGrp="1"/>
          </p:cNvSpPr>
          <p:nvPr>
            <p:ph type="subTitle" idx="1"/>
          </p:nvPr>
        </p:nvSpPr>
        <p:spPr>
          <a:xfrm>
            <a:off x="4214165" y="2989092"/>
            <a:ext cx="3792400" cy="14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3733">
                <a:latin typeface="Sriracha"/>
                <a:ea typeface="Sriracha"/>
                <a:cs typeface="Sriracha"/>
                <a:sym typeface="Srirach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49790" name="Google Shape;254;p17"/>
          <p:cNvSpPr/>
          <p:nvPr/>
        </p:nvSpPr>
        <p:spPr>
          <a:xfrm>
            <a:off x="10148662" y="14740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41437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512" name="Google Shape;269;p19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1" name="Google Shape;270;p19"/>
          <p:cNvGrpSpPr/>
          <p:nvPr/>
        </p:nvGrpSpPr>
        <p:grpSpPr>
          <a:xfrm>
            <a:off x="10982041" y="3061679"/>
            <a:ext cx="201655" cy="183855"/>
            <a:chOff x="1474943" y="3859420"/>
            <a:chExt cx="118956" cy="108456"/>
          </a:xfrm>
        </p:grpSpPr>
        <p:sp>
          <p:nvSpPr>
            <p:cNvPr id="1050513" name="Google Shape;271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514" name="Google Shape;272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515" name="Google Shape;273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0516" name="Google Shape;274;p19"/>
          <p:cNvSpPr/>
          <p:nvPr/>
        </p:nvSpPr>
        <p:spPr>
          <a:xfrm>
            <a:off x="9631836" y="3685174"/>
            <a:ext cx="2266192" cy="1014620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517" name="Google Shape;275;p19"/>
          <p:cNvSpPr/>
          <p:nvPr/>
        </p:nvSpPr>
        <p:spPr>
          <a:xfrm>
            <a:off x="11776395" y="12505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518" name="Google Shape;276;p19"/>
          <p:cNvSpPr/>
          <p:nvPr/>
        </p:nvSpPr>
        <p:spPr>
          <a:xfrm>
            <a:off x="2844336" y="163741"/>
            <a:ext cx="2266192" cy="1014620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519" name="Google Shape;277;p19"/>
          <p:cNvSpPr/>
          <p:nvPr/>
        </p:nvSpPr>
        <p:spPr>
          <a:xfrm>
            <a:off x="290896" y="2046988"/>
            <a:ext cx="4943336" cy="2213221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2" name="Google Shape;278;p19"/>
          <p:cNvGrpSpPr/>
          <p:nvPr/>
        </p:nvGrpSpPr>
        <p:grpSpPr>
          <a:xfrm>
            <a:off x="5032574" y="4484862"/>
            <a:ext cx="201655" cy="183855"/>
            <a:chOff x="1474943" y="3859420"/>
            <a:chExt cx="118956" cy="108456"/>
          </a:xfrm>
        </p:grpSpPr>
        <p:sp>
          <p:nvSpPr>
            <p:cNvPr id="1050520" name="Google Shape;279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521" name="Google Shape;280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522" name="Google Shape;281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0523" name="Google Shape;282;p19"/>
          <p:cNvSpPr/>
          <p:nvPr/>
        </p:nvSpPr>
        <p:spPr>
          <a:xfrm>
            <a:off x="4414362" y="19370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524" name="Google Shape;283;p19"/>
          <p:cNvSpPr/>
          <p:nvPr/>
        </p:nvSpPr>
        <p:spPr>
          <a:xfrm>
            <a:off x="478062" y="24102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525" name="Google Shape;284;p19"/>
          <p:cNvSpPr/>
          <p:nvPr/>
        </p:nvSpPr>
        <p:spPr>
          <a:xfrm>
            <a:off x="9031562" y="24102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3" name="Google Shape;285;p19"/>
          <p:cNvGrpSpPr/>
          <p:nvPr/>
        </p:nvGrpSpPr>
        <p:grpSpPr>
          <a:xfrm>
            <a:off x="1201941" y="994513"/>
            <a:ext cx="201655" cy="183855"/>
            <a:chOff x="1474943" y="3859420"/>
            <a:chExt cx="118956" cy="108456"/>
          </a:xfrm>
        </p:grpSpPr>
        <p:sp>
          <p:nvSpPr>
            <p:cNvPr id="1050526" name="Google Shape;286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527" name="Google Shape;287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528" name="Google Shape;288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0529" name="Google Shape;289;p19"/>
          <p:cNvSpPr txBox="1">
            <a:spLocks noGrp="1"/>
          </p:cNvSpPr>
          <p:nvPr>
            <p:ph type="title"/>
          </p:nvPr>
        </p:nvSpPr>
        <p:spPr>
          <a:xfrm>
            <a:off x="950967" y="4869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37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62756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489" name="Google Shape;291;p20"/>
          <p:cNvSpPr/>
          <p:nvPr/>
        </p:nvSpPr>
        <p:spPr>
          <a:xfrm>
            <a:off x="1605908" y="157276"/>
            <a:ext cx="4228089" cy="189295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90" name="Google Shape;292;p20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91" name="Google Shape;293;p20"/>
          <p:cNvSpPr/>
          <p:nvPr/>
        </p:nvSpPr>
        <p:spPr>
          <a:xfrm flipH="1">
            <a:off x="10733768" y="361469"/>
            <a:ext cx="1458227" cy="1014585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92" name="Google Shape;294;p20"/>
          <p:cNvSpPr/>
          <p:nvPr/>
        </p:nvSpPr>
        <p:spPr>
          <a:xfrm>
            <a:off x="-10638" y="3599569"/>
            <a:ext cx="1458227" cy="1014585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93" name="Google Shape;295;p20"/>
          <p:cNvSpPr/>
          <p:nvPr/>
        </p:nvSpPr>
        <p:spPr>
          <a:xfrm>
            <a:off x="1561729" y="8137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94" name="Google Shape;296;p20"/>
          <p:cNvSpPr/>
          <p:nvPr/>
        </p:nvSpPr>
        <p:spPr>
          <a:xfrm>
            <a:off x="11654762" y="19402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5" name="Google Shape;297;p20"/>
          <p:cNvGrpSpPr/>
          <p:nvPr/>
        </p:nvGrpSpPr>
        <p:grpSpPr>
          <a:xfrm>
            <a:off x="9521407" y="361479"/>
            <a:ext cx="201655" cy="183855"/>
            <a:chOff x="1474943" y="3859420"/>
            <a:chExt cx="118956" cy="108456"/>
          </a:xfrm>
        </p:grpSpPr>
        <p:sp>
          <p:nvSpPr>
            <p:cNvPr id="1050495" name="Google Shape;298;p20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96" name="Google Shape;299;p20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97" name="Google Shape;300;p20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6" name="Google Shape;301;p20"/>
          <p:cNvGrpSpPr/>
          <p:nvPr/>
        </p:nvGrpSpPr>
        <p:grpSpPr>
          <a:xfrm>
            <a:off x="11574741" y="3744579"/>
            <a:ext cx="201655" cy="183855"/>
            <a:chOff x="1474943" y="3859420"/>
            <a:chExt cx="118956" cy="108456"/>
          </a:xfrm>
        </p:grpSpPr>
        <p:sp>
          <p:nvSpPr>
            <p:cNvPr id="1050498" name="Google Shape;302;p20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99" name="Google Shape;303;p20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500" name="Google Shape;304;p20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0501" name="Google Shape;305;p20"/>
          <p:cNvSpPr/>
          <p:nvPr/>
        </p:nvSpPr>
        <p:spPr>
          <a:xfrm>
            <a:off x="10207862" y="30169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502" name="Google Shape;306;p20"/>
          <p:cNvSpPr/>
          <p:nvPr/>
        </p:nvSpPr>
        <p:spPr>
          <a:xfrm>
            <a:off x="2675629" y="39284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503" name="Google Shape;307;p20"/>
          <p:cNvSpPr txBox="1">
            <a:spLocks noGrp="1"/>
          </p:cNvSpPr>
          <p:nvPr>
            <p:ph type="title"/>
          </p:nvPr>
        </p:nvSpPr>
        <p:spPr>
          <a:xfrm>
            <a:off x="950967" y="4869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37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536060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448" name="Google Shape;309;p21"/>
          <p:cNvSpPr/>
          <p:nvPr/>
        </p:nvSpPr>
        <p:spPr>
          <a:xfrm>
            <a:off x="1640498" y="2872107"/>
            <a:ext cx="1856996" cy="831372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49" name="Google Shape;310;p21"/>
          <p:cNvSpPr/>
          <p:nvPr/>
        </p:nvSpPr>
        <p:spPr>
          <a:xfrm>
            <a:off x="5" y="562770"/>
            <a:ext cx="2126015" cy="147920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50" name="Google Shape;311;p21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51" name="Google Shape;312;p21"/>
          <p:cNvSpPr/>
          <p:nvPr/>
        </p:nvSpPr>
        <p:spPr>
          <a:xfrm>
            <a:off x="327629" y="24694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4" name="Google Shape;313;p21"/>
          <p:cNvGrpSpPr/>
          <p:nvPr/>
        </p:nvGrpSpPr>
        <p:grpSpPr>
          <a:xfrm>
            <a:off x="2160058" y="872879"/>
            <a:ext cx="201655" cy="183855"/>
            <a:chOff x="1474943" y="3859420"/>
            <a:chExt cx="118956" cy="108456"/>
          </a:xfrm>
        </p:grpSpPr>
        <p:sp>
          <p:nvSpPr>
            <p:cNvPr id="1050452" name="Google Shape;314;p21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53" name="Google Shape;315;p21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54" name="Google Shape;316;p21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0455" name="Google Shape;317;p21"/>
          <p:cNvSpPr/>
          <p:nvPr/>
        </p:nvSpPr>
        <p:spPr>
          <a:xfrm flipH="1">
            <a:off x="10065971" y="2872104"/>
            <a:ext cx="2126015" cy="147920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56" name="Google Shape;318;p21"/>
          <p:cNvSpPr/>
          <p:nvPr/>
        </p:nvSpPr>
        <p:spPr>
          <a:xfrm>
            <a:off x="8353531" y="935874"/>
            <a:ext cx="1856996" cy="831372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5" name="Google Shape;319;p21"/>
          <p:cNvGrpSpPr/>
          <p:nvPr/>
        </p:nvGrpSpPr>
        <p:grpSpPr>
          <a:xfrm>
            <a:off x="11372141" y="4624413"/>
            <a:ext cx="201655" cy="183855"/>
            <a:chOff x="1474943" y="3859420"/>
            <a:chExt cx="118956" cy="108456"/>
          </a:xfrm>
        </p:grpSpPr>
        <p:sp>
          <p:nvSpPr>
            <p:cNvPr id="1050457" name="Google Shape;320;p21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58" name="Google Shape;321;p21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59" name="Google Shape;322;p21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0460" name="Google Shape;323;p21"/>
          <p:cNvSpPr/>
          <p:nvPr/>
        </p:nvSpPr>
        <p:spPr>
          <a:xfrm>
            <a:off x="11515995" y="11182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61" name="Google Shape;324;p21"/>
          <p:cNvSpPr/>
          <p:nvPr/>
        </p:nvSpPr>
        <p:spPr>
          <a:xfrm>
            <a:off x="9221213" y="2991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62" name="Google Shape;325;p21"/>
          <p:cNvSpPr/>
          <p:nvPr/>
        </p:nvSpPr>
        <p:spPr>
          <a:xfrm>
            <a:off x="2200062" y="4386790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63" name="Google Shape;326;p21"/>
          <p:cNvSpPr/>
          <p:nvPr/>
        </p:nvSpPr>
        <p:spPr>
          <a:xfrm>
            <a:off x="1079362" y="35567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64" name="Google Shape;327;p21"/>
          <p:cNvSpPr txBox="1">
            <a:spLocks noGrp="1"/>
          </p:cNvSpPr>
          <p:nvPr>
            <p:ph type="title"/>
          </p:nvPr>
        </p:nvSpPr>
        <p:spPr>
          <a:xfrm>
            <a:off x="950967" y="4869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37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693770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76DD6D-1CDE-A3CA-103B-B464C65A5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C26573-C238-EDB7-FA86-CA95147F8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EEEA8B1-906D-DBF0-9B16-028B23495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A1C7-8F91-46AB-8559-B5A112A4C836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A4C124-7BD0-75D3-0439-07BEAC468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BFD786-298E-C24F-046E-AEFFB74CD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460-34B8-43FB-8131-84299690A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09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7" name="Google Shape;32;p3"/>
          <p:cNvSpPr/>
          <p:nvPr/>
        </p:nvSpPr>
        <p:spPr>
          <a:xfrm>
            <a:off x="1640498" y="2872107"/>
            <a:ext cx="1856996" cy="831372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78" name="Google Shape;33;p3"/>
          <p:cNvSpPr/>
          <p:nvPr/>
        </p:nvSpPr>
        <p:spPr>
          <a:xfrm>
            <a:off x="5" y="562770"/>
            <a:ext cx="2126015" cy="147920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79" name="Google Shape;34;p3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80" name="Google Shape;35;p3"/>
          <p:cNvSpPr/>
          <p:nvPr/>
        </p:nvSpPr>
        <p:spPr>
          <a:xfrm>
            <a:off x="327629" y="24694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9" name="Google Shape;36;p3"/>
          <p:cNvGrpSpPr/>
          <p:nvPr/>
        </p:nvGrpSpPr>
        <p:grpSpPr>
          <a:xfrm>
            <a:off x="2160058" y="872879"/>
            <a:ext cx="201655" cy="183855"/>
            <a:chOff x="1474943" y="3859420"/>
            <a:chExt cx="118956" cy="108456"/>
          </a:xfrm>
        </p:grpSpPr>
        <p:sp>
          <p:nvSpPr>
            <p:cNvPr id="1048881" name="Google Shape;37;p3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882" name="Google Shape;38;p3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883" name="Google Shape;39;p3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8884" name="Google Shape;40;p3"/>
          <p:cNvSpPr/>
          <p:nvPr/>
        </p:nvSpPr>
        <p:spPr>
          <a:xfrm flipH="1">
            <a:off x="10065971" y="2872104"/>
            <a:ext cx="2126015" cy="147920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85" name="Google Shape;41;p3"/>
          <p:cNvSpPr/>
          <p:nvPr/>
        </p:nvSpPr>
        <p:spPr>
          <a:xfrm>
            <a:off x="8353531" y="935874"/>
            <a:ext cx="1856996" cy="831372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0" name="Google Shape;42;p3"/>
          <p:cNvGrpSpPr/>
          <p:nvPr/>
        </p:nvGrpSpPr>
        <p:grpSpPr>
          <a:xfrm>
            <a:off x="11372141" y="4624413"/>
            <a:ext cx="201655" cy="183855"/>
            <a:chOff x="1474943" y="3859420"/>
            <a:chExt cx="118956" cy="108456"/>
          </a:xfrm>
        </p:grpSpPr>
        <p:sp>
          <p:nvSpPr>
            <p:cNvPr id="1048886" name="Google Shape;43;p3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887" name="Google Shape;44;p3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8888" name="Google Shape;45;p3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8889" name="Google Shape;46;p3"/>
          <p:cNvSpPr/>
          <p:nvPr/>
        </p:nvSpPr>
        <p:spPr>
          <a:xfrm>
            <a:off x="11515995" y="11182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90" name="Google Shape;47;p3"/>
          <p:cNvSpPr/>
          <p:nvPr/>
        </p:nvSpPr>
        <p:spPr>
          <a:xfrm>
            <a:off x="9221213" y="2991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91" name="Google Shape;48;p3"/>
          <p:cNvSpPr/>
          <p:nvPr/>
        </p:nvSpPr>
        <p:spPr>
          <a:xfrm>
            <a:off x="2200062" y="4386790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92" name="Google Shape;49;p3"/>
          <p:cNvSpPr/>
          <p:nvPr/>
        </p:nvSpPr>
        <p:spPr>
          <a:xfrm>
            <a:off x="1079362" y="35567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893" name="Google Shape;50;p3"/>
          <p:cNvSpPr txBox="1">
            <a:spLocks noGrp="1"/>
          </p:cNvSpPr>
          <p:nvPr>
            <p:ph type="title"/>
          </p:nvPr>
        </p:nvSpPr>
        <p:spPr>
          <a:xfrm>
            <a:off x="848033" y="1568967"/>
            <a:ext cx="4661200" cy="352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3600"/>
              <a:buNone/>
              <a:defRPr sz="6933"/>
            </a:lvl1pPr>
            <a:lvl2pPr lvl="1" algn="l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l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l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l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l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l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l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l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8894" name="Google Shape;51;p3"/>
          <p:cNvSpPr txBox="1">
            <a:spLocks noGrp="1"/>
          </p:cNvSpPr>
          <p:nvPr>
            <p:ph type="subTitle" idx="1"/>
          </p:nvPr>
        </p:nvSpPr>
        <p:spPr>
          <a:xfrm>
            <a:off x="6582633" y="1568967"/>
            <a:ext cx="3442800" cy="17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2133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48895" name="Google Shape;52;p3"/>
          <p:cNvSpPr txBox="1">
            <a:spLocks noGrp="1"/>
          </p:cNvSpPr>
          <p:nvPr>
            <p:ph type="title" idx="2" hasCustomPrompt="1"/>
          </p:nvPr>
        </p:nvSpPr>
        <p:spPr>
          <a:xfrm>
            <a:off x="848037" y="927567"/>
            <a:ext cx="4380000" cy="85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79293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466" name="Google Shape;54;p4"/>
          <p:cNvSpPr txBox="1">
            <a:spLocks noGrp="1"/>
          </p:cNvSpPr>
          <p:nvPr>
            <p:ph type="title"/>
          </p:nvPr>
        </p:nvSpPr>
        <p:spPr>
          <a:xfrm>
            <a:off x="415600" y="486979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50467" name="Google Shape;55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3225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506" name="Google Shape;57;p5"/>
          <p:cNvSpPr txBox="1">
            <a:spLocks noGrp="1"/>
          </p:cNvSpPr>
          <p:nvPr>
            <p:ph type="title"/>
          </p:nvPr>
        </p:nvSpPr>
        <p:spPr>
          <a:xfrm>
            <a:off x="415600" y="486979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50507" name="Google Shape;58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50508" name="Google Shape;59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427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76" name="Google Shape;61;p6"/>
          <p:cNvSpPr/>
          <p:nvPr/>
        </p:nvSpPr>
        <p:spPr>
          <a:xfrm>
            <a:off x="6712232" y="600199"/>
            <a:ext cx="4922987" cy="2204111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277" name="Google Shape;62;p6"/>
          <p:cNvSpPr txBox="1">
            <a:spLocks noGrp="1"/>
          </p:cNvSpPr>
          <p:nvPr>
            <p:ph type="title"/>
          </p:nvPr>
        </p:nvSpPr>
        <p:spPr>
          <a:xfrm>
            <a:off x="415600" y="486979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9278" name="Google Shape;63;p6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279" name="Google Shape;64;p6"/>
          <p:cNvSpPr/>
          <p:nvPr/>
        </p:nvSpPr>
        <p:spPr>
          <a:xfrm>
            <a:off x="-10638" y="3599569"/>
            <a:ext cx="1458227" cy="1014585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280" name="Google Shape;65;p6"/>
          <p:cNvSpPr/>
          <p:nvPr/>
        </p:nvSpPr>
        <p:spPr>
          <a:xfrm>
            <a:off x="1561729" y="8137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6" name="Google Shape;66;p6"/>
          <p:cNvGrpSpPr/>
          <p:nvPr/>
        </p:nvGrpSpPr>
        <p:grpSpPr>
          <a:xfrm>
            <a:off x="574207" y="2896646"/>
            <a:ext cx="201655" cy="183855"/>
            <a:chOff x="1474943" y="3859420"/>
            <a:chExt cx="118956" cy="108456"/>
          </a:xfrm>
        </p:grpSpPr>
        <p:sp>
          <p:nvSpPr>
            <p:cNvPr id="1049281" name="Google Shape;67;p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282" name="Google Shape;68;p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283" name="Google Shape;69;p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9284" name="Google Shape;70;p6"/>
          <p:cNvSpPr/>
          <p:nvPr/>
        </p:nvSpPr>
        <p:spPr>
          <a:xfrm>
            <a:off x="10840240" y="584475"/>
            <a:ext cx="253601" cy="229301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7" name="Google Shape;71;p6"/>
          <p:cNvGrpSpPr/>
          <p:nvPr/>
        </p:nvGrpSpPr>
        <p:grpSpPr>
          <a:xfrm>
            <a:off x="11241041" y="2896646"/>
            <a:ext cx="201655" cy="183855"/>
            <a:chOff x="1474943" y="3859420"/>
            <a:chExt cx="118956" cy="108456"/>
          </a:xfrm>
        </p:grpSpPr>
        <p:sp>
          <p:nvSpPr>
            <p:cNvPr id="1049285" name="Google Shape;72;p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286" name="Google Shape;73;p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287" name="Google Shape;74;p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9288" name="Google Shape;75;p6"/>
          <p:cNvSpPr/>
          <p:nvPr/>
        </p:nvSpPr>
        <p:spPr>
          <a:xfrm>
            <a:off x="10086462" y="4316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8" name="Google Shape;76;p6"/>
          <p:cNvGrpSpPr/>
          <p:nvPr/>
        </p:nvGrpSpPr>
        <p:grpSpPr>
          <a:xfrm>
            <a:off x="617658" y="607195"/>
            <a:ext cx="201655" cy="183855"/>
            <a:chOff x="1474943" y="3859420"/>
            <a:chExt cx="118956" cy="108456"/>
          </a:xfrm>
        </p:grpSpPr>
        <p:sp>
          <p:nvSpPr>
            <p:cNvPr id="1049289" name="Google Shape;77;p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290" name="Google Shape;78;p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291" name="Google Shape;79;p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9292" name="Google Shape;80;p6"/>
          <p:cNvSpPr/>
          <p:nvPr/>
        </p:nvSpPr>
        <p:spPr>
          <a:xfrm>
            <a:off x="11833079" y="44552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9" name="Google Shape;81;p6"/>
          <p:cNvGrpSpPr/>
          <p:nvPr/>
        </p:nvGrpSpPr>
        <p:grpSpPr>
          <a:xfrm>
            <a:off x="1113307" y="5793413"/>
            <a:ext cx="201655" cy="183855"/>
            <a:chOff x="1474943" y="3859420"/>
            <a:chExt cx="118956" cy="108456"/>
          </a:xfrm>
        </p:grpSpPr>
        <p:sp>
          <p:nvSpPr>
            <p:cNvPr id="1049293" name="Google Shape;82;p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294" name="Google Shape;83;p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9295" name="Google Shape;84;p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01212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rgbClr val="F4EAD7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041" name="Google Shape;86;p7"/>
          <p:cNvSpPr/>
          <p:nvPr/>
        </p:nvSpPr>
        <p:spPr>
          <a:xfrm>
            <a:off x="1605908" y="157276"/>
            <a:ext cx="4228089" cy="189295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042" name="Google Shape;87;p7"/>
          <p:cNvSpPr txBox="1">
            <a:spLocks noGrp="1"/>
          </p:cNvSpPr>
          <p:nvPr>
            <p:ph type="title"/>
          </p:nvPr>
        </p:nvSpPr>
        <p:spPr>
          <a:xfrm>
            <a:off x="950967" y="4869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3733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3733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50043" name="Google Shape;88;p7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044" name="Google Shape;89;p7"/>
          <p:cNvSpPr/>
          <p:nvPr/>
        </p:nvSpPr>
        <p:spPr>
          <a:xfrm flipH="1">
            <a:off x="10733768" y="361469"/>
            <a:ext cx="1458227" cy="1014585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045" name="Google Shape;90;p7"/>
          <p:cNvSpPr/>
          <p:nvPr/>
        </p:nvSpPr>
        <p:spPr>
          <a:xfrm>
            <a:off x="-10638" y="3599569"/>
            <a:ext cx="1458227" cy="1014585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046" name="Google Shape;91;p7"/>
          <p:cNvSpPr/>
          <p:nvPr/>
        </p:nvSpPr>
        <p:spPr>
          <a:xfrm>
            <a:off x="1561729" y="8137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047" name="Google Shape;92;p7"/>
          <p:cNvSpPr/>
          <p:nvPr/>
        </p:nvSpPr>
        <p:spPr>
          <a:xfrm>
            <a:off x="11654762" y="19402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2" name="Google Shape;93;p7"/>
          <p:cNvGrpSpPr/>
          <p:nvPr/>
        </p:nvGrpSpPr>
        <p:grpSpPr>
          <a:xfrm>
            <a:off x="9521407" y="361479"/>
            <a:ext cx="201655" cy="183855"/>
            <a:chOff x="1474943" y="3859420"/>
            <a:chExt cx="118956" cy="108456"/>
          </a:xfrm>
        </p:grpSpPr>
        <p:sp>
          <p:nvSpPr>
            <p:cNvPr id="1050048" name="Google Shape;94;p7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049" name="Google Shape;95;p7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050" name="Google Shape;96;p7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3" name="Google Shape;97;p7"/>
          <p:cNvGrpSpPr/>
          <p:nvPr/>
        </p:nvGrpSpPr>
        <p:grpSpPr>
          <a:xfrm>
            <a:off x="11574741" y="3744579"/>
            <a:ext cx="201655" cy="183855"/>
            <a:chOff x="1474943" y="3859420"/>
            <a:chExt cx="118956" cy="108456"/>
          </a:xfrm>
        </p:grpSpPr>
        <p:sp>
          <p:nvSpPr>
            <p:cNvPr id="1050051" name="Google Shape;98;p7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052" name="Google Shape;99;p7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053" name="Google Shape;100;p7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0054" name="Google Shape;101;p7"/>
          <p:cNvSpPr/>
          <p:nvPr/>
        </p:nvSpPr>
        <p:spPr>
          <a:xfrm>
            <a:off x="10207862" y="30169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055" name="Google Shape;102;p7"/>
          <p:cNvSpPr/>
          <p:nvPr/>
        </p:nvSpPr>
        <p:spPr>
          <a:xfrm>
            <a:off x="2675629" y="3928441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056" name="Google Shape;103;p7"/>
          <p:cNvSpPr txBox="1">
            <a:spLocks noGrp="1"/>
          </p:cNvSpPr>
          <p:nvPr>
            <p:ph type="subTitle" idx="1"/>
          </p:nvPr>
        </p:nvSpPr>
        <p:spPr>
          <a:xfrm>
            <a:off x="2482000" y="1716953"/>
            <a:ext cx="7228000" cy="2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2133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5451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rgbClr val="F4EAD7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468" name="Google Shape;105;p8"/>
          <p:cNvSpPr/>
          <p:nvPr/>
        </p:nvSpPr>
        <p:spPr>
          <a:xfrm>
            <a:off x="0" y="4893367"/>
            <a:ext cx="12192016" cy="1983932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69" name="Google Shape;106;p8"/>
          <p:cNvSpPr txBox="1">
            <a:spLocks noGrp="1"/>
          </p:cNvSpPr>
          <p:nvPr>
            <p:ph type="title"/>
          </p:nvPr>
        </p:nvSpPr>
        <p:spPr>
          <a:xfrm>
            <a:off x="1307725" y="3991833"/>
            <a:ext cx="4793600" cy="59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50470" name="Google Shape;107;p8"/>
          <p:cNvSpPr/>
          <p:nvPr/>
        </p:nvSpPr>
        <p:spPr>
          <a:xfrm>
            <a:off x="6712232" y="600199"/>
            <a:ext cx="4922987" cy="2204111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71" name="Google Shape;108;p8"/>
          <p:cNvSpPr/>
          <p:nvPr/>
        </p:nvSpPr>
        <p:spPr>
          <a:xfrm>
            <a:off x="-10638" y="3599569"/>
            <a:ext cx="1458227" cy="1014585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472" name="Google Shape;109;p8"/>
          <p:cNvSpPr/>
          <p:nvPr/>
        </p:nvSpPr>
        <p:spPr>
          <a:xfrm>
            <a:off x="1561729" y="8137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0" name="Google Shape;110;p8"/>
          <p:cNvGrpSpPr/>
          <p:nvPr/>
        </p:nvGrpSpPr>
        <p:grpSpPr>
          <a:xfrm>
            <a:off x="574207" y="2896646"/>
            <a:ext cx="201655" cy="183855"/>
            <a:chOff x="1474943" y="3859420"/>
            <a:chExt cx="118956" cy="108456"/>
          </a:xfrm>
        </p:grpSpPr>
        <p:sp>
          <p:nvSpPr>
            <p:cNvPr id="1050473" name="Google Shape;111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74" name="Google Shape;112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75" name="Google Shape;113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0476" name="Google Shape;114;p8"/>
          <p:cNvSpPr/>
          <p:nvPr/>
        </p:nvSpPr>
        <p:spPr>
          <a:xfrm>
            <a:off x="10840240" y="584475"/>
            <a:ext cx="253601" cy="229301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1" name="Google Shape;115;p8"/>
          <p:cNvGrpSpPr/>
          <p:nvPr/>
        </p:nvGrpSpPr>
        <p:grpSpPr>
          <a:xfrm>
            <a:off x="11241041" y="2896646"/>
            <a:ext cx="201655" cy="183855"/>
            <a:chOff x="1474943" y="3859420"/>
            <a:chExt cx="118956" cy="108456"/>
          </a:xfrm>
        </p:grpSpPr>
        <p:sp>
          <p:nvSpPr>
            <p:cNvPr id="1050477" name="Google Shape;116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78" name="Google Shape;117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79" name="Google Shape;118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0480" name="Google Shape;119;p8"/>
          <p:cNvSpPr/>
          <p:nvPr/>
        </p:nvSpPr>
        <p:spPr>
          <a:xfrm>
            <a:off x="10086462" y="431608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2" name="Google Shape;120;p8"/>
          <p:cNvGrpSpPr/>
          <p:nvPr/>
        </p:nvGrpSpPr>
        <p:grpSpPr>
          <a:xfrm>
            <a:off x="617658" y="607195"/>
            <a:ext cx="201655" cy="183855"/>
            <a:chOff x="1474943" y="3859420"/>
            <a:chExt cx="118956" cy="108456"/>
          </a:xfrm>
        </p:grpSpPr>
        <p:sp>
          <p:nvSpPr>
            <p:cNvPr id="1050481" name="Google Shape;121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82" name="Google Shape;122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83" name="Google Shape;123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0484" name="Google Shape;124;p8"/>
          <p:cNvSpPr/>
          <p:nvPr/>
        </p:nvSpPr>
        <p:spPr>
          <a:xfrm>
            <a:off x="11833079" y="4455274"/>
            <a:ext cx="121647" cy="109985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3" name="Google Shape;125;p8"/>
          <p:cNvGrpSpPr/>
          <p:nvPr/>
        </p:nvGrpSpPr>
        <p:grpSpPr>
          <a:xfrm>
            <a:off x="1113307" y="5793413"/>
            <a:ext cx="201655" cy="183855"/>
            <a:chOff x="1474943" y="3859420"/>
            <a:chExt cx="118956" cy="108456"/>
          </a:xfrm>
        </p:grpSpPr>
        <p:sp>
          <p:nvSpPr>
            <p:cNvPr id="1050485" name="Google Shape;126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86" name="Google Shape;127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0487" name="Google Shape;128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50488" name="Google Shape;129;p8"/>
          <p:cNvSpPr txBox="1">
            <a:spLocks noGrp="1"/>
          </p:cNvSpPr>
          <p:nvPr>
            <p:ph type="subTitle" idx="1"/>
          </p:nvPr>
        </p:nvSpPr>
        <p:spPr>
          <a:xfrm>
            <a:off x="1307725" y="2133833"/>
            <a:ext cx="4793600" cy="18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2667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78846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509" name="Google Shape;131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50510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50511" name="Google Shape;133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1628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465" name="Google Shape;135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5511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AD7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486979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  <p:sp>
        <p:nvSpPr>
          <p:cNvPr id="104857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370262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  <p:sldLayoutId id="2147483715" r:id="rId19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4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>
            <a:spLocks noGrp="1"/>
          </p:cNvSpPr>
          <p:nvPr>
            <p:ph type="ctrTitle"/>
          </p:nvPr>
        </p:nvSpPr>
        <p:spPr>
          <a:xfrm>
            <a:off x="1085850" y="1939132"/>
            <a:ext cx="10382250" cy="1132135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 marR="4210835">
              <a:lnSpc>
                <a:spcPct val="100000"/>
              </a:lnSpc>
              <a:spcBef>
                <a:spcPts val="88"/>
              </a:spcBef>
            </a:pPr>
            <a:r>
              <a:rPr lang="en-US" sz="2400" b="1" spc="260" dirty="0" smtClean="0">
                <a:latin typeface="Cambria"/>
                <a:cs typeface="Cambria"/>
              </a:rPr>
              <a:t>				</a:t>
            </a:r>
            <a:r>
              <a:rPr sz="2400" b="1" spc="260" dirty="0" smtClean="0">
                <a:latin typeface="Cambria"/>
                <a:cs typeface="Cambria"/>
              </a:rPr>
              <a:t>SMK3</a:t>
            </a:r>
            <a:endParaRPr sz="2400" dirty="0">
              <a:latin typeface="Cambria"/>
              <a:cs typeface="Cambria"/>
            </a:endParaRPr>
          </a:p>
          <a:p>
            <a:pPr marL="11206">
              <a:lnSpc>
                <a:spcPct val="100000"/>
              </a:lnSpc>
              <a:spcBef>
                <a:spcPts val="22"/>
              </a:spcBef>
            </a:pPr>
            <a:r>
              <a:rPr sz="2400" b="1" spc="168" dirty="0">
                <a:solidFill>
                  <a:srgbClr val="FF0000"/>
                </a:solidFill>
                <a:latin typeface="Cambria"/>
                <a:cs typeface="Cambria"/>
              </a:rPr>
              <a:t>SISTEM</a:t>
            </a:r>
            <a:r>
              <a:rPr sz="2400" b="1" spc="15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2400" b="1" spc="199" dirty="0">
                <a:solidFill>
                  <a:srgbClr val="FF0000"/>
                </a:solidFill>
                <a:latin typeface="Cambria"/>
                <a:cs typeface="Cambria"/>
              </a:rPr>
              <a:t>MANAJEMEN</a:t>
            </a:r>
            <a:r>
              <a:rPr sz="2400" b="1" spc="159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2400" b="1" spc="172" dirty="0">
                <a:solidFill>
                  <a:srgbClr val="FF0000"/>
                </a:solidFill>
                <a:latin typeface="Cambria"/>
                <a:cs typeface="Cambria"/>
              </a:rPr>
              <a:t>KESELAMATAN</a:t>
            </a:r>
            <a:r>
              <a:rPr sz="2400" b="1" spc="168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2400" b="1" spc="159" dirty="0">
                <a:solidFill>
                  <a:srgbClr val="FF0000"/>
                </a:solidFill>
                <a:latin typeface="Cambria"/>
                <a:cs typeface="Cambria"/>
              </a:rPr>
              <a:t>DAN</a:t>
            </a:r>
            <a:r>
              <a:rPr sz="2400" b="1" spc="163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2400" b="1" spc="172" dirty="0">
                <a:solidFill>
                  <a:srgbClr val="FF0000"/>
                </a:solidFill>
                <a:latin typeface="Cambria"/>
                <a:cs typeface="Cambria"/>
              </a:rPr>
              <a:t>KESEHATAN</a:t>
            </a:r>
            <a:r>
              <a:rPr sz="2400" b="1" spc="569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2400" b="1" spc="216" dirty="0" smtClean="0">
                <a:solidFill>
                  <a:srgbClr val="FF0000"/>
                </a:solidFill>
                <a:latin typeface="Cambria"/>
                <a:cs typeface="Cambria"/>
              </a:rPr>
              <a:t>KERJA</a:t>
            </a:r>
            <a:r>
              <a:rPr lang="en-US" sz="2400" b="1" spc="216" dirty="0" smtClean="0">
                <a:solidFill>
                  <a:srgbClr val="FF0000"/>
                </a:solidFill>
                <a:latin typeface="Cambria"/>
                <a:cs typeface="Cambria"/>
              </a:rPr>
              <a:t/>
            </a:r>
            <a:br>
              <a:rPr lang="en-US" sz="2400" b="1" spc="216" dirty="0" smtClean="0">
                <a:solidFill>
                  <a:srgbClr val="FF0000"/>
                </a:solidFill>
                <a:latin typeface="Cambria"/>
                <a:cs typeface="Cambria"/>
              </a:rPr>
            </a:br>
            <a:endParaRPr sz="2400" dirty="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43784" y="4872764"/>
            <a:ext cx="112619" cy="200802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>
              <a:spcBef>
                <a:spcPts val="84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1</a:t>
            </a:r>
            <a:endParaRPr sz="1235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29922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534770" y="723797"/>
            <a:ext cx="4229100" cy="1365532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sz="2647" spc="247" dirty="0"/>
              <a:t>D.</a:t>
            </a:r>
            <a:r>
              <a:rPr sz="2647" spc="132" dirty="0"/>
              <a:t> </a:t>
            </a:r>
            <a:r>
              <a:rPr sz="2647" spc="291" dirty="0"/>
              <a:t>K</a:t>
            </a:r>
            <a:r>
              <a:rPr spc="291" dirty="0"/>
              <a:t>EBIJAKAN</a:t>
            </a:r>
            <a:r>
              <a:rPr spc="251" dirty="0"/>
              <a:t> </a:t>
            </a:r>
            <a:r>
              <a:rPr sz="2647" spc="304" dirty="0"/>
              <a:t>M</a:t>
            </a:r>
            <a:r>
              <a:rPr spc="304" dirty="0"/>
              <a:t>ANAJEMEN</a:t>
            </a:r>
            <a:endParaRPr sz="2647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1" i="0" kern="1200">
                <a:solidFill>
                  <a:schemeClr val="bg1"/>
                </a:solidFill>
                <a:latin typeface="Cambria"/>
                <a:ea typeface="+mn-ea"/>
                <a:cs typeface="Cambria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75"/>
              </a:spcBef>
            </a:pPr>
            <a:fld id="{81D60167-4931-47E6-BA6A-407CBD079E47}" type="slidenum">
              <a:rPr lang="en-US" spc="-30" smtClean="0"/>
              <a:pPr marL="38100">
                <a:spcBef>
                  <a:spcPts val="75"/>
                </a:spcBef>
              </a:pPr>
              <a:t>10</a:t>
            </a:fld>
            <a:endParaRPr spc="-26" dirty="0"/>
          </a:p>
        </p:txBody>
      </p:sp>
      <p:sp>
        <p:nvSpPr>
          <p:cNvPr id="11" name="object 11"/>
          <p:cNvSpPr txBox="1"/>
          <p:nvPr/>
        </p:nvSpPr>
        <p:spPr>
          <a:xfrm>
            <a:off x="2776818" y="5428302"/>
            <a:ext cx="5857875" cy="256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06">
              <a:lnSpc>
                <a:spcPts val="2012"/>
              </a:lnSpc>
            </a:pPr>
            <a:r>
              <a:rPr sz="1765" spc="-4" dirty="0">
                <a:latin typeface="Times New Roman"/>
                <a:cs typeface="Times New Roman"/>
              </a:rPr>
              <a:t>perusahaan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akan</a:t>
            </a:r>
            <a:r>
              <a:rPr sz="1765" spc="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semakin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efisien dan</a:t>
            </a:r>
            <a:r>
              <a:rPr sz="1765" spc="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produktif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 kemudian hari.</a:t>
            </a:r>
            <a:endParaRPr sz="1765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34770" y="1837092"/>
            <a:ext cx="6207499" cy="3609043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252706" marR="4483" indent="-242060">
              <a:spcBef>
                <a:spcPts val="84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4" dirty="0">
                <a:latin typeface="Times New Roman"/>
                <a:cs typeface="Times New Roman"/>
              </a:rPr>
              <a:t>Undang</a:t>
            </a:r>
            <a:r>
              <a:rPr sz="1765" spc="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Undang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No.13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26" dirty="0">
                <a:latin typeface="Times New Roman"/>
                <a:cs typeface="Times New Roman"/>
              </a:rPr>
              <a:t>Tahun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2003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tentang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ketenagakerjaan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pasal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87,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yang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menyatakan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bahwa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setiap</a:t>
            </a:r>
            <a:r>
              <a:rPr sz="1765" i="1" spc="-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perusahaan</a:t>
            </a:r>
            <a:r>
              <a:rPr sz="1765" i="1" spc="-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wajib</a:t>
            </a:r>
            <a:r>
              <a:rPr sz="1765" i="1" spc="-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hukumnya </a:t>
            </a:r>
            <a:r>
              <a:rPr sz="1765" i="1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menerapkan sistem manajemen</a:t>
            </a:r>
            <a:r>
              <a:rPr sz="1765" i="1" spc="13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K3</a:t>
            </a:r>
            <a:r>
              <a:rPr sz="1765" i="1" spc="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yang</a:t>
            </a:r>
            <a:r>
              <a:rPr sz="1765" i="1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diintegrasikan</a:t>
            </a:r>
            <a:r>
              <a:rPr sz="1765" i="1" spc="-13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dalam </a:t>
            </a:r>
            <a:r>
              <a:rPr sz="1765" i="1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manajemen</a:t>
            </a:r>
            <a:r>
              <a:rPr sz="1765" i="1" spc="4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perusahaan</a:t>
            </a:r>
            <a:r>
              <a:rPr sz="1765" i="1" spc="-18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secara</a:t>
            </a:r>
            <a:r>
              <a:rPr sz="1765" i="1" spc="-13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umum</a:t>
            </a:r>
            <a:r>
              <a:rPr sz="1765" spc="-4" dirty="0">
                <a:latin typeface="Times New Roman"/>
                <a:cs typeface="Times New Roman"/>
              </a:rPr>
              <a:t>.</a:t>
            </a:r>
            <a:endParaRPr sz="1765">
              <a:latin typeface="Times New Roman"/>
              <a:cs typeface="Times New Roman"/>
            </a:endParaRPr>
          </a:p>
          <a:p>
            <a:pPr marL="253266" indent="-242060">
              <a:spcBef>
                <a:spcPts val="529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4" dirty="0">
                <a:latin typeface="Times New Roman"/>
                <a:cs typeface="Times New Roman"/>
              </a:rPr>
              <a:t>Peraturan</a:t>
            </a:r>
            <a:r>
              <a:rPr sz="1765" spc="-3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SMK3:</a:t>
            </a:r>
            <a:endParaRPr sz="1765">
              <a:latin typeface="Times New Roman"/>
              <a:cs typeface="Times New Roman"/>
            </a:endParaRPr>
          </a:p>
          <a:p>
            <a:pPr marL="737386" marR="258870" lvl="1" indent="-403433">
              <a:spcBef>
                <a:spcPts val="388"/>
              </a:spcBef>
              <a:buClr>
                <a:srgbClr val="FE8637"/>
              </a:buClr>
              <a:buSzPct val="77777"/>
              <a:buAutoNum type="arabicParenR"/>
              <a:tabLst>
                <a:tab pos="736826" algn="l"/>
                <a:tab pos="737386" algn="l"/>
              </a:tabLst>
            </a:pPr>
            <a:r>
              <a:rPr sz="1588" spc="-4" dirty="0">
                <a:latin typeface="Times New Roman"/>
                <a:cs typeface="Times New Roman"/>
              </a:rPr>
              <a:t>Peraturan Menteri </a:t>
            </a:r>
            <a:r>
              <a:rPr sz="1588" spc="-22" dirty="0">
                <a:latin typeface="Times New Roman"/>
                <a:cs typeface="Times New Roman"/>
              </a:rPr>
              <a:t>Tenaga </a:t>
            </a:r>
            <a:r>
              <a:rPr sz="1588" spc="-4" dirty="0">
                <a:latin typeface="Times New Roman"/>
                <a:cs typeface="Times New Roman"/>
              </a:rPr>
              <a:t>Kerja RI, Nomor: PER.05/MEN/1996 </a:t>
            </a:r>
            <a:r>
              <a:rPr sz="1588" spc="-383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tentang Sistem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Manajemen Keselamatan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dan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Kesehatan Kerja 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(disingkat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9" dirty="0">
                <a:latin typeface="Times New Roman"/>
                <a:cs typeface="Times New Roman"/>
              </a:rPr>
              <a:t>SMK3);</a:t>
            </a:r>
            <a:endParaRPr sz="1588">
              <a:latin typeface="Times New Roman"/>
              <a:cs typeface="Times New Roman"/>
            </a:endParaRPr>
          </a:p>
          <a:p>
            <a:pPr marL="737386" marR="50429" lvl="1" indent="-403433">
              <a:spcBef>
                <a:spcPts val="383"/>
              </a:spcBef>
              <a:buClr>
                <a:srgbClr val="FE8637"/>
              </a:buClr>
              <a:buSzPct val="77777"/>
              <a:buAutoNum type="arabicParenR"/>
              <a:tabLst>
                <a:tab pos="736826" algn="l"/>
                <a:tab pos="737386" algn="l"/>
              </a:tabLst>
            </a:pPr>
            <a:r>
              <a:rPr sz="1588" spc="-4" dirty="0">
                <a:latin typeface="Times New Roman"/>
                <a:cs typeface="Times New Roman"/>
              </a:rPr>
              <a:t>Peraturan Pemerintah Republik Indonesia Nomor 50 </a:t>
            </a:r>
            <a:r>
              <a:rPr sz="1588" dirty="0">
                <a:latin typeface="Times New Roman"/>
                <a:cs typeface="Times New Roman"/>
              </a:rPr>
              <a:t>tahun </a:t>
            </a:r>
            <a:r>
              <a:rPr sz="1588" spc="-4" dirty="0">
                <a:latin typeface="Times New Roman"/>
                <a:cs typeface="Times New Roman"/>
              </a:rPr>
              <a:t>2012 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tentang Penerapan Sistem Manajemen Keselamatan dan Kesehatan </a:t>
            </a:r>
            <a:r>
              <a:rPr sz="1588" spc="-383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Kerja.</a:t>
            </a:r>
            <a:endParaRPr sz="1588">
              <a:latin typeface="Times New Roman"/>
              <a:cs typeface="Times New Roman"/>
            </a:endParaRPr>
          </a:p>
          <a:p>
            <a:pPr marL="253266" marR="84609" indent="-242060">
              <a:spcBef>
                <a:spcPts val="521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4" dirty="0">
                <a:latin typeface="Times New Roman"/>
                <a:cs typeface="Times New Roman"/>
              </a:rPr>
              <a:t>Dengan</a:t>
            </a:r>
            <a:r>
              <a:rPr sz="1765" spc="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penerapan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SMK3</a:t>
            </a:r>
            <a:r>
              <a:rPr sz="1765" spc="22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perusahaan,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maka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diharapkan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angka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kecelakaan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kerja di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Indonesia akan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dapat direduksi,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sehingga</a:t>
            </a:r>
            <a:endParaRPr sz="1765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87397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535443" y="722452"/>
            <a:ext cx="4229100" cy="1365532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sz="2647" spc="247" dirty="0"/>
              <a:t>D.</a:t>
            </a:r>
            <a:r>
              <a:rPr sz="2647" spc="132" dirty="0"/>
              <a:t> </a:t>
            </a:r>
            <a:r>
              <a:rPr sz="2647" spc="291" dirty="0"/>
              <a:t>K</a:t>
            </a:r>
            <a:r>
              <a:rPr spc="291" dirty="0"/>
              <a:t>EBIJAKAN</a:t>
            </a:r>
            <a:r>
              <a:rPr spc="251" dirty="0"/>
              <a:t> </a:t>
            </a:r>
            <a:r>
              <a:rPr sz="2647" spc="304" dirty="0"/>
              <a:t>M</a:t>
            </a:r>
            <a:r>
              <a:rPr spc="304" dirty="0"/>
              <a:t>ANAJEMEN</a:t>
            </a:r>
            <a:endParaRPr sz="2647"/>
          </a:p>
        </p:txBody>
      </p:sp>
      <p:sp>
        <p:nvSpPr>
          <p:cNvPr id="10" name="object 10"/>
          <p:cNvSpPr txBox="1"/>
          <p:nvPr/>
        </p:nvSpPr>
        <p:spPr>
          <a:xfrm>
            <a:off x="9402855" y="5584788"/>
            <a:ext cx="202826" cy="200802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>
              <a:spcBef>
                <a:spcPts val="84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11</a:t>
            </a:r>
            <a:endParaRPr sz="1235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05737" y="2779059"/>
            <a:ext cx="2281518" cy="3188019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253266" marR="4483" indent="-242060">
              <a:spcBef>
                <a:spcPts val="88"/>
              </a:spcBef>
              <a:buClr>
                <a:srgbClr val="FE8637"/>
              </a:buClr>
              <a:buSzPct val="69444"/>
              <a:buFont typeface="Wingdings"/>
              <a:buChar char=""/>
              <a:tabLst>
                <a:tab pos="252706" algn="l"/>
                <a:tab pos="253266" algn="l"/>
              </a:tabLst>
            </a:pPr>
            <a:r>
              <a:rPr sz="1588" spc="-4" dirty="0">
                <a:latin typeface="Times New Roman"/>
                <a:cs typeface="Times New Roman"/>
              </a:rPr>
              <a:t>dapat dipahami mengapa </a:t>
            </a:r>
            <a:r>
              <a:rPr sz="1588" spc="-383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“kebijakan manajemen” 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dapat menjadi “akar 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kecelakaan”.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Selama 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kebijakan manajemen 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tidak menghilangkan 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“kondisi”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dan 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“perbuatan” tidak aman </a:t>
            </a:r>
            <a:r>
              <a:rPr sz="1588" dirty="0">
                <a:latin typeface="Times New Roman"/>
                <a:cs typeface="Times New Roman"/>
              </a:rPr>
              <a:t> (potensi bahaya), maka </a:t>
            </a:r>
            <a:r>
              <a:rPr sz="1588" spc="4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potensi terjadinya 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kecelakaan tetap akan </a:t>
            </a:r>
            <a:r>
              <a:rPr sz="1588" dirty="0">
                <a:latin typeface="Times New Roman"/>
                <a:cs typeface="Times New Roman"/>
              </a:rPr>
              <a:t> </a:t>
            </a:r>
            <a:r>
              <a:rPr sz="1588" spc="-4" dirty="0">
                <a:latin typeface="Times New Roman"/>
                <a:cs typeface="Times New Roman"/>
              </a:rPr>
              <a:t>mengancam di masa </a:t>
            </a:r>
            <a:r>
              <a:rPr sz="1588" dirty="0">
                <a:latin typeface="Times New Roman"/>
                <a:cs typeface="Times New Roman"/>
              </a:rPr>
              <a:t> yang</a:t>
            </a:r>
            <a:r>
              <a:rPr sz="1588" spc="-9" dirty="0">
                <a:latin typeface="Times New Roman"/>
                <a:cs typeface="Times New Roman"/>
              </a:rPr>
              <a:t> </a:t>
            </a:r>
            <a:r>
              <a:rPr sz="1588" dirty="0">
                <a:latin typeface="Times New Roman"/>
                <a:cs typeface="Times New Roman"/>
              </a:rPr>
              <a:t>akan</a:t>
            </a:r>
            <a:r>
              <a:rPr sz="1588" spc="-9" dirty="0">
                <a:latin typeface="Times New Roman"/>
                <a:cs typeface="Times New Roman"/>
              </a:rPr>
              <a:t> </a:t>
            </a:r>
            <a:r>
              <a:rPr sz="1588" dirty="0">
                <a:latin typeface="Times New Roman"/>
                <a:cs typeface="Times New Roman"/>
              </a:rPr>
              <a:t>datang.</a:t>
            </a:r>
            <a:endParaRPr sz="1588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56286" y="1850539"/>
            <a:ext cx="4777628" cy="282363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>
              <a:spcBef>
                <a:spcPts val="84"/>
              </a:spcBef>
            </a:pPr>
            <a:r>
              <a:rPr sz="1765" spc="-4" dirty="0">
                <a:solidFill>
                  <a:srgbClr val="0070C0"/>
                </a:solidFill>
                <a:latin typeface="Times New Roman"/>
                <a:cs typeface="Times New Roman"/>
              </a:rPr>
              <a:t>Kebijakan Manajemen</a:t>
            </a:r>
            <a:r>
              <a:rPr sz="176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0070C0"/>
                </a:solidFill>
                <a:latin typeface="Times New Roman"/>
                <a:cs typeface="Times New Roman"/>
              </a:rPr>
              <a:t>sebagai</a:t>
            </a:r>
            <a:r>
              <a:rPr sz="176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0070C0"/>
                </a:solidFill>
                <a:latin typeface="Times New Roman"/>
                <a:cs typeface="Times New Roman"/>
              </a:rPr>
              <a:t>akar</a:t>
            </a:r>
            <a:r>
              <a:rPr sz="176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0070C0"/>
                </a:solidFill>
                <a:latin typeface="Times New Roman"/>
                <a:cs typeface="Times New Roman"/>
              </a:rPr>
              <a:t>kecelakaan</a:t>
            </a:r>
            <a:r>
              <a:rPr sz="176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0070C0"/>
                </a:solidFill>
                <a:latin typeface="Times New Roman"/>
                <a:cs typeface="Times New Roman"/>
              </a:rPr>
              <a:t>kerja</a:t>
            </a:r>
            <a:endParaRPr sz="1765">
              <a:latin typeface="Times New Roman"/>
              <a:cs typeface="Times New Roman"/>
            </a:endParaRPr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98179" y="2354213"/>
            <a:ext cx="4401342" cy="3755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070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402855" y="5584788"/>
            <a:ext cx="202826" cy="200802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>
              <a:spcBef>
                <a:spcPts val="84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12</a:t>
            </a:r>
            <a:endParaRPr sz="1235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35444" y="1810204"/>
            <a:ext cx="3175187" cy="523711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253266" indent="-242060">
              <a:lnSpc>
                <a:spcPts val="2012"/>
              </a:lnSpc>
              <a:spcBef>
                <a:spcPts val="84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4" dirty="0">
                <a:latin typeface="Times New Roman"/>
                <a:cs typeface="Times New Roman"/>
              </a:rPr>
              <a:t>Siklus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manajemen</a:t>
            </a:r>
            <a:r>
              <a:rPr sz="1765" spc="-26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:</a:t>
            </a:r>
            <a:endParaRPr sz="1765">
              <a:latin typeface="Times New Roman"/>
              <a:cs typeface="Times New Roman"/>
            </a:endParaRPr>
          </a:p>
          <a:p>
            <a:pPr marL="252706">
              <a:lnSpc>
                <a:spcPts val="2012"/>
              </a:lnSpc>
            </a:pPr>
            <a:r>
              <a:rPr sz="1765" spc="-4" dirty="0">
                <a:latin typeface="Times New Roman"/>
                <a:cs typeface="Times New Roman"/>
              </a:rPr>
              <a:t>PLAN–</a:t>
            </a:r>
            <a:r>
              <a:rPr sz="1765" spc="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DO–CHECK–ACTION</a:t>
            </a:r>
            <a:endParaRPr sz="1765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77490" y="2294300"/>
            <a:ext cx="1981200" cy="282363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>
              <a:spcBef>
                <a:spcPts val="84"/>
              </a:spcBef>
            </a:pPr>
            <a:r>
              <a:rPr sz="1765" spc="-9" dirty="0">
                <a:latin typeface="Times New Roman"/>
                <a:cs typeface="Times New Roman"/>
              </a:rPr>
              <a:t>(disingkat</a:t>
            </a:r>
            <a:r>
              <a:rPr sz="1765" spc="-22" dirty="0">
                <a:latin typeface="Times New Roman"/>
                <a:cs typeface="Times New Roman"/>
              </a:rPr>
              <a:t> </a:t>
            </a:r>
            <a:r>
              <a:rPr sz="1765" spc="-9" dirty="0">
                <a:latin typeface="Times New Roman"/>
                <a:cs typeface="Times New Roman"/>
              </a:rPr>
              <a:t>P–D–C–A)</a:t>
            </a:r>
            <a:endParaRPr sz="1765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97929" y="2213610"/>
            <a:ext cx="2944346" cy="3883605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253266" indent="-242060">
              <a:lnSpc>
                <a:spcPts val="2012"/>
              </a:lnSpc>
              <a:spcBef>
                <a:spcPts val="84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9" dirty="0">
                <a:latin typeface="Times New Roman"/>
                <a:cs typeface="Times New Roman"/>
              </a:rPr>
              <a:t>PLAN,</a:t>
            </a:r>
            <a:endParaRPr sz="1765">
              <a:latin typeface="Times New Roman"/>
              <a:cs typeface="Times New Roman"/>
            </a:endParaRPr>
          </a:p>
          <a:p>
            <a:pPr marL="253266" marR="4483">
              <a:lnSpc>
                <a:spcPts val="1906"/>
              </a:lnSpc>
              <a:spcBef>
                <a:spcPts val="137"/>
              </a:spcBef>
            </a:pPr>
            <a:r>
              <a:rPr sz="1765" spc="-4" dirty="0">
                <a:latin typeface="Times New Roman"/>
                <a:cs typeface="Times New Roman"/>
              </a:rPr>
              <a:t>yaitu perencanaan sistem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manajemen</a:t>
            </a:r>
            <a:r>
              <a:rPr sz="1765" spc="-22" dirty="0">
                <a:latin typeface="Times New Roman"/>
                <a:cs typeface="Times New Roman"/>
              </a:rPr>
              <a:t> </a:t>
            </a:r>
            <a:r>
              <a:rPr sz="1765" spc="-9" dirty="0">
                <a:latin typeface="Times New Roman"/>
                <a:cs typeface="Times New Roman"/>
              </a:rPr>
              <a:t>organisasi</a:t>
            </a:r>
            <a:r>
              <a:rPr sz="1765" spc="-35" dirty="0">
                <a:latin typeface="Times New Roman"/>
                <a:cs typeface="Times New Roman"/>
              </a:rPr>
              <a:t> </a:t>
            </a:r>
            <a:r>
              <a:rPr sz="1765" spc="-9" dirty="0">
                <a:latin typeface="Times New Roman"/>
                <a:cs typeface="Times New Roman"/>
              </a:rPr>
              <a:t>(SMO)</a:t>
            </a:r>
            <a:endParaRPr sz="1765">
              <a:latin typeface="Times New Roman"/>
              <a:cs typeface="Times New Roman"/>
            </a:endParaRPr>
          </a:p>
          <a:p>
            <a:pPr marL="253266" indent="-242060">
              <a:lnSpc>
                <a:spcPts val="2012"/>
              </a:lnSpc>
              <a:spcBef>
                <a:spcPts val="287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9" dirty="0">
                <a:latin typeface="Times New Roman"/>
                <a:cs typeface="Times New Roman"/>
              </a:rPr>
              <a:t>DO,</a:t>
            </a:r>
            <a:endParaRPr sz="1765">
              <a:latin typeface="Times New Roman"/>
              <a:cs typeface="Times New Roman"/>
            </a:endParaRPr>
          </a:p>
          <a:p>
            <a:pPr marL="253266">
              <a:lnSpc>
                <a:spcPts val="2012"/>
              </a:lnSpc>
            </a:pPr>
            <a:r>
              <a:rPr sz="1765" spc="-4" dirty="0">
                <a:latin typeface="Times New Roman"/>
                <a:cs typeface="Times New Roman"/>
              </a:rPr>
              <a:t>yaitu</a:t>
            </a:r>
            <a:r>
              <a:rPr sz="1765" spc="-26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implementasi</a:t>
            </a:r>
            <a:r>
              <a:rPr sz="1765" spc="-22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SMK3</a:t>
            </a:r>
            <a:endParaRPr sz="1765">
              <a:latin typeface="Times New Roman"/>
              <a:cs typeface="Times New Roman"/>
            </a:endParaRPr>
          </a:p>
          <a:p>
            <a:pPr marL="253266" indent="-242060">
              <a:lnSpc>
                <a:spcPts val="2012"/>
              </a:lnSpc>
              <a:spcBef>
                <a:spcPts val="318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4" dirty="0">
                <a:latin typeface="Times New Roman"/>
                <a:cs typeface="Times New Roman"/>
              </a:rPr>
              <a:t>CHECK,</a:t>
            </a:r>
            <a:endParaRPr sz="1765">
              <a:latin typeface="Times New Roman"/>
              <a:cs typeface="Times New Roman"/>
            </a:endParaRPr>
          </a:p>
          <a:p>
            <a:pPr marL="253266" marR="9526">
              <a:lnSpc>
                <a:spcPts val="1906"/>
              </a:lnSpc>
              <a:spcBef>
                <a:spcPts val="137"/>
              </a:spcBef>
            </a:pPr>
            <a:r>
              <a:rPr sz="1765" spc="-4" dirty="0">
                <a:latin typeface="Times New Roman"/>
                <a:cs typeface="Times New Roman"/>
              </a:rPr>
              <a:t>yang berisi kegiatan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pemeriksaan atau pengukuran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dan pemantauan jalannya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9" dirty="0">
                <a:latin typeface="Times New Roman"/>
                <a:cs typeface="Times New Roman"/>
              </a:rPr>
              <a:t>implementasi</a:t>
            </a:r>
            <a:endParaRPr sz="1765">
              <a:latin typeface="Times New Roman"/>
              <a:cs typeface="Times New Roman"/>
            </a:endParaRPr>
          </a:p>
          <a:p>
            <a:pPr marL="253266" indent="-242060">
              <a:lnSpc>
                <a:spcPts val="2012"/>
              </a:lnSpc>
              <a:spcBef>
                <a:spcPts val="287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4" dirty="0">
                <a:latin typeface="Times New Roman"/>
                <a:cs typeface="Times New Roman"/>
              </a:rPr>
              <a:t>ACTION,</a:t>
            </a:r>
            <a:endParaRPr sz="1765">
              <a:latin typeface="Times New Roman"/>
              <a:cs typeface="Times New Roman"/>
            </a:endParaRPr>
          </a:p>
          <a:p>
            <a:pPr marL="253266" marR="41464">
              <a:lnSpc>
                <a:spcPts val="1906"/>
              </a:lnSpc>
              <a:spcBef>
                <a:spcPts val="137"/>
              </a:spcBef>
            </a:pPr>
            <a:r>
              <a:rPr sz="1765" spc="-4" dirty="0">
                <a:latin typeface="Times New Roman"/>
                <a:cs typeface="Times New Roman"/>
              </a:rPr>
              <a:t>yaitu tindakan perbaikan atau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tinjauan manajemen, setelah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hasil pemeriksaan dilaporkan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kepada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manajemen.</a:t>
            </a:r>
            <a:endParaRPr sz="1765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535443" y="724469"/>
            <a:ext cx="4229100" cy="1365532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sz="2647" spc="247" dirty="0"/>
              <a:t>D.</a:t>
            </a:r>
            <a:r>
              <a:rPr sz="2647" spc="132" dirty="0"/>
              <a:t> </a:t>
            </a:r>
            <a:r>
              <a:rPr sz="2647" spc="291" dirty="0"/>
              <a:t>K</a:t>
            </a:r>
            <a:r>
              <a:rPr spc="291" dirty="0"/>
              <a:t>EBIJAKAN</a:t>
            </a:r>
            <a:r>
              <a:rPr spc="251" dirty="0"/>
              <a:t> </a:t>
            </a:r>
            <a:r>
              <a:rPr sz="2647" spc="304" dirty="0"/>
              <a:t>M</a:t>
            </a:r>
            <a:r>
              <a:rPr spc="304" dirty="0"/>
              <a:t>ANAJEMEN</a:t>
            </a:r>
            <a:endParaRPr sz="2647"/>
          </a:p>
        </p:txBody>
      </p:sp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61882" y="2753958"/>
            <a:ext cx="4441564" cy="339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399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534770" y="1016184"/>
            <a:ext cx="6867413" cy="780757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lang="en-US" spc="282" dirty="0"/>
              <a:t>LAN</a:t>
            </a:r>
            <a:r>
              <a:rPr spc="282" dirty="0"/>
              <a:t>GKAH</a:t>
            </a:r>
            <a:r>
              <a:rPr spc="260" dirty="0"/>
              <a:t> </a:t>
            </a:r>
            <a:r>
              <a:rPr lang="en-US" spc="251" dirty="0"/>
              <a:t>PE</a:t>
            </a:r>
            <a:r>
              <a:rPr spc="251" dirty="0"/>
              <a:t>NERAPAN</a:t>
            </a:r>
            <a:r>
              <a:rPr lang="en-US" spc="251" dirty="0"/>
              <a:t> SMK3</a:t>
            </a:r>
            <a:r>
              <a:rPr spc="274" dirty="0"/>
              <a:t> </a:t>
            </a:r>
            <a:endParaRPr sz="2647" dirty="0"/>
          </a:p>
        </p:txBody>
      </p:sp>
      <p:sp>
        <p:nvSpPr>
          <p:cNvPr id="10" name="object 10"/>
          <p:cNvSpPr txBox="1"/>
          <p:nvPr/>
        </p:nvSpPr>
        <p:spPr>
          <a:xfrm>
            <a:off x="2534770" y="1810198"/>
            <a:ext cx="4484594" cy="1498337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414640" indent="-403433">
              <a:lnSpc>
                <a:spcPts val="2012"/>
              </a:lnSpc>
              <a:spcBef>
                <a:spcPts val="84"/>
              </a:spcBef>
              <a:buClr>
                <a:srgbClr val="FE8637"/>
              </a:buClr>
              <a:buSzPct val="70000"/>
              <a:buAutoNum type="alphaLcPeriod"/>
              <a:tabLst>
                <a:tab pos="414079" algn="l"/>
                <a:tab pos="414640" algn="l"/>
              </a:tabLst>
            </a:pPr>
            <a:r>
              <a:rPr sz="1765" i="1" spc="-35" dirty="0">
                <a:latin typeface="Times New Roman"/>
                <a:cs typeface="Times New Roman"/>
              </a:rPr>
              <a:t>Tahap</a:t>
            </a:r>
            <a:r>
              <a:rPr sz="1765" i="1" spc="-26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persiapan:</a:t>
            </a:r>
            <a:endParaRPr sz="1765" dirty="0">
              <a:latin typeface="Times New Roman"/>
              <a:cs typeface="Times New Roman"/>
            </a:endParaRPr>
          </a:p>
          <a:p>
            <a:pPr marL="636528" lvl="1" indent="-30313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komitmen</a:t>
            </a:r>
            <a:r>
              <a:rPr sz="1765" spc="-22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manajemen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puncak,</a:t>
            </a:r>
            <a:endParaRPr sz="1765" dirty="0">
              <a:latin typeface="Times New Roman"/>
              <a:cs typeface="Times New Roman"/>
            </a:endParaRPr>
          </a:p>
          <a:p>
            <a:pPr marL="636528" lvl="1" indent="-30313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menentukan</a:t>
            </a:r>
            <a:r>
              <a:rPr sz="1765" spc="-22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ruang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lingkup,</a:t>
            </a:r>
            <a:endParaRPr sz="1765" dirty="0">
              <a:latin typeface="Times New Roman"/>
              <a:cs typeface="Times New Roman"/>
            </a:endParaRPr>
          </a:p>
          <a:p>
            <a:pPr marL="636528" lvl="1" indent="-30313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menetapkan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cara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penerapan,</a:t>
            </a:r>
            <a:endParaRPr sz="1765" dirty="0">
              <a:latin typeface="Times New Roman"/>
              <a:cs typeface="Times New Roman"/>
            </a:endParaRPr>
          </a:p>
          <a:p>
            <a:pPr marL="636528" lvl="1" indent="-30313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membentuk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kelompok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penerapan,</a:t>
            </a:r>
            <a:endParaRPr sz="1765" dirty="0">
              <a:latin typeface="Times New Roman"/>
              <a:cs typeface="Times New Roman"/>
            </a:endParaRPr>
          </a:p>
          <a:p>
            <a:pPr marL="636528" lvl="1" indent="-303135">
              <a:lnSpc>
                <a:spcPts val="2012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menetapkan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sumber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daya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yang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diperlukan.</a:t>
            </a:r>
            <a:endParaRPr sz="1765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34770" y="3504527"/>
            <a:ext cx="5523940" cy="2716619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414640" indent="-403433">
              <a:lnSpc>
                <a:spcPts val="2012"/>
              </a:lnSpc>
              <a:spcBef>
                <a:spcPts val="84"/>
              </a:spcBef>
              <a:buClr>
                <a:srgbClr val="FE8637"/>
              </a:buClr>
              <a:buSzPct val="70000"/>
              <a:buAutoNum type="alphaLcPeriod" startAt="2"/>
              <a:tabLst>
                <a:tab pos="414079" algn="l"/>
                <a:tab pos="414640" algn="l"/>
              </a:tabLst>
            </a:pPr>
            <a:r>
              <a:rPr sz="1765" i="1" spc="-35" dirty="0">
                <a:latin typeface="Times New Roman"/>
                <a:cs typeface="Times New Roman"/>
              </a:rPr>
              <a:t>Tahap</a:t>
            </a:r>
            <a:r>
              <a:rPr sz="1765" i="1" spc="-4" dirty="0">
                <a:latin typeface="Times New Roman"/>
                <a:cs typeface="Times New Roman"/>
              </a:rPr>
              <a:t> pengembangan dan penerapan:</a:t>
            </a:r>
            <a:endParaRPr sz="1765">
              <a:latin typeface="Times New Roman"/>
              <a:cs typeface="Times New Roman"/>
            </a:endParaRPr>
          </a:p>
          <a:p>
            <a:pPr marL="636528" lvl="1" indent="-30257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menyatakan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komitmen,</a:t>
            </a:r>
            <a:endParaRPr sz="1765">
              <a:latin typeface="Times New Roman"/>
              <a:cs typeface="Times New Roman"/>
            </a:endParaRPr>
          </a:p>
          <a:p>
            <a:pPr marL="636528" lvl="1" indent="-30257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menetapkan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cara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penerapan,</a:t>
            </a:r>
            <a:endParaRPr sz="1765">
              <a:latin typeface="Times New Roman"/>
              <a:cs typeface="Times New Roman"/>
            </a:endParaRPr>
          </a:p>
          <a:p>
            <a:pPr marL="636528" lvl="1" indent="-30257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membentuk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kelompok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kerja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penerapan,</a:t>
            </a:r>
            <a:endParaRPr sz="1765">
              <a:latin typeface="Times New Roman"/>
              <a:cs typeface="Times New Roman"/>
            </a:endParaRPr>
          </a:p>
          <a:p>
            <a:pPr marL="636528" lvl="1" indent="-30257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melakukan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menetapkan sumber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daya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yang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diperlukan,</a:t>
            </a:r>
            <a:endParaRPr sz="1765">
              <a:latin typeface="Times New Roman"/>
              <a:cs typeface="Times New Roman"/>
            </a:endParaRPr>
          </a:p>
          <a:p>
            <a:pPr marL="636528" lvl="1" indent="-30257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kegiatan</a:t>
            </a:r>
            <a:r>
              <a:rPr sz="1765" spc="-26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penyuluhan,</a:t>
            </a:r>
            <a:endParaRPr sz="1765">
              <a:latin typeface="Times New Roman"/>
              <a:cs typeface="Times New Roman"/>
            </a:endParaRPr>
          </a:p>
          <a:p>
            <a:pPr marL="636528" lvl="1" indent="-30257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peninjauan</a:t>
            </a:r>
            <a:r>
              <a:rPr sz="1765" spc="-22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sistem,</a:t>
            </a:r>
            <a:endParaRPr sz="1765">
              <a:latin typeface="Times New Roman"/>
              <a:cs typeface="Times New Roman"/>
            </a:endParaRPr>
          </a:p>
          <a:p>
            <a:pPr marL="636528" lvl="1" indent="-30257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penyusunan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jadwal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kegiatan,</a:t>
            </a:r>
            <a:endParaRPr sz="1765">
              <a:latin typeface="Times New Roman"/>
              <a:cs typeface="Times New Roman"/>
            </a:endParaRPr>
          </a:p>
          <a:p>
            <a:pPr marL="636528" lvl="1" indent="-30257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pengembangan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Sistem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Manajemen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K3,</a:t>
            </a:r>
            <a:endParaRPr sz="1765">
              <a:latin typeface="Times New Roman"/>
              <a:cs typeface="Times New Roman"/>
            </a:endParaRPr>
          </a:p>
          <a:p>
            <a:pPr marL="636528" lvl="1" indent="-302575">
              <a:lnSpc>
                <a:spcPts val="1906"/>
              </a:lnSpc>
              <a:buClr>
                <a:srgbClr val="FE8637"/>
              </a:buClr>
              <a:buSzPct val="80000"/>
              <a:buAutoNum type="arabicParenR"/>
              <a:tabLst>
                <a:tab pos="635968" algn="l"/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penerapan</a:t>
            </a:r>
            <a:r>
              <a:rPr sz="1765" spc="-26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sistem,</a:t>
            </a:r>
            <a:endParaRPr sz="1765">
              <a:latin typeface="Times New Roman"/>
              <a:cs typeface="Times New Roman"/>
            </a:endParaRPr>
          </a:p>
          <a:p>
            <a:pPr marL="636528" lvl="1" indent="-302575">
              <a:lnSpc>
                <a:spcPts val="2012"/>
              </a:lnSpc>
              <a:buClr>
                <a:srgbClr val="FE8637"/>
              </a:buClr>
              <a:buSzPct val="80000"/>
              <a:buAutoNum type="arabicParenR"/>
              <a:tabLst>
                <a:tab pos="636528" algn="l"/>
              </a:tabLst>
            </a:pPr>
            <a:r>
              <a:rPr sz="1765" spc="-4" dirty="0">
                <a:latin typeface="Times New Roman"/>
                <a:cs typeface="Times New Roman"/>
              </a:rPr>
              <a:t>proses</a:t>
            </a:r>
            <a:r>
              <a:rPr sz="1765" spc="-31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sertifikasi.</a:t>
            </a:r>
            <a:endParaRPr sz="1765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402183" y="5584788"/>
            <a:ext cx="202826" cy="200802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>
              <a:spcBef>
                <a:spcPts val="84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13</a:t>
            </a:r>
            <a:endParaRPr sz="1235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685903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534770" y="793142"/>
            <a:ext cx="1620371" cy="418671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sz="2647" b="1" spc="4" dirty="0">
                <a:solidFill>
                  <a:srgbClr val="FF0000"/>
                </a:solidFill>
                <a:latin typeface="Cambria"/>
                <a:cs typeface="Cambria"/>
              </a:rPr>
              <a:t>08.</a:t>
            </a:r>
            <a:r>
              <a:rPr sz="2647" b="1" spc="115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2647" b="1" spc="265" dirty="0">
                <a:solidFill>
                  <a:srgbClr val="FF0000"/>
                </a:solidFill>
                <a:latin typeface="Cambria"/>
                <a:cs typeface="Cambria"/>
              </a:rPr>
              <a:t>SMK3</a:t>
            </a:r>
            <a:endParaRPr sz="2647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34770" y="1193650"/>
            <a:ext cx="3176307" cy="418671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2647" spc="224" dirty="0">
                <a:solidFill>
                  <a:srgbClr val="575F6D"/>
                </a:solidFill>
                <a:latin typeface="Cambria"/>
                <a:cs typeface="Cambria"/>
              </a:rPr>
              <a:t>A.</a:t>
            </a:r>
            <a:r>
              <a:rPr sz="2647" spc="132" dirty="0">
                <a:solidFill>
                  <a:srgbClr val="575F6D"/>
                </a:solidFill>
                <a:latin typeface="Cambria"/>
                <a:cs typeface="Cambria"/>
              </a:rPr>
              <a:t> </a:t>
            </a:r>
            <a:r>
              <a:rPr sz="2647" spc="224" dirty="0">
                <a:solidFill>
                  <a:srgbClr val="575F6D"/>
                </a:solidFill>
                <a:latin typeface="Cambria"/>
                <a:cs typeface="Cambria"/>
              </a:rPr>
              <a:t>L</a:t>
            </a:r>
            <a:r>
              <a:rPr sz="2118" spc="224" dirty="0">
                <a:solidFill>
                  <a:srgbClr val="575F6D"/>
                </a:solidFill>
                <a:latin typeface="Cambria"/>
                <a:cs typeface="Cambria"/>
              </a:rPr>
              <a:t>ATAR</a:t>
            </a:r>
            <a:r>
              <a:rPr sz="2118" spc="251" dirty="0">
                <a:solidFill>
                  <a:srgbClr val="575F6D"/>
                </a:solidFill>
                <a:latin typeface="Cambria"/>
                <a:cs typeface="Cambria"/>
              </a:rPr>
              <a:t> </a:t>
            </a:r>
            <a:r>
              <a:rPr sz="2647" spc="278" dirty="0">
                <a:solidFill>
                  <a:srgbClr val="575F6D"/>
                </a:solidFill>
                <a:latin typeface="Cambria"/>
                <a:cs typeface="Cambria"/>
              </a:rPr>
              <a:t>B</a:t>
            </a:r>
            <a:r>
              <a:rPr sz="2118" spc="278" dirty="0">
                <a:solidFill>
                  <a:srgbClr val="575F6D"/>
                </a:solidFill>
                <a:latin typeface="Cambria"/>
                <a:cs typeface="Cambria"/>
              </a:rPr>
              <a:t>ELAKANG</a:t>
            </a:r>
            <a:endParaRPr sz="2118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34770" y="1810870"/>
            <a:ext cx="6422091" cy="3900811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253266" marR="124392" indent="-242060">
              <a:lnSpc>
                <a:spcPct val="89900"/>
              </a:lnSpc>
              <a:spcBef>
                <a:spcPts val="300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97" dirty="0">
                <a:latin typeface="Cambria"/>
                <a:cs typeface="Cambria"/>
              </a:rPr>
              <a:t>Menurut</a:t>
            </a:r>
            <a:r>
              <a:rPr sz="1765" spc="115" dirty="0">
                <a:latin typeface="Cambria"/>
                <a:cs typeface="Cambria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Institution</a:t>
            </a:r>
            <a:r>
              <a:rPr sz="1765" i="1" spc="-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of Occupational</a:t>
            </a:r>
            <a:r>
              <a:rPr sz="1765" i="1" spc="-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Safety</a:t>
            </a:r>
            <a:r>
              <a:rPr sz="1765" i="1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and</a:t>
            </a:r>
            <a:r>
              <a:rPr sz="1765" i="1" spc="-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Health </a:t>
            </a:r>
            <a:r>
              <a:rPr sz="1765" i="1" dirty="0">
                <a:latin typeface="Times New Roman"/>
                <a:cs typeface="Times New Roman"/>
              </a:rPr>
              <a:t>(IOSH)</a:t>
            </a:r>
            <a:r>
              <a:rPr sz="1765" dirty="0">
                <a:latin typeface="Times New Roman"/>
                <a:cs typeface="Times New Roman"/>
              </a:rPr>
              <a:t>: 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“ancaman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kecelakaan di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tempat kerja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negara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berkembang seperti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Indonesia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masih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sangat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tinggi”</a:t>
            </a:r>
            <a:endParaRPr sz="1765">
              <a:latin typeface="Times New Roman"/>
              <a:cs typeface="Times New Roman"/>
            </a:endParaRPr>
          </a:p>
          <a:p>
            <a:pPr marL="253266" marR="4483" indent="-242060">
              <a:lnSpc>
                <a:spcPts val="1906"/>
              </a:lnSpc>
              <a:spcBef>
                <a:spcPts val="556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4" dirty="0">
                <a:latin typeface="Times New Roman"/>
                <a:cs typeface="Times New Roman"/>
              </a:rPr>
              <a:t>Menurut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data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International</a:t>
            </a:r>
            <a:r>
              <a:rPr sz="1765" i="1" spc="-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Labor</a:t>
            </a:r>
            <a:r>
              <a:rPr sz="1765" i="1" dirty="0">
                <a:latin typeface="Times New Roman"/>
                <a:cs typeface="Times New Roman"/>
              </a:rPr>
              <a:t> </a:t>
            </a:r>
            <a:r>
              <a:rPr sz="1765" i="1" spc="-9" dirty="0">
                <a:latin typeface="Times New Roman"/>
                <a:cs typeface="Times New Roman"/>
              </a:rPr>
              <a:t>Organization </a:t>
            </a:r>
            <a:r>
              <a:rPr sz="1765" i="1" dirty="0">
                <a:latin typeface="Times New Roman"/>
                <a:cs typeface="Times New Roman"/>
              </a:rPr>
              <a:t>(ILO)</a:t>
            </a:r>
            <a:r>
              <a:rPr sz="1765" dirty="0">
                <a:latin typeface="Times New Roman"/>
                <a:cs typeface="Times New Roman"/>
              </a:rPr>
              <a:t>,</a:t>
            </a:r>
            <a:r>
              <a:rPr sz="1765" spc="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Indonesia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rata-rata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per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tahun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terdapat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99.000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kasus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kecelakaan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kerja.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Dari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total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jumlah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itu, sekitar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70 persen berakibat fatal yaitu kematian dan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cacat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seumur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hidup.</a:t>
            </a:r>
            <a:endParaRPr sz="1765">
              <a:latin typeface="Times New Roman"/>
              <a:cs typeface="Times New Roman"/>
            </a:endParaRPr>
          </a:p>
          <a:p>
            <a:pPr marL="253266" marR="18491" indent="-242060">
              <a:lnSpc>
                <a:spcPts val="1906"/>
              </a:lnSpc>
              <a:spcBef>
                <a:spcPts val="529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4" dirty="0">
                <a:latin typeface="Times New Roman"/>
                <a:cs typeface="Times New Roman"/>
              </a:rPr>
              <a:t>Menurut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data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Depnakertrans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tahun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2007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jumlah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perusahaan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yang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terdaftar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sebanyak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190.267,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tetapi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yang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sudah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memenuhi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kriteria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Sistem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Manajemen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Keselamatan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Kesehatan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Kerja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(SMK3)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sesuai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Permenaker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No.05/Men/1996</a:t>
            </a:r>
            <a:r>
              <a:rPr sz="1765" spc="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baru</a:t>
            </a:r>
            <a:r>
              <a:rPr sz="1765" spc="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mencapai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643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perusahaan,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atau sebesar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hampir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3,37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%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sebuah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angka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yang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masih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sangat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kecil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untuk</a:t>
            </a:r>
            <a:r>
              <a:rPr sz="1765" spc="-22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skala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nasional.</a:t>
            </a:r>
            <a:endParaRPr sz="1765">
              <a:latin typeface="Times New Roman"/>
              <a:cs typeface="Times New Roman"/>
            </a:endParaRPr>
          </a:p>
          <a:p>
            <a:pPr marL="253266" marR="988972" indent="-242060">
              <a:lnSpc>
                <a:spcPts val="1915"/>
              </a:lnSpc>
              <a:spcBef>
                <a:spcPts val="525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4" dirty="0">
                <a:latin typeface="Times New Roman"/>
                <a:cs typeface="Times New Roman"/>
              </a:rPr>
              <a:t>Hal</a:t>
            </a:r>
            <a:r>
              <a:rPr sz="1765" spc="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ini mencerminkan masih sangat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rendahnya komitmen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manajemen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dalam </a:t>
            </a:r>
            <a:r>
              <a:rPr sz="1765" spc="-9" dirty="0">
                <a:latin typeface="Times New Roman"/>
                <a:cs typeface="Times New Roman"/>
              </a:rPr>
              <a:t>penerapan</a:t>
            </a:r>
            <a:r>
              <a:rPr sz="1765" spc="-4" dirty="0">
                <a:latin typeface="Times New Roman"/>
                <a:cs typeface="Times New Roman"/>
              </a:rPr>
              <a:t> </a:t>
            </a:r>
            <a:r>
              <a:rPr sz="1765" spc="-9" dirty="0">
                <a:latin typeface="Times New Roman"/>
                <a:cs typeface="Times New Roman"/>
              </a:rPr>
              <a:t>SMK3.</a:t>
            </a:r>
            <a:endParaRPr sz="1765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447231" y="5584788"/>
            <a:ext cx="112619" cy="200802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>
              <a:spcBef>
                <a:spcPts val="84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2</a:t>
            </a:r>
            <a:endParaRPr sz="1235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957615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534770" y="654995"/>
            <a:ext cx="3212726" cy="1503134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sz="2647" spc="168" dirty="0"/>
              <a:t>B.1.</a:t>
            </a:r>
            <a:r>
              <a:rPr sz="2647" spc="110" dirty="0"/>
              <a:t> </a:t>
            </a:r>
            <a:r>
              <a:rPr sz="2647" spc="256" dirty="0"/>
              <a:t>P</a:t>
            </a:r>
            <a:r>
              <a:rPr spc="256" dirty="0"/>
              <a:t>ENGERTIAN</a:t>
            </a:r>
            <a:r>
              <a:rPr spc="234" dirty="0"/>
              <a:t> </a:t>
            </a:r>
            <a:r>
              <a:rPr sz="2647" spc="199" dirty="0"/>
              <a:t>K3</a:t>
            </a:r>
            <a:endParaRPr sz="2647"/>
          </a:p>
        </p:txBody>
      </p:sp>
      <p:sp>
        <p:nvSpPr>
          <p:cNvPr id="10" name="object 10"/>
          <p:cNvSpPr txBox="1"/>
          <p:nvPr/>
        </p:nvSpPr>
        <p:spPr>
          <a:xfrm>
            <a:off x="2534770" y="1803475"/>
            <a:ext cx="6427694" cy="3917030"/>
          </a:xfrm>
          <a:prstGeom prst="rect">
            <a:avLst/>
          </a:prstGeom>
        </p:spPr>
        <p:txBody>
          <a:bodyPr vert="horz" wrap="square" lIns="0" tIns="41462" rIns="0" bIns="0" rtlCol="0">
            <a:spAutoFit/>
          </a:bodyPr>
          <a:lstStyle/>
          <a:p>
            <a:pPr marL="252706" marR="84049" indent="-242060">
              <a:lnSpc>
                <a:spcPts val="1906"/>
              </a:lnSpc>
              <a:spcBef>
                <a:spcPts val="326"/>
              </a:spcBef>
              <a:buClr>
                <a:srgbClr val="0BD0D9"/>
              </a:buClr>
              <a:buSzPct val="95000"/>
              <a:buFont typeface="Segoe UI Symbol"/>
              <a:buChar char="⚫"/>
              <a:tabLst>
                <a:tab pos="252706" algn="l"/>
                <a:tab pos="253266" algn="l"/>
              </a:tabLst>
            </a:pPr>
            <a:r>
              <a:rPr sz="1765" b="1" spc="-9" dirty="0">
                <a:solidFill>
                  <a:srgbClr val="FF0000"/>
                </a:solidFill>
                <a:latin typeface="Constantia"/>
                <a:cs typeface="Constantia"/>
              </a:rPr>
              <a:t>Keselamatan </a:t>
            </a:r>
            <a:r>
              <a:rPr sz="1765" b="1" spc="-4" dirty="0">
                <a:solidFill>
                  <a:srgbClr val="FF0000"/>
                </a:solidFill>
                <a:latin typeface="Constantia"/>
                <a:cs typeface="Constantia"/>
              </a:rPr>
              <a:t>dan </a:t>
            </a:r>
            <a:r>
              <a:rPr sz="1765" b="1" spc="-9" dirty="0">
                <a:solidFill>
                  <a:srgbClr val="FF0000"/>
                </a:solidFill>
                <a:latin typeface="Constantia"/>
                <a:cs typeface="Constantia"/>
              </a:rPr>
              <a:t>kesehatan </a:t>
            </a:r>
            <a:r>
              <a:rPr sz="1765" b="1" spc="-13" dirty="0">
                <a:solidFill>
                  <a:srgbClr val="FF0000"/>
                </a:solidFill>
                <a:latin typeface="Constantia"/>
                <a:cs typeface="Constantia"/>
              </a:rPr>
              <a:t>kerja </a:t>
            </a:r>
            <a:r>
              <a:rPr sz="1765" spc="-4" dirty="0">
                <a:latin typeface="Constantia"/>
                <a:cs typeface="Constantia"/>
              </a:rPr>
              <a:t>adalah segala </a:t>
            </a:r>
            <a:r>
              <a:rPr sz="1765" spc="-18" dirty="0">
                <a:latin typeface="Constantia"/>
                <a:cs typeface="Constantia"/>
              </a:rPr>
              <a:t>daya upaya </a:t>
            </a:r>
            <a:r>
              <a:rPr sz="1765" spc="-13" dirty="0">
                <a:latin typeface="Constantia"/>
                <a:cs typeface="Constantia"/>
              </a:rPr>
              <a:t> </a:t>
            </a:r>
            <a:r>
              <a:rPr sz="1765" spc="-4" dirty="0">
                <a:latin typeface="Constantia"/>
                <a:cs typeface="Constantia"/>
              </a:rPr>
              <a:t>atau</a:t>
            </a:r>
            <a:r>
              <a:rPr sz="1765" spc="-49" dirty="0">
                <a:latin typeface="Constantia"/>
                <a:cs typeface="Constantia"/>
              </a:rPr>
              <a:t> </a:t>
            </a:r>
            <a:r>
              <a:rPr sz="1765" spc="-9" dirty="0">
                <a:latin typeface="Constantia"/>
                <a:cs typeface="Constantia"/>
              </a:rPr>
              <a:t>pemikiran</a:t>
            </a:r>
            <a:r>
              <a:rPr sz="1765" spc="397" dirty="0">
                <a:latin typeface="Constantia"/>
                <a:cs typeface="Constantia"/>
              </a:rPr>
              <a:t> </a:t>
            </a:r>
            <a:r>
              <a:rPr sz="1765" spc="-9" dirty="0">
                <a:latin typeface="Constantia"/>
                <a:cs typeface="Constantia"/>
              </a:rPr>
              <a:t>yang</a:t>
            </a:r>
            <a:r>
              <a:rPr sz="1765" spc="-44" dirty="0">
                <a:latin typeface="Constantia"/>
                <a:cs typeface="Constantia"/>
              </a:rPr>
              <a:t> </a:t>
            </a:r>
            <a:r>
              <a:rPr sz="1765" spc="-9" dirty="0">
                <a:latin typeface="Constantia"/>
                <a:cs typeface="Constantia"/>
              </a:rPr>
              <a:t>ditujukan</a:t>
            </a:r>
            <a:r>
              <a:rPr sz="1765" spc="-44" dirty="0">
                <a:latin typeface="Constantia"/>
                <a:cs typeface="Constantia"/>
              </a:rPr>
              <a:t> </a:t>
            </a:r>
            <a:r>
              <a:rPr sz="1765" spc="-4" dirty="0">
                <a:latin typeface="Constantia"/>
                <a:cs typeface="Constantia"/>
              </a:rPr>
              <a:t>untuk</a:t>
            </a:r>
            <a:r>
              <a:rPr sz="1765" spc="-18" dirty="0">
                <a:latin typeface="Constantia"/>
                <a:cs typeface="Constantia"/>
              </a:rPr>
              <a:t> </a:t>
            </a:r>
            <a:r>
              <a:rPr sz="1765" spc="-9" dirty="0">
                <a:latin typeface="Constantia"/>
                <a:cs typeface="Constantia"/>
              </a:rPr>
              <a:t>menjamin</a:t>
            </a:r>
            <a:r>
              <a:rPr sz="1765" spc="-4" dirty="0">
                <a:latin typeface="Constantia"/>
                <a:cs typeface="Constantia"/>
              </a:rPr>
              <a:t> </a:t>
            </a:r>
            <a:r>
              <a:rPr sz="1765" spc="-9" dirty="0">
                <a:latin typeface="Constantia"/>
                <a:cs typeface="Constantia"/>
              </a:rPr>
              <a:t>keutuhan</a:t>
            </a:r>
            <a:r>
              <a:rPr sz="1765" spc="-62" dirty="0">
                <a:latin typeface="Constantia"/>
                <a:cs typeface="Constantia"/>
              </a:rPr>
              <a:t> </a:t>
            </a:r>
            <a:r>
              <a:rPr sz="1765" spc="-4" dirty="0">
                <a:latin typeface="Constantia"/>
                <a:cs typeface="Constantia"/>
              </a:rPr>
              <a:t>dan </a:t>
            </a:r>
            <a:r>
              <a:rPr sz="1765" spc="-427" dirty="0">
                <a:latin typeface="Constantia"/>
                <a:cs typeface="Constantia"/>
              </a:rPr>
              <a:t> </a:t>
            </a:r>
            <a:r>
              <a:rPr sz="1765" spc="-4" dirty="0">
                <a:latin typeface="Constantia"/>
                <a:cs typeface="Constantia"/>
              </a:rPr>
              <a:t>kesempurnaan baik </a:t>
            </a:r>
            <a:r>
              <a:rPr sz="1765" spc="-9" dirty="0">
                <a:latin typeface="Constantia"/>
                <a:cs typeface="Constantia"/>
              </a:rPr>
              <a:t>jasmaniah </a:t>
            </a:r>
            <a:r>
              <a:rPr sz="1765" spc="-4" dirty="0">
                <a:latin typeface="Constantia"/>
                <a:cs typeface="Constantia"/>
              </a:rPr>
              <a:t>maupun rohaniah </a:t>
            </a:r>
            <a:r>
              <a:rPr sz="1765" spc="-9" dirty="0">
                <a:latin typeface="Constantia"/>
                <a:cs typeface="Constantia"/>
              </a:rPr>
              <a:t>tenaga </a:t>
            </a:r>
            <a:r>
              <a:rPr sz="1765" spc="-13" dirty="0">
                <a:latin typeface="Constantia"/>
                <a:cs typeface="Constantia"/>
              </a:rPr>
              <a:t>kerja </a:t>
            </a:r>
            <a:r>
              <a:rPr sz="1765" spc="-9" dirty="0">
                <a:latin typeface="Constantia"/>
                <a:cs typeface="Constantia"/>
              </a:rPr>
              <a:t> </a:t>
            </a:r>
            <a:r>
              <a:rPr sz="1765" spc="-4" dirty="0">
                <a:latin typeface="Constantia"/>
                <a:cs typeface="Constantia"/>
              </a:rPr>
              <a:t>pada </a:t>
            </a:r>
            <a:r>
              <a:rPr sz="1765" spc="-9" dirty="0">
                <a:latin typeface="Constantia"/>
                <a:cs typeface="Constantia"/>
              </a:rPr>
              <a:t>khususnya </a:t>
            </a:r>
            <a:r>
              <a:rPr sz="1765" spc="-4" dirty="0">
                <a:latin typeface="Constantia"/>
                <a:cs typeface="Constantia"/>
              </a:rPr>
              <a:t>dan </a:t>
            </a:r>
            <a:r>
              <a:rPr sz="1765" spc="-9" dirty="0">
                <a:latin typeface="Constantia"/>
                <a:cs typeface="Constantia"/>
              </a:rPr>
              <a:t>manusia </a:t>
            </a:r>
            <a:r>
              <a:rPr sz="1765" spc="-4" dirty="0">
                <a:latin typeface="Constantia"/>
                <a:cs typeface="Constantia"/>
              </a:rPr>
              <a:t>pada </a:t>
            </a:r>
            <a:r>
              <a:rPr sz="1765" spc="-13" dirty="0">
                <a:latin typeface="Constantia"/>
                <a:cs typeface="Constantia"/>
              </a:rPr>
              <a:t>umumnya, </a:t>
            </a:r>
            <a:r>
              <a:rPr sz="1765" spc="-4" dirty="0">
                <a:latin typeface="Constantia"/>
                <a:cs typeface="Constantia"/>
              </a:rPr>
              <a:t>hasil </a:t>
            </a:r>
            <a:r>
              <a:rPr sz="1765" dirty="0">
                <a:latin typeface="Constantia"/>
                <a:cs typeface="Constantia"/>
              </a:rPr>
              <a:t>karya </a:t>
            </a:r>
            <a:r>
              <a:rPr sz="1765" spc="-4" dirty="0">
                <a:latin typeface="Constantia"/>
                <a:cs typeface="Constantia"/>
              </a:rPr>
              <a:t>dan </a:t>
            </a:r>
            <a:r>
              <a:rPr sz="1765" dirty="0">
                <a:latin typeface="Constantia"/>
                <a:cs typeface="Constantia"/>
              </a:rPr>
              <a:t> </a:t>
            </a:r>
            <a:r>
              <a:rPr sz="1765" spc="-13" dirty="0">
                <a:latin typeface="Constantia"/>
                <a:cs typeface="Constantia"/>
              </a:rPr>
              <a:t>budayanya, </a:t>
            </a:r>
            <a:r>
              <a:rPr sz="1765" spc="-4" dirty="0">
                <a:latin typeface="Constantia"/>
                <a:cs typeface="Constantia"/>
              </a:rPr>
              <a:t>untuk meningkatkan </a:t>
            </a:r>
            <a:r>
              <a:rPr sz="1765" spc="-9" dirty="0">
                <a:latin typeface="Constantia"/>
                <a:cs typeface="Constantia"/>
              </a:rPr>
              <a:t>kesejahteraan tenaga </a:t>
            </a:r>
            <a:r>
              <a:rPr sz="1765" spc="-13" dirty="0">
                <a:latin typeface="Constantia"/>
                <a:cs typeface="Constantia"/>
              </a:rPr>
              <a:t>kerja </a:t>
            </a:r>
            <a:r>
              <a:rPr sz="1765" spc="-9" dirty="0">
                <a:latin typeface="Constantia"/>
                <a:cs typeface="Constantia"/>
              </a:rPr>
              <a:t> menuju</a:t>
            </a:r>
            <a:r>
              <a:rPr sz="1765" spc="-13" dirty="0">
                <a:latin typeface="Constantia"/>
                <a:cs typeface="Constantia"/>
              </a:rPr>
              <a:t> </a:t>
            </a:r>
            <a:r>
              <a:rPr sz="1765" spc="-9" dirty="0">
                <a:latin typeface="Constantia"/>
                <a:cs typeface="Constantia"/>
              </a:rPr>
              <a:t>masyarakat</a:t>
            </a:r>
            <a:r>
              <a:rPr sz="1765" spc="-71" dirty="0">
                <a:latin typeface="Constantia"/>
                <a:cs typeface="Constantia"/>
              </a:rPr>
              <a:t> </a:t>
            </a:r>
            <a:r>
              <a:rPr sz="1765" spc="-4" dirty="0">
                <a:latin typeface="Constantia"/>
                <a:cs typeface="Constantia"/>
              </a:rPr>
              <a:t>adil</a:t>
            </a:r>
            <a:r>
              <a:rPr sz="1765" spc="-44" dirty="0">
                <a:latin typeface="Constantia"/>
                <a:cs typeface="Constantia"/>
              </a:rPr>
              <a:t> </a:t>
            </a:r>
            <a:r>
              <a:rPr sz="1765" spc="-4" dirty="0">
                <a:latin typeface="Constantia"/>
                <a:cs typeface="Constantia"/>
              </a:rPr>
              <a:t>dan</a:t>
            </a:r>
            <a:r>
              <a:rPr sz="1765" spc="-26" dirty="0">
                <a:latin typeface="Constantia"/>
                <a:cs typeface="Constantia"/>
              </a:rPr>
              <a:t> makmur.</a:t>
            </a:r>
            <a:endParaRPr sz="1765">
              <a:latin typeface="Constantia"/>
              <a:cs typeface="Constantia"/>
            </a:endParaRPr>
          </a:p>
          <a:p>
            <a:pPr marL="253266" indent="-242060">
              <a:spcBef>
                <a:spcPts val="180"/>
              </a:spcBef>
              <a:buClr>
                <a:srgbClr val="0BD0D9"/>
              </a:buClr>
              <a:buSzPct val="95000"/>
              <a:buFont typeface="Segoe UI Symbol"/>
              <a:buChar char="⚫"/>
              <a:tabLst>
                <a:tab pos="252706" algn="l"/>
                <a:tab pos="253266" algn="l"/>
              </a:tabLst>
            </a:pPr>
            <a:r>
              <a:rPr sz="1765" spc="-9" dirty="0">
                <a:latin typeface="Constantia"/>
                <a:cs typeface="Constantia"/>
              </a:rPr>
              <a:t>Dasar</a:t>
            </a:r>
            <a:r>
              <a:rPr sz="1765" spc="-84" dirty="0">
                <a:latin typeface="Constantia"/>
                <a:cs typeface="Constantia"/>
              </a:rPr>
              <a:t> </a:t>
            </a:r>
            <a:r>
              <a:rPr sz="1765" spc="-4" dirty="0">
                <a:latin typeface="Constantia"/>
                <a:cs typeface="Constantia"/>
              </a:rPr>
              <a:t>hukum:</a:t>
            </a:r>
            <a:endParaRPr sz="1765">
              <a:latin typeface="Constantia"/>
              <a:cs typeface="Constantia"/>
            </a:endParaRPr>
          </a:p>
          <a:p>
            <a:pPr marL="660622" marR="7845" lvl="1" indent="-302575">
              <a:lnSpc>
                <a:spcPts val="1711"/>
              </a:lnSpc>
              <a:spcBef>
                <a:spcPts val="424"/>
              </a:spcBef>
              <a:buClr>
                <a:srgbClr val="0F6FC6"/>
              </a:buClr>
              <a:buSzPct val="83333"/>
              <a:buAutoNum type="arabicPeriod"/>
              <a:tabLst>
                <a:tab pos="660622" algn="l"/>
                <a:tab pos="661182" algn="l"/>
              </a:tabLst>
            </a:pPr>
            <a:r>
              <a:rPr sz="1588" spc="-26" dirty="0">
                <a:latin typeface="Constantia"/>
                <a:cs typeface="Constantia"/>
              </a:rPr>
              <a:t>P</a:t>
            </a:r>
            <a:r>
              <a:rPr sz="1588" dirty="0">
                <a:latin typeface="Constantia"/>
                <a:cs typeface="Constantia"/>
              </a:rPr>
              <a:t>a</a:t>
            </a:r>
            <a:r>
              <a:rPr sz="1588" spc="-4" dirty="0">
                <a:latin typeface="Constantia"/>
                <a:cs typeface="Constantia"/>
              </a:rPr>
              <a:t>s</a:t>
            </a:r>
            <a:r>
              <a:rPr sz="1588" dirty="0">
                <a:latin typeface="Constantia"/>
                <a:cs typeface="Constantia"/>
              </a:rPr>
              <a:t>al</a:t>
            </a:r>
            <a:r>
              <a:rPr sz="1588" spc="-4" dirty="0">
                <a:latin typeface="Constantia"/>
                <a:cs typeface="Constantia"/>
              </a:rPr>
              <a:t> </a:t>
            </a:r>
            <a:r>
              <a:rPr sz="1588" spc="-26" dirty="0">
                <a:latin typeface="Constantia"/>
                <a:cs typeface="Constantia"/>
              </a:rPr>
              <a:t>2</a:t>
            </a:r>
            <a:r>
              <a:rPr sz="1588" dirty="0">
                <a:latin typeface="Constantia"/>
                <a:cs typeface="Constantia"/>
              </a:rPr>
              <a:t>7</a:t>
            </a:r>
            <a:r>
              <a:rPr sz="1588" spc="-35" dirty="0">
                <a:latin typeface="Constantia"/>
                <a:cs typeface="Constantia"/>
              </a:rPr>
              <a:t> a</a:t>
            </a:r>
            <a:r>
              <a:rPr sz="1588" spc="-22" dirty="0">
                <a:latin typeface="Constantia"/>
                <a:cs typeface="Constantia"/>
              </a:rPr>
              <a:t>y</a:t>
            </a:r>
            <a:r>
              <a:rPr sz="1588" dirty="0">
                <a:latin typeface="Constantia"/>
                <a:cs typeface="Constantia"/>
              </a:rPr>
              <a:t>at</a:t>
            </a:r>
            <a:r>
              <a:rPr sz="1588" spc="-44" dirty="0">
                <a:latin typeface="Constantia"/>
                <a:cs typeface="Constantia"/>
              </a:rPr>
              <a:t> </a:t>
            </a:r>
            <a:r>
              <a:rPr sz="1588" dirty="0">
                <a:latin typeface="Constantia"/>
                <a:cs typeface="Constantia"/>
              </a:rPr>
              <a:t>(2)</a:t>
            </a:r>
            <a:r>
              <a:rPr sz="1588" spc="-4" dirty="0">
                <a:latin typeface="Constantia"/>
                <a:cs typeface="Constantia"/>
              </a:rPr>
              <a:t> </a:t>
            </a:r>
            <a:r>
              <a:rPr sz="1588" dirty="0">
                <a:latin typeface="Constantia"/>
                <a:cs typeface="Constantia"/>
              </a:rPr>
              <a:t>UUD</a:t>
            </a:r>
            <a:r>
              <a:rPr sz="1588" spc="-4" dirty="0">
                <a:latin typeface="Constantia"/>
                <a:cs typeface="Constantia"/>
              </a:rPr>
              <a:t> </a:t>
            </a:r>
            <a:r>
              <a:rPr sz="1588" spc="-13" dirty="0">
                <a:latin typeface="Constantia"/>
                <a:cs typeface="Constantia"/>
              </a:rPr>
              <a:t>1</a:t>
            </a:r>
            <a:r>
              <a:rPr sz="1588" dirty="0">
                <a:latin typeface="Constantia"/>
                <a:cs typeface="Constantia"/>
              </a:rPr>
              <a:t>9</a:t>
            </a:r>
            <a:r>
              <a:rPr sz="1588" spc="-40" dirty="0">
                <a:latin typeface="Constantia"/>
                <a:cs typeface="Constantia"/>
              </a:rPr>
              <a:t>4</a:t>
            </a:r>
            <a:r>
              <a:rPr sz="1588" dirty="0">
                <a:latin typeface="Constantia"/>
                <a:cs typeface="Constantia"/>
              </a:rPr>
              <a:t>5:</a:t>
            </a:r>
            <a:r>
              <a:rPr sz="1588" spc="-13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ba</a:t>
            </a:r>
            <a:r>
              <a:rPr sz="1588" spc="-35" dirty="0">
                <a:latin typeface="Constantia"/>
                <a:cs typeface="Constantia"/>
              </a:rPr>
              <a:t>h</a:t>
            </a:r>
            <a:r>
              <a:rPr sz="1588" spc="-18" dirty="0">
                <a:latin typeface="Constantia"/>
                <a:cs typeface="Constantia"/>
              </a:rPr>
              <a:t>w</a:t>
            </a:r>
            <a:r>
              <a:rPr sz="1588" dirty="0">
                <a:latin typeface="Constantia"/>
                <a:cs typeface="Constantia"/>
              </a:rPr>
              <a:t>a</a:t>
            </a:r>
            <a:r>
              <a:rPr sz="1588" spc="-88" dirty="0">
                <a:latin typeface="Constantia"/>
                <a:cs typeface="Constantia"/>
              </a:rPr>
              <a:t> </a:t>
            </a:r>
            <a:r>
              <a:rPr sz="1588" dirty="0">
                <a:latin typeface="Constantia"/>
                <a:cs typeface="Constantia"/>
              </a:rPr>
              <a:t>setiap</a:t>
            </a:r>
            <a:r>
              <a:rPr sz="1588" spc="-79" dirty="0">
                <a:latin typeface="Constantia"/>
                <a:cs typeface="Constantia"/>
              </a:rPr>
              <a:t> </a:t>
            </a:r>
            <a:r>
              <a:rPr sz="1588" spc="-18" dirty="0">
                <a:latin typeface="Constantia"/>
                <a:cs typeface="Constantia"/>
              </a:rPr>
              <a:t>w</a:t>
            </a:r>
            <a:r>
              <a:rPr sz="1588" dirty="0">
                <a:latin typeface="Constantia"/>
                <a:cs typeface="Constantia"/>
              </a:rPr>
              <a:t>a</a:t>
            </a:r>
            <a:r>
              <a:rPr sz="1588" spc="-22" dirty="0">
                <a:latin typeface="Constantia"/>
                <a:cs typeface="Constantia"/>
              </a:rPr>
              <a:t>r</a:t>
            </a:r>
            <a:r>
              <a:rPr sz="1588" spc="-4" dirty="0">
                <a:latin typeface="Constantia"/>
                <a:cs typeface="Constantia"/>
              </a:rPr>
              <a:t>g</a:t>
            </a:r>
            <a:r>
              <a:rPr sz="1588" dirty="0">
                <a:latin typeface="Constantia"/>
                <a:cs typeface="Constantia"/>
              </a:rPr>
              <a:t>a</a:t>
            </a:r>
            <a:r>
              <a:rPr sz="1588" spc="-49" dirty="0">
                <a:latin typeface="Constantia"/>
                <a:cs typeface="Constantia"/>
              </a:rPr>
              <a:t> </a:t>
            </a:r>
            <a:r>
              <a:rPr sz="1588" dirty="0">
                <a:latin typeface="Constantia"/>
                <a:cs typeface="Constantia"/>
              </a:rPr>
              <a:t>nega</a:t>
            </a:r>
            <a:r>
              <a:rPr sz="1588" spc="-26" dirty="0">
                <a:latin typeface="Constantia"/>
                <a:cs typeface="Constantia"/>
              </a:rPr>
              <a:t>r</a:t>
            </a:r>
            <a:r>
              <a:rPr sz="1588" dirty="0">
                <a:latin typeface="Constantia"/>
                <a:cs typeface="Constantia"/>
              </a:rPr>
              <a:t>a</a:t>
            </a:r>
            <a:r>
              <a:rPr sz="1588" spc="-53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be</a:t>
            </a:r>
            <a:r>
              <a:rPr sz="1588" spc="-18" dirty="0">
                <a:latin typeface="Constantia"/>
                <a:cs typeface="Constantia"/>
              </a:rPr>
              <a:t>r</a:t>
            </a:r>
            <a:r>
              <a:rPr sz="1588" dirty="0">
                <a:latin typeface="Constantia"/>
                <a:cs typeface="Constantia"/>
              </a:rPr>
              <a:t>hak</a:t>
            </a:r>
            <a:r>
              <a:rPr sz="1588" spc="-71" dirty="0">
                <a:latin typeface="Constantia"/>
                <a:cs typeface="Constantia"/>
              </a:rPr>
              <a:t> </a:t>
            </a:r>
            <a:r>
              <a:rPr sz="1588" dirty="0">
                <a:latin typeface="Constantia"/>
                <a:cs typeface="Constantia"/>
              </a:rPr>
              <a:t>atas  </a:t>
            </a:r>
            <a:r>
              <a:rPr sz="1588" spc="-4" dirty="0">
                <a:latin typeface="Constantia"/>
                <a:cs typeface="Constantia"/>
              </a:rPr>
              <a:t>pekerjaan</a:t>
            </a:r>
            <a:r>
              <a:rPr sz="1588" spc="-71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dan</a:t>
            </a:r>
            <a:r>
              <a:rPr sz="1588" spc="-49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penghidupan</a:t>
            </a:r>
            <a:r>
              <a:rPr sz="1588" spc="-75" dirty="0">
                <a:latin typeface="Constantia"/>
                <a:cs typeface="Constantia"/>
              </a:rPr>
              <a:t> </a:t>
            </a:r>
            <a:r>
              <a:rPr sz="1588" spc="-9" dirty="0">
                <a:latin typeface="Constantia"/>
                <a:cs typeface="Constantia"/>
              </a:rPr>
              <a:t>yang</a:t>
            </a:r>
            <a:r>
              <a:rPr sz="1588" spc="-4" dirty="0">
                <a:latin typeface="Constantia"/>
                <a:cs typeface="Constantia"/>
              </a:rPr>
              <a:t> </a:t>
            </a:r>
            <a:r>
              <a:rPr sz="1588" spc="-13" dirty="0">
                <a:latin typeface="Constantia"/>
                <a:cs typeface="Constantia"/>
              </a:rPr>
              <a:t>layak</a:t>
            </a:r>
            <a:r>
              <a:rPr sz="1588" spc="-26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bagi </a:t>
            </a:r>
            <a:r>
              <a:rPr sz="1588" spc="-9" dirty="0">
                <a:latin typeface="Constantia"/>
                <a:cs typeface="Constantia"/>
              </a:rPr>
              <a:t>kemanusiaan</a:t>
            </a:r>
            <a:endParaRPr sz="1588">
              <a:latin typeface="Constantia"/>
              <a:cs typeface="Constantia"/>
            </a:endParaRPr>
          </a:p>
          <a:p>
            <a:pPr marL="660622" marR="82928" lvl="1" indent="-303135">
              <a:lnSpc>
                <a:spcPts val="1711"/>
              </a:lnSpc>
              <a:spcBef>
                <a:spcPts val="388"/>
              </a:spcBef>
              <a:buClr>
                <a:srgbClr val="0F6FC6"/>
              </a:buClr>
              <a:buSzPct val="83333"/>
              <a:buAutoNum type="arabicPeriod"/>
              <a:tabLst>
                <a:tab pos="660622" algn="l"/>
                <a:tab pos="661182" algn="l"/>
              </a:tabLst>
            </a:pPr>
            <a:r>
              <a:rPr sz="1588" dirty="0">
                <a:latin typeface="Constantia"/>
                <a:cs typeface="Constantia"/>
              </a:rPr>
              <a:t>UU </a:t>
            </a:r>
            <a:r>
              <a:rPr sz="1588" spc="-18" dirty="0">
                <a:latin typeface="Constantia"/>
                <a:cs typeface="Constantia"/>
              </a:rPr>
              <a:t>No.14 </a:t>
            </a:r>
            <a:r>
              <a:rPr sz="1588" dirty="0">
                <a:latin typeface="Constantia"/>
                <a:cs typeface="Constantia"/>
              </a:rPr>
              <a:t>tahun </a:t>
            </a:r>
            <a:r>
              <a:rPr sz="1588" spc="-4" dirty="0">
                <a:latin typeface="Constantia"/>
                <a:cs typeface="Constantia"/>
              </a:rPr>
              <a:t>1969 tentang </a:t>
            </a:r>
            <a:r>
              <a:rPr sz="1588" spc="-9" dirty="0">
                <a:latin typeface="Constantia"/>
                <a:cs typeface="Constantia"/>
              </a:rPr>
              <a:t>“pokok‐pokok mengenai </a:t>
            </a:r>
            <a:r>
              <a:rPr sz="1588" spc="-4" dirty="0">
                <a:latin typeface="Constantia"/>
                <a:cs typeface="Constantia"/>
              </a:rPr>
              <a:t>tenaga </a:t>
            </a:r>
            <a:r>
              <a:rPr sz="1588" dirty="0">
                <a:latin typeface="Constantia"/>
                <a:cs typeface="Constantia"/>
              </a:rPr>
              <a:t> </a:t>
            </a:r>
            <a:r>
              <a:rPr sz="1588" spc="-40" dirty="0">
                <a:latin typeface="Constantia"/>
                <a:cs typeface="Constantia"/>
              </a:rPr>
              <a:t>k</a:t>
            </a:r>
            <a:r>
              <a:rPr sz="1588" dirty="0">
                <a:latin typeface="Constantia"/>
                <a:cs typeface="Constantia"/>
              </a:rPr>
              <a:t>erja:</a:t>
            </a:r>
            <a:r>
              <a:rPr sz="1588" spc="-4" dirty="0">
                <a:latin typeface="Constantia"/>
                <a:cs typeface="Constantia"/>
              </a:rPr>
              <a:t> ba</a:t>
            </a:r>
            <a:r>
              <a:rPr sz="1588" spc="-35" dirty="0">
                <a:latin typeface="Constantia"/>
                <a:cs typeface="Constantia"/>
              </a:rPr>
              <a:t>h</a:t>
            </a:r>
            <a:r>
              <a:rPr sz="1588" spc="-18" dirty="0">
                <a:latin typeface="Constantia"/>
                <a:cs typeface="Constantia"/>
              </a:rPr>
              <a:t>w</a:t>
            </a:r>
            <a:r>
              <a:rPr sz="1588" dirty="0">
                <a:latin typeface="Constantia"/>
                <a:cs typeface="Constantia"/>
              </a:rPr>
              <a:t>a</a:t>
            </a:r>
            <a:r>
              <a:rPr sz="1588" spc="-88" dirty="0">
                <a:latin typeface="Constantia"/>
                <a:cs typeface="Constantia"/>
              </a:rPr>
              <a:t> </a:t>
            </a:r>
            <a:r>
              <a:rPr sz="1588" dirty="0">
                <a:latin typeface="Constantia"/>
                <a:cs typeface="Constantia"/>
              </a:rPr>
              <a:t>setiap</a:t>
            </a:r>
            <a:r>
              <a:rPr sz="1588" spc="-53" dirty="0">
                <a:latin typeface="Constantia"/>
                <a:cs typeface="Constantia"/>
              </a:rPr>
              <a:t> </a:t>
            </a:r>
            <a:r>
              <a:rPr sz="1588" spc="-22" dirty="0">
                <a:latin typeface="Constantia"/>
                <a:cs typeface="Constantia"/>
              </a:rPr>
              <a:t>t</a:t>
            </a:r>
            <a:r>
              <a:rPr sz="1588" dirty="0">
                <a:latin typeface="Constantia"/>
                <a:cs typeface="Constantia"/>
              </a:rPr>
              <a:t>ena</a:t>
            </a:r>
            <a:r>
              <a:rPr sz="1588" spc="-4" dirty="0">
                <a:latin typeface="Constantia"/>
                <a:cs typeface="Constantia"/>
              </a:rPr>
              <a:t>g</a:t>
            </a:r>
            <a:r>
              <a:rPr sz="1588" dirty="0">
                <a:latin typeface="Constantia"/>
                <a:cs typeface="Constantia"/>
              </a:rPr>
              <a:t>a</a:t>
            </a:r>
            <a:r>
              <a:rPr sz="1588" spc="-53" dirty="0">
                <a:latin typeface="Constantia"/>
                <a:cs typeface="Constantia"/>
              </a:rPr>
              <a:t> </a:t>
            </a:r>
            <a:r>
              <a:rPr sz="1588" spc="-40" dirty="0">
                <a:latin typeface="Constantia"/>
                <a:cs typeface="Constantia"/>
              </a:rPr>
              <a:t>k</a:t>
            </a:r>
            <a:r>
              <a:rPr sz="1588" dirty="0">
                <a:latin typeface="Constantia"/>
                <a:cs typeface="Constantia"/>
              </a:rPr>
              <a:t>erja</a:t>
            </a:r>
            <a:r>
              <a:rPr sz="1588" spc="-44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be</a:t>
            </a:r>
            <a:r>
              <a:rPr sz="1588" spc="-18" dirty="0">
                <a:latin typeface="Constantia"/>
                <a:cs typeface="Constantia"/>
              </a:rPr>
              <a:t>r</a:t>
            </a:r>
            <a:r>
              <a:rPr sz="1588" dirty="0">
                <a:latin typeface="Constantia"/>
                <a:cs typeface="Constantia"/>
              </a:rPr>
              <a:t>hak</a:t>
            </a:r>
            <a:r>
              <a:rPr sz="1588" spc="-31" dirty="0">
                <a:latin typeface="Constantia"/>
                <a:cs typeface="Constantia"/>
              </a:rPr>
              <a:t> </a:t>
            </a:r>
            <a:r>
              <a:rPr sz="1588" dirty="0">
                <a:latin typeface="Constantia"/>
                <a:cs typeface="Constantia"/>
              </a:rPr>
              <a:t>mendapat</a:t>
            </a:r>
            <a:r>
              <a:rPr sz="1588" spc="-53" dirty="0">
                <a:latin typeface="Constantia"/>
                <a:cs typeface="Constantia"/>
              </a:rPr>
              <a:t> </a:t>
            </a:r>
            <a:r>
              <a:rPr sz="1588" dirty="0">
                <a:latin typeface="Constantia"/>
                <a:cs typeface="Constantia"/>
              </a:rPr>
              <a:t>pe</a:t>
            </a:r>
            <a:r>
              <a:rPr sz="1588" spc="-18" dirty="0">
                <a:latin typeface="Constantia"/>
                <a:cs typeface="Constantia"/>
              </a:rPr>
              <a:t>r</a:t>
            </a:r>
            <a:r>
              <a:rPr sz="1588" spc="-4" dirty="0">
                <a:latin typeface="Constantia"/>
                <a:cs typeface="Constantia"/>
              </a:rPr>
              <a:t>l</a:t>
            </a:r>
            <a:r>
              <a:rPr sz="1588" dirty="0">
                <a:latin typeface="Constantia"/>
                <a:cs typeface="Constantia"/>
              </a:rPr>
              <a:t>indungan  atas </a:t>
            </a:r>
            <a:r>
              <a:rPr sz="1588" spc="-4" dirty="0">
                <a:latin typeface="Constantia"/>
                <a:cs typeface="Constantia"/>
              </a:rPr>
              <a:t>keselamatan, kesehatan, pemeliharaan moril </a:t>
            </a:r>
            <a:r>
              <a:rPr sz="1588" spc="-9" dirty="0">
                <a:latin typeface="Constantia"/>
                <a:cs typeface="Constantia"/>
              </a:rPr>
              <a:t>kerja </a:t>
            </a:r>
            <a:r>
              <a:rPr sz="1588" dirty="0">
                <a:latin typeface="Constantia"/>
                <a:cs typeface="Constantia"/>
              </a:rPr>
              <a:t>serta </a:t>
            </a:r>
            <a:r>
              <a:rPr sz="1588" spc="4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perlakuan</a:t>
            </a:r>
            <a:r>
              <a:rPr sz="1588" spc="-71" dirty="0">
                <a:latin typeface="Constantia"/>
                <a:cs typeface="Constantia"/>
              </a:rPr>
              <a:t> </a:t>
            </a:r>
            <a:r>
              <a:rPr sz="1588" dirty="0">
                <a:latin typeface="Constantia"/>
                <a:cs typeface="Constantia"/>
              </a:rPr>
              <a:t>sesuai</a:t>
            </a:r>
            <a:r>
              <a:rPr sz="1588" spc="-53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dengan</a:t>
            </a:r>
            <a:r>
              <a:rPr sz="1588" spc="-22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harkat</a:t>
            </a:r>
            <a:r>
              <a:rPr sz="1588" spc="-93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dan</a:t>
            </a:r>
            <a:r>
              <a:rPr sz="1588" spc="-26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martabat</a:t>
            </a:r>
            <a:r>
              <a:rPr sz="1588" spc="-53" dirty="0">
                <a:latin typeface="Constantia"/>
                <a:cs typeface="Constantia"/>
              </a:rPr>
              <a:t> </a:t>
            </a:r>
            <a:r>
              <a:rPr sz="1588" dirty="0">
                <a:latin typeface="Constantia"/>
                <a:cs typeface="Constantia"/>
              </a:rPr>
              <a:t>manusia</a:t>
            </a:r>
            <a:r>
              <a:rPr sz="1588" spc="-79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dan</a:t>
            </a:r>
            <a:r>
              <a:rPr sz="1588" spc="-26" dirty="0">
                <a:latin typeface="Constantia"/>
                <a:cs typeface="Constantia"/>
              </a:rPr>
              <a:t> </a:t>
            </a:r>
            <a:r>
              <a:rPr sz="1588" spc="-9" dirty="0">
                <a:latin typeface="Constantia"/>
                <a:cs typeface="Constantia"/>
              </a:rPr>
              <a:t>moral </a:t>
            </a:r>
            <a:r>
              <a:rPr sz="1588" spc="-383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agama.</a:t>
            </a:r>
            <a:endParaRPr sz="1588">
              <a:latin typeface="Constantia"/>
              <a:cs typeface="Constantia"/>
            </a:endParaRPr>
          </a:p>
          <a:p>
            <a:pPr marL="660622" marR="4483" lvl="1" indent="-303135">
              <a:lnSpc>
                <a:spcPts val="1711"/>
              </a:lnSpc>
              <a:spcBef>
                <a:spcPts val="397"/>
              </a:spcBef>
              <a:buClr>
                <a:srgbClr val="0F6FC6"/>
              </a:buClr>
              <a:buSzPct val="83333"/>
              <a:buAutoNum type="arabicPeriod"/>
              <a:tabLst>
                <a:tab pos="660622" algn="l"/>
                <a:tab pos="661182" algn="l"/>
              </a:tabLst>
            </a:pPr>
            <a:r>
              <a:rPr sz="1588" b="1" dirty="0">
                <a:solidFill>
                  <a:srgbClr val="FF0000"/>
                </a:solidFill>
                <a:latin typeface="Constantia"/>
                <a:cs typeface="Constantia"/>
              </a:rPr>
              <a:t>UU</a:t>
            </a:r>
            <a:r>
              <a:rPr sz="1588" b="1" spc="-22" dirty="0">
                <a:solidFill>
                  <a:srgbClr val="FF0000"/>
                </a:solidFill>
                <a:latin typeface="Constantia"/>
                <a:cs typeface="Constantia"/>
              </a:rPr>
              <a:t> No.1</a:t>
            </a:r>
            <a:r>
              <a:rPr sz="1588" b="1" spc="-31" dirty="0">
                <a:solidFill>
                  <a:srgbClr val="FF0000"/>
                </a:solidFill>
                <a:latin typeface="Constantia"/>
                <a:cs typeface="Constantia"/>
              </a:rPr>
              <a:t> </a:t>
            </a:r>
            <a:r>
              <a:rPr sz="1588" b="1" dirty="0">
                <a:solidFill>
                  <a:srgbClr val="FF0000"/>
                </a:solidFill>
                <a:latin typeface="Constantia"/>
                <a:cs typeface="Constantia"/>
              </a:rPr>
              <a:t>tahun</a:t>
            </a:r>
            <a:r>
              <a:rPr sz="1588" b="1" spc="-40" dirty="0">
                <a:solidFill>
                  <a:srgbClr val="FF0000"/>
                </a:solidFill>
                <a:latin typeface="Constantia"/>
                <a:cs typeface="Constantia"/>
              </a:rPr>
              <a:t> </a:t>
            </a:r>
            <a:r>
              <a:rPr sz="1588" b="1" spc="-9" dirty="0">
                <a:solidFill>
                  <a:srgbClr val="FF0000"/>
                </a:solidFill>
                <a:latin typeface="Constantia"/>
                <a:cs typeface="Constantia"/>
              </a:rPr>
              <a:t>1970</a:t>
            </a:r>
            <a:r>
              <a:rPr sz="1588" b="1" spc="-4" dirty="0">
                <a:solidFill>
                  <a:srgbClr val="FF0000"/>
                </a:solidFill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tentang</a:t>
            </a:r>
            <a:r>
              <a:rPr sz="1588" spc="-13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Keselamatan</a:t>
            </a:r>
            <a:r>
              <a:rPr sz="1588" spc="-31" dirty="0">
                <a:latin typeface="Constantia"/>
                <a:cs typeface="Constantia"/>
              </a:rPr>
              <a:t> </a:t>
            </a:r>
            <a:r>
              <a:rPr sz="1588" spc="-9" dirty="0">
                <a:latin typeface="Constantia"/>
                <a:cs typeface="Constantia"/>
              </a:rPr>
              <a:t>Kerja</a:t>
            </a:r>
            <a:r>
              <a:rPr sz="1588" spc="-88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sbg</a:t>
            </a:r>
            <a:r>
              <a:rPr sz="1588" spc="-31" dirty="0">
                <a:latin typeface="Constantia"/>
                <a:cs typeface="Constantia"/>
              </a:rPr>
              <a:t> </a:t>
            </a:r>
            <a:r>
              <a:rPr sz="1588" dirty="0">
                <a:latin typeface="Constantia"/>
                <a:cs typeface="Constantia"/>
              </a:rPr>
              <a:t>pengganti</a:t>
            </a:r>
            <a:r>
              <a:rPr sz="1588" spc="-44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VR </a:t>
            </a:r>
            <a:r>
              <a:rPr sz="1588" spc="-388" dirty="0">
                <a:latin typeface="Constantia"/>
                <a:cs typeface="Constantia"/>
              </a:rPr>
              <a:t> </a:t>
            </a:r>
            <a:r>
              <a:rPr sz="1588" spc="-4" dirty="0">
                <a:latin typeface="Constantia"/>
                <a:cs typeface="Constantia"/>
              </a:rPr>
              <a:t>1910.</a:t>
            </a:r>
            <a:endParaRPr sz="1588">
              <a:latin typeface="Constantia"/>
              <a:cs typeface="Constant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447231" y="5584788"/>
            <a:ext cx="112619" cy="200802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>
              <a:spcBef>
                <a:spcPts val="84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3</a:t>
            </a:r>
            <a:endParaRPr sz="1235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30613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534770" y="1789355"/>
            <a:ext cx="6409204" cy="2953339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1677" b="1" spc="128" dirty="0">
                <a:solidFill>
                  <a:srgbClr val="FF0000"/>
                </a:solidFill>
                <a:latin typeface="Cambria"/>
                <a:cs typeface="Cambria"/>
              </a:rPr>
              <a:t>Tujuan</a:t>
            </a:r>
            <a:r>
              <a:rPr sz="1677" b="1" spc="106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1677" b="1" spc="128" dirty="0">
                <a:solidFill>
                  <a:srgbClr val="FF0000"/>
                </a:solidFill>
                <a:latin typeface="Cambria"/>
                <a:cs typeface="Cambria"/>
              </a:rPr>
              <a:t>dan</a:t>
            </a:r>
            <a:r>
              <a:rPr sz="1677" b="1" spc="11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1677" b="1" spc="106" dirty="0">
                <a:solidFill>
                  <a:srgbClr val="FF0000"/>
                </a:solidFill>
                <a:latin typeface="Cambria"/>
                <a:cs typeface="Cambria"/>
              </a:rPr>
              <a:t>sasaran</a:t>
            </a:r>
            <a:r>
              <a:rPr sz="1677" b="1" spc="88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1677" b="1" spc="260" dirty="0">
                <a:solidFill>
                  <a:srgbClr val="FF0000"/>
                </a:solidFill>
                <a:latin typeface="Cambria"/>
                <a:cs typeface="Cambria"/>
              </a:rPr>
              <a:t>UU</a:t>
            </a:r>
            <a:r>
              <a:rPr sz="1677" b="1" spc="119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1677" b="1" spc="93" dirty="0">
                <a:solidFill>
                  <a:srgbClr val="FF0000"/>
                </a:solidFill>
                <a:latin typeface="Cambria"/>
                <a:cs typeface="Cambria"/>
              </a:rPr>
              <a:t>No.1</a:t>
            </a:r>
            <a:r>
              <a:rPr sz="1677" b="1" spc="106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1677" b="1" spc="115" dirty="0">
                <a:solidFill>
                  <a:srgbClr val="FF0000"/>
                </a:solidFill>
                <a:latin typeface="Cambria"/>
                <a:cs typeface="Cambria"/>
              </a:rPr>
              <a:t>thn.</a:t>
            </a:r>
            <a:r>
              <a:rPr sz="1677" b="1" spc="11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1677" b="1" spc="-26" dirty="0">
                <a:solidFill>
                  <a:srgbClr val="FF0000"/>
                </a:solidFill>
                <a:latin typeface="Cambria"/>
                <a:cs typeface="Cambria"/>
              </a:rPr>
              <a:t>1970:</a:t>
            </a:r>
            <a:endParaRPr sz="1677">
              <a:latin typeface="Cambria"/>
              <a:cs typeface="Cambria"/>
            </a:endParaRPr>
          </a:p>
          <a:p>
            <a:pPr>
              <a:spcBef>
                <a:spcPts val="35"/>
              </a:spcBef>
            </a:pPr>
            <a:endParaRPr sz="2074">
              <a:latin typeface="Cambria"/>
              <a:cs typeface="Cambria"/>
            </a:endParaRPr>
          </a:p>
          <a:p>
            <a:pPr marL="252706" marR="342358" indent="-242060">
              <a:lnSpc>
                <a:spcPct val="80000"/>
              </a:lnSpc>
              <a:spcBef>
                <a:spcPts val="4"/>
              </a:spcBef>
              <a:buClr>
                <a:srgbClr val="0BD0D9"/>
              </a:buClr>
              <a:buSzPct val="94117"/>
              <a:buFont typeface="Segoe UI Symbol"/>
              <a:buChar char="⚫"/>
              <a:tabLst>
                <a:tab pos="252706" algn="l"/>
                <a:tab pos="253266" algn="l"/>
              </a:tabLst>
            </a:pPr>
            <a:r>
              <a:rPr sz="1500" spc="-9" dirty="0">
                <a:latin typeface="Constantia"/>
                <a:cs typeface="Constantia"/>
              </a:rPr>
              <a:t>Pada </a:t>
            </a:r>
            <a:r>
              <a:rPr sz="1500" spc="-13" dirty="0">
                <a:latin typeface="Constantia"/>
                <a:cs typeface="Constantia"/>
              </a:rPr>
              <a:t>dasarnya </a:t>
            </a:r>
            <a:r>
              <a:rPr sz="1500" spc="-4" dirty="0">
                <a:latin typeface="Constantia"/>
                <a:cs typeface="Constantia"/>
              </a:rPr>
              <a:t>UU </a:t>
            </a:r>
            <a:r>
              <a:rPr sz="1500" spc="-22" dirty="0">
                <a:latin typeface="Constantia"/>
                <a:cs typeface="Constantia"/>
              </a:rPr>
              <a:t>No.1 </a:t>
            </a:r>
            <a:r>
              <a:rPr sz="1500" spc="-4" dirty="0">
                <a:latin typeface="Constantia"/>
                <a:cs typeface="Constantia"/>
              </a:rPr>
              <a:t>tahun </a:t>
            </a:r>
            <a:r>
              <a:rPr sz="1500" spc="-9" dirty="0">
                <a:latin typeface="Constantia"/>
                <a:cs typeface="Constantia"/>
              </a:rPr>
              <a:t>1970 </a:t>
            </a:r>
            <a:r>
              <a:rPr sz="1500" spc="-4" dirty="0">
                <a:solidFill>
                  <a:srgbClr val="FF0000"/>
                </a:solidFill>
                <a:latin typeface="Constantia"/>
                <a:cs typeface="Constantia"/>
              </a:rPr>
              <a:t>tidak menghendaki sikap </a:t>
            </a:r>
            <a:r>
              <a:rPr sz="1500" spc="-9" dirty="0">
                <a:solidFill>
                  <a:srgbClr val="FF0000"/>
                </a:solidFill>
                <a:latin typeface="Constantia"/>
                <a:cs typeface="Constantia"/>
              </a:rPr>
              <a:t>kuratif </a:t>
            </a:r>
            <a:r>
              <a:rPr sz="1500" spc="-4" dirty="0">
                <a:solidFill>
                  <a:srgbClr val="FF0000"/>
                </a:solidFill>
                <a:latin typeface="Constantia"/>
                <a:cs typeface="Constantia"/>
              </a:rPr>
              <a:t> </a:t>
            </a:r>
            <a:r>
              <a:rPr sz="1500" spc="-9" dirty="0">
                <a:solidFill>
                  <a:srgbClr val="FF0000"/>
                </a:solidFill>
                <a:latin typeface="Constantia"/>
                <a:cs typeface="Constantia"/>
              </a:rPr>
              <a:t>(penyembuhan) </a:t>
            </a:r>
            <a:r>
              <a:rPr sz="1500" spc="-4" dirty="0">
                <a:solidFill>
                  <a:srgbClr val="FF0000"/>
                </a:solidFill>
                <a:latin typeface="Constantia"/>
                <a:cs typeface="Constantia"/>
              </a:rPr>
              <a:t>atau </a:t>
            </a:r>
            <a:r>
              <a:rPr sz="1500" spc="-13" dirty="0">
                <a:solidFill>
                  <a:srgbClr val="FF0000"/>
                </a:solidFill>
                <a:latin typeface="Constantia"/>
                <a:cs typeface="Constantia"/>
              </a:rPr>
              <a:t>korektif </a:t>
            </a:r>
            <a:r>
              <a:rPr sz="1500" spc="-4" dirty="0">
                <a:solidFill>
                  <a:srgbClr val="FF0000"/>
                </a:solidFill>
                <a:latin typeface="Constantia"/>
                <a:cs typeface="Constantia"/>
              </a:rPr>
              <a:t>atas </a:t>
            </a:r>
            <a:r>
              <a:rPr sz="1500" spc="-9" dirty="0">
                <a:solidFill>
                  <a:srgbClr val="FF0000"/>
                </a:solidFill>
                <a:latin typeface="Constantia"/>
                <a:cs typeface="Constantia"/>
              </a:rPr>
              <a:t>kecelakaan kerja</a:t>
            </a:r>
            <a:r>
              <a:rPr sz="1500" spc="-9" dirty="0">
                <a:latin typeface="Constantia"/>
                <a:cs typeface="Constantia"/>
              </a:rPr>
              <a:t>, melainkan </a:t>
            </a:r>
            <a:r>
              <a:rPr sz="1500" spc="-4" dirty="0">
                <a:latin typeface="Constantia"/>
                <a:cs typeface="Constantia"/>
              </a:rPr>
              <a:t> menentukan </a:t>
            </a:r>
            <a:r>
              <a:rPr sz="1500" spc="-13" dirty="0">
                <a:latin typeface="Constantia"/>
                <a:cs typeface="Constantia"/>
              </a:rPr>
              <a:t>bahwa </a:t>
            </a:r>
            <a:r>
              <a:rPr sz="1500" spc="-9" dirty="0">
                <a:latin typeface="Constantia"/>
                <a:cs typeface="Constantia"/>
              </a:rPr>
              <a:t>kecelakaan </a:t>
            </a:r>
            <a:r>
              <a:rPr sz="1500" spc="-13" dirty="0">
                <a:latin typeface="Constantia"/>
                <a:cs typeface="Constantia"/>
              </a:rPr>
              <a:t>kerja </a:t>
            </a:r>
            <a:r>
              <a:rPr sz="1500" spc="-4" dirty="0">
                <a:latin typeface="Constantia"/>
                <a:cs typeface="Constantia"/>
              </a:rPr>
              <a:t>itu </a:t>
            </a:r>
            <a:r>
              <a:rPr sz="1500" spc="-4" dirty="0">
                <a:solidFill>
                  <a:srgbClr val="FF0000"/>
                </a:solidFill>
                <a:latin typeface="Constantia"/>
                <a:cs typeface="Constantia"/>
              </a:rPr>
              <a:t>harus </a:t>
            </a:r>
            <a:r>
              <a:rPr sz="1500" spc="-9" dirty="0">
                <a:solidFill>
                  <a:srgbClr val="FF0000"/>
                </a:solidFill>
                <a:latin typeface="Constantia"/>
                <a:cs typeface="Constantia"/>
              </a:rPr>
              <a:t>dicegah </a:t>
            </a:r>
            <a:r>
              <a:rPr sz="1500" spc="-4" dirty="0">
                <a:solidFill>
                  <a:srgbClr val="FF0000"/>
                </a:solidFill>
                <a:latin typeface="Constantia"/>
                <a:cs typeface="Constantia"/>
              </a:rPr>
              <a:t>jangan sampai </a:t>
            </a:r>
            <a:r>
              <a:rPr sz="1500" dirty="0">
                <a:solidFill>
                  <a:srgbClr val="FF0000"/>
                </a:solidFill>
                <a:latin typeface="Constantia"/>
                <a:cs typeface="Constantia"/>
              </a:rPr>
              <a:t> </a:t>
            </a:r>
            <a:r>
              <a:rPr sz="1500" spc="-9" dirty="0">
                <a:solidFill>
                  <a:srgbClr val="FF0000"/>
                </a:solidFill>
                <a:latin typeface="Constantia"/>
                <a:cs typeface="Constantia"/>
              </a:rPr>
              <a:t>terjadi</a:t>
            </a:r>
            <a:r>
              <a:rPr sz="1500" spc="-9" dirty="0">
                <a:latin typeface="Constantia"/>
                <a:cs typeface="Constantia"/>
              </a:rPr>
              <a:t>,</a:t>
            </a:r>
            <a:r>
              <a:rPr sz="1500" spc="-31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dan</a:t>
            </a:r>
            <a:r>
              <a:rPr sz="1500" spc="-26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lingkungan</a:t>
            </a:r>
            <a:r>
              <a:rPr sz="1500" spc="-26" dirty="0">
                <a:latin typeface="Constantia"/>
                <a:cs typeface="Constantia"/>
              </a:rPr>
              <a:t> </a:t>
            </a:r>
            <a:r>
              <a:rPr sz="1500" spc="-13" dirty="0">
                <a:latin typeface="Constantia"/>
                <a:cs typeface="Constantia"/>
              </a:rPr>
              <a:t>kerja</a:t>
            </a:r>
            <a:r>
              <a:rPr sz="1500" spc="-31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harus</a:t>
            </a:r>
            <a:r>
              <a:rPr sz="1500" spc="-31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memenuhi</a:t>
            </a:r>
            <a:r>
              <a:rPr sz="1500" spc="-22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syarat‐syarat</a:t>
            </a:r>
            <a:r>
              <a:rPr sz="1500" spc="-40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kesehatan.</a:t>
            </a:r>
            <a:endParaRPr sz="1500">
              <a:latin typeface="Constantia"/>
              <a:cs typeface="Constantia"/>
            </a:endParaRPr>
          </a:p>
          <a:p>
            <a:pPr marL="253266" marR="164175" indent="-242060">
              <a:lnSpc>
                <a:spcPct val="80000"/>
              </a:lnSpc>
              <a:spcBef>
                <a:spcPts val="357"/>
              </a:spcBef>
              <a:buClr>
                <a:srgbClr val="0BD0D9"/>
              </a:buClr>
              <a:buSzPct val="94117"/>
              <a:buFont typeface="Segoe UI Symbol"/>
              <a:buChar char="⚫"/>
              <a:tabLst>
                <a:tab pos="252706" algn="l"/>
                <a:tab pos="253266" algn="l"/>
              </a:tabLst>
            </a:pPr>
            <a:r>
              <a:rPr sz="1500" spc="-9" dirty="0">
                <a:latin typeface="Constantia"/>
                <a:cs typeface="Constantia"/>
              </a:rPr>
              <a:t>Jadi</a:t>
            </a:r>
            <a:r>
              <a:rPr sz="1500" spc="9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jelaslah</a:t>
            </a:r>
            <a:r>
              <a:rPr sz="1500" spc="-22" dirty="0">
                <a:latin typeface="Constantia"/>
                <a:cs typeface="Constantia"/>
              </a:rPr>
              <a:t> </a:t>
            </a:r>
            <a:r>
              <a:rPr sz="1500" spc="-13" dirty="0">
                <a:latin typeface="Constantia"/>
                <a:cs typeface="Constantia"/>
              </a:rPr>
              <a:t>bahwa</a:t>
            </a:r>
            <a:r>
              <a:rPr sz="1500" spc="-44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usaha‐usaha</a:t>
            </a:r>
            <a:r>
              <a:rPr sz="1500" spc="-66" dirty="0">
                <a:latin typeface="Constantia"/>
                <a:cs typeface="Constantia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Constantia"/>
                <a:cs typeface="Constantia"/>
              </a:rPr>
              <a:t>peningkatan</a:t>
            </a:r>
            <a:r>
              <a:rPr sz="1500" spc="-26" dirty="0">
                <a:solidFill>
                  <a:srgbClr val="FF0000"/>
                </a:solidFill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keselamatan</a:t>
            </a:r>
            <a:r>
              <a:rPr sz="1500" spc="-62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dan</a:t>
            </a:r>
            <a:r>
              <a:rPr sz="1500" spc="-22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kesehatan </a:t>
            </a:r>
            <a:r>
              <a:rPr sz="1500" spc="-361" dirty="0">
                <a:latin typeface="Constantia"/>
                <a:cs typeface="Constantia"/>
              </a:rPr>
              <a:t> </a:t>
            </a:r>
            <a:r>
              <a:rPr sz="1500" spc="-13" dirty="0">
                <a:latin typeface="Constantia"/>
                <a:cs typeface="Constantia"/>
              </a:rPr>
              <a:t>kerja</a:t>
            </a:r>
            <a:r>
              <a:rPr sz="1500" spc="-40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lebih</a:t>
            </a:r>
            <a:r>
              <a:rPr sz="1500" spc="-57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diutamakan</a:t>
            </a:r>
            <a:r>
              <a:rPr sz="1500" spc="-57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daripada</a:t>
            </a:r>
            <a:r>
              <a:rPr sz="1500" spc="-57" dirty="0">
                <a:latin typeface="Constantia"/>
                <a:cs typeface="Constantia"/>
              </a:rPr>
              <a:t> </a:t>
            </a:r>
            <a:r>
              <a:rPr sz="1500" spc="-4" dirty="0">
                <a:solidFill>
                  <a:srgbClr val="FF0000"/>
                </a:solidFill>
                <a:latin typeface="Constantia"/>
                <a:cs typeface="Constantia"/>
              </a:rPr>
              <a:t>penanggulangan</a:t>
            </a:r>
            <a:r>
              <a:rPr sz="1500" spc="-4" dirty="0">
                <a:latin typeface="Constantia"/>
                <a:cs typeface="Constantia"/>
              </a:rPr>
              <a:t>.</a:t>
            </a:r>
            <a:endParaRPr sz="1500">
              <a:latin typeface="Constantia"/>
              <a:cs typeface="Constantia"/>
            </a:endParaRPr>
          </a:p>
          <a:p>
            <a:pPr marL="253266" marR="4483" indent="-242060">
              <a:lnSpc>
                <a:spcPct val="80000"/>
              </a:lnSpc>
              <a:spcBef>
                <a:spcPts val="361"/>
              </a:spcBef>
              <a:buClr>
                <a:srgbClr val="0BD0D9"/>
              </a:buClr>
              <a:buSzPct val="94117"/>
              <a:buFont typeface="Segoe UI Symbol"/>
              <a:buChar char="⚫"/>
              <a:tabLst>
                <a:tab pos="252706" algn="l"/>
                <a:tab pos="253266" algn="l"/>
              </a:tabLst>
            </a:pPr>
            <a:r>
              <a:rPr sz="1500" spc="-9" dirty="0">
                <a:latin typeface="Constantia"/>
                <a:cs typeface="Constantia"/>
              </a:rPr>
              <a:t>Konsideran</a:t>
            </a:r>
            <a:r>
              <a:rPr sz="1500" spc="-22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UU</a:t>
            </a:r>
            <a:r>
              <a:rPr sz="1500" spc="4" dirty="0">
                <a:latin typeface="Constantia"/>
                <a:cs typeface="Constantia"/>
              </a:rPr>
              <a:t> </a:t>
            </a:r>
            <a:r>
              <a:rPr sz="1500" spc="-22" dirty="0">
                <a:latin typeface="Constantia"/>
                <a:cs typeface="Constantia"/>
              </a:rPr>
              <a:t>No.1</a:t>
            </a:r>
            <a:r>
              <a:rPr sz="1500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thn.1970:</a:t>
            </a:r>
            <a:r>
              <a:rPr sz="1500" spc="9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“</a:t>
            </a:r>
            <a:r>
              <a:rPr sz="1500" i="1" spc="-4" dirty="0">
                <a:latin typeface="Constantia"/>
                <a:cs typeface="Constantia"/>
              </a:rPr>
              <a:t>setiap</a:t>
            </a:r>
            <a:r>
              <a:rPr sz="1500" i="1" spc="-9" dirty="0">
                <a:latin typeface="Constantia"/>
                <a:cs typeface="Constantia"/>
              </a:rPr>
              <a:t> tenaga</a:t>
            </a:r>
            <a:r>
              <a:rPr sz="1500" i="1" spc="13" dirty="0">
                <a:latin typeface="Constantia"/>
                <a:cs typeface="Constantia"/>
              </a:rPr>
              <a:t> </a:t>
            </a:r>
            <a:r>
              <a:rPr sz="1500" i="1" spc="-13" dirty="0">
                <a:latin typeface="Constantia"/>
                <a:cs typeface="Constantia"/>
              </a:rPr>
              <a:t>kerja</a:t>
            </a:r>
            <a:r>
              <a:rPr sz="1500" i="1" spc="18" dirty="0">
                <a:latin typeface="Constantia"/>
                <a:cs typeface="Constantia"/>
              </a:rPr>
              <a:t> </a:t>
            </a:r>
            <a:r>
              <a:rPr sz="1500" i="1" spc="-9" dirty="0">
                <a:latin typeface="Constantia"/>
                <a:cs typeface="Constantia"/>
              </a:rPr>
              <a:t>berhak</a:t>
            </a:r>
            <a:r>
              <a:rPr sz="1500" i="1" spc="22" dirty="0">
                <a:latin typeface="Constantia"/>
                <a:cs typeface="Constantia"/>
              </a:rPr>
              <a:t> </a:t>
            </a:r>
            <a:r>
              <a:rPr sz="1500" i="1" spc="-9" dirty="0">
                <a:latin typeface="Constantia"/>
                <a:cs typeface="Constantia"/>
              </a:rPr>
              <a:t>mendapat </a:t>
            </a:r>
            <a:r>
              <a:rPr sz="1500" i="1" spc="-4" dirty="0">
                <a:latin typeface="Constantia"/>
                <a:cs typeface="Constantia"/>
              </a:rPr>
              <a:t> perlindungan</a:t>
            </a:r>
            <a:r>
              <a:rPr sz="1500" i="1" spc="26" dirty="0">
                <a:latin typeface="Constantia"/>
                <a:cs typeface="Constantia"/>
              </a:rPr>
              <a:t> </a:t>
            </a:r>
            <a:r>
              <a:rPr sz="1500" i="1" spc="-13" dirty="0">
                <a:latin typeface="Constantia"/>
                <a:cs typeface="Constantia"/>
              </a:rPr>
              <a:t>atas</a:t>
            </a:r>
            <a:r>
              <a:rPr sz="1500" i="1" dirty="0">
                <a:latin typeface="Constantia"/>
                <a:cs typeface="Constantia"/>
              </a:rPr>
              <a:t> </a:t>
            </a:r>
            <a:r>
              <a:rPr sz="1500" i="1" spc="-13" dirty="0">
                <a:latin typeface="Constantia"/>
                <a:cs typeface="Constantia"/>
              </a:rPr>
              <a:t>keselamatannya</a:t>
            </a:r>
            <a:r>
              <a:rPr sz="1500" i="1" spc="18" dirty="0">
                <a:latin typeface="Constantia"/>
                <a:cs typeface="Constantia"/>
              </a:rPr>
              <a:t> </a:t>
            </a:r>
            <a:r>
              <a:rPr sz="1500" i="1" spc="-9" dirty="0">
                <a:latin typeface="Constantia"/>
                <a:cs typeface="Constantia"/>
              </a:rPr>
              <a:t>dalam</a:t>
            </a:r>
            <a:r>
              <a:rPr sz="1500" i="1" spc="13" dirty="0">
                <a:latin typeface="Constantia"/>
                <a:cs typeface="Constantia"/>
              </a:rPr>
              <a:t> </a:t>
            </a:r>
            <a:r>
              <a:rPr sz="1500" i="1" spc="-9" dirty="0">
                <a:latin typeface="Constantia"/>
                <a:cs typeface="Constantia"/>
              </a:rPr>
              <a:t>melakukan</a:t>
            </a:r>
            <a:r>
              <a:rPr sz="1500" i="1" spc="26" dirty="0">
                <a:latin typeface="Constantia"/>
                <a:cs typeface="Constantia"/>
              </a:rPr>
              <a:t> </a:t>
            </a:r>
            <a:r>
              <a:rPr sz="1500" i="1" spc="-9" dirty="0">
                <a:latin typeface="Constantia"/>
                <a:cs typeface="Constantia"/>
              </a:rPr>
              <a:t>pekerjaan</a:t>
            </a:r>
            <a:r>
              <a:rPr sz="1500" i="1" spc="22" dirty="0">
                <a:latin typeface="Constantia"/>
                <a:cs typeface="Constantia"/>
              </a:rPr>
              <a:t> </a:t>
            </a:r>
            <a:r>
              <a:rPr sz="1500" i="1" spc="-9" dirty="0">
                <a:latin typeface="Constantia"/>
                <a:cs typeface="Constantia"/>
              </a:rPr>
              <a:t>untuk </a:t>
            </a:r>
            <a:r>
              <a:rPr sz="1500" i="1" spc="-4" dirty="0">
                <a:latin typeface="Constantia"/>
                <a:cs typeface="Constantia"/>
              </a:rPr>
              <a:t> </a:t>
            </a:r>
            <a:r>
              <a:rPr sz="1500" i="1" spc="-9" dirty="0">
                <a:latin typeface="Constantia"/>
                <a:cs typeface="Constantia"/>
              </a:rPr>
              <a:t>kesejahteraan</a:t>
            </a:r>
            <a:r>
              <a:rPr sz="1500" i="1" spc="22" dirty="0">
                <a:latin typeface="Constantia"/>
                <a:cs typeface="Constantia"/>
              </a:rPr>
              <a:t> </a:t>
            </a:r>
            <a:r>
              <a:rPr sz="1500" i="1" spc="-4" dirty="0">
                <a:latin typeface="Constantia"/>
                <a:cs typeface="Constantia"/>
              </a:rPr>
              <a:t>hidup</a:t>
            </a:r>
            <a:r>
              <a:rPr sz="1500" i="1" spc="18" dirty="0">
                <a:latin typeface="Constantia"/>
                <a:cs typeface="Constantia"/>
              </a:rPr>
              <a:t> </a:t>
            </a:r>
            <a:r>
              <a:rPr sz="1500" i="1" spc="-4" dirty="0">
                <a:latin typeface="Constantia"/>
                <a:cs typeface="Constantia"/>
              </a:rPr>
              <a:t>dan</a:t>
            </a:r>
            <a:r>
              <a:rPr sz="1500" i="1" spc="9" dirty="0">
                <a:latin typeface="Constantia"/>
                <a:cs typeface="Constantia"/>
              </a:rPr>
              <a:t> </a:t>
            </a:r>
            <a:r>
              <a:rPr sz="1500" i="1" spc="-18" dirty="0">
                <a:latin typeface="Constantia"/>
                <a:cs typeface="Constantia"/>
              </a:rPr>
              <a:t>meningkatkan</a:t>
            </a:r>
            <a:r>
              <a:rPr sz="1500" i="1" spc="31" dirty="0">
                <a:latin typeface="Constantia"/>
                <a:cs typeface="Constantia"/>
              </a:rPr>
              <a:t> </a:t>
            </a:r>
            <a:r>
              <a:rPr sz="1500" i="1" spc="-4" dirty="0">
                <a:latin typeface="Constantia"/>
                <a:cs typeface="Constantia"/>
              </a:rPr>
              <a:t>produksi</a:t>
            </a:r>
            <a:r>
              <a:rPr sz="1500" i="1" spc="22" dirty="0">
                <a:latin typeface="Constantia"/>
                <a:cs typeface="Constantia"/>
              </a:rPr>
              <a:t> </a:t>
            </a:r>
            <a:r>
              <a:rPr sz="1500" i="1" spc="-13" dirty="0">
                <a:latin typeface="Constantia"/>
                <a:cs typeface="Constantia"/>
              </a:rPr>
              <a:t>serta</a:t>
            </a:r>
            <a:r>
              <a:rPr sz="1500" i="1" spc="13" dirty="0">
                <a:latin typeface="Constantia"/>
                <a:cs typeface="Constantia"/>
              </a:rPr>
              <a:t> </a:t>
            </a:r>
            <a:r>
              <a:rPr sz="1500" i="1" spc="-13" dirty="0">
                <a:latin typeface="Constantia"/>
                <a:cs typeface="Constantia"/>
              </a:rPr>
              <a:t>produktivitas </a:t>
            </a:r>
            <a:r>
              <a:rPr sz="1500" i="1" spc="-9" dirty="0">
                <a:latin typeface="Constantia"/>
                <a:cs typeface="Constantia"/>
              </a:rPr>
              <a:t> </a:t>
            </a:r>
            <a:r>
              <a:rPr sz="1500" i="1" spc="-4" dirty="0">
                <a:latin typeface="Constantia"/>
                <a:cs typeface="Constantia"/>
              </a:rPr>
              <a:t>nasional</a:t>
            </a:r>
            <a:r>
              <a:rPr sz="1500" i="1" spc="9" dirty="0">
                <a:latin typeface="Constantia"/>
                <a:cs typeface="Constantia"/>
              </a:rPr>
              <a:t> </a:t>
            </a:r>
            <a:r>
              <a:rPr sz="1500" i="1" spc="-44" dirty="0">
                <a:latin typeface="Constantia"/>
                <a:cs typeface="Constantia"/>
              </a:rPr>
              <a:t>...”</a:t>
            </a:r>
            <a:r>
              <a:rPr sz="1500" i="1" spc="40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‐‐‐</a:t>
            </a:r>
            <a:r>
              <a:rPr sz="1500" spc="-26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dan</a:t>
            </a:r>
            <a:r>
              <a:rPr sz="1500" spc="-66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oleh</a:t>
            </a:r>
            <a:r>
              <a:rPr sz="1500" spc="-44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sebab</a:t>
            </a:r>
            <a:r>
              <a:rPr sz="1500" spc="-35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itu</a:t>
            </a:r>
            <a:r>
              <a:rPr sz="1500" spc="-40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seluruh</a:t>
            </a:r>
            <a:r>
              <a:rPr sz="1500" spc="-35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faktor</a:t>
            </a:r>
            <a:r>
              <a:rPr sz="1500" spc="-71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penyebab</a:t>
            </a:r>
            <a:r>
              <a:rPr sz="1500" spc="-40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kecelakaan</a:t>
            </a:r>
            <a:r>
              <a:rPr sz="1500" spc="-22" dirty="0">
                <a:latin typeface="Constantia"/>
                <a:cs typeface="Constantia"/>
              </a:rPr>
              <a:t> </a:t>
            </a:r>
            <a:r>
              <a:rPr sz="1500" spc="-13" dirty="0">
                <a:latin typeface="Constantia"/>
                <a:cs typeface="Constantia"/>
              </a:rPr>
              <a:t>kerja </a:t>
            </a:r>
            <a:r>
              <a:rPr sz="1500" spc="-361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wajib</a:t>
            </a:r>
            <a:r>
              <a:rPr sz="1500" spc="-57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ditanggulangi</a:t>
            </a:r>
            <a:r>
              <a:rPr sz="1500" spc="-40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oleh</a:t>
            </a:r>
            <a:r>
              <a:rPr sz="1500" spc="-40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pengusaha</a:t>
            </a:r>
            <a:r>
              <a:rPr sz="1500" spc="-79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sebelum</a:t>
            </a:r>
            <a:r>
              <a:rPr sz="1500" spc="-26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membawa</a:t>
            </a:r>
            <a:r>
              <a:rPr sz="1500" spc="-22" dirty="0">
                <a:latin typeface="Constantia"/>
                <a:cs typeface="Constantia"/>
              </a:rPr>
              <a:t> </a:t>
            </a:r>
            <a:r>
              <a:rPr sz="1500" spc="-13" dirty="0">
                <a:latin typeface="Constantia"/>
                <a:cs typeface="Constantia"/>
              </a:rPr>
              <a:t>korban </a:t>
            </a:r>
            <a:r>
              <a:rPr sz="1500" spc="-9" dirty="0">
                <a:latin typeface="Constantia"/>
                <a:cs typeface="Constantia"/>
              </a:rPr>
              <a:t>jiwa.</a:t>
            </a:r>
            <a:endParaRPr sz="1500">
              <a:latin typeface="Constantia"/>
              <a:cs typeface="Constantia"/>
            </a:endParaRPr>
          </a:p>
          <a:p>
            <a:pPr marL="253266" indent="-242060">
              <a:buClr>
                <a:srgbClr val="0BD0D9"/>
              </a:buClr>
              <a:buSzPct val="94117"/>
              <a:buFont typeface="Segoe UI Symbol"/>
              <a:buChar char="⚫"/>
              <a:tabLst>
                <a:tab pos="252706" algn="l"/>
                <a:tab pos="253266" algn="l"/>
              </a:tabLst>
            </a:pPr>
            <a:r>
              <a:rPr sz="1500" spc="-137" dirty="0">
                <a:latin typeface="Constantia"/>
                <a:cs typeface="Constantia"/>
              </a:rPr>
              <a:t>T</a:t>
            </a:r>
            <a:r>
              <a:rPr sz="1500" spc="-9" dirty="0">
                <a:latin typeface="Constantia"/>
                <a:cs typeface="Constantia"/>
              </a:rPr>
              <a:t>uju</a:t>
            </a:r>
            <a:r>
              <a:rPr sz="1500" spc="-4" dirty="0">
                <a:latin typeface="Constantia"/>
                <a:cs typeface="Constantia"/>
              </a:rPr>
              <a:t>an</a:t>
            </a:r>
            <a:r>
              <a:rPr sz="1500" spc="-75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dan</a:t>
            </a:r>
            <a:r>
              <a:rPr sz="1500" spc="-62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sasa</a:t>
            </a:r>
            <a:r>
              <a:rPr sz="1500" spc="-35" dirty="0">
                <a:latin typeface="Constantia"/>
                <a:cs typeface="Constantia"/>
              </a:rPr>
              <a:t>r</a:t>
            </a:r>
            <a:r>
              <a:rPr sz="1500" spc="-4" dirty="0">
                <a:latin typeface="Constantia"/>
                <a:cs typeface="Constantia"/>
              </a:rPr>
              <a:t>an</a:t>
            </a:r>
            <a:r>
              <a:rPr sz="1500" spc="-40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U</a:t>
            </a:r>
            <a:r>
              <a:rPr sz="1500" spc="-4" dirty="0">
                <a:latin typeface="Constantia"/>
                <a:cs typeface="Constantia"/>
              </a:rPr>
              <a:t>U</a:t>
            </a:r>
            <a:r>
              <a:rPr sz="1500" dirty="0">
                <a:latin typeface="Constantia"/>
                <a:cs typeface="Constantia"/>
              </a:rPr>
              <a:t> </a:t>
            </a:r>
            <a:r>
              <a:rPr sz="1500" spc="-26" dirty="0">
                <a:latin typeface="Constantia"/>
                <a:cs typeface="Constantia"/>
              </a:rPr>
              <a:t>N</a:t>
            </a:r>
            <a:r>
              <a:rPr sz="1500" spc="-57" dirty="0">
                <a:latin typeface="Constantia"/>
                <a:cs typeface="Constantia"/>
              </a:rPr>
              <a:t>o</a:t>
            </a:r>
            <a:r>
              <a:rPr sz="1500" spc="-9" dirty="0">
                <a:latin typeface="Constantia"/>
                <a:cs typeface="Constantia"/>
              </a:rPr>
              <a:t>.</a:t>
            </a:r>
            <a:r>
              <a:rPr sz="1500" spc="-4" dirty="0">
                <a:latin typeface="Constantia"/>
                <a:cs typeface="Constantia"/>
              </a:rPr>
              <a:t>1</a:t>
            </a:r>
            <a:r>
              <a:rPr sz="1500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thn.19</a:t>
            </a:r>
            <a:r>
              <a:rPr sz="1500" spc="-22" dirty="0">
                <a:latin typeface="Constantia"/>
                <a:cs typeface="Constantia"/>
              </a:rPr>
              <a:t>7</a:t>
            </a:r>
            <a:r>
              <a:rPr sz="1500" spc="-9" dirty="0">
                <a:latin typeface="Constantia"/>
                <a:cs typeface="Constantia"/>
              </a:rPr>
              <a:t>0</a:t>
            </a:r>
            <a:r>
              <a:rPr sz="1500" spc="-4" dirty="0">
                <a:latin typeface="Constantia"/>
                <a:cs typeface="Constantia"/>
              </a:rPr>
              <a:t>:</a:t>
            </a:r>
            <a:endParaRPr sz="1500">
              <a:latin typeface="Constantia"/>
              <a:cs typeface="Constant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81705" y="4690557"/>
            <a:ext cx="5981699" cy="1272347"/>
          </a:xfrm>
          <a:prstGeom prst="rect">
            <a:avLst/>
          </a:prstGeom>
        </p:spPr>
        <p:txBody>
          <a:bodyPr vert="horz" wrap="square" lIns="0" tIns="56590" rIns="0" bIns="0" rtlCol="0">
            <a:spAutoFit/>
          </a:bodyPr>
          <a:lstStyle/>
          <a:p>
            <a:pPr marL="313221" marR="4483" indent="-302575">
              <a:lnSpc>
                <a:spcPct val="80000"/>
              </a:lnSpc>
              <a:spcBef>
                <a:spcPts val="446"/>
              </a:spcBef>
              <a:buClr>
                <a:srgbClr val="0F6FC6"/>
              </a:buClr>
              <a:buSzPct val="85294"/>
              <a:buAutoNum type="arabicPeriod"/>
              <a:tabLst>
                <a:tab pos="313221" algn="l"/>
                <a:tab pos="313781" algn="l"/>
              </a:tabLst>
            </a:pPr>
            <a:r>
              <a:rPr sz="1500" spc="-4" dirty="0">
                <a:latin typeface="Constantia"/>
                <a:cs typeface="Constantia"/>
              </a:rPr>
              <a:t>Agar</a:t>
            </a:r>
            <a:r>
              <a:rPr sz="1500" spc="-62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tenaga</a:t>
            </a:r>
            <a:r>
              <a:rPr sz="1500" spc="-44" dirty="0">
                <a:latin typeface="Constantia"/>
                <a:cs typeface="Constantia"/>
              </a:rPr>
              <a:t> </a:t>
            </a:r>
            <a:r>
              <a:rPr sz="1500" spc="-13" dirty="0">
                <a:latin typeface="Constantia"/>
                <a:cs typeface="Constantia"/>
              </a:rPr>
              <a:t>kerja</a:t>
            </a:r>
            <a:r>
              <a:rPr sz="1500" spc="-66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dan</a:t>
            </a:r>
            <a:r>
              <a:rPr sz="1500" spc="-49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setiap</a:t>
            </a:r>
            <a:r>
              <a:rPr sz="1500" spc="-71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orang</a:t>
            </a:r>
            <a:r>
              <a:rPr sz="1500" spc="4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lainnya</a:t>
            </a:r>
            <a:r>
              <a:rPr sz="1500" spc="-84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yang</a:t>
            </a:r>
            <a:r>
              <a:rPr sz="1500" spc="4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berada</a:t>
            </a:r>
            <a:r>
              <a:rPr sz="1500" spc="-75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dalam</a:t>
            </a:r>
            <a:r>
              <a:rPr sz="1500" spc="-35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tempat </a:t>
            </a:r>
            <a:r>
              <a:rPr sz="1500" spc="-366" dirty="0">
                <a:latin typeface="Constantia"/>
                <a:cs typeface="Constantia"/>
              </a:rPr>
              <a:t> </a:t>
            </a:r>
            <a:r>
              <a:rPr sz="1500" spc="-13" dirty="0">
                <a:latin typeface="Constantia"/>
                <a:cs typeface="Constantia"/>
              </a:rPr>
              <a:t>kerja</a:t>
            </a:r>
            <a:r>
              <a:rPr sz="1500" spc="-71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selalu</a:t>
            </a:r>
            <a:r>
              <a:rPr sz="1500" spc="-62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dalam</a:t>
            </a:r>
            <a:r>
              <a:rPr sz="1500" spc="-26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keadaan</a:t>
            </a:r>
            <a:r>
              <a:rPr sz="1500" spc="-71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selamat</a:t>
            </a:r>
            <a:r>
              <a:rPr sz="1500" spc="-79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dan</a:t>
            </a:r>
            <a:r>
              <a:rPr sz="1500" spc="-57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sehat.</a:t>
            </a:r>
            <a:endParaRPr sz="1500">
              <a:latin typeface="Constantia"/>
              <a:cs typeface="Constantia"/>
            </a:endParaRPr>
          </a:p>
          <a:p>
            <a:pPr marL="313781" marR="187709" indent="-302575">
              <a:lnSpc>
                <a:spcPct val="80000"/>
              </a:lnSpc>
              <a:spcBef>
                <a:spcPts val="361"/>
              </a:spcBef>
              <a:buClr>
                <a:srgbClr val="0F6FC6"/>
              </a:buClr>
              <a:buSzPct val="85294"/>
              <a:buAutoNum type="arabicPeriod"/>
              <a:tabLst>
                <a:tab pos="313221" algn="l"/>
                <a:tab pos="313781" algn="l"/>
              </a:tabLst>
            </a:pPr>
            <a:r>
              <a:rPr sz="1500" spc="-4" dirty="0">
                <a:latin typeface="Constantia"/>
                <a:cs typeface="Constantia"/>
              </a:rPr>
              <a:t>Agar</a:t>
            </a:r>
            <a:r>
              <a:rPr sz="1500" spc="-75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sumber‐sumber</a:t>
            </a:r>
            <a:r>
              <a:rPr sz="1500" spc="-75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produksi</a:t>
            </a:r>
            <a:r>
              <a:rPr sz="1500" spc="-26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dapat</a:t>
            </a:r>
            <a:r>
              <a:rPr sz="1500" spc="-71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dipakai</a:t>
            </a:r>
            <a:r>
              <a:rPr sz="1500" spc="-13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dan</a:t>
            </a:r>
            <a:r>
              <a:rPr sz="1500" spc="-62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digunakan</a:t>
            </a:r>
            <a:r>
              <a:rPr sz="1500" spc="-40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secara </a:t>
            </a:r>
            <a:r>
              <a:rPr sz="1500" spc="-366" dirty="0">
                <a:latin typeface="Constantia"/>
                <a:cs typeface="Constantia"/>
              </a:rPr>
              <a:t> </a:t>
            </a:r>
            <a:r>
              <a:rPr sz="1500" dirty="0">
                <a:latin typeface="Constantia"/>
                <a:cs typeface="Constantia"/>
              </a:rPr>
              <a:t>efisien.</a:t>
            </a:r>
            <a:endParaRPr sz="1500">
              <a:latin typeface="Constantia"/>
              <a:cs typeface="Constantia"/>
            </a:endParaRPr>
          </a:p>
          <a:p>
            <a:pPr marL="313781" marR="472353" indent="-303135">
              <a:lnSpc>
                <a:spcPct val="80000"/>
              </a:lnSpc>
              <a:spcBef>
                <a:spcPts val="357"/>
              </a:spcBef>
              <a:buClr>
                <a:srgbClr val="0F6FC6"/>
              </a:buClr>
              <a:buSzPct val="85294"/>
              <a:buAutoNum type="arabicPeriod"/>
              <a:tabLst>
                <a:tab pos="313221" algn="l"/>
                <a:tab pos="313781" algn="l"/>
              </a:tabLst>
            </a:pPr>
            <a:r>
              <a:rPr sz="1500" spc="-4" dirty="0">
                <a:latin typeface="Constantia"/>
                <a:cs typeface="Constantia"/>
              </a:rPr>
              <a:t>Agar</a:t>
            </a:r>
            <a:r>
              <a:rPr sz="1500" spc="-71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proses</a:t>
            </a:r>
            <a:r>
              <a:rPr sz="1500" spc="-44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produksi</a:t>
            </a:r>
            <a:r>
              <a:rPr sz="1500" spc="-26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dapat</a:t>
            </a:r>
            <a:r>
              <a:rPr sz="1500" spc="-40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berjalan</a:t>
            </a:r>
            <a:r>
              <a:rPr sz="1500" spc="-49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sempurna</a:t>
            </a:r>
            <a:r>
              <a:rPr sz="1500" spc="-49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tanpa</a:t>
            </a:r>
            <a:r>
              <a:rPr sz="1500" spc="-35" dirty="0">
                <a:latin typeface="Constantia"/>
                <a:cs typeface="Constantia"/>
              </a:rPr>
              <a:t> </a:t>
            </a:r>
            <a:r>
              <a:rPr sz="1500" spc="-4" dirty="0">
                <a:latin typeface="Constantia"/>
                <a:cs typeface="Constantia"/>
              </a:rPr>
              <a:t>hambatan </a:t>
            </a:r>
            <a:r>
              <a:rPr sz="1500" spc="-366" dirty="0">
                <a:latin typeface="Constantia"/>
                <a:cs typeface="Constantia"/>
              </a:rPr>
              <a:t> </a:t>
            </a:r>
            <a:r>
              <a:rPr sz="1500" spc="-9" dirty="0">
                <a:latin typeface="Constantia"/>
                <a:cs typeface="Constantia"/>
              </a:rPr>
              <a:t>apapun.</a:t>
            </a:r>
            <a:endParaRPr sz="1500">
              <a:latin typeface="Constantia"/>
              <a:cs typeface="Constant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447231" y="5584788"/>
            <a:ext cx="112619" cy="200802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>
              <a:spcBef>
                <a:spcPts val="84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4</a:t>
            </a:r>
            <a:endParaRPr sz="1235">
              <a:latin typeface="Cambria"/>
              <a:cs typeface="Cambria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534770" y="654995"/>
            <a:ext cx="3212726" cy="1503134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sz="2647" spc="168" dirty="0"/>
              <a:t>B.1.</a:t>
            </a:r>
            <a:r>
              <a:rPr sz="2647" spc="110" dirty="0"/>
              <a:t> </a:t>
            </a:r>
            <a:r>
              <a:rPr sz="2647" spc="256" dirty="0"/>
              <a:t>P</a:t>
            </a:r>
            <a:r>
              <a:rPr spc="256" dirty="0"/>
              <a:t>ENGERTIAN</a:t>
            </a:r>
            <a:r>
              <a:rPr spc="234" dirty="0"/>
              <a:t> </a:t>
            </a:r>
            <a:r>
              <a:rPr sz="2647" spc="199" dirty="0"/>
              <a:t>K3</a:t>
            </a:r>
            <a:endParaRPr sz="2647"/>
          </a:p>
        </p:txBody>
      </p:sp>
    </p:spTree>
    <p:extLst>
      <p:ext uri="{BB962C8B-B14F-4D97-AF65-F5344CB8AC3E}">
        <p14:creationId xmlns:p14="http://schemas.microsoft.com/office/powerpoint/2010/main" val="734902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534770" y="723797"/>
            <a:ext cx="4082863" cy="1365532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sz="2647" spc="168" dirty="0"/>
              <a:t>B.2.</a:t>
            </a:r>
            <a:r>
              <a:rPr sz="2647" spc="128" dirty="0"/>
              <a:t> </a:t>
            </a:r>
            <a:r>
              <a:rPr sz="2647" spc="256" dirty="0"/>
              <a:t>A</a:t>
            </a:r>
            <a:r>
              <a:rPr spc="256" dirty="0"/>
              <a:t>SAS </a:t>
            </a:r>
            <a:r>
              <a:rPr sz="2647" spc="304" dirty="0"/>
              <a:t>M</a:t>
            </a:r>
            <a:r>
              <a:rPr spc="304" dirty="0"/>
              <a:t>ANEJEMAN</a:t>
            </a:r>
            <a:r>
              <a:rPr spc="260" dirty="0"/>
              <a:t> </a:t>
            </a:r>
            <a:r>
              <a:rPr sz="2647" spc="199" dirty="0"/>
              <a:t>K3</a:t>
            </a:r>
            <a:endParaRPr sz="2647"/>
          </a:p>
        </p:txBody>
      </p:sp>
      <p:sp>
        <p:nvSpPr>
          <p:cNvPr id="10" name="object 10"/>
          <p:cNvSpPr txBox="1"/>
          <p:nvPr/>
        </p:nvSpPr>
        <p:spPr>
          <a:xfrm>
            <a:off x="2534762" y="1830368"/>
            <a:ext cx="7024968" cy="398022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 marR="575453" indent="252146">
              <a:spcBef>
                <a:spcPts val="88"/>
              </a:spcBef>
              <a:tabLst>
                <a:tab pos="1508953" algn="l"/>
                <a:tab pos="1907903" algn="l"/>
                <a:tab pos="2508010" algn="l"/>
                <a:tab pos="3479612" algn="l"/>
                <a:tab pos="4392940" algn="l"/>
                <a:tab pos="4897792" algn="l"/>
              </a:tabLst>
            </a:pPr>
            <a:r>
              <a:rPr sz="1677" spc="-13" dirty="0">
                <a:latin typeface="Constantia"/>
                <a:cs typeface="Constantia"/>
              </a:rPr>
              <a:t>M</a:t>
            </a:r>
            <a:r>
              <a:rPr sz="1677" spc="-4" dirty="0">
                <a:latin typeface="Constantia"/>
                <a:cs typeface="Constantia"/>
              </a:rPr>
              <a:t>an</a:t>
            </a:r>
            <a:r>
              <a:rPr sz="1677" spc="-9" dirty="0">
                <a:latin typeface="Constantia"/>
                <a:cs typeface="Constantia"/>
              </a:rPr>
              <a:t>a</a:t>
            </a:r>
            <a:r>
              <a:rPr sz="1677" spc="-4" dirty="0">
                <a:latin typeface="Constantia"/>
                <a:cs typeface="Constantia"/>
              </a:rPr>
              <a:t>jeme</a:t>
            </a:r>
            <a:r>
              <a:rPr sz="1677" dirty="0">
                <a:latin typeface="Constantia"/>
                <a:cs typeface="Constantia"/>
              </a:rPr>
              <a:t>n	</a:t>
            </a:r>
            <a:r>
              <a:rPr sz="1677" spc="-9" dirty="0">
                <a:latin typeface="Constantia"/>
                <a:cs typeface="Constantia"/>
              </a:rPr>
              <a:t>K</a:t>
            </a:r>
            <a:r>
              <a:rPr sz="1677" dirty="0">
                <a:latin typeface="Constantia"/>
                <a:cs typeface="Constantia"/>
              </a:rPr>
              <a:t>3	</a:t>
            </a:r>
            <a:r>
              <a:rPr sz="1677" spc="-4" dirty="0">
                <a:latin typeface="Constantia"/>
                <a:cs typeface="Constantia"/>
              </a:rPr>
              <a:t>p</a:t>
            </a:r>
            <a:r>
              <a:rPr sz="1677" spc="-9" dirty="0">
                <a:latin typeface="Constantia"/>
                <a:cs typeface="Constantia"/>
              </a:rPr>
              <a:t>a</a:t>
            </a:r>
            <a:r>
              <a:rPr sz="1677" dirty="0">
                <a:latin typeface="Constantia"/>
                <a:cs typeface="Constantia"/>
              </a:rPr>
              <a:t>da	d</a:t>
            </a:r>
            <a:r>
              <a:rPr sz="1677" spc="-9" dirty="0">
                <a:latin typeface="Constantia"/>
                <a:cs typeface="Constantia"/>
              </a:rPr>
              <a:t>a</a:t>
            </a:r>
            <a:r>
              <a:rPr sz="1677" spc="-4" dirty="0">
                <a:latin typeface="Constantia"/>
                <a:cs typeface="Constantia"/>
              </a:rPr>
              <a:t>sar</a:t>
            </a:r>
            <a:r>
              <a:rPr sz="1677" spc="-31" dirty="0">
                <a:latin typeface="Constantia"/>
                <a:cs typeface="Constantia"/>
              </a:rPr>
              <a:t>n</a:t>
            </a:r>
            <a:r>
              <a:rPr sz="1677" spc="-18" dirty="0">
                <a:latin typeface="Constantia"/>
                <a:cs typeface="Constantia"/>
              </a:rPr>
              <a:t>y</a:t>
            </a:r>
            <a:r>
              <a:rPr sz="1677" dirty="0">
                <a:latin typeface="Constantia"/>
                <a:cs typeface="Constantia"/>
              </a:rPr>
              <a:t>a	m</a:t>
            </a:r>
            <a:r>
              <a:rPr sz="1677" spc="-4" dirty="0">
                <a:latin typeface="Constantia"/>
                <a:cs typeface="Constantia"/>
              </a:rPr>
              <a:t>en</a:t>
            </a:r>
            <a:r>
              <a:rPr sz="1677" spc="-9" dirty="0">
                <a:latin typeface="Constantia"/>
                <a:cs typeface="Constantia"/>
              </a:rPr>
              <a:t>c</a:t>
            </a:r>
            <a:r>
              <a:rPr sz="1677" spc="-4" dirty="0">
                <a:latin typeface="Constantia"/>
                <a:cs typeface="Constantia"/>
              </a:rPr>
              <a:t>ar</a:t>
            </a:r>
            <a:r>
              <a:rPr sz="1677" dirty="0">
                <a:latin typeface="Constantia"/>
                <a:cs typeface="Constantia"/>
              </a:rPr>
              <a:t>i	</a:t>
            </a:r>
            <a:r>
              <a:rPr sz="1677" spc="-4" dirty="0">
                <a:latin typeface="Constantia"/>
                <a:cs typeface="Constantia"/>
              </a:rPr>
              <a:t>d</a:t>
            </a:r>
            <a:r>
              <a:rPr sz="1677" spc="-9" dirty="0">
                <a:latin typeface="Constantia"/>
                <a:cs typeface="Constantia"/>
              </a:rPr>
              <a:t>a</a:t>
            </a:r>
            <a:r>
              <a:rPr sz="1677" dirty="0">
                <a:latin typeface="Constantia"/>
                <a:cs typeface="Constantia"/>
              </a:rPr>
              <a:t>n	m</a:t>
            </a:r>
            <a:r>
              <a:rPr sz="1677" spc="-4" dirty="0">
                <a:latin typeface="Constantia"/>
                <a:cs typeface="Constantia"/>
              </a:rPr>
              <a:t>eng</a:t>
            </a:r>
            <a:r>
              <a:rPr sz="1677" spc="-9" dirty="0">
                <a:latin typeface="Constantia"/>
                <a:cs typeface="Constantia"/>
              </a:rPr>
              <a:t>u</a:t>
            </a:r>
            <a:r>
              <a:rPr sz="1677" spc="-4" dirty="0">
                <a:latin typeface="Constantia"/>
                <a:cs typeface="Constantia"/>
              </a:rPr>
              <a:t>n</a:t>
            </a:r>
            <a:r>
              <a:rPr sz="1677" spc="-22" dirty="0">
                <a:latin typeface="Constantia"/>
                <a:cs typeface="Constantia"/>
              </a:rPr>
              <a:t>g</a:t>
            </a:r>
            <a:r>
              <a:rPr sz="1677" dirty="0">
                <a:latin typeface="Constantia"/>
                <a:cs typeface="Constantia"/>
              </a:rPr>
              <a:t>kapk</a:t>
            </a:r>
            <a:r>
              <a:rPr sz="1677" spc="-9" dirty="0">
                <a:latin typeface="Constantia"/>
                <a:cs typeface="Constantia"/>
              </a:rPr>
              <a:t>a</a:t>
            </a:r>
            <a:r>
              <a:rPr sz="1677" dirty="0">
                <a:latin typeface="Constantia"/>
                <a:cs typeface="Constantia"/>
              </a:rPr>
              <a:t>n  </a:t>
            </a:r>
            <a:r>
              <a:rPr sz="1677" spc="-4" dirty="0">
                <a:latin typeface="Constantia"/>
                <a:cs typeface="Constantia"/>
              </a:rPr>
              <a:t>kelemahan</a:t>
            </a:r>
            <a:r>
              <a:rPr sz="1677" spc="-71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operasional</a:t>
            </a:r>
            <a:r>
              <a:rPr sz="1677" spc="-53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yang</a:t>
            </a:r>
            <a:r>
              <a:rPr sz="1677" spc="-18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memungkinkan</a:t>
            </a:r>
            <a:r>
              <a:rPr sz="1677" spc="-57" dirty="0">
                <a:latin typeface="Constantia"/>
                <a:cs typeface="Constantia"/>
              </a:rPr>
              <a:t> </a:t>
            </a:r>
            <a:r>
              <a:rPr sz="1677" spc="-13" dirty="0">
                <a:latin typeface="Constantia"/>
                <a:cs typeface="Constantia"/>
              </a:rPr>
              <a:t>terjadinya</a:t>
            </a:r>
            <a:r>
              <a:rPr sz="1677" spc="-53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kecelakaan.</a:t>
            </a:r>
            <a:endParaRPr sz="1677">
              <a:latin typeface="Constantia"/>
              <a:cs typeface="Constantia"/>
            </a:endParaRPr>
          </a:p>
          <a:p>
            <a:pPr>
              <a:spcBef>
                <a:spcPts val="18"/>
              </a:spcBef>
            </a:pPr>
            <a:endParaRPr sz="1632">
              <a:latin typeface="Constantia"/>
              <a:cs typeface="Constantia"/>
            </a:endParaRPr>
          </a:p>
          <a:p>
            <a:pPr marL="11206"/>
            <a:r>
              <a:rPr sz="1677" spc="-9" dirty="0">
                <a:latin typeface="Constantia"/>
                <a:cs typeface="Constantia"/>
              </a:rPr>
              <a:t>Fungsi </a:t>
            </a:r>
            <a:r>
              <a:rPr sz="1677" spc="-4" dirty="0">
                <a:latin typeface="Constantia"/>
                <a:cs typeface="Constantia"/>
              </a:rPr>
              <a:t>ini</a:t>
            </a:r>
            <a:r>
              <a:rPr sz="1677" spc="-62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dapat</a:t>
            </a:r>
            <a:r>
              <a:rPr sz="1677" spc="-88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dilaksanakan</a:t>
            </a:r>
            <a:r>
              <a:rPr sz="1677" spc="-93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dengan</a:t>
            </a:r>
            <a:r>
              <a:rPr sz="1677" spc="-49" dirty="0">
                <a:latin typeface="Constantia"/>
                <a:cs typeface="Constantia"/>
              </a:rPr>
              <a:t> </a:t>
            </a:r>
            <a:r>
              <a:rPr sz="1677" dirty="0">
                <a:latin typeface="Constantia"/>
                <a:cs typeface="Constantia"/>
              </a:rPr>
              <a:t>2</a:t>
            </a:r>
            <a:r>
              <a:rPr sz="1677" spc="-44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cara:</a:t>
            </a:r>
            <a:endParaRPr sz="1677">
              <a:latin typeface="Constantia"/>
              <a:cs typeface="Constantia"/>
            </a:endParaRPr>
          </a:p>
          <a:p>
            <a:pPr marL="414640" marR="777730" indent="-403993">
              <a:buClr>
                <a:srgbClr val="0BD0D9"/>
              </a:buClr>
              <a:buSzPct val="94736"/>
              <a:buAutoNum type="alphaLcParenR"/>
              <a:tabLst>
                <a:tab pos="414079" algn="l"/>
                <a:tab pos="415199" algn="l"/>
              </a:tabLst>
            </a:pPr>
            <a:r>
              <a:rPr sz="1677" spc="-9" dirty="0">
                <a:latin typeface="Constantia"/>
                <a:cs typeface="Constantia"/>
              </a:rPr>
              <a:t>Mengungkapkan </a:t>
            </a:r>
            <a:r>
              <a:rPr sz="1677" spc="-4" dirty="0">
                <a:solidFill>
                  <a:srgbClr val="FF0000"/>
                </a:solidFill>
                <a:latin typeface="Constantia"/>
                <a:cs typeface="Constantia"/>
              </a:rPr>
              <a:t>sebab</a:t>
            </a:r>
            <a:r>
              <a:rPr sz="1677" spc="-4" dirty="0">
                <a:latin typeface="Constantia"/>
                <a:cs typeface="Constantia"/>
              </a:rPr>
              <a:t>‐musabab sesuatu </a:t>
            </a:r>
            <a:r>
              <a:rPr sz="1677" spc="-9" dirty="0">
                <a:latin typeface="Constantia"/>
                <a:cs typeface="Constantia"/>
              </a:rPr>
              <a:t>kecelakaan (akarnya), </a:t>
            </a:r>
            <a:r>
              <a:rPr sz="1677" spc="-410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dan</a:t>
            </a:r>
            <a:endParaRPr sz="1677">
              <a:latin typeface="Constantia"/>
              <a:cs typeface="Constantia"/>
            </a:endParaRPr>
          </a:p>
          <a:p>
            <a:pPr marL="414640" marR="834322" indent="-403433">
              <a:buClr>
                <a:srgbClr val="0BD0D9"/>
              </a:buClr>
              <a:buSzPct val="94736"/>
              <a:buAutoNum type="alphaLcParenR"/>
              <a:tabLst>
                <a:tab pos="414079" algn="l"/>
                <a:tab pos="415199" algn="l"/>
              </a:tabLst>
            </a:pPr>
            <a:r>
              <a:rPr sz="1677" spc="-4" dirty="0">
                <a:solidFill>
                  <a:srgbClr val="FF0000"/>
                </a:solidFill>
                <a:latin typeface="Constantia"/>
                <a:cs typeface="Constantia"/>
              </a:rPr>
              <a:t>Meneliti</a:t>
            </a:r>
            <a:r>
              <a:rPr sz="1677" spc="-49" dirty="0">
                <a:solidFill>
                  <a:srgbClr val="FF0000"/>
                </a:solidFill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apakah</a:t>
            </a:r>
            <a:r>
              <a:rPr sz="1677" spc="-57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pengendalian</a:t>
            </a:r>
            <a:r>
              <a:rPr sz="1677" spc="-88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secara</a:t>
            </a:r>
            <a:r>
              <a:rPr sz="1677" spc="-93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cermat</a:t>
            </a:r>
            <a:r>
              <a:rPr sz="1677" spc="-88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dilaksanakan</a:t>
            </a:r>
            <a:r>
              <a:rPr sz="1677" spc="-79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atau </a:t>
            </a:r>
            <a:r>
              <a:rPr sz="1677" spc="-405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tidak.</a:t>
            </a:r>
            <a:endParaRPr sz="1677">
              <a:latin typeface="Constantia"/>
              <a:cs typeface="Constantia"/>
            </a:endParaRPr>
          </a:p>
          <a:p>
            <a:pPr>
              <a:spcBef>
                <a:spcPts val="22"/>
              </a:spcBef>
            </a:pPr>
            <a:endParaRPr sz="1632">
              <a:latin typeface="Constantia"/>
              <a:cs typeface="Constantia"/>
            </a:endParaRPr>
          </a:p>
          <a:p>
            <a:pPr marL="11206"/>
            <a:r>
              <a:rPr sz="1677" spc="-4" dirty="0">
                <a:latin typeface="Constantia"/>
                <a:cs typeface="Constantia"/>
              </a:rPr>
              <a:t>Kesalahan</a:t>
            </a:r>
            <a:r>
              <a:rPr sz="1677" spc="-75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operasional</a:t>
            </a:r>
            <a:r>
              <a:rPr sz="1677" spc="-62" dirty="0">
                <a:latin typeface="Constantia"/>
                <a:cs typeface="Constantia"/>
              </a:rPr>
              <a:t> </a:t>
            </a:r>
            <a:r>
              <a:rPr sz="1677" spc="-22" dirty="0">
                <a:latin typeface="Constantia"/>
                <a:cs typeface="Constantia"/>
              </a:rPr>
              <a:t>yg</a:t>
            </a:r>
            <a:r>
              <a:rPr sz="1677" spc="-13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menimbulkan</a:t>
            </a:r>
            <a:r>
              <a:rPr sz="1677" spc="-35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kecelakaan</a:t>
            </a:r>
            <a:r>
              <a:rPr sz="1677" spc="-49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tdk</a:t>
            </a:r>
            <a:r>
              <a:rPr sz="1677" spc="-40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terlepas</a:t>
            </a:r>
            <a:r>
              <a:rPr sz="1677" spc="-71" dirty="0">
                <a:latin typeface="Constantia"/>
                <a:cs typeface="Constantia"/>
              </a:rPr>
              <a:t> </a:t>
            </a:r>
            <a:r>
              <a:rPr sz="1677" dirty="0">
                <a:latin typeface="Constantia"/>
                <a:cs typeface="Constantia"/>
              </a:rPr>
              <a:t>dari:</a:t>
            </a:r>
            <a:endParaRPr sz="1677">
              <a:latin typeface="Constantia"/>
              <a:cs typeface="Constantia"/>
            </a:endParaRPr>
          </a:p>
          <a:p>
            <a:pPr marL="414640" indent="-403993">
              <a:buClr>
                <a:srgbClr val="0BD0D9"/>
              </a:buClr>
              <a:buSzPct val="94736"/>
              <a:buAutoNum type="arabicParenBoth"/>
              <a:tabLst>
                <a:tab pos="414079" algn="l"/>
                <a:tab pos="415199" algn="l"/>
              </a:tabLst>
            </a:pPr>
            <a:r>
              <a:rPr sz="1677" spc="-4" dirty="0">
                <a:latin typeface="Constantia"/>
                <a:cs typeface="Constantia"/>
              </a:rPr>
              <a:t>perencanaan</a:t>
            </a:r>
            <a:r>
              <a:rPr sz="1677" spc="-101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yang</a:t>
            </a:r>
            <a:r>
              <a:rPr sz="1677" spc="-26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kurang</a:t>
            </a:r>
            <a:r>
              <a:rPr sz="1677" spc="-26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lengkap;</a:t>
            </a:r>
            <a:endParaRPr sz="1677">
              <a:latin typeface="Constantia"/>
              <a:cs typeface="Constantia"/>
            </a:endParaRPr>
          </a:p>
          <a:p>
            <a:pPr marL="414640" indent="-403993">
              <a:buClr>
                <a:srgbClr val="0BD0D9"/>
              </a:buClr>
              <a:buSzPct val="94736"/>
              <a:buAutoNum type="arabicParenBoth"/>
              <a:tabLst>
                <a:tab pos="414079" algn="l"/>
                <a:tab pos="415199" algn="l"/>
              </a:tabLst>
            </a:pPr>
            <a:r>
              <a:rPr sz="1677" spc="-9" dirty="0">
                <a:latin typeface="Constantia"/>
                <a:cs typeface="Constantia"/>
              </a:rPr>
              <a:t>keputusan‐keputusan</a:t>
            </a:r>
            <a:r>
              <a:rPr sz="1677" spc="-53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yang</a:t>
            </a:r>
            <a:r>
              <a:rPr sz="1677" spc="-31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tidak</a:t>
            </a:r>
            <a:r>
              <a:rPr sz="1677" spc="-40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tepat;</a:t>
            </a:r>
            <a:r>
              <a:rPr sz="1677" spc="-31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dan</a:t>
            </a:r>
            <a:endParaRPr sz="1677">
              <a:latin typeface="Constantia"/>
              <a:cs typeface="Constantia"/>
            </a:endParaRPr>
          </a:p>
          <a:p>
            <a:pPr marL="414640" marR="578815" indent="-403433">
              <a:buClr>
                <a:srgbClr val="0BD0D9"/>
              </a:buClr>
              <a:buSzPct val="94736"/>
              <a:buAutoNum type="arabicParenBoth"/>
              <a:tabLst>
                <a:tab pos="414079" algn="l"/>
                <a:tab pos="415199" algn="l"/>
              </a:tabLst>
            </a:pPr>
            <a:r>
              <a:rPr sz="1677" spc="-4" dirty="0">
                <a:latin typeface="Constantia"/>
                <a:cs typeface="Constantia"/>
              </a:rPr>
              <a:t>salah</a:t>
            </a:r>
            <a:r>
              <a:rPr sz="1677" spc="234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perhitungan</a:t>
            </a:r>
            <a:r>
              <a:rPr sz="1677" spc="234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dalam</a:t>
            </a:r>
            <a:r>
              <a:rPr sz="1677" spc="238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organisasi,</a:t>
            </a:r>
            <a:r>
              <a:rPr sz="1677" spc="260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pertimbangan,</a:t>
            </a:r>
            <a:r>
              <a:rPr sz="1677" spc="256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dan</a:t>
            </a:r>
            <a:r>
              <a:rPr sz="1677" spc="234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praktik </a:t>
            </a:r>
            <a:r>
              <a:rPr sz="1677" spc="-410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manajemen</a:t>
            </a:r>
            <a:r>
              <a:rPr sz="1677" spc="-97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yang</a:t>
            </a:r>
            <a:r>
              <a:rPr sz="1677" spc="-22" dirty="0">
                <a:latin typeface="Constantia"/>
                <a:cs typeface="Constantia"/>
              </a:rPr>
              <a:t> </a:t>
            </a:r>
            <a:r>
              <a:rPr sz="1677" spc="-4" dirty="0">
                <a:latin typeface="Constantia"/>
                <a:cs typeface="Constantia"/>
              </a:rPr>
              <a:t>kurang</a:t>
            </a:r>
            <a:r>
              <a:rPr sz="1677" spc="-22" dirty="0">
                <a:latin typeface="Constantia"/>
                <a:cs typeface="Constantia"/>
              </a:rPr>
              <a:t> </a:t>
            </a:r>
            <a:r>
              <a:rPr sz="1677" spc="-9" dirty="0">
                <a:latin typeface="Constantia"/>
                <a:cs typeface="Constantia"/>
              </a:rPr>
              <a:t>mantap.</a:t>
            </a:r>
            <a:endParaRPr sz="1677">
              <a:latin typeface="Constantia"/>
              <a:cs typeface="Constantia"/>
            </a:endParaRPr>
          </a:p>
          <a:p>
            <a:pPr marR="4483" algn="r">
              <a:spcBef>
                <a:spcPts val="1394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5</a:t>
            </a:r>
            <a:endParaRPr sz="1235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582146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534770" y="1197226"/>
            <a:ext cx="1710018" cy="418671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sz="2647" spc="168" dirty="0"/>
              <a:t>B.3.</a:t>
            </a:r>
            <a:r>
              <a:rPr sz="2647" spc="88" dirty="0"/>
              <a:t> </a:t>
            </a:r>
            <a:r>
              <a:rPr sz="2647" spc="269" dirty="0"/>
              <a:t>SMK3</a:t>
            </a:r>
            <a:endParaRPr sz="2647"/>
          </a:p>
        </p:txBody>
      </p:sp>
      <p:sp>
        <p:nvSpPr>
          <p:cNvPr id="10" name="object 10"/>
          <p:cNvSpPr txBox="1"/>
          <p:nvPr/>
        </p:nvSpPr>
        <p:spPr>
          <a:xfrm>
            <a:off x="2534770" y="1811542"/>
            <a:ext cx="6318997" cy="1194897"/>
          </a:xfrm>
          <a:prstGeom prst="rect">
            <a:avLst/>
          </a:prstGeom>
        </p:spPr>
        <p:txBody>
          <a:bodyPr vert="horz" wrap="square" lIns="0" tIns="40341" rIns="0" bIns="0" rtlCol="0">
            <a:spAutoFit/>
          </a:bodyPr>
          <a:lstStyle/>
          <a:p>
            <a:pPr marL="252706" marR="4483" indent="-242060">
              <a:lnSpc>
                <a:spcPts val="1809"/>
              </a:lnSpc>
              <a:spcBef>
                <a:spcPts val="318"/>
              </a:spcBef>
              <a:buClr>
                <a:srgbClr val="FE8637"/>
              </a:buClr>
              <a:buSzPct val="68421"/>
              <a:buFont typeface="Wingdings"/>
              <a:buChar char=""/>
              <a:tabLst>
                <a:tab pos="253266" algn="l"/>
              </a:tabLst>
            </a:pPr>
            <a:r>
              <a:rPr sz="1677" spc="-4" dirty="0">
                <a:latin typeface="Times New Roman"/>
                <a:cs typeface="Times New Roman"/>
              </a:rPr>
              <a:t>Sistem manajemen K3 </a:t>
            </a:r>
            <a:r>
              <a:rPr sz="1677" dirty="0">
                <a:latin typeface="Times New Roman"/>
                <a:cs typeface="Times New Roman"/>
              </a:rPr>
              <a:t>telah </a:t>
            </a:r>
            <a:r>
              <a:rPr sz="1677" spc="-4" dirty="0">
                <a:latin typeface="Times New Roman"/>
                <a:cs typeface="Times New Roman"/>
              </a:rPr>
              <a:t>diatur </a:t>
            </a:r>
            <a:r>
              <a:rPr sz="1677" dirty="0">
                <a:latin typeface="Times New Roman"/>
                <a:cs typeface="Times New Roman"/>
              </a:rPr>
              <a:t>menurut </a:t>
            </a:r>
            <a:r>
              <a:rPr sz="1677" spc="-4" dirty="0">
                <a:latin typeface="Times New Roman"/>
                <a:cs typeface="Times New Roman"/>
              </a:rPr>
              <a:t>Peraturan Menteri </a:t>
            </a:r>
            <a:r>
              <a:rPr sz="1677" spc="-22" dirty="0">
                <a:latin typeface="Times New Roman"/>
                <a:cs typeface="Times New Roman"/>
              </a:rPr>
              <a:t>Tenaga </a:t>
            </a:r>
            <a:r>
              <a:rPr sz="1677" spc="-18" dirty="0">
                <a:latin typeface="Times New Roman"/>
                <a:cs typeface="Times New Roman"/>
              </a:rPr>
              <a:t> </a:t>
            </a:r>
            <a:r>
              <a:rPr sz="1677" dirty="0">
                <a:latin typeface="Times New Roman"/>
                <a:cs typeface="Times New Roman"/>
              </a:rPr>
              <a:t>Kerja Republik Indonesia, yaitu Permenaker No.05/MEN/1996, yang </a:t>
            </a:r>
            <a:r>
              <a:rPr sz="1677" spc="4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dinyatakan bahwa: Sistem Manajemen Keselamatan dan Kesehatan </a:t>
            </a:r>
            <a:r>
              <a:rPr sz="1677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Kerja (SMK3) adalah merupakan bagian dari sistem manajemen </a:t>
            </a:r>
            <a:r>
              <a:rPr sz="1677" spc="-9" dirty="0">
                <a:latin typeface="Times New Roman"/>
                <a:cs typeface="Times New Roman"/>
              </a:rPr>
              <a:t>secara </a:t>
            </a:r>
            <a:r>
              <a:rPr sz="1677" spc="-405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keseluruhan,</a:t>
            </a:r>
            <a:r>
              <a:rPr sz="1677" spc="-22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yang</a:t>
            </a:r>
            <a:r>
              <a:rPr sz="1677" spc="-18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meliputi:</a:t>
            </a:r>
            <a:endParaRPr sz="1677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57500" y="2966646"/>
            <a:ext cx="5795122" cy="2906980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414640" indent="-403433">
              <a:lnSpc>
                <a:spcPts val="1601"/>
              </a:lnSpc>
              <a:spcBef>
                <a:spcPts val="88"/>
              </a:spcBef>
              <a:buClr>
                <a:srgbClr val="FE8637"/>
              </a:buClr>
              <a:buSzPct val="78125"/>
              <a:buAutoNum type="arabicParenR"/>
              <a:tabLst>
                <a:tab pos="414079" algn="l"/>
                <a:tab pos="414640" algn="l"/>
              </a:tabLst>
            </a:pPr>
            <a:r>
              <a:rPr sz="1412" dirty="0">
                <a:latin typeface="Times New Roman"/>
                <a:cs typeface="Times New Roman"/>
              </a:rPr>
              <a:t>Struktur</a:t>
            </a:r>
            <a:r>
              <a:rPr sz="1412" spc="-22" dirty="0">
                <a:latin typeface="Times New Roman"/>
                <a:cs typeface="Times New Roman"/>
              </a:rPr>
              <a:t> </a:t>
            </a:r>
            <a:r>
              <a:rPr sz="1412" spc="-4" dirty="0">
                <a:latin typeface="Times New Roman"/>
                <a:cs typeface="Times New Roman"/>
              </a:rPr>
              <a:t>organisasi,</a:t>
            </a:r>
            <a:endParaRPr sz="1412">
              <a:latin typeface="Times New Roman"/>
              <a:cs typeface="Times New Roman"/>
            </a:endParaRPr>
          </a:p>
          <a:p>
            <a:pPr marL="414640" indent="-403433">
              <a:lnSpc>
                <a:spcPts val="1619"/>
              </a:lnSpc>
              <a:buClr>
                <a:srgbClr val="FE8637"/>
              </a:buClr>
              <a:buSzPct val="79411"/>
              <a:buAutoNum type="arabicParenR"/>
              <a:tabLst>
                <a:tab pos="414079" algn="l"/>
                <a:tab pos="414640" algn="l"/>
              </a:tabLst>
            </a:pPr>
            <a:r>
              <a:rPr sz="1500" spc="-4" dirty="0">
                <a:latin typeface="Times New Roman"/>
                <a:cs typeface="Times New Roman"/>
              </a:rPr>
              <a:t>Perencanaan,</a:t>
            </a:r>
            <a:endParaRPr sz="1500">
              <a:latin typeface="Times New Roman"/>
              <a:cs typeface="Times New Roman"/>
            </a:endParaRPr>
          </a:p>
          <a:p>
            <a:pPr marL="414640" indent="-403433">
              <a:lnSpc>
                <a:spcPts val="1619"/>
              </a:lnSpc>
              <a:buClr>
                <a:srgbClr val="FE8637"/>
              </a:buClr>
              <a:buSzPct val="79411"/>
              <a:buAutoNum type="arabicParenR"/>
              <a:tabLst>
                <a:tab pos="414079" algn="l"/>
                <a:tab pos="414640" algn="l"/>
              </a:tabLst>
            </a:pPr>
            <a:r>
              <a:rPr sz="1500" spc="-18" dirty="0">
                <a:latin typeface="Times New Roman"/>
                <a:cs typeface="Times New Roman"/>
              </a:rPr>
              <a:t>Tanggung</a:t>
            </a:r>
            <a:r>
              <a:rPr sz="1500" spc="-31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jawab,</a:t>
            </a:r>
            <a:endParaRPr sz="1500">
              <a:latin typeface="Times New Roman"/>
              <a:cs typeface="Times New Roman"/>
            </a:endParaRPr>
          </a:p>
          <a:p>
            <a:pPr marL="414640" indent="-403433">
              <a:lnSpc>
                <a:spcPts val="1619"/>
              </a:lnSpc>
              <a:buClr>
                <a:srgbClr val="FE8637"/>
              </a:buClr>
              <a:buSzPct val="79411"/>
              <a:buAutoNum type="arabicParenR"/>
              <a:tabLst>
                <a:tab pos="414079" algn="l"/>
                <a:tab pos="414640" algn="l"/>
              </a:tabLst>
            </a:pPr>
            <a:r>
              <a:rPr sz="1500" spc="-4" dirty="0">
                <a:latin typeface="Times New Roman"/>
                <a:cs typeface="Times New Roman"/>
              </a:rPr>
              <a:t>Pelaksanaan,</a:t>
            </a:r>
            <a:endParaRPr sz="1500">
              <a:latin typeface="Times New Roman"/>
              <a:cs typeface="Times New Roman"/>
            </a:endParaRPr>
          </a:p>
          <a:p>
            <a:pPr marL="414640" indent="-403433">
              <a:lnSpc>
                <a:spcPts val="1619"/>
              </a:lnSpc>
              <a:buClr>
                <a:srgbClr val="FE8637"/>
              </a:buClr>
              <a:buSzPct val="79411"/>
              <a:buAutoNum type="arabicParenR"/>
              <a:tabLst>
                <a:tab pos="414079" algn="l"/>
                <a:tab pos="414640" algn="l"/>
              </a:tabLst>
            </a:pPr>
            <a:r>
              <a:rPr sz="1500" spc="-9" dirty="0">
                <a:latin typeface="Times New Roman"/>
                <a:cs typeface="Times New Roman"/>
              </a:rPr>
              <a:t>Prosedur,</a:t>
            </a:r>
            <a:endParaRPr sz="1500">
              <a:latin typeface="Times New Roman"/>
              <a:cs typeface="Times New Roman"/>
            </a:endParaRPr>
          </a:p>
          <a:p>
            <a:pPr marL="414640" indent="-403433">
              <a:lnSpc>
                <a:spcPts val="1619"/>
              </a:lnSpc>
              <a:buClr>
                <a:srgbClr val="FE8637"/>
              </a:buClr>
              <a:buSzPct val="79411"/>
              <a:buAutoNum type="arabicParenR"/>
              <a:tabLst>
                <a:tab pos="414079" algn="l"/>
                <a:tab pos="414640" algn="l"/>
              </a:tabLst>
            </a:pPr>
            <a:r>
              <a:rPr sz="1500" spc="-4" dirty="0">
                <a:latin typeface="Times New Roman"/>
                <a:cs typeface="Times New Roman"/>
              </a:rPr>
              <a:t>Proses,</a:t>
            </a:r>
            <a:endParaRPr sz="1500">
              <a:latin typeface="Times New Roman"/>
              <a:cs typeface="Times New Roman"/>
            </a:endParaRPr>
          </a:p>
          <a:p>
            <a:pPr marL="414640" indent="-403433">
              <a:lnSpc>
                <a:spcPts val="1619"/>
              </a:lnSpc>
              <a:buClr>
                <a:srgbClr val="FE8637"/>
              </a:buClr>
              <a:buSzPct val="79411"/>
              <a:buAutoNum type="arabicParenR"/>
              <a:tabLst>
                <a:tab pos="414079" algn="l"/>
                <a:tab pos="414640" algn="l"/>
              </a:tabLst>
            </a:pPr>
            <a:r>
              <a:rPr sz="1500" spc="-4" dirty="0">
                <a:latin typeface="Times New Roman"/>
                <a:cs typeface="Times New Roman"/>
              </a:rPr>
              <a:t>Sumber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daya yang dibutuhkan bagi pengembangan,</a:t>
            </a:r>
            <a:endParaRPr sz="1500">
              <a:latin typeface="Times New Roman"/>
              <a:cs typeface="Times New Roman"/>
            </a:endParaRPr>
          </a:p>
          <a:p>
            <a:pPr marL="414640" indent="-403433">
              <a:lnSpc>
                <a:spcPts val="1619"/>
              </a:lnSpc>
              <a:buClr>
                <a:srgbClr val="FE8637"/>
              </a:buClr>
              <a:buSzPct val="79411"/>
              <a:buAutoNum type="arabicParenR"/>
              <a:tabLst>
                <a:tab pos="414079" algn="l"/>
                <a:tab pos="414640" algn="l"/>
              </a:tabLst>
            </a:pPr>
            <a:r>
              <a:rPr sz="1500" spc="-4" dirty="0">
                <a:latin typeface="Times New Roman"/>
                <a:cs typeface="Times New Roman"/>
              </a:rPr>
              <a:t>Penerapan,</a:t>
            </a:r>
            <a:endParaRPr sz="1500">
              <a:latin typeface="Times New Roman"/>
              <a:cs typeface="Times New Roman"/>
            </a:endParaRPr>
          </a:p>
          <a:p>
            <a:pPr marL="414640" indent="-403433">
              <a:lnSpc>
                <a:spcPts val="1619"/>
              </a:lnSpc>
              <a:buClr>
                <a:srgbClr val="FE8637"/>
              </a:buClr>
              <a:buSzPct val="79411"/>
              <a:buAutoNum type="arabicParenR"/>
              <a:tabLst>
                <a:tab pos="414079" algn="l"/>
                <a:tab pos="414640" algn="l"/>
              </a:tabLst>
            </a:pPr>
            <a:r>
              <a:rPr sz="1500" spc="-4" dirty="0">
                <a:latin typeface="Times New Roman"/>
                <a:cs typeface="Times New Roman"/>
              </a:rPr>
              <a:t>Pencapaian,</a:t>
            </a:r>
            <a:endParaRPr sz="1500">
              <a:latin typeface="Times New Roman"/>
              <a:cs typeface="Times New Roman"/>
            </a:endParaRPr>
          </a:p>
          <a:p>
            <a:pPr marL="414640" indent="-403433">
              <a:lnSpc>
                <a:spcPts val="1619"/>
              </a:lnSpc>
              <a:buClr>
                <a:srgbClr val="FE8637"/>
              </a:buClr>
              <a:buSzPct val="79411"/>
              <a:buAutoNum type="arabicParenR"/>
              <a:tabLst>
                <a:tab pos="414079" algn="l"/>
                <a:tab pos="414640" algn="l"/>
              </a:tabLst>
            </a:pPr>
            <a:r>
              <a:rPr sz="1500" spc="-4" dirty="0">
                <a:latin typeface="Times New Roman"/>
                <a:cs typeface="Times New Roman"/>
              </a:rPr>
              <a:t>Pengkajian,</a:t>
            </a:r>
            <a:r>
              <a:rPr sz="1500" spc="-31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endParaRPr sz="1500">
              <a:latin typeface="Times New Roman"/>
              <a:cs typeface="Times New Roman"/>
            </a:endParaRPr>
          </a:p>
          <a:p>
            <a:pPr marL="414640" marR="4483" indent="-403433">
              <a:lnSpc>
                <a:spcPct val="90100"/>
              </a:lnSpc>
              <a:spcBef>
                <a:spcPts val="88"/>
              </a:spcBef>
              <a:buClr>
                <a:srgbClr val="FE8637"/>
              </a:buClr>
              <a:buSzPct val="79411"/>
              <a:buAutoNum type="arabicParenR"/>
              <a:tabLst>
                <a:tab pos="414079" algn="l"/>
                <a:tab pos="414640" algn="l"/>
              </a:tabLst>
            </a:pPr>
            <a:r>
              <a:rPr sz="1500" spc="-4" dirty="0">
                <a:latin typeface="Times New Roman"/>
                <a:cs typeface="Times New Roman"/>
              </a:rPr>
              <a:t>Pemeliharaan kebijakan keselamatan dan kesehatan kerja dalam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pengendalian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risiko</a:t>
            </a:r>
            <a:r>
              <a:rPr sz="1500" spc="2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terjadi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seminimal</a:t>
            </a:r>
            <a:r>
              <a:rPr sz="1500" spc="26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mungkin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berkaitan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dengan </a:t>
            </a:r>
            <a:r>
              <a:rPr sz="1500" spc="-361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kegiatan kerja guna terciptanya tempat kerja yang aman,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efisien dan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produktif.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447231" y="5584788"/>
            <a:ext cx="112619" cy="200802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>
              <a:spcBef>
                <a:spcPts val="84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6</a:t>
            </a:r>
            <a:endParaRPr sz="1235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727047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534770" y="1786665"/>
            <a:ext cx="6420971" cy="2253709"/>
          </a:xfrm>
          <a:prstGeom prst="rect">
            <a:avLst/>
          </a:prstGeom>
        </p:spPr>
        <p:txBody>
          <a:bodyPr vert="horz" wrap="square" lIns="0" tIns="62753" rIns="0" bIns="0" rtlCol="0">
            <a:spAutoFit/>
          </a:bodyPr>
          <a:lstStyle/>
          <a:p>
            <a:pPr marL="253266" marR="104781" indent="-242060">
              <a:lnSpc>
                <a:spcPct val="79900"/>
              </a:lnSpc>
              <a:spcBef>
                <a:spcPts val="494"/>
              </a:spcBef>
              <a:buClr>
                <a:srgbClr val="FE8637"/>
              </a:buClr>
              <a:buSzPct val="68421"/>
              <a:buFont typeface="Wingdings"/>
              <a:buChar char=""/>
              <a:tabLst>
                <a:tab pos="253266" algn="l"/>
              </a:tabLst>
            </a:pPr>
            <a:r>
              <a:rPr sz="1677" spc="93" dirty="0">
                <a:latin typeface="Cambria"/>
                <a:cs typeface="Cambria"/>
              </a:rPr>
              <a:t>Menurut </a:t>
            </a:r>
            <a:r>
              <a:rPr sz="1677" i="1" spc="-4" dirty="0">
                <a:latin typeface="Times New Roman"/>
                <a:cs typeface="Times New Roman"/>
              </a:rPr>
              <a:t>Ocupational Health and Safety Assessment Series </a:t>
            </a:r>
            <a:r>
              <a:rPr sz="1677" dirty="0">
                <a:latin typeface="Times New Roman"/>
                <a:cs typeface="Times New Roman"/>
              </a:rPr>
              <a:t>(OHSAS) </a:t>
            </a:r>
            <a:r>
              <a:rPr sz="1677" spc="-405" dirty="0">
                <a:latin typeface="Times New Roman"/>
                <a:cs typeface="Times New Roman"/>
              </a:rPr>
              <a:t> </a:t>
            </a:r>
            <a:r>
              <a:rPr sz="1677" dirty="0">
                <a:latin typeface="Times New Roman"/>
                <a:cs typeface="Times New Roman"/>
              </a:rPr>
              <a:t>18001:2007 </a:t>
            </a:r>
            <a:r>
              <a:rPr sz="1677" i="1" dirty="0">
                <a:latin typeface="Times New Roman"/>
                <a:cs typeface="Times New Roman"/>
              </a:rPr>
              <a:t>OHS Management system : part of an </a:t>
            </a:r>
            <a:r>
              <a:rPr sz="1677" i="1" spc="-22" dirty="0">
                <a:latin typeface="Times New Roman"/>
                <a:cs typeface="Times New Roman"/>
              </a:rPr>
              <a:t>organization’s </a:t>
            </a:r>
            <a:r>
              <a:rPr sz="1677" i="1" spc="-18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management system used </a:t>
            </a:r>
            <a:r>
              <a:rPr sz="1677" i="1" dirty="0">
                <a:latin typeface="Times New Roman"/>
                <a:cs typeface="Times New Roman"/>
              </a:rPr>
              <a:t>to </a:t>
            </a:r>
            <a:r>
              <a:rPr sz="1677" i="1" spc="-4" dirty="0">
                <a:latin typeface="Times New Roman"/>
                <a:cs typeface="Times New Roman"/>
              </a:rPr>
              <a:t>develop and</a:t>
            </a:r>
            <a:r>
              <a:rPr sz="1677" i="1" dirty="0">
                <a:latin typeface="Times New Roman"/>
                <a:cs typeface="Times New Roman"/>
              </a:rPr>
              <a:t> implement its </a:t>
            </a:r>
            <a:r>
              <a:rPr sz="1677" i="1" spc="-4" dirty="0">
                <a:latin typeface="Times New Roman"/>
                <a:cs typeface="Times New Roman"/>
              </a:rPr>
              <a:t>OH </a:t>
            </a:r>
            <a:r>
              <a:rPr sz="1677" i="1" dirty="0">
                <a:latin typeface="Times New Roman"/>
                <a:cs typeface="Times New Roman"/>
              </a:rPr>
              <a:t>&amp; S </a:t>
            </a:r>
            <a:r>
              <a:rPr sz="1677" i="1" spc="-4" dirty="0">
                <a:latin typeface="Times New Roman"/>
                <a:cs typeface="Times New Roman"/>
              </a:rPr>
              <a:t>policy </a:t>
            </a:r>
            <a:r>
              <a:rPr sz="1677" i="1" spc="-405" dirty="0">
                <a:latin typeface="Times New Roman"/>
                <a:cs typeface="Times New Roman"/>
              </a:rPr>
              <a:t> </a:t>
            </a:r>
            <a:r>
              <a:rPr sz="1677" i="1" dirty="0">
                <a:latin typeface="Times New Roman"/>
                <a:cs typeface="Times New Roman"/>
              </a:rPr>
              <a:t>and</a:t>
            </a:r>
            <a:r>
              <a:rPr sz="1677" i="1" spc="-18" dirty="0">
                <a:latin typeface="Times New Roman"/>
                <a:cs typeface="Times New Roman"/>
              </a:rPr>
              <a:t> </a:t>
            </a:r>
            <a:r>
              <a:rPr sz="1677" i="1" dirty="0">
                <a:latin typeface="Times New Roman"/>
                <a:cs typeface="Times New Roman"/>
              </a:rPr>
              <a:t>manage</a:t>
            </a:r>
            <a:r>
              <a:rPr sz="1677" i="1" spc="-13" dirty="0">
                <a:latin typeface="Times New Roman"/>
                <a:cs typeface="Times New Roman"/>
              </a:rPr>
              <a:t> </a:t>
            </a:r>
            <a:r>
              <a:rPr sz="1677" i="1" dirty="0">
                <a:latin typeface="Times New Roman"/>
                <a:cs typeface="Times New Roman"/>
              </a:rPr>
              <a:t>OH&amp;S</a:t>
            </a:r>
            <a:r>
              <a:rPr sz="1677" i="1" spc="-13" dirty="0">
                <a:latin typeface="Times New Roman"/>
                <a:cs typeface="Times New Roman"/>
              </a:rPr>
              <a:t> </a:t>
            </a:r>
            <a:r>
              <a:rPr sz="1677" i="1" dirty="0">
                <a:latin typeface="Times New Roman"/>
                <a:cs typeface="Times New Roman"/>
              </a:rPr>
              <a:t>Risks.</a:t>
            </a:r>
            <a:endParaRPr sz="1677">
              <a:latin typeface="Times New Roman"/>
              <a:cs typeface="Times New Roman"/>
            </a:endParaRPr>
          </a:p>
          <a:p>
            <a:pPr marL="737386" marR="328350" lvl="1" indent="-403433">
              <a:lnSpc>
                <a:spcPts val="1606"/>
              </a:lnSpc>
              <a:spcBef>
                <a:spcPts val="516"/>
              </a:spcBef>
              <a:buClr>
                <a:srgbClr val="FE8637"/>
              </a:buClr>
              <a:buSzPct val="78947"/>
              <a:buAutoNum type="arabicParenR"/>
              <a:tabLst>
                <a:tab pos="736826" algn="l"/>
                <a:tab pos="737386" algn="l"/>
              </a:tabLst>
            </a:pPr>
            <a:r>
              <a:rPr sz="1677" i="1" dirty="0">
                <a:latin typeface="Times New Roman"/>
                <a:cs typeface="Times New Roman"/>
              </a:rPr>
              <a:t>A Management system is a set of </a:t>
            </a:r>
            <a:r>
              <a:rPr sz="1677" i="1" spc="-9" dirty="0">
                <a:latin typeface="Times New Roman"/>
                <a:cs typeface="Times New Roman"/>
              </a:rPr>
              <a:t>interrelated </a:t>
            </a:r>
            <a:r>
              <a:rPr sz="1677" i="1" spc="-4" dirty="0">
                <a:latin typeface="Times New Roman"/>
                <a:cs typeface="Times New Roman"/>
              </a:rPr>
              <a:t>elements used to </a:t>
            </a:r>
            <a:r>
              <a:rPr sz="1677" i="1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establish</a:t>
            </a:r>
            <a:r>
              <a:rPr sz="1677" i="1" spc="-22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policy</a:t>
            </a:r>
            <a:r>
              <a:rPr sz="1677" i="1" spc="-18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and</a:t>
            </a:r>
            <a:r>
              <a:rPr sz="1677" i="1" spc="-22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objectives</a:t>
            </a:r>
            <a:r>
              <a:rPr sz="1677" i="1" spc="-18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and</a:t>
            </a:r>
            <a:r>
              <a:rPr sz="1677" i="1" spc="-18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to</a:t>
            </a:r>
            <a:r>
              <a:rPr sz="1677" i="1" spc="-13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achieve</a:t>
            </a:r>
            <a:r>
              <a:rPr sz="1677" i="1" spc="-22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those</a:t>
            </a:r>
            <a:r>
              <a:rPr sz="1677" i="1" spc="-9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objectives.</a:t>
            </a:r>
            <a:endParaRPr sz="1677">
              <a:latin typeface="Times New Roman"/>
              <a:cs typeface="Times New Roman"/>
            </a:endParaRPr>
          </a:p>
          <a:p>
            <a:pPr marL="737386" marR="4483" lvl="1" indent="-403433">
              <a:lnSpc>
                <a:spcPct val="80100"/>
              </a:lnSpc>
              <a:spcBef>
                <a:spcPts val="547"/>
              </a:spcBef>
              <a:buClr>
                <a:srgbClr val="FE8637"/>
              </a:buClr>
              <a:buSzPct val="78947"/>
              <a:buAutoNum type="arabicParenR"/>
              <a:tabLst>
                <a:tab pos="736826" algn="l"/>
                <a:tab pos="737386" algn="l"/>
              </a:tabLst>
            </a:pPr>
            <a:r>
              <a:rPr sz="1677" i="1" dirty="0">
                <a:latin typeface="Times New Roman"/>
                <a:cs typeface="Times New Roman"/>
              </a:rPr>
              <a:t>A</a:t>
            </a:r>
            <a:r>
              <a:rPr sz="1677" i="1" spc="62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management</a:t>
            </a:r>
            <a:r>
              <a:rPr sz="1677" i="1" spc="75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systems</a:t>
            </a:r>
            <a:r>
              <a:rPr sz="1677" i="1" spc="75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includes</a:t>
            </a:r>
            <a:r>
              <a:rPr sz="1677" i="1" spc="75" dirty="0">
                <a:latin typeface="Times New Roman"/>
                <a:cs typeface="Times New Roman"/>
              </a:rPr>
              <a:t> </a:t>
            </a:r>
            <a:r>
              <a:rPr sz="1677" i="1" spc="-9" dirty="0">
                <a:latin typeface="Times New Roman"/>
                <a:cs typeface="Times New Roman"/>
              </a:rPr>
              <a:t>organizational</a:t>
            </a:r>
            <a:r>
              <a:rPr sz="1677" i="1" spc="79" dirty="0">
                <a:latin typeface="Times New Roman"/>
                <a:cs typeface="Times New Roman"/>
              </a:rPr>
              <a:t> </a:t>
            </a:r>
            <a:r>
              <a:rPr sz="1677" i="1" spc="-13" dirty="0">
                <a:latin typeface="Times New Roman"/>
                <a:cs typeface="Times New Roman"/>
              </a:rPr>
              <a:t>structure, </a:t>
            </a:r>
            <a:r>
              <a:rPr sz="1677" i="1" spc="-9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planning activities (including for </a:t>
            </a:r>
            <a:r>
              <a:rPr sz="1677" i="1" dirty="0">
                <a:latin typeface="Times New Roman"/>
                <a:cs typeface="Times New Roman"/>
              </a:rPr>
              <a:t>example, </a:t>
            </a:r>
            <a:r>
              <a:rPr sz="1677" i="1" spc="-4" dirty="0">
                <a:latin typeface="Times New Roman"/>
                <a:cs typeface="Times New Roman"/>
              </a:rPr>
              <a:t>risk assessment and </a:t>
            </a:r>
            <a:r>
              <a:rPr sz="1677" i="1" dirty="0">
                <a:latin typeface="Times New Roman"/>
                <a:cs typeface="Times New Roman"/>
              </a:rPr>
              <a:t>the </a:t>
            </a:r>
            <a:r>
              <a:rPr sz="1677" i="1" spc="-405" dirty="0">
                <a:latin typeface="Times New Roman"/>
                <a:cs typeface="Times New Roman"/>
              </a:rPr>
              <a:t> </a:t>
            </a:r>
            <a:r>
              <a:rPr sz="1677" i="1" spc="-4" dirty="0">
                <a:latin typeface="Times New Roman"/>
                <a:cs typeface="Times New Roman"/>
              </a:rPr>
              <a:t>setting of objectives), </a:t>
            </a:r>
            <a:r>
              <a:rPr sz="1677" i="1" spc="-9" dirty="0">
                <a:latin typeface="Times New Roman"/>
                <a:cs typeface="Times New Roman"/>
              </a:rPr>
              <a:t>responsibilities, </a:t>
            </a:r>
            <a:r>
              <a:rPr sz="1677" i="1" spc="-4" dirty="0">
                <a:latin typeface="Times New Roman"/>
                <a:cs typeface="Times New Roman"/>
              </a:rPr>
              <a:t>practices, </a:t>
            </a:r>
            <a:r>
              <a:rPr sz="1677" i="1" spc="-18" dirty="0">
                <a:latin typeface="Times New Roman"/>
                <a:cs typeface="Times New Roman"/>
              </a:rPr>
              <a:t>procedures, </a:t>
            </a:r>
            <a:r>
              <a:rPr sz="1677" i="1" spc="-13" dirty="0">
                <a:latin typeface="Times New Roman"/>
                <a:cs typeface="Times New Roman"/>
              </a:rPr>
              <a:t> </a:t>
            </a:r>
            <a:r>
              <a:rPr sz="1677" i="1" spc="-9" dirty="0">
                <a:latin typeface="Times New Roman"/>
                <a:cs typeface="Times New Roman"/>
              </a:rPr>
              <a:t>process</a:t>
            </a:r>
            <a:r>
              <a:rPr sz="1677" i="1" spc="-22" dirty="0">
                <a:latin typeface="Times New Roman"/>
                <a:cs typeface="Times New Roman"/>
              </a:rPr>
              <a:t> </a:t>
            </a:r>
            <a:r>
              <a:rPr sz="1677" i="1" dirty="0">
                <a:latin typeface="Times New Roman"/>
                <a:cs typeface="Times New Roman"/>
              </a:rPr>
              <a:t>and</a:t>
            </a:r>
            <a:r>
              <a:rPr sz="1677" i="1" spc="-18" dirty="0">
                <a:latin typeface="Times New Roman"/>
                <a:cs typeface="Times New Roman"/>
              </a:rPr>
              <a:t> </a:t>
            </a:r>
            <a:r>
              <a:rPr sz="1677" i="1" spc="-13" dirty="0">
                <a:latin typeface="Times New Roman"/>
                <a:cs typeface="Times New Roman"/>
              </a:rPr>
              <a:t>resources.</a:t>
            </a:r>
            <a:endParaRPr sz="1677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34770" y="4303282"/>
            <a:ext cx="6398559" cy="1703143"/>
          </a:xfrm>
          <a:prstGeom prst="rect">
            <a:avLst/>
          </a:prstGeom>
        </p:spPr>
        <p:txBody>
          <a:bodyPr vert="horz" wrap="square" lIns="0" tIns="61072" rIns="0" bIns="0" rtlCol="0">
            <a:spAutoFit/>
          </a:bodyPr>
          <a:lstStyle/>
          <a:p>
            <a:pPr marL="253266" marR="4483" indent="-242060">
              <a:lnSpc>
                <a:spcPts val="1606"/>
              </a:lnSpc>
              <a:spcBef>
                <a:spcPts val="481"/>
              </a:spcBef>
              <a:buClr>
                <a:srgbClr val="FE8637"/>
              </a:buClr>
              <a:buSzPct val="68421"/>
              <a:buFont typeface="Wingdings"/>
              <a:buChar char=""/>
              <a:tabLst>
                <a:tab pos="253266" algn="l"/>
              </a:tabLst>
            </a:pPr>
            <a:r>
              <a:rPr sz="1677" spc="-4" dirty="0">
                <a:latin typeface="Times New Roman"/>
                <a:cs typeface="Times New Roman"/>
              </a:rPr>
              <a:t>Di Indonesia sendiri </a:t>
            </a:r>
            <a:r>
              <a:rPr sz="1677" dirty="0">
                <a:latin typeface="Times New Roman"/>
                <a:cs typeface="Times New Roman"/>
              </a:rPr>
              <a:t>telah </a:t>
            </a:r>
            <a:r>
              <a:rPr sz="1677" spc="-4" dirty="0">
                <a:latin typeface="Times New Roman"/>
                <a:cs typeface="Times New Roman"/>
              </a:rPr>
              <a:t>dikembangkan SMK3 dari Departemen </a:t>
            </a:r>
            <a:r>
              <a:rPr sz="1677" dirty="0">
                <a:latin typeface="Times New Roman"/>
                <a:cs typeface="Times New Roman"/>
              </a:rPr>
              <a:t> </a:t>
            </a:r>
            <a:r>
              <a:rPr sz="1677" spc="-22" dirty="0">
                <a:latin typeface="Times New Roman"/>
                <a:cs typeface="Times New Roman"/>
              </a:rPr>
              <a:t>Tenaga </a:t>
            </a:r>
            <a:r>
              <a:rPr sz="1677" spc="-4" dirty="0">
                <a:latin typeface="Times New Roman"/>
                <a:cs typeface="Times New Roman"/>
              </a:rPr>
              <a:t>Kerja RI, dan </a:t>
            </a:r>
            <a:r>
              <a:rPr sz="1677" dirty="0">
                <a:latin typeface="Times New Roman"/>
                <a:cs typeface="Times New Roman"/>
              </a:rPr>
              <a:t>telah </a:t>
            </a:r>
            <a:r>
              <a:rPr sz="1677" spc="-4" dirty="0">
                <a:latin typeface="Times New Roman"/>
                <a:cs typeface="Times New Roman"/>
              </a:rPr>
              <a:t>diimplementasikan oleh berbagai </a:t>
            </a:r>
            <a:r>
              <a:rPr sz="1677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perusahaan</a:t>
            </a:r>
            <a:r>
              <a:rPr sz="1677" dirty="0">
                <a:latin typeface="Times New Roman"/>
                <a:cs typeface="Times New Roman"/>
              </a:rPr>
              <a:t>.</a:t>
            </a:r>
            <a:r>
              <a:rPr sz="1677" spc="-110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Audi</a:t>
            </a:r>
            <a:r>
              <a:rPr sz="1677" dirty="0">
                <a:latin typeface="Times New Roman"/>
                <a:cs typeface="Times New Roman"/>
              </a:rPr>
              <a:t>t</a:t>
            </a:r>
            <a:r>
              <a:rPr sz="1677" spc="-13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SMK</a:t>
            </a:r>
            <a:r>
              <a:rPr sz="1677" dirty="0">
                <a:latin typeface="Times New Roman"/>
                <a:cs typeface="Times New Roman"/>
              </a:rPr>
              <a:t>3</a:t>
            </a:r>
            <a:r>
              <a:rPr sz="1677" spc="-4" dirty="0">
                <a:latin typeface="Times New Roman"/>
                <a:cs typeface="Times New Roman"/>
              </a:rPr>
              <a:t> dilakuka</a:t>
            </a:r>
            <a:r>
              <a:rPr sz="1677" dirty="0">
                <a:latin typeface="Times New Roman"/>
                <a:cs typeface="Times New Roman"/>
              </a:rPr>
              <a:t>n</a:t>
            </a:r>
            <a:r>
              <a:rPr sz="1677" spc="-18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ole</a:t>
            </a:r>
            <a:r>
              <a:rPr sz="1677" dirty="0">
                <a:latin typeface="Times New Roman"/>
                <a:cs typeface="Times New Roman"/>
              </a:rPr>
              <a:t>h</a:t>
            </a:r>
            <a:r>
              <a:rPr sz="1677" spc="-4" dirty="0">
                <a:latin typeface="Times New Roman"/>
                <a:cs typeface="Times New Roman"/>
              </a:rPr>
              <a:t> P</a:t>
            </a:r>
            <a:r>
              <a:rPr sz="1677" spc="-128" dirty="0">
                <a:latin typeface="Times New Roman"/>
                <a:cs typeface="Times New Roman"/>
              </a:rPr>
              <a:t>T</a:t>
            </a:r>
            <a:r>
              <a:rPr sz="1677" dirty="0">
                <a:latin typeface="Times New Roman"/>
                <a:cs typeface="Times New Roman"/>
              </a:rPr>
              <a:t>.</a:t>
            </a:r>
            <a:r>
              <a:rPr sz="1677" spc="-4" dirty="0">
                <a:latin typeface="Times New Roman"/>
                <a:cs typeface="Times New Roman"/>
              </a:rPr>
              <a:t> Sucofindo</a:t>
            </a:r>
            <a:r>
              <a:rPr sz="1677" dirty="0">
                <a:latin typeface="Times New Roman"/>
                <a:cs typeface="Times New Roman"/>
              </a:rPr>
              <a:t>.</a:t>
            </a:r>
            <a:r>
              <a:rPr sz="1677" spc="-110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Audi</a:t>
            </a:r>
            <a:r>
              <a:rPr sz="1677" dirty="0">
                <a:latin typeface="Times New Roman"/>
                <a:cs typeface="Times New Roman"/>
              </a:rPr>
              <a:t>t </a:t>
            </a:r>
            <a:r>
              <a:rPr sz="1677" spc="-13" dirty="0">
                <a:latin typeface="Times New Roman"/>
                <a:cs typeface="Times New Roman"/>
              </a:rPr>
              <a:t> </a:t>
            </a:r>
            <a:r>
              <a:rPr sz="1677" dirty="0">
                <a:latin typeface="Times New Roman"/>
                <a:cs typeface="Times New Roman"/>
              </a:rPr>
              <a:t>adalah  </a:t>
            </a:r>
            <a:r>
              <a:rPr sz="1677" spc="-4" dirty="0">
                <a:latin typeface="Times New Roman"/>
                <a:cs typeface="Times New Roman"/>
              </a:rPr>
              <a:t>pemeriksaan secara sistematis dan independen untuk menentukan suatu </a:t>
            </a:r>
            <a:r>
              <a:rPr sz="1677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kegiatan hasil-hasil yang berkaitan </a:t>
            </a:r>
            <a:r>
              <a:rPr sz="1677" dirty="0">
                <a:latin typeface="Times New Roman"/>
                <a:cs typeface="Times New Roman"/>
              </a:rPr>
              <a:t>dengan </a:t>
            </a:r>
            <a:r>
              <a:rPr sz="1677" spc="-4" dirty="0">
                <a:latin typeface="Times New Roman"/>
                <a:cs typeface="Times New Roman"/>
              </a:rPr>
              <a:t>prosedur </a:t>
            </a:r>
            <a:r>
              <a:rPr sz="1677" dirty="0">
                <a:latin typeface="Times New Roman"/>
                <a:cs typeface="Times New Roman"/>
              </a:rPr>
              <a:t>yang direncanakan </a:t>
            </a:r>
            <a:r>
              <a:rPr sz="1677" spc="4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dan</a:t>
            </a:r>
            <a:r>
              <a:rPr sz="1677" spc="-18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dilaksanakan</a:t>
            </a:r>
            <a:r>
              <a:rPr sz="1677" dirty="0">
                <a:latin typeface="Times New Roman"/>
                <a:cs typeface="Times New Roman"/>
              </a:rPr>
              <a:t> </a:t>
            </a:r>
            <a:r>
              <a:rPr sz="1677" spc="-9" dirty="0">
                <a:latin typeface="Times New Roman"/>
                <a:cs typeface="Times New Roman"/>
              </a:rPr>
              <a:t>secara</a:t>
            </a:r>
            <a:r>
              <a:rPr sz="1677" spc="-18" dirty="0">
                <a:latin typeface="Times New Roman"/>
                <a:cs typeface="Times New Roman"/>
              </a:rPr>
              <a:t> </a:t>
            </a:r>
            <a:r>
              <a:rPr sz="1677" dirty="0">
                <a:latin typeface="Times New Roman"/>
                <a:cs typeface="Times New Roman"/>
              </a:rPr>
              <a:t>efektif.</a:t>
            </a:r>
            <a:r>
              <a:rPr sz="1677" spc="-106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Audit</a:t>
            </a:r>
            <a:r>
              <a:rPr sz="1677" spc="-18" dirty="0">
                <a:latin typeface="Times New Roman"/>
                <a:cs typeface="Times New Roman"/>
              </a:rPr>
              <a:t> </a:t>
            </a:r>
            <a:r>
              <a:rPr sz="1677" dirty="0">
                <a:latin typeface="Times New Roman"/>
                <a:cs typeface="Times New Roman"/>
              </a:rPr>
              <a:t>ini</a:t>
            </a:r>
            <a:r>
              <a:rPr sz="1677" spc="-4" dirty="0">
                <a:latin typeface="Times New Roman"/>
                <a:cs typeface="Times New Roman"/>
              </a:rPr>
              <a:t> bertujuan</a:t>
            </a:r>
            <a:r>
              <a:rPr sz="1677" spc="-18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untuk</a:t>
            </a:r>
            <a:r>
              <a:rPr sz="1677" spc="-13" dirty="0">
                <a:latin typeface="Times New Roman"/>
                <a:cs typeface="Times New Roman"/>
              </a:rPr>
              <a:t> </a:t>
            </a:r>
            <a:r>
              <a:rPr sz="1677" dirty="0">
                <a:latin typeface="Times New Roman"/>
                <a:cs typeface="Times New Roman"/>
              </a:rPr>
              <a:t>membuktikan </a:t>
            </a:r>
            <a:r>
              <a:rPr sz="1677" spc="-405" dirty="0">
                <a:latin typeface="Times New Roman"/>
                <a:cs typeface="Times New Roman"/>
              </a:rPr>
              <a:t> </a:t>
            </a:r>
            <a:r>
              <a:rPr sz="1677" dirty="0">
                <a:latin typeface="Times New Roman"/>
                <a:cs typeface="Times New Roman"/>
              </a:rPr>
              <a:t>dan mengukur tingkat keberhasilan </a:t>
            </a:r>
            <a:r>
              <a:rPr sz="1677" spc="-4" dirty="0">
                <a:latin typeface="Times New Roman"/>
                <a:cs typeface="Times New Roman"/>
              </a:rPr>
              <a:t>pelaksanaan dan penerapan SMK3 </a:t>
            </a:r>
            <a:r>
              <a:rPr sz="1677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di</a:t>
            </a:r>
            <a:r>
              <a:rPr sz="1677" spc="-9" dirty="0">
                <a:latin typeface="Times New Roman"/>
                <a:cs typeface="Times New Roman"/>
              </a:rPr>
              <a:t> </a:t>
            </a:r>
            <a:r>
              <a:rPr sz="1677" spc="-4" dirty="0">
                <a:latin typeface="Times New Roman"/>
                <a:cs typeface="Times New Roman"/>
              </a:rPr>
              <a:t>tempat kerja</a:t>
            </a:r>
            <a:r>
              <a:rPr sz="1324" spc="-4" dirty="0">
                <a:latin typeface="Arial MT"/>
                <a:cs typeface="Arial MT"/>
              </a:rPr>
              <a:t>.</a:t>
            </a:r>
            <a:endParaRPr sz="1324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447231" y="5584788"/>
            <a:ext cx="112619" cy="200802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11206">
              <a:spcBef>
                <a:spcPts val="84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7</a:t>
            </a:r>
            <a:endParaRPr sz="1235">
              <a:latin typeface="Cambria"/>
              <a:cs typeface="Cambria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534770" y="1197226"/>
            <a:ext cx="1710018" cy="418671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sz="2647" spc="168" dirty="0"/>
              <a:t>B.3.</a:t>
            </a:r>
            <a:r>
              <a:rPr sz="2647" spc="88" dirty="0"/>
              <a:t> </a:t>
            </a:r>
            <a:r>
              <a:rPr sz="2647" spc="269" dirty="0"/>
              <a:t>SMK3</a:t>
            </a:r>
            <a:endParaRPr sz="2647"/>
          </a:p>
        </p:txBody>
      </p:sp>
    </p:spTree>
    <p:extLst>
      <p:ext uri="{BB962C8B-B14F-4D97-AF65-F5344CB8AC3E}">
        <p14:creationId xmlns:p14="http://schemas.microsoft.com/office/powerpoint/2010/main" val="2246935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534770" y="858672"/>
            <a:ext cx="2748803" cy="1095779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sz="2647" spc="304" dirty="0"/>
              <a:t>C.</a:t>
            </a:r>
            <a:r>
              <a:rPr sz="2647" spc="137" dirty="0"/>
              <a:t> </a:t>
            </a:r>
            <a:r>
              <a:rPr sz="2647" spc="313" dirty="0"/>
              <a:t>T</a:t>
            </a:r>
            <a:r>
              <a:rPr spc="313" dirty="0"/>
              <a:t>UJUAN</a:t>
            </a:r>
            <a:r>
              <a:rPr spc="243" dirty="0"/>
              <a:t> </a:t>
            </a:r>
            <a:r>
              <a:rPr sz="2647" spc="269" dirty="0"/>
              <a:t>SMK3</a:t>
            </a:r>
            <a:endParaRPr sz="2647"/>
          </a:p>
        </p:txBody>
      </p:sp>
      <p:sp>
        <p:nvSpPr>
          <p:cNvPr id="11" name="object 11"/>
          <p:cNvSpPr txBox="1"/>
          <p:nvPr/>
        </p:nvSpPr>
        <p:spPr>
          <a:xfrm>
            <a:off x="9424819" y="5587006"/>
            <a:ext cx="157443" cy="198538"/>
          </a:xfrm>
          <a:prstGeom prst="rect">
            <a:avLst/>
          </a:prstGeom>
        </p:spPr>
        <p:txBody>
          <a:bodyPr vert="horz" wrap="square" lIns="0" tIns="8404" rIns="0" bIns="0" rtlCol="0">
            <a:spAutoFit/>
          </a:bodyPr>
          <a:lstStyle/>
          <a:p>
            <a:pPr marL="33619">
              <a:spcBef>
                <a:spcPts val="66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8</a:t>
            </a:r>
            <a:endParaRPr sz="1235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34770" y="1837093"/>
            <a:ext cx="6366062" cy="3813329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414640" indent="-403433">
              <a:spcBef>
                <a:spcPts val="84"/>
              </a:spcBef>
              <a:buClr>
                <a:srgbClr val="FE8637"/>
              </a:buClr>
              <a:buSzPct val="70000"/>
              <a:buAutoNum type="arabicPeriod"/>
              <a:tabLst>
                <a:tab pos="414079" algn="l"/>
                <a:tab pos="414640" algn="l"/>
              </a:tabLst>
            </a:pPr>
            <a:r>
              <a:rPr sz="1765" spc="-4" dirty="0">
                <a:latin typeface="Times New Roman"/>
                <a:cs typeface="Times New Roman"/>
              </a:rPr>
              <a:t>Sebagai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alat</a:t>
            </a:r>
            <a:r>
              <a:rPr sz="1765"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ukur</a:t>
            </a:r>
            <a:r>
              <a:rPr sz="17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kinerja</a:t>
            </a:r>
            <a:r>
              <a:rPr sz="1765"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K3</a:t>
            </a:r>
            <a:r>
              <a:rPr sz="1765" spc="1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dalam </a:t>
            </a:r>
            <a:r>
              <a:rPr sz="1765" spc="-9" dirty="0">
                <a:latin typeface="Times New Roman"/>
                <a:cs typeface="Times New Roman"/>
              </a:rPr>
              <a:t>organisasi.</a:t>
            </a:r>
            <a:endParaRPr sz="1765">
              <a:latin typeface="Times New Roman"/>
              <a:cs typeface="Times New Roman"/>
            </a:endParaRPr>
          </a:p>
          <a:p>
            <a:pPr marL="414079"/>
            <a:r>
              <a:rPr sz="1765" spc="-4" dirty="0">
                <a:latin typeface="Times New Roman"/>
                <a:cs typeface="Times New Roman"/>
              </a:rPr>
              <a:t>Pengukuran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ini dilakukan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melalui audit sistem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manajemen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K3.</a:t>
            </a:r>
            <a:endParaRPr sz="1765">
              <a:latin typeface="Times New Roman"/>
              <a:cs typeface="Times New Roman"/>
            </a:endParaRPr>
          </a:p>
          <a:p>
            <a:pPr marL="414640" indent="-403433">
              <a:buClr>
                <a:srgbClr val="FE8637"/>
              </a:buClr>
              <a:buSzPct val="70000"/>
              <a:buAutoNum type="arabicPeriod" startAt="2"/>
              <a:tabLst>
                <a:tab pos="414079" algn="l"/>
                <a:tab pos="414640" algn="l"/>
              </a:tabLst>
            </a:pPr>
            <a:r>
              <a:rPr sz="1765" spc="-4" dirty="0">
                <a:latin typeface="Times New Roman"/>
                <a:cs typeface="Times New Roman"/>
              </a:rPr>
              <a:t>Sebagai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pedoman</a:t>
            </a:r>
            <a:r>
              <a:rPr sz="1765"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implementasi</a:t>
            </a:r>
            <a:r>
              <a:rPr sz="17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K3 </a:t>
            </a:r>
            <a:r>
              <a:rPr sz="1765" spc="-4" dirty="0">
                <a:latin typeface="Times New Roman"/>
                <a:cs typeface="Times New Roman"/>
              </a:rPr>
              <a:t>dalam organisasi.</a:t>
            </a:r>
            <a:endParaRPr sz="1765">
              <a:latin typeface="Times New Roman"/>
              <a:cs typeface="Times New Roman"/>
            </a:endParaRPr>
          </a:p>
          <a:p>
            <a:pPr marL="414079" marR="5603"/>
            <a:r>
              <a:rPr sz="1765" spc="-4" dirty="0">
                <a:latin typeface="Times New Roman"/>
                <a:cs typeface="Times New Roman"/>
              </a:rPr>
              <a:t>Beberapa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sistem manajemen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dapat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dipakai acuan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anra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lain: SMK3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dari</a:t>
            </a:r>
            <a:r>
              <a:rPr sz="1765" spc="-9" dirty="0">
                <a:latin typeface="Times New Roman"/>
                <a:cs typeface="Times New Roman"/>
              </a:rPr>
              <a:t> Depnaker,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ILO</a:t>
            </a:r>
            <a:r>
              <a:rPr sz="1765" i="1" spc="13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OHSMS</a:t>
            </a:r>
            <a:r>
              <a:rPr sz="1765" i="1" spc="18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Guidelines,</a:t>
            </a:r>
            <a:r>
              <a:rPr sz="1765" i="1" spc="-4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API</a:t>
            </a:r>
            <a:r>
              <a:rPr sz="1765" i="1" spc="18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HSEMS</a:t>
            </a:r>
            <a:r>
              <a:rPr sz="1765" i="1" spc="18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Guidelines, </a:t>
            </a:r>
            <a:r>
              <a:rPr sz="1765" i="1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Oil</a:t>
            </a:r>
            <a:r>
              <a:rPr sz="1765" i="1" spc="-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and</a:t>
            </a:r>
            <a:r>
              <a:rPr sz="1765" i="1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Gas</a:t>
            </a:r>
            <a:r>
              <a:rPr sz="1765" i="1" spc="4" dirty="0">
                <a:latin typeface="Times New Roman"/>
                <a:cs typeface="Times New Roman"/>
              </a:rPr>
              <a:t> </a:t>
            </a:r>
            <a:r>
              <a:rPr sz="1765" i="1" spc="-9" dirty="0">
                <a:latin typeface="Times New Roman"/>
                <a:cs typeface="Times New Roman"/>
              </a:rPr>
              <a:t>Producer</a:t>
            </a:r>
            <a:r>
              <a:rPr sz="1765" i="1" spc="-13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Forum</a:t>
            </a:r>
            <a:r>
              <a:rPr sz="1765" i="1" spc="18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(OGP)</a:t>
            </a:r>
            <a:r>
              <a:rPr sz="1765" i="1" spc="13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HSEMS</a:t>
            </a:r>
            <a:r>
              <a:rPr sz="1765" i="1" spc="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Guidelines</a:t>
            </a:r>
            <a:r>
              <a:rPr sz="1765" spc="-4" dirty="0">
                <a:latin typeface="Times New Roman"/>
                <a:cs typeface="Times New Roman"/>
              </a:rPr>
              <a:t>,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dsb.</a:t>
            </a:r>
            <a:endParaRPr sz="1765">
              <a:latin typeface="Times New Roman"/>
              <a:cs typeface="Times New Roman"/>
            </a:endParaRPr>
          </a:p>
          <a:p>
            <a:pPr marL="414640" indent="-403433">
              <a:buClr>
                <a:srgbClr val="FE8637"/>
              </a:buClr>
              <a:buSzPct val="70000"/>
              <a:buAutoNum type="arabicPeriod" startAt="3"/>
              <a:tabLst>
                <a:tab pos="414079" algn="l"/>
                <a:tab pos="414640" algn="l"/>
              </a:tabLst>
            </a:pPr>
            <a:r>
              <a:rPr sz="1765" spc="-4" dirty="0">
                <a:latin typeface="Times New Roman"/>
                <a:cs typeface="Times New Roman"/>
              </a:rPr>
              <a:t>Sebagai</a:t>
            </a:r>
            <a:r>
              <a:rPr sz="1765" spc="-22" dirty="0"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dasar</a:t>
            </a:r>
            <a:r>
              <a:rPr sz="1765" spc="-2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penghargaan</a:t>
            </a:r>
            <a:r>
              <a:rPr sz="1765" spc="-4" dirty="0">
                <a:latin typeface="Times New Roman"/>
                <a:cs typeface="Times New Roman"/>
              </a:rPr>
              <a:t>.</a:t>
            </a:r>
            <a:endParaRPr sz="1765">
              <a:latin typeface="Times New Roman"/>
              <a:cs typeface="Times New Roman"/>
            </a:endParaRPr>
          </a:p>
          <a:p>
            <a:pPr marL="414640" marR="4483"/>
            <a:r>
              <a:rPr sz="1765" spc="-4" dirty="0">
                <a:latin typeface="Times New Roman"/>
                <a:cs typeface="Times New Roman"/>
              </a:rPr>
              <a:t>Penghargaan dapat dilakukan oleh instansi pemerintah dan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lembaga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tsb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 atas.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Penghargaan SMK3</a:t>
            </a:r>
            <a:r>
              <a:rPr sz="1765" spc="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diberikan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oleh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13" dirty="0">
                <a:solidFill>
                  <a:srgbClr val="FF0000"/>
                </a:solidFill>
                <a:latin typeface="Times New Roman"/>
                <a:cs typeface="Times New Roman"/>
              </a:rPr>
              <a:t>Depnaker.</a:t>
            </a:r>
            <a:endParaRPr sz="1765">
              <a:latin typeface="Times New Roman"/>
              <a:cs typeface="Times New Roman"/>
            </a:endParaRPr>
          </a:p>
          <a:p>
            <a:pPr marL="414640" indent="-403433">
              <a:buClr>
                <a:srgbClr val="FE8637"/>
              </a:buClr>
              <a:buSzPct val="70000"/>
              <a:buAutoNum type="arabicPeriod" startAt="4"/>
              <a:tabLst>
                <a:tab pos="414079" algn="l"/>
                <a:tab pos="414640" algn="l"/>
              </a:tabLst>
            </a:pPr>
            <a:r>
              <a:rPr sz="1765" spc="-4" dirty="0">
                <a:latin typeface="Times New Roman"/>
                <a:cs typeface="Times New Roman"/>
              </a:rPr>
              <a:t>Sebagai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9" dirty="0">
                <a:solidFill>
                  <a:srgbClr val="FF0000"/>
                </a:solidFill>
                <a:latin typeface="Times New Roman"/>
                <a:cs typeface="Times New Roman"/>
              </a:rPr>
              <a:t>sertifikasi</a:t>
            </a:r>
            <a:r>
              <a:rPr sz="1765" spc="-9" dirty="0">
                <a:latin typeface="Times New Roman"/>
                <a:cs typeface="Times New Roman"/>
              </a:rPr>
              <a:t>.</a:t>
            </a:r>
            <a:endParaRPr sz="1765">
              <a:latin typeface="Times New Roman"/>
              <a:cs typeface="Times New Roman"/>
            </a:endParaRPr>
          </a:p>
          <a:p>
            <a:pPr marL="414079" marR="138960"/>
            <a:r>
              <a:rPr sz="1765" spc="-4" dirty="0">
                <a:latin typeface="Times New Roman"/>
                <a:cs typeface="Times New Roman"/>
              </a:rPr>
              <a:t>Penerapan sistem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manajemen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K3 dapat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juga oleh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perusahaan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untuk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memperoleh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sertifikasi SMK3</a:t>
            </a:r>
            <a:r>
              <a:rPr sz="1765" spc="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pada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kurun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waktu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tertentu.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Sertifikat</a:t>
            </a:r>
            <a:r>
              <a:rPr sz="1765" spc="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diberikan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oleh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lembaga</a:t>
            </a:r>
            <a:r>
              <a:rPr sz="17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65" spc="-13" dirty="0">
                <a:solidFill>
                  <a:srgbClr val="FF0000"/>
                </a:solidFill>
                <a:latin typeface="Times New Roman"/>
                <a:cs typeface="Times New Roman"/>
              </a:rPr>
              <a:t>auditor</a:t>
            </a:r>
            <a:r>
              <a:rPr sz="1765" spc="-13" dirty="0">
                <a:latin typeface="Times New Roman"/>
                <a:cs typeface="Times New Roman"/>
              </a:rPr>
              <a:t>,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yang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telah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diakreditasi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oleh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Badan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Standar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Nasional.</a:t>
            </a:r>
            <a:endParaRPr sz="1765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5951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58747" y="403412"/>
            <a:ext cx="552450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5" name="object 5"/>
          <p:cNvSpPr/>
          <p:nvPr/>
        </p:nvSpPr>
        <p:spPr>
          <a:xfrm>
            <a:off x="2104241" y="403411"/>
            <a:ext cx="50426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grpSp>
        <p:nvGrpSpPr>
          <p:cNvPr id="6" name="object 6"/>
          <p:cNvGrpSpPr/>
          <p:nvPr/>
        </p:nvGrpSpPr>
        <p:grpSpPr>
          <a:xfrm>
            <a:off x="9861177" y="403412"/>
            <a:ext cx="26894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 sz="1588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534770" y="1837092"/>
            <a:ext cx="6268571" cy="3254971"/>
          </a:xfrm>
          <a:prstGeom prst="rect">
            <a:avLst/>
          </a:prstGeom>
        </p:spPr>
        <p:txBody>
          <a:bodyPr vert="horz" wrap="square" lIns="0" tIns="10646" rIns="0" bIns="0" rtlCol="0">
            <a:spAutoFit/>
          </a:bodyPr>
          <a:lstStyle/>
          <a:p>
            <a:pPr marL="252706" marR="505412" indent="-242060">
              <a:spcBef>
                <a:spcPts val="84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4" dirty="0">
                <a:latin typeface="Times New Roman"/>
                <a:cs typeface="Times New Roman"/>
              </a:rPr>
              <a:t>Dari berbagai sistem manajemen K3 yang telah ada dan 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dikembangkan,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maka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diperlukan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sebuah badan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yang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bertugas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melakukan standarisasi</a:t>
            </a:r>
            <a:r>
              <a:rPr sz="1765" spc="-13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yang diakui</a:t>
            </a:r>
            <a:r>
              <a:rPr sz="1765" spc="-18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secara global.</a:t>
            </a:r>
            <a:endParaRPr sz="1765">
              <a:latin typeface="Times New Roman"/>
              <a:cs typeface="Times New Roman"/>
            </a:endParaRPr>
          </a:p>
          <a:p>
            <a:pPr marL="252706" marR="4483" indent="-242060">
              <a:spcBef>
                <a:spcPts val="529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22" dirty="0">
                <a:latin typeface="Times New Roman"/>
                <a:cs typeface="Times New Roman"/>
              </a:rPr>
              <a:t>Terkait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dengan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hal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tersebut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dikembangkan sistem penilaian</a:t>
            </a:r>
            <a:r>
              <a:rPr sz="17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kinerja </a:t>
            </a:r>
            <a:r>
              <a:rPr sz="1765" spc="-427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solidFill>
                  <a:srgbClr val="FF0000"/>
                </a:solidFill>
                <a:latin typeface="Times New Roman"/>
                <a:cs typeface="Times New Roman"/>
              </a:rPr>
              <a:t>K3</a:t>
            </a:r>
            <a:r>
              <a:rPr sz="1765" spc="1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yang dikenal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dengan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OHSAS</a:t>
            </a:r>
            <a:r>
              <a:rPr sz="1765" spc="31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18000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(</a:t>
            </a:r>
            <a:r>
              <a:rPr sz="1765" i="1" spc="-4" dirty="0">
                <a:latin typeface="Times New Roman"/>
                <a:cs typeface="Times New Roman"/>
              </a:rPr>
              <a:t>Ocupational</a:t>
            </a:r>
            <a:r>
              <a:rPr sz="1765" i="1" spc="-9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Health</a:t>
            </a:r>
            <a:r>
              <a:rPr sz="1765" i="1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and </a:t>
            </a:r>
            <a:r>
              <a:rPr sz="1765" i="1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Safety</a:t>
            </a:r>
            <a:r>
              <a:rPr sz="1765" i="1" spc="-35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Assessment</a:t>
            </a:r>
            <a:r>
              <a:rPr sz="1765" i="1" dirty="0">
                <a:latin typeface="Times New Roman"/>
                <a:cs typeface="Times New Roman"/>
              </a:rPr>
              <a:t> </a:t>
            </a:r>
            <a:r>
              <a:rPr sz="1765" i="1" spc="-4" dirty="0">
                <a:latin typeface="Times New Roman"/>
                <a:cs typeface="Times New Roman"/>
              </a:rPr>
              <a:t>Series</a:t>
            </a:r>
            <a:r>
              <a:rPr sz="1765" spc="-4" dirty="0">
                <a:latin typeface="Times New Roman"/>
                <a:cs typeface="Times New Roman"/>
              </a:rPr>
              <a:t>). Sistem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manajemen</a:t>
            </a:r>
            <a:r>
              <a:rPr sz="1765" spc="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K3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global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ini terdiri:</a:t>
            </a:r>
            <a:endParaRPr sz="1765">
              <a:latin typeface="Times New Roman"/>
              <a:cs typeface="Times New Roman"/>
            </a:endParaRPr>
          </a:p>
          <a:p>
            <a:pPr marL="737386" lvl="1" indent="-403993">
              <a:spcBef>
                <a:spcPts val="529"/>
              </a:spcBef>
              <a:buClr>
                <a:srgbClr val="FE8637"/>
              </a:buClr>
              <a:buSzPct val="80000"/>
              <a:buAutoNum type="arabicPeriod"/>
              <a:tabLst>
                <a:tab pos="736826" algn="l"/>
                <a:tab pos="737386" algn="l"/>
              </a:tabLst>
            </a:pPr>
            <a:r>
              <a:rPr sz="1765" spc="-4" dirty="0">
                <a:latin typeface="Times New Roman"/>
                <a:cs typeface="Times New Roman"/>
              </a:rPr>
              <a:t>OHSAS</a:t>
            </a:r>
            <a:r>
              <a:rPr sz="1765" spc="31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18001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sebagai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Standar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atau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Persyaratan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SMK3,</a:t>
            </a:r>
            <a:r>
              <a:rPr sz="1765" spc="22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dan</a:t>
            </a:r>
            <a:endParaRPr sz="1765">
              <a:latin typeface="Times New Roman"/>
              <a:cs typeface="Times New Roman"/>
            </a:endParaRPr>
          </a:p>
          <a:p>
            <a:pPr marL="737386" marR="774367" lvl="1" indent="-403433">
              <a:spcBef>
                <a:spcPts val="529"/>
              </a:spcBef>
              <a:buClr>
                <a:srgbClr val="FE8637"/>
              </a:buClr>
              <a:buSzPct val="80000"/>
              <a:buAutoNum type="arabicPeriod"/>
              <a:tabLst>
                <a:tab pos="736826" algn="l"/>
                <a:tab pos="737386" algn="l"/>
              </a:tabLst>
            </a:pPr>
            <a:r>
              <a:rPr sz="1765" spc="-4" dirty="0">
                <a:latin typeface="Times New Roman"/>
                <a:cs typeface="Times New Roman"/>
              </a:rPr>
              <a:t>OHSAS</a:t>
            </a:r>
            <a:r>
              <a:rPr sz="1765" spc="3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18002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sebagai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pedoman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pengembangan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dan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penerapanannya.</a:t>
            </a:r>
            <a:endParaRPr sz="1765">
              <a:latin typeface="Times New Roman"/>
              <a:cs typeface="Times New Roman"/>
            </a:endParaRPr>
          </a:p>
          <a:p>
            <a:pPr marL="253266" marR="263352" indent="-242060">
              <a:spcBef>
                <a:spcPts val="529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3266" algn="l"/>
              </a:tabLst>
            </a:pPr>
            <a:r>
              <a:rPr sz="1765" spc="-4" dirty="0">
                <a:latin typeface="Times New Roman"/>
                <a:cs typeface="Times New Roman"/>
              </a:rPr>
              <a:t>Sistem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manajemen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K3</a:t>
            </a:r>
            <a:r>
              <a:rPr sz="1765" spc="22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global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ini dikembangkan</a:t>
            </a:r>
            <a:r>
              <a:rPr sz="1765" spc="4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tahun 1999</a:t>
            </a:r>
            <a:r>
              <a:rPr sz="1765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dan </a:t>
            </a:r>
            <a:r>
              <a:rPr sz="1765" spc="-427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disempurnakan</a:t>
            </a:r>
            <a:r>
              <a:rPr sz="1765" spc="-9" dirty="0">
                <a:latin typeface="Times New Roman"/>
                <a:cs typeface="Times New Roman"/>
              </a:rPr>
              <a:t> </a:t>
            </a:r>
            <a:r>
              <a:rPr sz="1765" spc="-4" dirty="0">
                <a:latin typeface="Times New Roman"/>
                <a:cs typeface="Times New Roman"/>
              </a:rPr>
              <a:t>tahun 2007.</a:t>
            </a:r>
            <a:endParaRPr sz="1765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424819" y="5587006"/>
            <a:ext cx="157443" cy="198538"/>
          </a:xfrm>
          <a:prstGeom prst="rect">
            <a:avLst/>
          </a:prstGeom>
        </p:spPr>
        <p:txBody>
          <a:bodyPr vert="horz" wrap="square" lIns="0" tIns="8404" rIns="0" bIns="0" rtlCol="0">
            <a:spAutoFit/>
          </a:bodyPr>
          <a:lstStyle/>
          <a:p>
            <a:pPr marL="33619">
              <a:spcBef>
                <a:spcPts val="66"/>
              </a:spcBef>
            </a:pPr>
            <a:r>
              <a:rPr sz="1235" b="1" spc="-26" dirty="0">
                <a:solidFill>
                  <a:srgbClr val="FFFFFF"/>
                </a:solidFill>
                <a:latin typeface="Cambria"/>
                <a:cs typeface="Cambria"/>
              </a:rPr>
              <a:t>9</a:t>
            </a:r>
            <a:endParaRPr sz="1235">
              <a:latin typeface="Cambria"/>
              <a:cs typeface="Cambri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534770" y="858672"/>
            <a:ext cx="2748803" cy="1095779"/>
          </a:xfrm>
          <a:prstGeom prst="rect">
            <a:avLst/>
          </a:prstGeom>
        </p:spPr>
        <p:txBody>
          <a:bodyPr vert="horz" wrap="square" lIns="0" tIns="11206" rIns="0" bIns="0" rtlCol="0" anchor="ctr">
            <a:spAutoFit/>
          </a:bodyPr>
          <a:lstStyle/>
          <a:p>
            <a:pPr marL="11206">
              <a:lnSpc>
                <a:spcPct val="100000"/>
              </a:lnSpc>
              <a:spcBef>
                <a:spcPts val="88"/>
              </a:spcBef>
            </a:pPr>
            <a:r>
              <a:rPr sz="2647" spc="304" dirty="0"/>
              <a:t>C.</a:t>
            </a:r>
            <a:r>
              <a:rPr sz="2647" spc="137" dirty="0"/>
              <a:t> </a:t>
            </a:r>
            <a:r>
              <a:rPr sz="2647" spc="313" dirty="0"/>
              <a:t>T</a:t>
            </a:r>
            <a:r>
              <a:rPr spc="313" dirty="0"/>
              <a:t>UJUAN</a:t>
            </a:r>
            <a:r>
              <a:rPr spc="243" dirty="0"/>
              <a:t> </a:t>
            </a:r>
            <a:r>
              <a:rPr sz="2647" spc="269" dirty="0"/>
              <a:t>SMK3</a:t>
            </a:r>
            <a:endParaRPr sz="2647"/>
          </a:p>
        </p:txBody>
      </p:sp>
    </p:spTree>
    <p:extLst>
      <p:ext uri="{BB962C8B-B14F-4D97-AF65-F5344CB8AC3E}">
        <p14:creationId xmlns:p14="http://schemas.microsoft.com/office/powerpoint/2010/main" val="132056057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8888"/>
      </a:accent1>
      <a:accent2>
        <a:srgbClr val="CFD690"/>
      </a:accent2>
      <a:accent3>
        <a:srgbClr val="46AA9E"/>
      </a:accent3>
      <a:accent4>
        <a:srgbClr val="0B443D"/>
      </a:accent4>
      <a:accent5>
        <a:srgbClr val="F4EAD7"/>
      </a:accent5>
      <a:accent6>
        <a:srgbClr val="F8F4EC"/>
      </a:accent6>
      <a:hlink>
        <a:srgbClr val="CE715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6</TotalTime>
  <Words>1182</Words>
  <Application>Microsoft Office PowerPoint</Application>
  <PresentationFormat>Custom</PresentationFormat>
  <Paragraphs>121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Theme3</vt:lpstr>
      <vt:lpstr>    SMK3 SISTEM MANAJEMEN KESELAMATAN DAN KESEHATAN KERJA </vt:lpstr>
      <vt:lpstr>08. SMK3</vt:lpstr>
      <vt:lpstr>B.1. PENGERTIAN K3</vt:lpstr>
      <vt:lpstr>B.1. PENGERTIAN K3</vt:lpstr>
      <vt:lpstr>B.2. ASAS MANEJEMAN K3</vt:lpstr>
      <vt:lpstr>B.3. SMK3</vt:lpstr>
      <vt:lpstr>B.3. SMK3</vt:lpstr>
      <vt:lpstr>C. TUJUAN SMK3</vt:lpstr>
      <vt:lpstr>C. TUJUAN SMK3</vt:lpstr>
      <vt:lpstr>D. KEBIJAKAN MANAJEMEN</vt:lpstr>
      <vt:lpstr>D. KEBIJAKAN MANAJEMEN</vt:lpstr>
      <vt:lpstr>D. KEBIJAKAN MANAJEMEN</vt:lpstr>
      <vt:lpstr>LANGKAH PENERAPAN SMK3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SMK3 SISTEM MANAJEMEN KESELAMATAN DAN KESEHATAN KERJA</dc:title>
  <dc:creator>LENOVO</dc:creator>
  <cp:lastModifiedBy>LENOVO</cp:lastModifiedBy>
  <cp:revision>3</cp:revision>
  <dcterms:created xsi:type="dcterms:W3CDTF">2022-08-28T16:48:25Z</dcterms:created>
  <dcterms:modified xsi:type="dcterms:W3CDTF">2022-08-28T16:55:27Z</dcterms:modified>
</cp:coreProperties>
</file>