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7" roundtripDataSignature="AMtx7mhHbchxLBmUPXAbMK6DPqwFyzNY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45A586A-3302-4FA1-92A8-118661DE0854}">
  <a:tblStyle styleId="{245A586A-3302-4FA1-92A8-118661DE085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A"/>
          </a:solidFill>
        </a:fill>
      </a:tcStyle>
    </a:wholeTbl>
    <a:band1H>
      <a:tcTxStyle/>
      <a:tcStyle>
        <a:fill>
          <a:solidFill>
            <a:srgbClr val="CED9F4"/>
          </a:solidFill>
        </a:fill>
      </a:tcStyle>
    </a:band1H>
    <a:band2H>
      <a:tcTxStyle/>
    </a:band2H>
    <a:band1V>
      <a:tcTxStyle/>
      <a:tcStyle>
        <a:fill>
          <a:solidFill>
            <a:srgbClr val="CED9F4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customschemas.google.com/relationships/presentationmetadata" Target="metadata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34.16 Anatomy of a trout, a ray-finned fish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34.17 Ray-finned fishes (class Actinopterygii)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34.17 Ray-finned fishes (class Actinopterygii)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Google Shape;33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34.17 Ray-finned fishes (class Actinopterygii)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34.17 Ray-finned fishes (class Actinopterygii)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34.18 A coelacanth (</a:t>
            </a:r>
            <a:r>
              <a:rPr i="1" lang="en-US"/>
              <a:t>Latimeria</a:t>
            </a:r>
            <a:r>
              <a:rPr lang="en-US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3" name="Google Shape;45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" name="Google Shape;45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Google Shape;540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7" name="Google Shape;54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Google Shape;55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2" name="Google Shape;56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" name="Google Shape;56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7" name="Google Shape;587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" name="Google Shape;58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1" name="Google Shape;60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Google Shape;60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8" name="Google Shape;60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2"/>
          <p:cNvSpPr txBox="1"/>
          <p:nvPr>
            <p:ph idx="10" type="dt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2"/>
          <p:cNvSpPr txBox="1"/>
          <p:nvPr>
            <p:ph idx="11" type="ftr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2"/>
          <p:cNvSpPr txBox="1"/>
          <p:nvPr>
            <p:ph idx="12" type="sldNum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72"/>
          <p:cNvSpPr txBox="1"/>
          <p:nvPr/>
        </p:nvSpPr>
        <p:spPr>
          <a:xfrm>
            <a:off x="368300" y="395288"/>
            <a:ext cx="13843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  <p:sp>
        <p:nvSpPr>
          <p:cNvPr id="20" name="Google Shape;20;p72"/>
          <p:cNvSpPr txBox="1"/>
          <p:nvPr>
            <p:ph idx="1" type="subTitle"/>
          </p:nvPr>
        </p:nvSpPr>
        <p:spPr>
          <a:xfrm>
            <a:off x="3810000" y="5029200"/>
            <a:ext cx="472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" name="Google Shape;21;p72"/>
          <p:cNvSpPr txBox="1"/>
          <p:nvPr>
            <p:ph type="ctrTitle"/>
          </p:nvPr>
        </p:nvSpPr>
        <p:spPr>
          <a:xfrm>
            <a:off x="228600" y="2057400"/>
            <a:ext cx="6096000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1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1"/>
          <p:cNvSpPr txBox="1"/>
          <p:nvPr>
            <p:ph idx="1" type="body"/>
          </p:nvPr>
        </p:nvSpPr>
        <p:spPr>
          <a:xfrm rot="5400000">
            <a:off x="2209800" y="-228600"/>
            <a:ext cx="4648200" cy="83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6" name="Google Shape;76;p81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1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1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2"/>
          <p:cNvSpPr txBox="1"/>
          <p:nvPr>
            <p:ph type="title"/>
          </p:nvPr>
        </p:nvSpPr>
        <p:spPr>
          <a:xfrm rot="5400000">
            <a:off x="4842669" y="2404269"/>
            <a:ext cx="5592762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2"/>
          <p:cNvSpPr txBox="1"/>
          <p:nvPr>
            <p:ph idx="1" type="body"/>
          </p:nvPr>
        </p:nvSpPr>
        <p:spPr>
          <a:xfrm rot="5400000">
            <a:off x="575469" y="384969"/>
            <a:ext cx="5592762" cy="61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2" name="Google Shape;82;p82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2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82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 type="chart">
  <p:cSld name="CHAR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3"/>
          <p:cNvSpPr/>
          <p:nvPr>
            <p:ph idx="2" type="chart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83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8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3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type="tbl">
  <p:cSld name="TAB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84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4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3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" name="Google Shape;25;p73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3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1" name="Google Shape;31;p74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4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5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5"/>
          <p:cNvSpPr txBox="1"/>
          <p:nvPr>
            <p:ph idx="1" type="body"/>
          </p:nvPr>
        </p:nvSpPr>
        <p:spPr>
          <a:xfrm>
            <a:off x="381000" y="1600200"/>
            <a:ext cx="40767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7" name="Google Shape;37;p75"/>
          <p:cNvSpPr txBox="1"/>
          <p:nvPr>
            <p:ph idx="2" type="body"/>
          </p:nvPr>
        </p:nvSpPr>
        <p:spPr>
          <a:xfrm>
            <a:off x="4610100" y="1600200"/>
            <a:ext cx="40767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8" name="Google Shape;38;p75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5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5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4" name="Google Shape;44;p7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5" name="Google Shape;45;p7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6" name="Google Shape;46;p7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7" name="Google Shape;47;p76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6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6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7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7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7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8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8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8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2" name="Google Shape;62;p7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3" name="Google Shape;63;p79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9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9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8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70" name="Google Shape;70;p80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0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0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1"/>
          <p:cNvSpPr txBox="1"/>
          <p:nvPr>
            <p:ph idx="10" type="dt"/>
          </p:nvPr>
        </p:nvSpPr>
        <p:spPr>
          <a:xfrm>
            <a:off x="304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71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71"/>
          <p:cNvSpPr txBox="1"/>
          <p:nvPr>
            <p:ph idx="12" type="sldNum"/>
          </p:nvPr>
        </p:nvSpPr>
        <p:spPr>
          <a:xfrm>
            <a:off x="2971800" y="64008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71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jpg"/><Relationship Id="rId4" Type="http://schemas.openxmlformats.org/officeDocument/2006/relationships/image" Target="../media/image52.jpg"/><Relationship Id="rId5" Type="http://schemas.openxmlformats.org/officeDocument/2006/relationships/image" Target="../media/image59.jpg"/><Relationship Id="rId6" Type="http://schemas.openxmlformats.org/officeDocument/2006/relationships/image" Target="../media/image6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/>
        </p:nvSpPr>
        <p:spPr>
          <a:xfrm>
            <a:off x="5526470" y="3501008"/>
            <a:ext cx="3331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2"/>
                </a:solidFill>
              </a:rPr>
              <a:t>Chondrichthyes Osteichthyes</a:t>
            </a:r>
            <a:endParaRPr b="1" sz="2800">
              <a:solidFill>
                <a:schemeClr val="dk2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Ismi Rakhmawati, M. Pd.</a:t>
            </a:r>
            <a:endParaRPr b="1"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gambar\Logo\10. UNILA.jpg"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02" name="Google Shape;102;p1"/>
          <p:cNvSpPr txBox="1"/>
          <p:nvPr>
            <p:ph type="ctrTitle"/>
          </p:nvPr>
        </p:nvSpPr>
        <p:spPr>
          <a:xfrm>
            <a:off x="2714612" y="2246309"/>
            <a:ext cx="6096000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ZOOLOGI VERTEBRATA</a:t>
            </a:r>
            <a:endParaRPr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643" y="0"/>
            <a:ext cx="9239581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6231" y="3356991"/>
            <a:ext cx="262890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08729"/>
            <a:ext cx="2861336" cy="358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49" y="-1"/>
            <a:ext cx="4482643" cy="674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6136" y="15153"/>
            <a:ext cx="2493222" cy="679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661547" y="680637"/>
            <a:ext cx="6850290" cy="5489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473691" y="1471887"/>
            <a:ext cx="6799299" cy="385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208" name="Google Shape;208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760"/>
            <a:ext cx="9098837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215" name="Google Shape;215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977" y="2060848"/>
            <a:ext cx="9215977" cy="321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OSTEICHTYES</a:t>
            </a:r>
            <a:endParaRPr/>
          </a:p>
        </p:txBody>
      </p:sp>
      <p:sp>
        <p:nvSpPr>
          <p:cNvPr id="221" name="Google Shape;221;p16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Ikan bertulang keras bervariasi ukurannya. Ada yang berukuran kurang 2 cm ada juga yang 3 m. Karakteristik utamanya yaitu: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Rangka bertulang keras, beberapa vertebra, ekor tipe homocercal.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Kulit dengan kelenjar mukosa dan sisik dermal yang tertanam dalam kulit. Tipe sisik : ganoid, cycloid atau ctenoid, beberapa ikan tanpa sisik,  tidak mempunyai sisik plakoid.  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Kedua pasang sirip  terdiri atas tulang rawan atau  tulang keras.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Mulut terminal, dengan gigi tipe homodont (beberapa tidak mempunyai gigi), ada rahang, sakus olfaktorius sepasang yang terbuka atau tidak kedalam  mulut.</a:t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34_17bClownfish-U" id="222" name="Google Shape;222;p16"/>
          <p:cNvPicPr preferRelativeResize="0"/>
          <p:nvPr/>
        </p:nvPicPr>
        <p:blipFill rotWithShape="1">
          <a:blip r:embed="rId3">
            <a:alphaModFix/>
          </a:blip>
          <a:srcRect b="14972" l="0" r="0" t="0"/>
          <a:stretch/>
        </p:blipFill>
        <p:spPr>
          <a:xfrm>
            <a:off x="5867368" y="58131"/>
            <a:ext cx="3259319" cy="154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OSTEICHTYES</a:t>
            </a:r>
            <a:endParaRPr/>
          </a:p>
        </p:txBody>
      </p:sp>
      <p:sp>
        <p:nvSpPr>
          <p:cNvPr id="228" name="Google Shape;228;p17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Pernafasan melalui insang yang ditunjang oleh lengkung insang dan dibungkus oleh operculum.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Gelembung renang ada yang tersambung ke prarynx ada juga yang tidak.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Peredaran darah  terdiri atas 2 ruang jantung, sistem arteri dan vena, dan 4 pasang lengkung aorta.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Sistem saraf  tediri atas otak dengan lobus olfaktori yang kecil  dan  cerebrum,  dan lobus optikus besar dan cerebellum; ada 10 pasang saraf otak.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Jenis kelamin sudah terpisah, gonad sepasang, biasanya fertilisasi eksternal, bentuk larva mungkin sangat berbeda dengan dewasa.</a:t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34_17bClownfish-U" id="229" name="Google Shape;229;p17"/>
          <p:cNvPicPr preferRelativeResize="0"/>
          <p:nvPr/>
        </p:nvPicPr>
        <p:blipFill rotWithShape="1">
          <a:blip r:embed="rId3">
            <a:alphaModFix/>
          </a:blip>
          <a:srcRect b="14972" l="0" r="0" t="0"/>
          <a:stretch/>
        </p:blipFill>
        <p:spPr>
          <a:xfrm>
            <a:off x="5724128" y="58130"/>
            <a:ext cx="3259319" cy="154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Kelas Osteichtyes dibagi menjadi kelompok yang berbeda: ikan bersirip lobus, ikan berparu-paru dan ikan bersirip duri.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b="1" lang="en-US" sz="2000"/>
              <a:t>Subkelas Actinopterygii</a:t>
            </a:r>
            <a:r>
              <a:rPr lang="en-US" sz="2000"/>
              <a:t>, ciri-ciri: Rangka diperkuat oleh tulang sejati, tetapi ada yang terdiri dari tulang rawan yang diperkuat oleh pelat tulang sejati. Tipe sisik cycloid, ctenoid dan beberapa spesies ganoid. Jari-jari sirip dubur dan sirip punggung biasanya berjumlah banyak. Sirip ekor biasanya homocercal.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b="1" lang="en-US" sz="2000"/>
              <a:t>Subkelas Sarcopterygii </a:t>
            </a:r>
            <a:r>
              <a:rPr lang="en-US" sz="2000"/>
              <a:t>(fleshy-finned fishes) ciri-ciri: mempunyai sirip yang berpasangan berbentuk menonjol (</a:t>
            </a:r>
            <a:r>
              <a:rPr i="1" lang="en-US" sz="2000"/>
              <a:t>lobate</a:t>
            </a:r>
            <a:r>
              <a:rPr lang="en-US" sz="2000"/>
              <a:t>) yang berdaging. Sisik mempunyai basis tulang endoskeletal yang kuat. Biasanya rongga hidung berhubungan dengan rongga mulut pada ikan paru (</a:t>
            </a:r>
            <a:r>
              <a:rPr i="1" lang="en-US" sz="2000"/>
              <a:t>lungfishes</a:t>
            </a:r>
            <a:r>
              <a:rPr lang="en-US" sz="2000"/>
              <a:t>), kecuali pada ikan lobefins (</a:t>
            </a:r>
            <a:r>
              <a:rPr i="1" lang="en-US" sz="2000"/>
              <a:t>Latimeria</a:t>
            </a:r>
            <a:r>
              <a:rPr lang="en-US" sz="2000"/>
              <a:t>).</a:t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260648"/>
            <a:ext cx="7630071" cy="225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813" y="2636912"/>
            <a:ext cx="8660839" cy="3789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Campbell, 2009 ; Hickman, 2006</a:t>
            </a: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235831" y="188640"/>
            <a:ext cx="2247937" cy="43204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Phylum Chordata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739886" y="1720235"/>
            <a:ext cx="2824002" cy="43204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Subphylum Vertebrata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273203" y="2204864"/>
            <a:ext cx="2824002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Superclass Agnatha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294102" y="2780928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Superclass Gnathostomata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924939" y="3429000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Chondrichthyes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1938875" y="4013448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Osteichthyes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938875" y="4608026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Amphibia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1942174" y="5157192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Reptilia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938875" y="5728866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Aves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938875" y="6288890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Mamalia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725806" y="1196752"/>
            <a:ext cx="4896544" cy="43204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Subphylum Cephalochordata : lanselet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725806" y="697051"/>
            <a:ext cx="4896544" cy="43204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Subphylum Urocordata : tunikata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5480215" y="4334196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Sarcopterygii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5494295" y="3797424"/>
            <a:ext cx="3277898" cy="432048"/>
          </a:xfrm>
          <a:prstGeom prst="roundRect">
            <a:avLst>
              <a:gd fmla="val 16667" name="adj"/>
            </a:avLst>
          </a:prstGeom>
          <a:solidFill>
            <a:srgbClr val="FACFC6"/>
          </a:solidFill>
          <a:ln cap="flat" cmpd="sng" w="25400">
            <a:solidFill>
              <a:srgbClr val="818E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Actinopterygii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5636430" y="188640"/>
            <a:ext cx="3121683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L. chorda: tali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oura: ekor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kephal : kepala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L. vertebratus : tulang belakang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a: tanpa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gnathos: rahang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stoma: mulut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chondros: kartilago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ichthys: ikan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actis: sinar,pari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pteryx: sayap/sirip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sarco: daging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amphi: dua/double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 bios: hidup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L. repere: merapa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L. avis: burung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L. mamma: payudara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5496" y="697051"/>
            <a:ext cx="1095809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27000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3" y="1556792"/>
            <a:ext cx="9147701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6TroutAnatomy-U" id="254" name="Google Shape;254;p21"/>
          <p:cNvPicPr preferRelativeResize="0"/>
          <p:nvPr/>
        </p:nvPicPr>
        <p:blipFill rotWithShape="1">
          <a:blip r:embed="rId3">
            <a:alphaModFix/>
          </a:blip>
          <a:srcRect b="8924" l="0" r="0" t="0"/>
          <a:stretch/>
        </p:blipFill>
        <p:spPr>
          <a:xfrm>
            <a:off x="303213" y="1481138"/>
            <a:ext cx="8535987" cy="354806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/>
          <p:nvPr/>
        </p:nvSpPr>
        <p:spPr>
          <a:xfrm>
            <a:off x="104159" y="620688"/>
            <a:ext cx="5867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Peraga 34.16 Anatomi trout, seekor ikan bersirip-duri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(Campell, 2010)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3705225" y="5033963"/>
            <a:ext cx="7588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Usus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6480175" y="1544638"/>
            <a:ext cx="1279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adiposa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(karakteristik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trout)</a:t>
            </a:r>
            <a:endParaRPr/>
          </a:p>
        </p:txBody>
      </p:sp>
      <p:sp>
        <p:nvSpPr>
          <p:cNvPr id="258" name="Google Shape;258;p21"/>
          <p:cNvSpPr txBox="1"/>
          <p:nvPr/>
        </p:nvSpPr>
        <p:spPr>
          <a:xfrm>
            <a:off x="349250" y="3959225"/>
            <a:ext cx="140335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Potongan tepi operkulum</a:t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3568700" y="1500188"/>
            <a:ext cx="10033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Gelembung renang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8140700" y="1684338"/>
            <a:ext cx="695325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ekor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7007225" y="4303713"/>
            <a:ext cx="106997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Gurat sisi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6219825" y="4713288"/>
            <a:ext cx="790575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Kandung kemih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5191125" y="4833938"/>
            <a:ext cx="708025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panggul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5613400" y="4408488"/>
            <a:ext cx="6572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Anus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5105400" y="1544638"/>
            <a:ext cx="1212850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dorsal</a:t>
            </a:r>
            <a:endParaRPr/>
          </a:p>
        </p:txBody>
      </p:sp>
      <p:sp>
        <p:nvSpPr>
          <p:cNvPr id="266" name="Google Shape;266;p21"/>
          <p:cNvSpPr txBox="1"/>
          <p:nvPr/>
        </p:nvSpPr>
        <p:spPr>
          <a:xfrm>
            <a:off x="2092325" y="1524000"/>
            <a:ext cx="1489075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Sumsum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tulang belakang</a:t>
            </a:r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1247775" y="2020888"/>
            <a:ext cx="5048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Otak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352425" y="2493963"/>
            <a:ext cx="6318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Nostril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1273175" y="4392613"/>
            <a:ext cx="7842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Insang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1450975" y="4900613"/>
            <a:ext cx="6572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Ginjal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2149475" y="4598988"/>
            <a:ext cx="8223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Jantung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2679700" y="4256088"/>
            <a:ext cx="6572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Hati</a:t>
            </a:r>
            <a:endParaRPr/>
          </a:p>
        </p:txBody>
      </p:sp>
      <p:sp>
        <p:nvSpPr>
          <p:cNvPr id="273" name="Google Shape;273;p21"/>
          <p:cNvSpPr txBox="1"/>
          <p:nvPr/>
        </p:nvSpPr>
        <p:spPr>
          <a:xfrm>
            <a:off x="4508500" y="4576763"/>
            <a:ext cx="6572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Gonad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7385050" y="3836988"/>
            <a:ext cx="1149350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anal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3022600" y="4703763"/>
            <a:ext cx="809625" cy="1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Lambung</a:t>
            </a:r>
            <a:endParaRPr/>
          </a:p>
        </p:txBody>
      </p:sp>
      <p:cxnSp>
        <p:nvCxnSpPr>
          <p:cNvPr id="276" name="Google Shape;276;p21"/>
          <p:cNvCxnSpPr/>
          <p:nvPr/>
        </p:nvCxnSpPr>
        <p:spPr>
          <a:xfrm>
            <a:off x="4070350" y="4610100"/>
            <a:ext cx="0" cy="431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21"/>
          <p:cNvCxnSpPr/>
          <p:nvPr/>
        </p:nvCxnSpPr>
        <p:spPr>
          <a:xfrm flipH="1">
            <a:off x="2882900" y="3822700"/>
            <a:ext cx="6350" cy="44132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21"/>
          <p:cNvCxnSpPr/>
          <p:nvPr/>
        </p:nvCxnSpPr>
        <p:spPr>
          <a:xfrm flipH="1">
            <a:off x="3384550" y="3594100"/>
            <a:ext cx="523875" cy="11366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21"/>
          <p:cNvCxnSpPr/>
          <p:nvPr/>
        </p:nvCxnSpPr>
        <p:spPr>
          <a:xfrm>
            <a:off x="4800600" y="3524250"/>
            <a:ext cx="3175" cy="10604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21"/>
          <p:cNvCxnSpPr/>
          <p:nvPr/>
        </p:nvCxnSpPr>
        <p:spPr>
          <a:xfrm>
            <a:off x="5191125" y="4270375"/>
            <a:ext cx="165100" cy="5492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21"/>
          <p:cNvCxnSpPr/>
          <p:nvPr/>
        </p:nvCxnSpPr>
        <p:spPr>
          <a:xfrm>
            <a:off x="5715000" y="3908425"/>
            <a:ext cx="95250" cy="51752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1"/>
          <p:cNvCxnSpPr/>
          <p:nvPr/>
        </p:nvCxnSpPr>
        <p:spPr>
          <a:xfrm>
            <a:off x="5702300" y="3714750"/>
            <a:ext cx="774700" cy="9810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21"/>
          <p:cNvCxnSpPr/>
          <p:nvPr/>
        </p:nvCxnSpPr>
        <p:spPr>
          <a:xfrm>
            <a:off x="6940550" y="3911600"/>
            <a:ext cx="415925" cy="952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1"/>
          <p:cNvCxnSpPr/>
          <p:nvPr/>
        </p:nvCxnSpPr>
        <p:spPr>
          <a:xfrm>
            <a:off x="6102350" y="3168650"/>
            <a:ext cx="863600" cy="11366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21"/>
          <p:cNvCxnSpPr/>
          <p:nvPr/>
        </p:nvCxnSpPr>
        <p:spPr>
          <a:xfrm flipH="1">
            <a:off x="6645275" y="2105025"/>
            <a:ext cx="3175" cy="2921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1"/>
          <p:cNvCxnSpPr/>
          <p:nvPr/>
        </p:nvCxnSpPr>
        <p:spPr>
          <a:xfrm>
            <a:off x="8299450" y="2070100"/>
            <a:ext cx="12700" cy="5238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21"/>
          <p:cNvCxnSpPr/>
          <p:nvPr/>
        </p:nvCxnSpPr>
        <p:spPr>
          <a:xfrm flipH="1" rot="10800000">
            <a:off x="4930775" y="1739900"/>
            <a:ext cx="587375" cy="2825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1"/>
          <p:cNvCxnSpPr/>
          <p:nvPr/>
        </p:nvCxnSpPr>
        <p:spPr>
          <a:xfrm flipH="1" rot="10800000">
            <a:off x="2244725" y="1965325"/>
            <a:ext cx="327025" cy="8382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21"/>
          <p:cNvCxnSpPr/>
          <p:nvPr/>
        </p:nvCxnSpPr>
        <p:spPr>
          <a:xfrm>
            <a:off x="3794125" y="1876425"/>
            <a:ext cx="15875" cy="1295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1"/>
          <p:cNvCxnSpPr/>
          <p:nvPr/>
        </p:nvCxnSpPr>
        <p:spPr>
          <a:xfrm>
            <a:off x="584200" y="2689225"/>
            <a:ext cx="117475" cy="33972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1"/>
          <p:cNvCxnSpPr/>
          <p:nvPr/>
        </p:nvCxnSpPr>
        <p:spPr>
          <a:xfrm>
            <a:off x="1476375" y="2219325"/>
            <a:ext cx="225425" cy="6413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1"/>
          <p:cNvCxnSpPr/>
          <p:nvPr/>
        </p:nvCxnSpPr>
        <p:spPr>
          <a:xfrm flipH="1" rot="10800000">
            <a:off x="1146175" y="3327400"/>
            <a:ext cx="511175" cy="635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21"/>
          <p:cNvCxnSpPr/>
          <p:nvPr/>
        </p:nvCxnSpPr>
        <p:spPr>
          <a:xfrm flipH="1" rot="10800000">
            <a:off x="1622425" y="3413125"/>
            <a:ext cx="412750" cy="94932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1"/>
          <p:cNvCxnSpPr/>
          <p:nvPr/>
        </p:nvCxnSpPr>
        <p:spPr>
          <a:xfrm flipH="1" rot="10800000">
            <a:off x="1619250" y="3381375"/>
            <a:ext cx="314325" cy="9810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1"/>
          <p:cNvCxnSpPr/>
          <p:nvPr/>
        </p:nvCxnSpPr>
        <p:spPr>
          <a:xfrm flipH="1" rot="10800000">
            <a:off x="1835150" y="3130550"/>
            <a:ext cx="860425" cy="178117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21"/>
          <p:cNvCxnSpPr/>
          <p:nvPr/>
        </p:nvCxnSpPr>
        <p:spPr>
          <a:xfrm flipH="1" rot="10800000">
            <a:off x="2378075" y="3733800"/>
            <a:ext cx="139700" cy="8826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848" y="-42123"/>
            <a:ext cx="7363544" cy="6906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8" y="1219200"/>
            <a:ext cx="8739826" cy="485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(Crawley &amp; Adam, 2001)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 txBox="1"/>
          <p:nvPr>
            <p:ph type="title"/>
          </p:nvPr>
        </p:nvSpPr>
        <p:spPr>
          <a:xfrm>
            <a:off x="174625" y="692696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Ikan Bersirip-Duri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316" name="Google Shape;316;p24"/>
          <p:cNvSpPr txBox="1"/>
          <p:nvPr>
            <p:ph idx="1" type="body"/>
          </p:nvPr>
        </p:nvSpPr>
        <p:spPr>
          <a:xfrm>
            <a:off x="207963" y="1772816"/>
            <a:ext cx="8534400" cy="3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Subkelas Actinopterygii, </a:t>
            </a:r>
            <a:r>
              <a:rPr b="1" lang="en-US" sz="3000"/>
              <a:t>ikan bersirip-duri</a:t>
            </a:r>
            <a:r>
              <a:rPr lang="en-US" sz="3000"/>
              <a:t>, mencakup hampir semua osteiktia akuatik yang akrab dengan kita</a:t>
            </a:r>
            <a:endParaRPr sz="3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Sirip, terutama didukung oleh duri bertulang yang panjang dan fleksibel, termodifikasi untuk bermanuver, mempertahankan diri, dan berbagai fungsi yang lain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7aYellowfinTuna-U" id="322" name="Google Shape;322;p25"/>
          <p:cNvPicPr preferRelativeResize="0"/>
          <p:nvPr/>
        </p:nvPicPr>
        <p:blipFill rotWithShape="1">
          <a:blip r:embed="rId3">
            <a:alphaModFix/>
          </a:blip>
          <a:srcRect b="19745" l="0" r="0" t="0"/>
          <a:stretch/>
        </p:blipFill>
        <p:spPr>
          <a:xfrm>
            <a:off x="152400" y="228600"/>
            <a:ext cx="5215114" cy="195530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5"/>
          <p:cNvSpPr/>
          <p:nvPr/>
        </p:nvSpPr>
        <p:spPr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34.17a Ikan bersirip-duri (Kelas Actinopterygii)</a:t>
            </a:r>
            <a:endParaRPr/>
          </a:p>
        </p:txBody>
      </p:sp>
      <p:sp>
        <p:nvSpPr>
          <p:cNvPr id="324" name="Google Shape;324;p25"/>
          <p:cNvSpPr txBox="1"/>
          <p:nvPr/>
        </p:nvSpPr>
        <p:spPr>
          <a:xfrm>
            <a:off x="291317" y="2336340"/>
            <a:ext cx="5588000" cy="288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(a) Ikan sirip kuning (</a:t>
            </a: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Thunnus albacares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325" name="Google Shape;325;p25"/>
          <p:cNvSpPr txBox="1"/>
          <p:nvPr/>
        </p:nvSpPr>
        <p:spPr>
          <a:xfrm>
            <a:off x="278705" y="2659962"/>
            <a:ext cx="83820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Ikan perenang cepat ini hidup bergerombol, yang penting secara komersial di seluruh dunia.</a:t>
            </a: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291317" y="3573016"/>
            <a:ext cx="836938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Karakteristik: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Rangka diperkuat oleh tulang sejati, tetapi ada yang terdiri dari tulang rawan yang diperkuat oleh pelat tulang sejati.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Tipe sisik cycloid, ctenoid dan beberapa spesies ganoid.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Jari-jari sirip anal dan sirip punggung biasanya berjumlah banyak.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 ekor biasanya homocercal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7bClownfish-U" id="332" name="Google Shape;332;p26"/>
          <p:cNvPicPr preferRelativeResize="0"/>
          <p:nvPr/>
        </p:nvPicPr>
        <p:blipFill rotWithShape="1">
          <a:blip r:embed="rId3">
            <a:alphaModFix/>
          </a:blip>
          <a:srcRect b="14972" l="0" r="0" t="0"/>
          <a:stretch/>
        </p:blipFill>
        <p:spPr>
          <a:xfrm>
            <a:off x="303213" y="1022350"/>
            <a:ext cx="8535987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6"/>
          <p:cNvSpPr txBox="1"/>
          <p:nvPr/>
        </p:nvSpPr>
        <p:spPr>
          <a:xfrm>
            <a:off x="533400" y="5137150"/>
            <a:ext cx="8305800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(b) Ikan badut (</a:t>
            </a: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Amphiprion ocellaris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simbion mutualistik dari anemon laut</a:t>
            </a:r>
            <a:endParaRPr/>
          </a:p>
        </p:txBody>
      </p:sp>
      <p:sp>
        <p:nvSpPr>
          <p:cNvPr id="334" name="Google Shape;334;p26"/>
          <p:cNvSpPr/>
          <p:nvPr/>
        </p:nvSpPr>
        <p:spPr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34.17b Ikan bersirip-duri (Kelas Actinopterygii)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7cSeaHorse-U" id="340" name="Google Shape;340;p27"/>
          <p:cNvPicPr preferRelativeResize="0"/>
          <p:nvPr/>
        </p:nvPicPr>
        <p:blipFill rotWithShape="1">
          <a:blip r:embed="rId3">
            <a:alphaModFix/>
          </a:blip>
          <a:srcRect b="15211" l="0" r="0" t="0"/>
          <a:stretch/>
        </p:blipFill>
        <p:spPr>
          <a:xfrm>
            <a:off x="609600" y="762000"/>
            <a:ext cx="4140200" cy="55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 txBox="1"/>
          <p:nvPr/>
        </p:nvSpPr>
        <p:spPr>
          <a:xfrm>
            <a:off x="4876800" y="1447800"/>
            <a:ext cx="4114800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(c) Sea horse (</a:t>
            </a: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Hippocampus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ramulosus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4953000" y="2133600"/>
            <a:ext cx="3733800" cy="1616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Merupakan anggota kingdom hewan yang tak lazim karena jantan-lah yang membawa anaknya selama tahap perkembangan embrio.</a:t>
            </a:r>
            <a:endParaRPr/>
          </a:p>
        </p:txBody>
      </p:sp>
      <p:sp>
        <p:nvSpPr>
          <p:cNvPr id="343" name="Google Shape;343;p27"/>
          <p:cNvSpPr/>
          <p:nvPr/>
        </p:nvSpPr>
        <p:spPr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34.17c Ikan bersirip-duri (Kelas Actinopterygii)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7dMorayEel-U" id="349" name="Google Shape;349;p28"/>
          <p:cNvPicPr preferRelativeResize="0"/>
          <p:nvPr/>
        </p:nvPicPr>
        <p:blipFill rotWithShape="1">
          <a:blip r:embed="rId3">
            <a:alphaModFix/>
          </a:blip>
          <a:srcRect b="16322" l="0" r="0" t="3230"/>
          <a:stretch/>
        </p:blipFill>
        <p:spPr>
          <a:xfrm>
            <a:off x="762000" y="762000"/>
            <a:ext cx="41275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8"/>
          <p:cNvSpPr txBox="1"/>
          <p:nvPr/>
        </p:nvSpPr>
        <p:spPr>
          <a:xfrm>
            <a:off x="5181600" y="1676400"/>
            <a:ext cx="3454400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(d) Sidat moray bintik-kecil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(</a:t>
            </a:r>
            <a:r>
              <a:rPr b="1" i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Gymnothorax dovii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5181600" y="2286000"/>
            <a:ext cx="3581400" cy="1311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Merupakan predator yang menyergap mangsa dari celah-celah habitat terumbu karang.</a:t>
            </a: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34.17d Ikan bersirip-duri (Kelas Actinopterygii)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 txBox="1"/>
          <p:nvPr>
            <p:ph type="title"/>
          </p:nvPr>
        </p:nvSpPr>
        <p:spPr>
          <a:xfrm>
            <a:off x="174625" y="692696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Subkelas Sarcopterygii 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359" name="Google Shape;359;p29"/>
          <p:cNvSpPr txBox="1"/>
          <p:nvPr>
            <p:ph idx="1" type="body"/>
          </p:nvPr>
        </p:nvSpPr>
        <p:spPr>
          <a:xfrm>
            <a:off x="206375" y="1621656"/>
            <a:ext cx="8534400" cy="2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b="1" lang="en-US" sz="3000"/>
              <a:t>Sirip daging (</a:t>
            </a:r>
            <a:r>
              <a:rPr b="1" i="1" lang="en-US" sz="3000"/>
              <a:t>lobe-fin</a:t>
            </a:r>
            <a:r>
              <a:rPr b="1" lang="en-US" sz="3000"/>
              <a:t>,</a:t>
            </a:r>
            <a:r>
              <a:rPr lang="en-US" sz="3000"/>
              <a:t> Sarcopterygii) memiliki sirip pelvis dan sirip pektoral yang berotot</a:t>
            </a:r>
            <a:endParaRPr sz="3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Tiga garis keturunan yang sintas mencakup koelakan, ikan paru-paru, dan tetrapoda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www.themegallery.com</a:t>
            </a:r>
            <a:endParaRPr/>
          </a:p>
        </p:txBody>
      </p:sp>
      <p:pic>
        <p:nvPicPr>
          <p:cNvPr id="130" name="Google Shape;130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1" y="44624"/>
            <a:ext cx="8882729" cy="6737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_18Coelacanth-U" id="365" name="Google Shape;365;p30"/>
          <p:cNvPicPr preferRelativeResize="0"/>
          <p:nvPr/>
        </p:nvPicPr>
        <p:blipFill rotWithShape="1">
          <a:blip r:embed="rId3">
            <a:alphaModFix/>
          </a:blip>
          <a:srcRect b="3875" l="0" r="0" t="0"/>
          <a:stretch/>
        </p:blipFill>
        <p:spPr>
          <a:xfrm>
            <a:off x="172779" y="0"/>
            <a:ext cx="4483224" cy="248132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0"/>
          <p:cNvSpPr/>
          <p:nvPr/>
        </p:nvSpPr>
        <p:spPr>
          <a:xfrm>
            <a:off x="152400" y="0"/>
            <a:ext cx="3505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34.18 Koelakan (</a:t>
            </a:r>
            <a:r>
              <a:rPr i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Latimeria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367" name="Google Shape;367;p30"/>
          <p:cNvSpPr txBox="1"/>
          <p:nvPr/>
        </p:nvSpPr>
        <p:spPr>
          <a:xfrm>
            <a:off x="4953000" y="1412776"/>
            <a:ext cx="3867472" cy="1016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Sirip-daging ini ditemukan hidup di lepas pantai Afrika bagian selatan dan Indonesia.</a:t>
            </a:r>
            <a:endParaRPr/>
          </a:p>
        </p:txBody>
      </p:sp>
      <p:sp>
        <p:nvSpPr>
          <p:cNvPr id="368" name="Google Shape;368;p30"/>
          <p:cNvSpPr/>
          <p:nvPr/>
        </p:nvSpPr>
        <p:spPr>
          <a:xfrm>
            <a:off x="381000" y="2708920"/>
            <a:ext cx="843947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Karakteristik: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mempunyai sirip yang berpasangan berbentuk menonjol (</a:t>
            </a:r>
            <a:r>
              <a:rPr i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lobate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yang berdaging.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Sisik mempunyai basis tulang endoskeletal yang kuat.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Biasanya rongga hidung berhubungan dengan rongga mulut pada ikan paru (</a:t>
            </a:r>
            <a:r>
              <a:rPr i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lungfishes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kecuali pada ikan lobefins (</a:t>
            </a:r>
            <a:r>
              <a:rPr i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Latimeria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523" y="1544278"/>
            <a:ext cx="7748909" cy="4380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2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381" name="Google Shape;381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0" y="2057451"/>
            <a:ext cx="9042780" cy="30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7" y="1700808"/>
            <a:ext cx="5803775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394" name="Google Shape;394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4" y="-2282"/>
            <a:ext cx="4883146" cy="263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"/>
          <p:cNvSpPr txBox="1"/>
          <p:nvPr>
            <p:ph type="title"/>
          </p:nvPr>
        </p:nvSpPr>
        <p:spPr>
          <a:xfrm>
            <a:off x="177800" y="477490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Sirkulasi Tunggal</a:t>
            </a:r>
            <a:endParaRPr/>
          </a:p>
        </p:txBody>
      </p:sp>
      <p:sp>
        <p:nvSpPr>
          <p:cNvPr id="401" name="Google Shape;401;p35"/>
          <p:cNvSpPr txBox="1"/>
          <p:nvPr>
            <p:ph idx="1" type="body"/>
          </p:nvPr>
        </p:nvSpPr>
        <p:spPr>
          <a:xfrm>
            <a:off x="215900" y="1535782"/>
            <a:ext cx="8534400" cy="398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Ikan bertulang keras, pari, dan hiu memiliki </a:t>
            </a:r>
            <a:r>
              <a:rPr b="1" lang="en-US" sz="3000"/>
              <a:t>sirkulasi tunggal </a:t>
            </a:r>
            <a:r>
              <a:rPr lang="en-US" sz="3000"/>
              <a:t>dengan jantung beruang dua</a:t>
            </a:r>
            <a:endParaRPr sz="3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Pada sirkulasi tunggal, darah yang meninggalkan jantung akan melewati dua bantalan kapiler sebelum kembali ke jantung</a:t>
            </a:r>
            <a:endParaRPr sz="3000"/>
          </a:p>
          <a:p>
            <a:pPr indent="-152400" lvl="0" marL="342900" rtl="0" algn="l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/>
          <p:nvPr/>
        </p:nvSpPr>
        <p:spPr>
          <a:xfrm>
            <a:off x="152400" y="0"/>
            <a:ext cx="3705225" cy="285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Peraga 42.4  Sirkulasi tunggal pada ikan</a:t>
            </a:r>
            <a:endParaRPr b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36"/>
          <p:cNvGrpSpPr/>
          <p:nvPr/>
        </p:nvGrpSpPr>
        <p:grpSpPr>
          <a:xfrm>
            <a:off x="1524000" y="609600"/>
            <a:ext cx="5715000" cy="5956300"/>
            <a:chOff x="1593810" y="177800"/>
            <a:chExt cx="5715040" cy="6410325"/>
          </a:xfrm>
        </p:grpSpPr>
        <p:pic>
          <p:nvPicPr>
            <p:cNvPr descr="42_04FishSingleCirc-U" id="409" name="Google Shape;409;p36"/>
            <p:cNvPicPr preferRelativeResize="0"/>
            <p:nvPr/>
          </p:nvPicPr>
          <p:blipFill rotWithShape="1">
            <a:blip r:embed="rId3">
              <a:alphaModFix/>
            </a:blip>
            <a:srcRect b="3012" l="0" r="0" t="0"/>
            <a:stretch/>
          </p:blipFill>
          <p:spPr>
            <a:xfrm>
              <a:off x="1833563" y="177800"/>
              <a:ext cx="5475287" cy="6380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36"/>
            <p:cNvSpPr txBox="1"/>
            <p:nvPr/>
          </p:nvSpPr>
          <p:spPr>
            <a:xfrm>
              <a:off x="2803525" y="2025650"/>
              <a:ext cx="788988" cy="295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Arteri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1" name="Google Shape;411;p36"/>
            <p:cNvCxnSpPr/>
            <p:nvPr/>
          </p:nvCxnSpPr>
          <p:spPr>
            <a:xfrm>
              <a:off x="3644900" y="2146300"/>
              <a:ext cx="584200" cy="63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2" name="Google Shape;412;p36"/>
            <p:cNvSpPr txBox="1"/>
            <p:nvPr/>
          </p:nvSpPr>
          <p:spPr>
            <a:xfrm>
              <a:off x="2797175" y="2990850"/>
              <a:ext cx="1163638" cy="263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Ventrikel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3" name="Google Shape;413;p36"/>
            <p:cNvCxnSpPr/>
            <p:nvPr/>
          </p:nvCxnSpPr>
          <p:spPr>
            <a:xfrm>
              <a:off x="3937000" y="3117850"/>
              <a:ext cx="50165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4" name="Google Shape;414;p36"/>
            <p:cNvSpPr txBox="1"/>
            <p:nvPr/>
          </p:nvSpPr>
          <p:spPr>
            <a:xfrm>
              <a:off x="2803525" y="3568700"/>
              <a:ext cx="877888" cy="263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Atrium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5" name="Google Shape;415;p36"/>
            <p:cNvCxnSpPr/>
            <p:nvPr/>
          </p:nvCxnSpPr>
          <p:spPr>
            <a:xfrm>
              <a:off x="3727450" y="3708400"/>
              <a:ext cx="73025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6" name="Google Shape;416;p36"/>
            <p:cNvSpPr txBox="1"/>
            <p:nvPr/>
          </p:nvSpPr>
          <p:spPr>
            <a:xfrm>
              <a:off x="1593810" y="3238500"/>
              <a:ext cx="725488" cy="257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Jantung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2533650" y="2927350"/>
              <a:ext cx="260350" cy="882650"/>
            </a:xfrm>
            <a:prstGeom prst="leftBrace">
              <a:avLst>
                <a:gd fmla="val 28252" name="adj1"/>
                <a:gd fmla="val 50000" name="adj2"/>
              </a:avLst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6"/>
            <p:cNvSpPr txBox="1"/>
            <p:nvPr/>
          </p:nvSpPr>
          <p:spPr>
            <a:xfrm>
              <a:off x="2797175" y="4610100"/>
              <a:ext cx="623888" cy="24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Vena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9" name="Google Shape;419;p36"/>
            <p:cNvCxnSpPr/>
            <p:nvPr/>
          </p:nvCxnSpPr>
          <p:spPr>
            <a:xfrm>
              <a:off x="3416300" y="4743450"/>
              <a:ext cx="7366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0" name="Google Shape;420;p36"/>
            <p:cNvSpPr txBox="1"/>
            <p:nvPr/>
          </p:nvSpPr>
          <p:spPr>
            <a:xfrm>
              <a:off x="4448175" y="6299200"/>
              <a:ext cx="260508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Kapiler sistemik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1" name="Google Shape;421;p36"/>
            <p:cNvCxnSpPr/>
            <p:nvPr/>
          </p:nvCxnSpPr>
          <p:spPr>
            <a:xfrm>
              <a:off x="5721350" y="5727700"/>
              <a:ext cx="0" cy="5778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2" name="Google Shape;422;p36"/>
            <p:cNvSpPr txBox="1"/>
            <p:nvPr/>
          </p:nvSpPr>
          <p:spPr>
            <a:xfrm>
              <a:off x="5064125" y="4311650"/>
              <a:ext cx="1385888" cy="574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Sirkulasi </a:t>
              </a:r>
              <a:endParaRPr/>
            </a:p>
            <a:p>
              <a:pPr indent="-457200" lvl="0" marL="4572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sistemik</a:t>
              </a:r>
              <a:endParaRPr b="1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6"/>
            <p:cNvSpPr txBox="1"/>
            <p:nvPr/>
          </p:nvSpPr>
          <p:spPr>
            <a:xfrm>
              <a:off x="5032375" y="1981200"/>
              <a:ext cx="1385888" cy="574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Sirkulasi</a:t>
              </a:r>
              <a:endParaRPr/>
            </a:p>
            <a:p>
              <a:pPr indent="-457200" lvl="0" marL="4572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insang</a:t>
              </a:r>
              <a:endParaRPr b="1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6"/>
            <p:cNvSpPr txBox="1"/>
            <p:nvPr/>
          </p:nvSpPr>
          <p:spPr>
            <a:xfrm>
              <a:off x="4822825" y="228600"/>
              <a:ext cx="1900238" cy="269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Kapiler insang</a:t>
              </a:r>
              <a:endParaRPr b="1" sz="21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5" name="Google Shape;425;p36"/>
            <p:cNvCxnSpPr/>
            <p:nvPr/>
          </p:nvCxnSpPr>
          <p:spPr>
            <a:xfrm>
              <a:off x="5711825" y="501650"/>
              <a:ext cx="0" cy="5270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430" name="Google Shape;43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31" name="Google Shape;431;p37"/>
          <p:cNvSpPr txBox="1"/>
          <p:nvPr>
            <p:ph type="ctrTitle"/>
          </p:nvPr>
        </p:nvSpPr>
        <p:spPr>
          <a:xfrm>
            <a:off x="3491880" y="2780928"/>
            <a:ext cx="5447928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PENCERNAAN</a:t>
            </a:r>
            <a:endParaRPr sz="4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Ayie\Downloads\ikan digest.jpg" id="437" name="Google Shape;437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6791"/>
            <a:ext cx="7164288" cy="519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Ayie\Downloads\Digestive-Fig-1_web.png" id="443" name="Google Shape;44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60" y="1052735"/>
            <a:ext cx="7570076" cy="5677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36" name="Google Shape;136;p4"/>
          <p:cNvGraphicFramePr/>
          <p:nvPr/>
        </p:nvGraphicFramePr>
        <p:xfrm>
          <a:off x="0" y="-2016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{245A586A-3302-4FA1-92A8-118661DE0854}</a:tableStyleId>
              </a:tblPr>
              <a:tblGrid>
                <a:gridCol w="3203850"/>
                <a:gridCol w="3096350"/>
                <a:gridCol w="2843800"/>
              </a:tblGrid>
              <a:tr h="3708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Superclass Agnatha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Superclass Gnathostomatha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G. a: tanpa,G. gnathos: rahang</a:t>
                      </a:r>
                      <a:endParaRPr sz="1800"/>
                    </a:p>
                  </a:txBody>
                  <a:tcPr marT="45725" marB="45725" marR="91450" marL="91450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G. stoma: mulut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Lamprey, hagfish (jawless)</a:t>
                      </a:r>
                      <a:endParaRPr sz="1800"/>
                    </a:p>
                  </a:txBody>
                  <a:tcPr marT="45725" marB="45725" marR="91450" marL="91450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Jawed fished, tetrapods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Class myxini (70 species) &amp; Petromyzontida (38</a:t>
                      </a:r>
                      <a:r>
                        <a:rPr lang="en-US" sz="1800"/>
                        <a:t> species)</a:t>
                      </a:r>
                      <a:endParaRPr sz="1800"/>
                    </a:p>
                  </a:txBody>
                  <a:tcPr marT="45725" marB="45725" marR="91450" marL="91450"/>
                </a:tc>
                <a:tc hMerge="1"/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Class</a:t>
                      </a:r>
                      <a:r>
                        <a:rPr lang="en-US" sz="1800"/>
                        <a:t> Chondrichthyes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Actinopterygii Sarcopterigii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Amphibia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Reptilia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Aves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Mammalia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Hagfish no vertebrae (cranium)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Lamprey rudimentary</a:t>
                      </a:r>
                      <a:r>
                        <a:rPr lang="en-US" sz="1800"/>
                        <a:t> vertebrae, 15-60 cm</a:t>
                      </a:r>
                      <a:endParaRPr sz="1800"/>
                    </a:p>
                  </a:txBody>
                  <a:tcPr marT="45725" marB="45725" marR="91450" marL="91450"/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slender, no fin,</a:t>
                      </a:r>
                      <a:r>
                        <a:rPr lang="en-US" sz="1800"/>
                        <a:t> </a:t>
                      </a:r>
                      <a:r>
                        <a:rPr lang="en-US" sz="1800"/>
                        <a:t>fibrous &amp; cartilaginous, pronephric, no stomach, no larvae, external fert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slender, 1 or 2 fin, fibrous &amp; cartilaginous, opisthonephric, no stomach, larvae,</a:t>
                      </a:r>
                      <a:r>
                        <a:rPr lang="en-US" sz="1800"/>
                        <a:t> external fert</a:t>
                      </a:r>
                      <a:endParaRPr sz="1800"/>
                    </a:p>
                  </a:txBody>
                  <a:tcPr marT="45725" marB="45725" marR="91450" marL="91450"/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Sense: taste,</a:t>
                      </a:r>
                      <a:r>
                        <a:rPr lang="en-US" sz="1800"/>
                        <a:t> smell, hearing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Sense: eye, 2 semicular</a:t>
                      </a:r>
                      <a:endParaRPr sz="1800"/>
                    </a:p>
                  </a:txBody>
                  <a:tcPr marT="45725" marB="45725" marR="91450" marL="91450"/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800"/>
                        <a:t>Myxine glutinosa, Eptatretus stoutii</a:t>
                      </a:r>
                      <a:endParaRPr i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800"/>
                        <a:t>Lampetra tridentata, Petromyzon</a:t>
                      </a:r>
                      <a:r>
                        <a:rPr i="1" lang="en-US" sz="1800"/>
                        <a:t> marinus</a:t>
                      </a:r>
                      <a:endParaRPr i="1" sz="1800"/>
                    </a:p>
                  </a:txBody>
                  <a:tcPr marT="45725" marB="45725" marR="91450" marL="91450"/>
                </a:tc>
                <a:tc vMerge="1"/>
              </a:tr>
            </a:tbl>
          </a:graphicData>
        </a:graphic>
      </p:graphicFrame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23804" t="0"/>
          <a:stretch/>
        </p:blipFill>
        <p:spPr>
          <a:xfrm>
            <a:off x="2274962" y="5081301"/>
            <a:ext cx="2532881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6512" y="5081301"/>
            <a:ext cx="2304256" cy="176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5">
            <a:alphaModFix/>
          </a:blip>
          <a:srcRect b="33880" l="28470" r="61979" t="32277"/>
          <a:stretch/>
        </p:blipFill>
        <p:spPr>
          <a:xfrm rot="5400000">
            <a:off x="6694494" y="3345144"/>
            <a:ext cx="942505" cy="40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65302" l="28470" r="61979" t="3277"/>
          <a:stretch/>
        </p:blipFill>
        <p:spPr>
          <a:xfrm rot="5400000">
            <a:off x="6657089" y="4325054"/>
            <a:ext cx="1014397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448" name="Google Shape;44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49" name="Google Shape;449;p40"/>
          <p:cNvSpPr txBox="1"/>
          <p:nvPr>
            <p:ph type="ctrTitle"/>
          </p:nvPr>
        </p:nvSpPr>
        <p:spPr>
          <a:xfrm>
            <a:off x="3491880" y="2780928"/>
            <a:ext cx="5447928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RESPIRASI</a:t>
            </a:r>
            <a:endParaRPr sz="4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/>
          <p:nvPr>
            <p:ph idx="1" type="body"/>
          </p:nvPr>
        </p:nvSpPr>
        <p:spPr>
          <a:xfrm>
            <a:off x="215900" y="1437530"/>
            <a:ext cx="8534400" cy="5303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b="1" lang="en-US" sz="3000"/>
              <a:t>Ventilasi </a:t>
            </a:r>
            <a:r>
              <a:rPr lang="en-US" sz="3000"/>
              <a:t>menggerakkan media respirasi melintasi permukaan respirasi</a:t>
            </a:r>
            <a:endParaRPr sz="3000"/>
          </a:p>
          <a:p>
            <a:pPr indent="-3429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Hewan-hewan akuatik bergerak melintasi air atau menggerakkan air melintasi insangnya untuk ventilasi</a:t>
            </a:r>
            <a:endParaRPr sz="3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"/>
          <p:cNvSpPr/>
          <p:nvPr/>
        </p:nvSpPr>
        <p:spPr>
          <a:xfrm>
            <a:off x="152400" y="548680"/>
            <a:ext cx="5133975" cy="285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Peraga 42.22  Struktur dan fungsi insang ikan (Campbell, 2010)</a:t>
            </a:r>
            <a:endParaRPr b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462;p42"/>
          <p:cNvGrpSpPr/>
          <p:nvPr/>
        </p:nvGrpSpPr>
        <p:grpSpPr>
          <a:xfrm>
            <a:off x="279400" y="954088"/>
            <a:ext cx="8655050" cy="4832350"/>
            <a:chOff x="279855" y="954088"/>
            <a:chExt cx="8654595" cy="4832366"/>
          </a:xfrm>
        </p:grpSpPr>
        <p:pic>
          <p:nvPicPr>
            <p:cNvPr descr="42_22FishGills-U" id="463" name="Google Shape;463;p42"/>
            <p:cNvPicPr preferRelativeResize="0"/>
            <p:nvPr/>
          </p:nvPicPr>
          <p:blipFill rotWithShape="1">
            <a:blip r:embed="rId3">
              <a:alphaModFix/>
            </a:blip>
            <a:srcRect b="3821" l="0" r="0" t="0"/>
            <a:stretch/>
          </p:blipFill>
          <p:spPr>
            <a:xfrm>
              <a:off x="300038" y="954088"/>
              <a:ext cx="8542337" cy="4832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42"/>
            <p:cNvSpPr txBox="1"/>
            <p:nvPr/>
          </p:nvSpPr>
          <p:spPr>
            <a:xfrm>
              <a:off x="279855" y="1000108"/>
              <a:ext cx="1114425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Anatomi insang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2"/>
            <p:cNvSpPr txBox="1"/>
            <p:nvPr/>
          </p:nvSpPr>
          <p:spPr>
            <a:xfrm>
              <a:off x="325211" y="1499512"/>
              <a:ext cx="415925" cy="2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Lengkung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insang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6" name="Google Shape;466;p42"/>
            <p:cNvCxnSpPr/>
            <p:nvPr/>
          </p:nvCxnSpPr>
          <p:spPr>
            <a:xfrm>
              <a:off x="571500" y="1803400"/>
              <a:ext cx="1041400" cy="3429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7" name="Google Shape;467;p42"/>
            <p:cNvSpPr txBox="1"/>
            <p:nvPr/>
          </p:nvSpPr>
          <p:spPr>
            <a:xfrm>
              <a:off x="346075" y="3003550"/>
              <a:ext cx="415925" cy="2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Aliran air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8" name="Google Shape;468;p42"/>
            <p:cNvCxnSpPr/>
            <p:nvPr/>
          </p:nvCxnSpPr>
          <p:spPr>
            <a:xfrm>
              <a:off x="495300" y="2673350"/>
              <a:ext cx="0" cy="2857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9" name="Google Shape;469;p42"/>
            <p:cNvSpPr txBox="1"/>
            <p:nvPr/>
          </p:nvSpPr>
          <p:spPr>
            <a:xfrm>
              <a:off x="1514475" y="3180442"/>
              <a:ext cx="720725" cy="13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Pperkulum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0" name="Google Shape;470;p42"/>
            <p:cNvCxnSpPr/>
            <p:nvPr/>
          </p:nvCxnSpPr>
          <p:spPr>
            <a:xfrm>
              <a:off x="1689100" y="2863850"/>
              <a:ext cx="177800" cy="2857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1" name="Google Shape;471;p42"/>
            <p:cNvSpPr txBox="1"/>
            <p:nvPr/>
          </p:nvSpPr>
          <p:spPr>
            <a:xfrm>
              <a:off x="3451225" y="2221592"/>
              <a:ext cx="415925" cy="2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Lengkung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insang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2" name="Google Shape;472;p42"/>
            <p:cNvCxnSpPr/>
            <p:nvPr/>
          </p:nvCxnSpPr>
          <p:spPr>
            <a:xfrm>
              <a:off x="3562350" y="2463800"/>
              <a:ext cx="0" cy="2857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3" name="Google Shape;473;p42"/>
            <p:cNvSpPr txBox="1"/>
            <p:nvPr/>
          </p:nvSpPr>
          <p:spPr>
            <a:xfrm>
              <a:off x="4547051" y="2241550"/>
              <a:ext cx="841375" cy="285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Organisasi filamen 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insang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2"/>
            <p:cNvSpPr txBox="1"/>
            <p:nvPr/>
          </p:nvSpPr>
          <p:spPr>
            <a:xfrm>
              <a:off x="4403725" y="2654300"/>
              <a:ext cx="841375" cy="285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Pembuluh 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darah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5" name="Google Shape;475;p42"/>
            <p:cNvCxnSpPr/>
            <p:nvPr/>
          </p:nvCxnSpPr>
          <p:spPr>
            <a:xfrm>
              <a:off x="3695700" y="2622550"/>
              <a:ext cx="685800" cy="889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42"/>
            <p:cNvCxnSpPr/>
            <p:nvPr/>
          </p:nvCxnSpPr>
          <p:spPr>
            <a:xfrm flipH="1" rot="10800000">
              <a:off x="3771900" y="2711450"/>
              <a:ext cx="609600" cy="635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7" name="Google Shape;477;p42"/>
            <p:cNvSpPr txBox="1"/>
            <p:nvPr/>
          </p:nvSpPr>
          <p:spPr>
            <a:xfrm>
              <a:off x="5357133" y="1159330"/>
              <a:ext cx="1235075" cy="1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Darah miskin oksigen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2"/>
            <p:cNvSpPr txBox="1"/>
            <p:nvPr/>
          </p:nvSpPr>
          <p:spPr>
            <a:xfrm>
              <a:off x="5286375" y="1549400"/>
              <a:ext cx="1235075" cy="1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Darah kaya oksigen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2"/>
            <p:cNvSpPr txBox="1"/>
            <p:nvPr/>
          </p:nvSpPr>
          <p:spPr>
            <a:xfrm>
              <a:off x="7947025" y="996950"/>
              <a:ext cx="835025" cy="450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Aliran cairan 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melalui filamen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insang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2"/>
            <p:cNvSpPr txBox="1"/>
            <p:nvPr/>
          </p:nvSpPr>
          <p:spPr>
            <a:xfrm>
              <a:off x="8321675" y="1924050"/>
              <a:ext cx="561975" cy="13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Lamela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1" name="Google Shape;481;p42"/>
            <p:cNvCxnSpPr/>
            <p:nvPr/>
          </p:nvCxnSpPr>
          <p:spPr>
            <a:xfrm flipH="1">
              <a:off x="8128000" y="2063750"/>
              <a:ext cx="247650" cy="4508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2" name="Google Shape;482;p42"/>
            <p:cNvSpPr txBox="1"/>
            <p:nvPr/>
          </p:nvSpPr>
          <p:spPr>
            <a:xfrm>
              <a:off x="7546975" y="3651250"/>
              <a:ext cx="1387475" cy="3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Aliran darah melalui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kapiler dalam lamela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2"/>
            <p:cNvSpPr txBox="1"/>
            <p:nvPr/>
          </p:nvSpPr>
          <p:spPr>
            <a:xfrm>
              <a:off x="6556375" y="3403600"/>
              <a:ext cx="688975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Aliran air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 antara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lamela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4" name="Google Shape;484;p42"/>
            <p:cNvCxnSpPr/>
            <p:nvPr/>
          </p:nvCxnSpPr>
          <p:spPr>
            <a:xfrm>
              <a:off x="8108950" y="3054350"/>
              <a:ext cx="0" cy="5842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5" name="Google Shape;485;p42"/>
            <p:cNvCxnSpPr/>
            <p:nvPr/>
          </p:nvCxnSpPr>
          <p:spPr>
            <a:xfrm flipH="1">
              <a:off x="6858000" y="3124200"/>
              <a:ext cx="44450" cy="2476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6" name="Google Shape;486;p42"/>
            <p:cNvSpPr txBox="1"/>
            <p:nvPr/>
          </p:nvSpPr>
          <p:spPr>
            <a:xfrm>
              <a:off x="6657975" y="4292600"/>
              <a:ext cx="1628775" cy="146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Pertukaran lawan-arus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2"/>
            <p:cNvSpPr txBox="1"/>
            <p:nvPr/>
          </p:nvSpPr>
          <p:spPr>
            <a:xfrm>
              <a:off x="6797675" y="4572000"/>
              <a:ext cx="1393825" cy="17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b="1" baseline="-2500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O2</a:t>
              </a: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(mm Hg) dalam air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2"/>
            <p:cNvSpPr txBox="1"/>
            <p:nvPr/>
          </p:nvSpPr>
          <p:spPr>
            <a:xfrm>
              <a:off x="6675213" y="5565320"/>
              <a:ext cx="1393825" cy="17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b="1" baseline="-2500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O2</a:t>
              </a: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(mm Hg) dalam darah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2"/>
            <p:cNvSpPr txBox="1"/>
            <p:nvPr/>
          </p:nvSpPr>
          <p:spPr>
            <a:xfrm>
              <a:off x="5431521" y="5126264"/>
              <a:ext cx="708025" cy="63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Difusi neto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b="1" baseline="-2500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dari air</a:t>
              </a:r>
              <a:endParaRPr/>
            </a:p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ke darah</a:t>
              </a:r>
              <a:endParaRPr b="1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0" name="Google Shape;490;p42"/>
            <p:cNvCxnSpPr/>
            <p:nvPr/>
          </p:nvCxnSpPr>
          <p:spPr>
            <a:xfrm flipH="1" rot="10800000">
              <a:off x="6197600" y="5029200"/>
              <a:ext cx="806450" cy="1460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91" name="Google Shape;491;p42"/>
            <p:cNvSpPr txBox="1"/>
            <p:nvPr/>
          </p:nvSpPr>
          <p:spPr>
            <a:xfrm>
              <a:off x="6880225" y="4806950"/>
              <a:ext cx="26987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2"/>
            <p:cNvSpPr txBox="1"/>
            <p:nvPr/>
          </p:nvSpPr>
          <p:spPr>
            <a:xfrm>
              <a:off x="7140575" y="4806950"/>
              <a:ext cx="26987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2"/>
            <p:cNvSpPr txBox="1"/>
            <p:nvPr/>
          </p:nvSpPr>
          <p:spPr>
            <a:xfrm>
              <a:off x="7439025" y="4806950"/>
              <a:ext cx="180975" cy="1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2"/>
            <p:cNvSpPr txBox="1"/>
            <p:nvPr/>
          </p:nvSpPr>
          <p:spPr>
            <a:xfrm>
              <a:off x="7699375" y="4806950"/>
              <a:ext cx="18097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2"/>
            <p:cNvSpPr txBox="1"/>
            <p:nvPr/>
          </p:nvSpPr>
          <p:spPr>
            <a:xfrm>
              <a:off x="7959725" y="4806950"/>
              <a:ext cx="18732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2"/>
            <p:cNvSpPr txBox="1"/>
            <p:nvPr/>
          </p:nvSpPr>
          <p:spPr>
            <a:xfrm>
              <a:off x="7153275" y="5227638"/>
              <a:ext cx="26987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110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2"/>
            <p:cNvSpPr txBox="1"/>
            <p:nvPr/>
          </p:nvSpPr>
          <p:spPr>
            <a:xfrm>
              <a:off x="7439025" y="5227638"/>
              <a:ext cx="149225" cy="13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2"/>
            <p:cNvSpPr txBox="1"/>
            <p:nvPr/>
          </p:nvSpPr>
          <p:spPr>
            <a:xfrm>
              <a:off x="7959725" y="5227638"/>
              <a:ext cx="149225" cy="13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2"/>
            <p:cNvSpPr txBox="1"/>
            <p:nvPr/>
          </p:nvSpPr>
          <p:spPr>
            <a:xfrm>
              <a:off x="3286116" y="5086350"/>
              <a:ext cx="866775" cy="1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Filamen insang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0" name="Google Shape;500;p42"/>
            <p:cNvCxnSpPr/>
            <p:nvPr/>
          </p:nvCxnSpPr>
          <p:spPr>
            <a:xfrm flipH="1">
              <a:off x="4248150" y="4953000"/>
              <a:ext cx="323850" cy="18415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1" name="Google Shape;501;p42"/>
            <p:cNvCxnSpPr/>
            <p:nvPr/>
          </p:nvCxnSpPr>
          <p:spPr>
            <a:xfrm rot="10800000">
              <a:off x="4248150" y="5137150"/>
              <a:ext cx="29845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02" name="Google Shape;502;p42"/>
            <p:cNvSpPr txBox="1"/>
            <p:nvPr/>
          </p:nvSpPr>
          <p:spPr>
            <a:xfrm>
              <a:off x="7693025" y="5227638"/>
              <a:ext cx="149225" cy="13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2"/>
            <p:cNvSpPr txBox="1"/>
            <p:nvPr/>
          </p:nvSpPr>
          <p:spPr>
            <a:xfrm>
              <a:off x="6880225" y="5230813"/>
              <a:ext cx="269875" cy="120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457200" lvl="0" marL="45720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b="1" sz="1000">
                <a:solidFill>
                  <a:srgbClr val="563A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42"/>
          <p:cNvSpPr/>
          <p:nvPr/>
        </p:nvSpPr>
        <p:spPr>
          <a:xfrm>
            <a:off x="279400" y="4471894"/>
            <a:ext cx="2780432" cy="183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Insang ikan menggunakan sistem 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pertukaran lawan-arus (</a:t>
            </a:r>
            <a:r>
              <a:rPr b="1"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countercurrent exchange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di mana darah mengalir ke arah yang berlawanan dengan air yang melewati insang; darah mengandung lebih sedikit oksigen daripada air yang dijumpainya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511" name="Google Shape;511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6711"/>
            <a:ext cx="9144000" cy="489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518" name="Google Shape;518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6" y="13016"/>
            <a:ext cx="4634622" cy="676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5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Ayie\Downloads\ikan1.jpg" id="524" name="Google Shape;524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412776"/>
            <a:ext cx="5760640" cy="47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529" name="Google Shape;52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30" name="Google Shape;530;p46"/>
          <p:cNvSpPr txBox="1"/>
          <p:nvPr>
            <p:ph type="ctrTitle"/>
          </p:nvPr>
        </p:nvSpPr>
        <p:spPr>
          <a:xfrm>
            <a:off x="3491880" y="2780928"/>
            <a:ext cx="5447928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EKSKRESI</a:t>
            </a:r>
            <a:endParaRPr sz="4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7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537" name="Google Shape;537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8" y="39612"/>
            <a:ext cx="8958379" cy="684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8"/>
          <p:cNvSpPr txBox="1"/>
          <p:nvPr>
            <p:ph type="title"/>
          </p:nvPr>
        </p:nvSpPr>
        <p:spPr>
          <a:xfrm>
            <a:off x="76200" y="477490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Tantangan Osmotik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44" name="Google Shape;544;p48"/>
          <p:cNvSpPr txBox="1"/>
          <p:nvPr>
            <p:ph idx="1" type="body"/>
          </p:nvPr>
        </p:nvSpPr>
        <p:spPr>
          <a:xfrm>
            <a:off x="195263" y="1546200"/>
            <a:ext cx="8534400" cy="3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b="1" lang="en-US" sz="3000"/>
              <a:t>Osmokonformer</a:t>
            </a:r>
            <a:r>
              <a:rPr lang="en-US" sz="3000"/>
              <a:t>, hanya terdiri atas beberapa hewan laut, bersifat isoosmotik dengan sekitarnya dan tidak mengatur osmolaritasnya</a:t>
            </a:r>
            <a:endParaRPr sz="3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b="1" lang="en-US" sz="3000"/>
              <a:t>Osmoregulator </a:t>
            </a:r>
            <a:r>
              <a:rPr lang="en-US" sz="3000"/>
              <a:t>mengeluarkan energi untuk mengontrol pengambilan dan kehilangan air dalam lingkungan hiperosmotik atau  hipoosmotik</a:t>
            </a:r>
            <a:endParaRPr sz="3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9"/>
          <p:cNvSpPr txBox="1"/>
          <p:nvPr>
            <p:ph idx="1" type="body"/>
          </p:nvPr>
        </p:nvSpPr>
        <p:spPr>
          <a:xfrm>
            <a:off x="196850" y="1571352"/>
            <a:ext cx="8534400" cy="3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Sebagian besar hewan merupakan  </a:t>
            </a:r>
            <a:r>
              <a:rPr b="1" lang="en-US" sz="3000"/>
              <a:t>stenohalin</a:t>
            </a:r>
            <a:r>
              <a:rPr lang="en-US" sz="3000"/>
              <a:t>; mereka tidak dapat menoleransi perubahan besar-besaran dalam osmolaritas eksternal</a:t>
            </a:r>
            <a:endParaRPr sz="3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Hewan </a:t>
            </a:r>
            <a:r>
              <a:rPr b="1" lang="en-US" sz="3000"/>
              <a:t>eurihalin </a:t>
            </a:r>
            <a:r>
              <a:rPr lang="en-US" sz="3000"/>
              <a:t>dapat sintas menghadapi fluktuasi osmolaritas eksternal yang besar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FISHES / PISCES / IKAN</a:t>
            </a:r>
            <a:endParaRPr/>
          </a:p>
        </p:txBody>
      </p:sp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b="1" lang="en-US" sz="2400"/>
              <a:t>Gill breathing aquatic vertebrate with fins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b="1" lang="en-US" sz="2400"/>
              <a:t>28.000 living species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b="1" lang="en-US" sz="2400"/>
              <a:t>Seawater and freshwater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4_03EuryhalineSalmon-U" id="556" name="Google Shape;556;p50"/>
          <p:cNvPicPr preferRelativeResize="0"/>
          <p:nvPr/>
        </p:nvPicPr>
        <p:blipFill rotWithShape="1">
          <a:blip r:embed="rId3">
            <a:alphaModFix/>
          </a:blip>
          <a:srcRect b="3122" l="0" r="0" t="0"/>
          <a:stretch/>
        </p:blipFill>
        <p:spPr>
          <a:xfrm>
            <a:off x="609600" y="381000"/>
            <a:ext cx="7927975" cy="534511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0"/>
          <p:cNvSpPr/>
          <p:nvPr/>
        </p:nvSpPr>
        <p:spPr>
          <a:xfrm>
            <a:off x="152400" y="0"/>
            <a:ext cx="6919913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44.3  Salem sockeye (</a:t>
            </a:r>
            <a:r>
              <a:rPr i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Oncorhynchus nerka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 osmoregulator eurihalin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0"/>
          <p:cNvSpPr txBox="1"/>
          <p:nvPr/>
        </p:nvSpPr>
        <p:spPr>
          <a:xfrm>
            <a:off x="685800" y="5791200"/>
            <a:ext cx="82296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Salem sockeye, suatu hewan eurihalin, dapat sintas menghadapi fluktuasi osmolaritas eksternal yang besar.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1"/>
          <p:cNvSpPr txBox="1"/>
          <p:nvPr>
            <p:ph type="title"/>
          </p:nvPr>
        </p:nvSpPr>
        <p:spPr>
          <a:xfrm>
            <a:off x="98425" y="477490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Hewan Laut</a:t>
            </a:r>
            <a:endParaRPr b="0" i="1">
              <a:solidFill>
                <a:schemeClr val="dk1"/>
              </a:solidFill>
            </a:endParaRPr>
          </a:p>
        </p:txBody>
      </p:sp>
      <p:sp>
        <p:nvSpPr>
          <p:cNvPr id="565" name="Google Shape;565;p51"/>
          <p:cNvSpPr txBox="1"/>
          <p:nvPr>
            <p:ph idx="1" type="body"/>
          </p:nvPr>
        </p:nvSpPr>
        <p:spPr>
          <a:xfrm>
            <a:off x="195263" y="1638126"/>
            <a:ext cx="8534400" cy="517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Sebagian besar vertebrata laut dan beberapa invertebrata laut merupakan osmoregulator</a:t>
            </a:r>
            <a:endParaRPr sz="2600"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Ikan laut bertulang keras bersifat hipoosmotik terhadap air laut</a:t>
            </a:r>
            <a:endParaRPr sz="2600"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Mereka kehilangan air melalui osmosis dan memeroleh garam melalui difusi dan dari makanan</a:t>
            </a:r>
            <a:endParaRPr sz="2600"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Mereka menyeimbangkan kehilangan air dengan meminum air laut dan menyekresikan garam</a:t>
            </a:r>
            <a:endParaRPr sz="2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2"/>
          <p:cNvSpPr/>
          <p:nvPr/>
        </p:nvSpPr>
        <p:spPr>
          <a:xfrm>
            <a:off x="161636" y="692696"/>
            <a:ext cx="5346468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Peraga 44.4   Osmoregulasi pada ikan laut dan ikan air tawar bertulang keras: suatu perbandingan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2" name="Google Shape;572;p52"/>
          <p:cNvGrpSpPr/>
          <p:nvPr/>
        </p:nvGrpSpPr>
        <p:grpSpPr>
          <a:xfrm>
            <a:off x="228600" y="1923256"/>
            <a:ext cx="8621713" cy="3810000"/>
            <a:chOff x="144" y="864"/>
            <a:chExt cx="5431" cy="2400"/>
          </a:xfrm>
        </p:grpSpPr>
        <p:pic>
          <p:nvPicPr>
            <p:cNvPr descr="44_04-FishOsmoregulate-U" id="573" name="Google Shape;573;p52"/>
            <p:cNvPicPr preferRelativeResize="0"/>
            <p:nvPr/>
          </p:nvPicPr>
          <p:blipFill rotWithShape="1">
            <a:blip r:embed="rId3">
              <a:alphaModFix/>
            </a:blip>
            <a:srcRect b="4932" l="0" r="0" t="0"/>
            <a:stretch/>
          </p:blipFill>
          <p:spPr>
            <a:xfrm>
              <a:off x="144" y="1128"/>
              <a:ext cx="5381" cy="2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52"/>
            <p:cNvSpPr txBox="1"/>
            <p:nvPr/>
          </p:nvSpPr>
          <p:spPr>
            <a:xfrm>
              <a:off x="1374" y="1006"/>
              <a:ext cx="507" cy="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Ekskresi ion-ion garam dari insang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2"/>
            <p:cNvSpPr txBox="1"/>
            <p:nvPr/>
          </p:nvSpPr>
          <p:spPr>
            <a:xfrm>
              <a:off x="410" y="1051"/>
              <a:ext cx="877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Penambahan air dan ion-ion garam dari makanan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2"/>
            <p:cNvSpPr txBox="1"/>
            <p:nvPr/>
          </p:nvSpPr>
          <p:spPr>
            <a:xfrm>
              <a:off x="1942" y="864"/>
              <a:ext cx="805" cy="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Kehilangan air osmotik melalui insang dan bagian-bagian lain dari permukaan tubuh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2"/>
            <p:cNvSpPr txBox="1"/>
            <p:nvPr/>
          </p:nvSpPr>
          <p:spPr>
            <a:xfrm>
              <a:off x="3072" y="1020"/>
              <a:ext cx="931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Pengambilan air dan beberapa ion dalam makanan 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52"/>
            <p:cNvSpPr txBox="1"/>
            <p:nvPr/>
          </p:nvSpPr>
          <p:spPr>
            <a:xfrm>
              <a:off x="3984" y="1104"/>
              <a:ext cx="675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Pengambilan ion–ion garam oleh insang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2"/>
            <p:cNvSpPr txBox="1"/>
            <p:nvPr/>
          </p:nvSpPr>
          <p:spPr>
            <a:xfrm>
              <a:off x="4752" y="920"/>
              <a:ext cx="817" cy="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Penambahan air osmotik melalui insang dan bagian-bagian lain dari permukaan tubuh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2"/>
            <p:cNvSpPr txBox="1"/>
            <p:nvPr/>
          </p:nvSpPr>
          <p:spPr>
            <a:xfrm>
              <a:off x="4334" y="2568"/>
              <a:ext cx="1241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Ekskresi banyak air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dalam urin encer dari ginjal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2"/>
            <p:cNvSpPr txBox="1"/>
            <p:nvPr/>
          </p:nvSpPr>
          <p:spPr>
            <a:xfrm>
              <a:off x="1402" y="2566"/>
              <a:ext cx="1193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Ekskresi ion-ion garam dan sedikit air dalam urin kental dari ginjal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2"/>
            <p:cNvSpPr txBox="1"/>
            <p:nvPr/>
          </p:nvSpPr>
          <p:spPr>
            <a:xfrm>
              <a:off x="410" y="2566"/>
              <a:ext cx="895" cy="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Penambahan air dan ion-ion garam dari air laut yang diminum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2"/>
            <p:cNvSpPr txBox="1"/>
            <p:nvPr/>
          </p:nvSpPr>
          <p:spPr>
            <a:xfrm>
              <a:off x="166" y="3143"/>
              <a:ext cx="2398" cy="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(a)  Osmoregulasi pada ikan air asin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2"/>
            <p:cNvSpPr txBox="1"/>
            <p:nvPr/>
          </p:nvSpPr>
          <p:spPr>
            <a:xfrm>
              <a:off x="3010" y="3143"/>
              <a:ext cx="2398" cy="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(b) Osmoregulasi pada ikan air tawar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4_04aFishOsmoregulateA-U" id="590" name="Google Shape;590;p53"/>
          <p:cNvPicPr preferRelativeResize="0"/>
          <p:nvPr/>
        </p:nvPicPr>
        <p:blipFill rotWithShape="1">
          <a:blip r:embed="rId3">
            <a:alphaModFix/>
          </a:blip>
          <a:srcRect b="27068" l="0" r="0" t="0"/>
          <a:stretch/>
        </p:blipFill>
        <p:spPr>
          <a:xfrm>
            <a:off x="1143000" y="990600"/>
            <a:ext cx="6973888" cy="43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3"/>
          <p:cNvSpPr txBox="1"/>
          <p:nvPr/>
        </p:nvSpPr>
        <p:spPr>
          <a:xfrm>
            <a:off x="3733800" y="1143000"/>
            <a:ext cx="1952625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Ekskresi ion-ion garam dari insang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3"/>
          <p:cNvSpPr txBox="1"/>
          <p:nvPr/>
        </p:nvSpPr>
        <p:spPr>
          <a:xfrm>
            <a:off x="609600" y="990600"/>
            <a:ext cx="2514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Penambahan air dan ion-ion garam dari makanan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53"/>
          <p:cNvSpPr txBox="1"/>
          <p:nvPr/>
        </p:nvSpPr>
        <p:spPr>
          <a:xfrm>
            <a:off x="6019800" y="990600"/>
            <a:ext cx="2822575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Kehilangan air osmotik melalui insang dan bagian-bagian lain dari permukaan tubuh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53"/>
          <p:cNvSpPr txBox="1"/>
          <p:nvPr/>
        </p:nvSpPr>
        <p:spPr>
          <a:xfrm>
            <a:off x="4648200" y="5029200"/>
            <a:ext cx="2967038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Ekskresi ion-ion garam dan sedikit air dalam urin kental dari ginjal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3"/>
          <p:cNvSpPr txBox="1"/>
          <p:nvPr/>
        </p:nvSpPr>
        <p:spPr>
          <a:xfrm>
            <a:off x="609600" y="4953000"/>
            <a:ext cx="3116263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Penambahan air dan ion-ion garam dari air laut yang diminum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3"/>
          <p:cNvSpPr txBox="1"/>
          <p:nvPr/>
        </p:nvSpPr>
        <p:spPr>
          <a:xfrm>
            <a:off x="330200" y="6227763"/>
            <a:ext cx="8348663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(a) Osmoregulasi pada ikan air asin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3"/>
          <p:cNvSpPr/>
          <p:nvPr/>
        </p:nvSpPr>
        <p:spPr>
          <a:xfrm>
            <a:off x="0" y="0"/>
            <a:ext cx="9348788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44.4a Osmoregulasi pada ikan laut dan ikan air tawar bertulang keras: suatu perbandingan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4"/>
          <p:cNvSpPr txBox="1"/>
          <p:nvPr>
            <p:ph type="title"/>
          </p:nvPr>
        </p:nvSpPr>
        <p:spPr>
          <a:xfrm>
            <a:off x="109538" y="621506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Hewan Perairan Tawar</a:t>
            </a:r>
            <a:endParaRPr b="0" i="1">
              <a:solidFill>
                <a:schemeClr val="dk1"/>
              </a:solidFill>
            </a:endParaRPr>
          </a:p>
        </p:txBody>
      </p:sp>
      <p:sp>
        <p:nvSpPr>
          <p:cNvPr id="604" name="Google Shape;604;p54"/>
          <p:cNvSpPr txBox="1"/>
          <p:nvPr>
            <p:ph idx="1" type="body"/>
          </p:nvPr>
        </p:nvSpPr>
        <p:spPr>
          <a:xfrm>
            <a:off x="196850" y="1532334"/>
            <a:ext cx="8534400" cy="53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Hewan perairan tawar secara konstan mengambil air melalui osmosis dari lingkungan hipoosmotik mereka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Hewan perairan tawar kehilangan garam melalui difusi dan menjaga keseimbangan air dengan mengekskresikan banyak sekali urin yang sangat encer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Garam yang hilang melalui difusi digantikan oleh makanan dan dengan pengambilan melalui insang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55"/>
          <p:cNvGrpSpPr/>
          <p:nvPr/>
        </p:nvGrpSpPr>
        <p:grpSpPr>
          <a:xfrm>
            <a:off x="344488" y="762000"/>
            <a:ext cx="8799512" cy="5486400"/>
            <a:chOff x="217" y="480"/>
            <a:chExt cx="5543" cy="3456"/>
          </a:xfrm>
        </p:grpSpPr>
        <p:pic>
          <p:nvPicPr>
            <p:cNvPr descr="44_04bFishOsmoregulateB-U" id="611" name="Google Shape;611;p55"/>
            <p:cNvPicPr preferRelativeResize="0"/>
            <p:nvPr/>
          </p:nvPicPr>
          <p:blipFill rotWithShape="1">
            <a:blip r:embed="rId3">
              <a:alphaModFix/>
            </a:blip>
            <a:srcRect b="12796" l="0" r="0" t="0"/>
            <a:stretch/>
          </p:blipFill>
          <p:spPr>
            <a:xfrm>
              <a:off x="576" y="583"/>
              <a:ext cx="4832" cy="3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55"/>
            <p:cNvSpPr txBox="1"/>
            <p:nvPr/>
          </p:nvSpPr>
          <p:spPr>
            <a:xfrm>
              <a:off x="336" y="528"/>
              <a:ext cx="1362" cy="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Pengambilan air dan beberapa ion dalam makanan 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5"/>
            <p:cNvSpPr txBox="1"/>
            <p:nvPr/>
          </p:nvSpPr>
          <p:spPr>
            <a:xfrm>
              <a:off x="1968" y="816"/>
              <a:ext cx="1536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Pengambilan ion-ion garam oleh insang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55"/>
            <p:cNvSpPr txBox="1"/>
            <p:nvPr/>
          </p:nvSpPr>
          <p:spPr>
            <a:xfrm>
              <a:off x="3744" y="480"/>
              <a:ext cx="1571" cy="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Penambahan air osmotik melalui insang dan bagian-bagian lain dari permukaan tubuh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55"/>
            <p:cNvSpPr txBox="1"/>
            <p:nvPr/>
          </p:nvSpPr>
          <p:spPr>
            <a:xfrm>
              <a:off x="3086" y="3120"/>
              <a:ext cx="2674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Ekskresi banyak air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dalam urin encer dari ginjal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55"/>
            <p:cNvSpPr txBox="1"/>
            <p:nvPr/>
          </p:nvSpPr>
          <p:spPr>
            <a:xfrm>
              <a:off x="217" y="3600"/>
              <a:ext cx="3627" cy="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(b) Osmoregulasi pada ikan air tawar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55"/>
          <p:cNvSpPr/>
          <p:nvPr/>
        </p:nvSpPr>
        <p:spPr>
          <a:xfrm>
            <a:off x="0" y="0"/>
            <a:ext cx="9348788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Peraga 44.4b Osmoregulasi pada ikan laut dan ikan air tawar bertulang keras: suatu perbandingan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622" name="Google Shape;62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23" name="Google Shape;623;p56"/>
          <p:cNvSpPr txBox="1"/>
          <p:nvPr>
            <p:ph type="ctrTitle"/>
          </p:nvPr>
        </p:nvSpPr>
        <p:spPr>
          <a:xfrm>
            <a:off x="3491880" y="2780928"/>
            <a:ext cx="5447928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INDERA</a:t>
            </a:r>
            <a:endParaRPr sz="4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:\Users\Ayie\Downloads\fish-eye.gif" id="629" name="Google Shape;629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1419153"/>
            <a:ext cx="5870401" cy="481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8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linea lateralis fish mechanism" id="635" name="Google Shape;635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949"/>
            <a:ext cx="8388424" cy="560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9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44" y="1484784"/>
            <a:ext cx="9057909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>
            <p:ph type="title"/>
          </p:nvPr>
        </p:nvSpPr>
        <p:spPr>
          <a:xfrm>
            <a:off x="3939480" y="44624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Pisces/Fishes</a:t>
            </a:r>
            <a:endParaRPr/>
          </a:p>
        </p:txBody>
      </p:sp>
      <p:graphicFrame>
        <p:nvGraphicFramePr>
          <p:cNvPr id="152" name="Google Shape;152;p6"/>
          <p:cNvGraphicFramePr/>
          <p:nvPr/>
        </p:nvGraphicFramePr>
        <p:xfrm>
          <a:off x="0" y="60472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{245A586A-3302-4FA1-92A8-118661DE0854}</a:tableStyleId>
              </a:tblPr>
              <a:tblGrid>
                <a:gridCol w="3048000"/>
                <a:gridCol w="3756250"/>
                <a:gridCol w="23397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Class Chondrichthyes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Actinopterygii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Sarcopterygii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Chondros:</a:t>
                      </a:r>
                      <a:r>
                        <a:rPr lang="en-US" sz="1800"/>
                        <a:t> kartilago, ichthys: ikan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Aktis: sinar/pari, pteryx:</a:t>
                      </a:r>
                      <a:r>
                        <a:rPr lang="en-US" sz="1800"/>
                        <a:t> sirip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Sarco: daging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970 species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27000</a:t>
                      </a:r>
                      <a:r>
                        <a:rPr lang="en-US" sz="1800"/>
                        <a:t> spescies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 species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Teeth not fused to jaws – replaced, no</a:t>
                      </a:r>
                      <a:r>
                        <a:rPr lang="en-US" sz="1800"/>
                        <a:t> swim bladder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Skeleton ossified,</a:t>
                      </a:r>
                      <a:r>
                        <a:rPr lang="en-US" sz="1800"/>
                        <a:t> gill cover by operculum, swim bladder</a:t>
                      </a:r>
                      <a:endParaRPr sz="1800"/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Skeleton ossified, gill cover</a:t>
                      </a:r>
                      <a:r>
                        <a:rPr lang="en-US" sz="1800"/>
                        <a:t> by operculum, paired fins, diphycercal tail, lungs, pods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Subclass Elasmobranchii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G. elasmos: berlapis,</a:t>
                      </a:r>
                      <a:r>
                        <a:rPr lang="en-US" sz="1800"/>
                        <a:t> branchia: insang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Placoid, marine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i="1" lang="en-US" sz="1800"/>
                        <a:t>Squalus,</a:t>
                      </a:r>
                      <a:r>
                        <a:rPr i="1" lang="en-US" sz="1800"/>
                        <a:t> Charcarodon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Subclass Cladistia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G.</a:t>
                      </a:r>
                      <a:r>
                        <a:rPr lang="en-US" sz="1800"/>
                        <a:t> cladi: cabang, osteon: tulang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Ganoid, lungs, spiracle, dorsal fin, fresh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i="1" lang="en-US" sz="1800"/>
                        <a:t>Polypterus</a:t>
                      </a:r>
                      <a:endParaRPr i="1" sz="1800"/>
                    </a:p>
                  </a:txBody>
                  <a:tcPr marT="45725" marB="45725" marR="91450" marL="91450"/>
                </a:tc>
                <a:tc vMerge="1"/>
              </a:tr>
              <a:tr h="7315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Subclass Holo cephali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G. bolos: semua,</a:t>
                      </a:r>
                      <a:r>
                        <a:rPr lang="en-US" sz="1800"/>
                        <a:t> kephale: kepala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Scale absent, marine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i="1" lang="en-US" sz="1800"/>
                        <a:t>Chimaera, Hydrolagus</a:t>
                      </a:r>
                      <a:endParaRPr i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Subclass</a:t>
                      </a:r>
                      <a:r>
                        <a:rPr lang="en-US" sz="1800"/>
                        <a:t> Chondrostei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Caudal fin heterocercal, spiracle, freshwater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i="1" lang="en-US" sz="1800"/>
                        <a:t>Polydon, Acipenser</a:t>
                      </a:r>
                      <a:endParaRPr i="1" sz="1800"/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800"/>
                        <a:t>Latimeria, Neoceratodus, Lepidosiren, Protopterus (lungfishes)</a:t>
                      </a:r>
                      <a:endParaRPr i="1" sz="1800"/>
                    </a:p>
                  </a:txBody>
                  <a:tcPr marT="45725" marB="45725" marR="91450" marL="91450"/>
                </a:tc>
              </a:tr>
              <a:tr h="731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Subclass Neopterygii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G.</a:t>
                      </a:r>
                      <a:r>
                        <a:rPr lang="en-US" sz="1800"/>
                        <a:t> Neo: baru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Caudal fin, homocercal, cycloid, dorsal &amp; anal fin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i="1" lang="en-US" sz="1800"/>
                        <a:t>Lapisosteus, Oncorhynchus</a:t>
                      </a:r>
                      <a:endParaRPr i="1" sz="1800"/>
                    </a:p>
                  </a:txBody>
                  <a:tcPr marT="45725" marB="45725" marR="91450" marL="91450"/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0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60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649" name="Google Shape;649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4704"/>
            <a:ext cx="9036496" cy="446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1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656" name="Google Shape;656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539016"/>
            <a:ext cx="4575199" cy="5770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661" name="Google Shape;66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62" name="Google Shape;662;p62"/>
          <p:cNvSpPr txBox="1"/>
          <p:nvPr>
            <p:ph type="ctrTitle"/>
          </p:nvPr>
        </p:nvSpPr>
        <p:spPr>
          <a:xfrm>
            <a:off x="3084512" y="2780928"/>
            <a:ext cx="6023992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GERAK (RANGKA &amp; OTOT)</a:t>
            </a:r>
            <a:endParaRPr sz="4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3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63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669" name="Google Shape;669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8680"/>
            <a:ext cx="7035264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4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5" name="Google Shape;675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4664"/>
            <a:ext cx="5338803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4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5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2" name="Google Shape;682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3" y="1484784"/>
            <a:ext cx="6125889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65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gambar\Logo\10. UNILA.jpg" id="688" name="Google Shape;68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103" y="-24"/>
            <a:ext cx="1007545" cy="91281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89" name="Google Shape;689;p66"/>
          <p:cNvSpPr txBox="1"/>
          <p:nvPr>
            <p:ph type="ctrTitle"/>
          </p:nvPr>
        </p:nvSpPr>
        <p:spPr>
          <a:xfrm>
            <a:off x="3084512" y="2780928"/>
            <a:ext cx="6023992" cy="682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SISTEM REPRODUKSI</a:t>
            </a:r>
            <a:endParaRPr sz="4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//.mnbvfffghjk’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;kkmhfdswwyaazbzxxzxxvbbbk  sxqwsww, sxswwedsX </a:t>
            </a:r>
            <a:endParaRPr/>
          </a:p>
        </p:txBody>
      </p:sp>
      <p:sp>
        <p:nvSpPr>
          <p:cNvPr id="695" name="Google Shape;695;p67"/>
          <p:cNvSpPr txBox="1"/>
          <p:nvPr>
            <p:ph idx="1" type="body"/>
          </p:nvPr>
        </p:nvSpPr>
        <p:spPr>
          <a:xfrm>
            <a:off x="381000" y="16002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:\Users\Ayie\Downloads\ikan jantan dan betina.jpg" id="696" name="Google Shape;69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4960" y="3331493"/>
            <a:ext cx="2760475" cy="3526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yie\Downloads\Cara Menentukan Jenis Kelamin Jantan dan Betina Pada Ikan Lele.jpg" id="697" name="Google Shape;69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767" y="3811802"/>
            <a:ext cx="3236616" cy="2427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yie\Downloads\Gurami jb.jpg" id="698" name="Google Shape;698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8217"/>
            <a:ext cx="7560183" cy="313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yie\Downloads\Ciri-ciri-Ikan-Nila-Jantan-dan-Betina-Kabartani.jpg" id="699" name="Google Shape;699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25832" y="4259727"/>
            <a:ext cx="3628574" cy="25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8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8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www.themegallery.com</a:t>
            </a:r>
            <a:endParaRPr/>
          </a:p>
        </p:txBody>
      </p:sp>
      <p:pic>
        <p:nvPicPr>
          <p:cNvPr id="706" name="Google Shape;706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09" y="1340768"/>
            <a:ext cx="9109091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9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69"/>
          <p:cNvPicPr preferRelativeResize="0"/>
          <p:nvPr/>
        </p:nvPicPr>
        <p:blipFill rotWithShape="1">
          <a:blip r:embed="rId3">
            <a:alphaModFix/>
          </a:blip>
          <a:srcRect b="0" l="3285" r="0" t="0"/>
          <a:stretch/>
        </p:blipFill>
        <p:spPr>
          <a:xfrm>
            <a:off x="5265682" y="0"/>
            <a:ext cx="3905155" cy="566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25" y="23648"/>
            <a:ext cx="5421355" cy="484551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69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Chondrichthyes</a:t>
            </a:r>
            <a:endParaRPr/>
          </a:p>
        </p:txBody>
      </p:sp>
      <p:sp>
        <p:nvSpPr>
          <p:cNvPr id="158" name="Google Shape;158;p7"/>
          <p:cNvSpPr txBox="1"/>
          <p:nvPr>
            <p:ph idx="1" type="body"/>
          </p:nvPr>
        </p:nvSpPr>
        <p:spPr>
          <a:xfrm>
            <a:off x="179512" y="1484784"/>
            <a:ext cx="885698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Ikan hiu dan keluarganya merupakan hewan vertebrata hidup yang paling besar yang hidup di air, ada sekitar 937 spesiesnya. Karakteristik utamanya yaitu: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Tubuhnya  berbentuk fusiform kecuali pada ikan pari yang mempunyai sirip belakang heterocercal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Mulut berada di bagian ventral anterior, mempunyai dua sccus olfactorius yang tidak berhubungan dengan rongga mulut, mempunyai rahang.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Kulit terdiri atas sisik tipe placoid dan mengandung kelenjar mucosa, gigi merupakan modifikasi dari sisik placoid.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Endoskeleton seluruhnya terdiri dari cartílago (tulang rawan).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Sistem pencernaan dengan perut berbentuk- J dan intestin dengan katup spiral.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Sistim peredaran darah trdiri atas bebrapa lengkung aorta; jantung mempunyai 2 ruang.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Pernafasan dilakukan oleh 5-7 pasang insang yang terpisah dan celah insang yang terekspose; tidak ada operkulum.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Tidak mempunyai gelembung renang atau paru-paru.</a:t>
            </a:r>
            <a:endParaRPr b="1" sz="1050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Otak terdiri atas 2 lobus olfaktorius, 2 cerebral hemispher (velan otak) 2 lobus opticus, sebuah cerebellum, dan sebuah medulla oblongata, 10 pasang saraf cranial.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268288" lvl="0" marL="26828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Jenis kelamin terpisah, ovipar, ovovivipar, atau vivipar, perkembangan langsung, fertilisasi internal.</a:t>
            </a:r>
            <a:r>
              <a:rPr b="1" lang="en-US" sz="1050">
                <a:latin typeface="Arial"/>
                <a:ea typeface="Arial"/>
                <a:cs typeface="Arial"/>
                <a:sym typeface="Arial"/>
              </a:rPr>
              <a:t>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166688" lvl="0" marL="268288" rtl="0" algn="l"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70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  <p:pic>
        <p:nvPicPr>
          <p:cNvPr id="721" name="Google Shape;721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7" y="0"/>
            <a:ext cx="4437454" cy="436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3172" y="21522"/>
            <a:ext cx="4255292" cy="446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</a:t>
            </a:r>
            <a:endParaRPr/>
          </a:p>
        </p:txBody>
      </p:sp>
      <p:pic>
        <p:nvPicPr>
          <p:cNvPr id="165" name="Google Shape;165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6389" l="0" r="0" t="0"/>
          <a:stretch/>
        </p:blipFill>
        <p:spPr>
          <a:xfrm>
            <a:off x="4329" y="-1"/>
            <a:ext cx="4063615" cy="299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692" y="4099306"/>
            <a:ext cx="9157692" cy="278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 b="0" l="0" r="0" t="44444"/>
          <a:stretch/>
        </p:blipFill>
        <p:spPr>
          <a:xfrm>
            <a:off x="4067944" y="78464"/>
            <a:ext cx="4063615" cy="3810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/>
          <p:nvPr>
            <p:ph type="title"/>
          </p:nvPr>
        </p:nvSpPr>
        <p:spPr>
          <a:xfrm>
            <a:off x="304800" y="655638"/>
            <a:ext cx="4953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20" y="188640"/>
            <a:ext cx="9129480" cy="591068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/>
          <p:nvPr>
            <p:ph idx="11" type="ftr"/>
          </p:nvPr>
        </p:nvSpPr>
        <p:spPr>
          <a:xfrm>
            <a:off x="6096000" y="64008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Hickman, 2006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2014-09-19T22:55:37Z</dcterms:created>
  <dc:creator>Amih</dc:creator>
</cp:coreProperties>
</file>