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8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8BE3B-ABB6-4372-9E95-1330D0D2D4B4}" type="datetimeFigureOut">
              <a:rPr lang="id-ID" smtClean="0"/>
              <a:t>09/10/2021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600DD-129F-4225-9CB0-92E2473710D6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14348" y="1643050"/>
            <a:ext cx="8001056" cy="285749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>
                <a:ln w="19050">
                  <a:solidFill>
                    <a:schemeClr val="tx1"/>
                  </a:solidFill>
                </a:ln>
                <a:solidFill>
                  <a:schemeClr val="tx1"/>
                </a:solidFill>
                <a:latin typeface="Baskerville Old Face" pitchFamily="18" charset="0"/>
              </a:rPr>
              <a:t>PERKEMBANGAN SEKOLAH MILITER DAN URGENSINYA  </a:t>
            </a:r>
          </a:p>
          <a:p>
            <a:pPr algn="ctr"/>
            <a:r>
              <a:rPr lang="id-ID" sz="2400" b="1" dirty="0">
                <a:ln w="19050">
                  <a:solidFill>
                    <a:schemeClr val="tx1"/>
                  </a:solidFill>
                </a:ln>
                <a:solidFill>
                  <a:schemeClr val="tx1"/>
                </a:solidFill>
                <a:latin typeface="Baskerville Old Face" pitchFamily="18" charset="0"/>
              </a:rPr>
              <a:t>PADA MASA PASCA KEMERDEKAAN </a:t>
            </a:r>
            <a:endParaRPr lang="id-ID" sz="2400" dirty="0">
              <a:ln w="19050">
                <a:solidFill>
                  <a:schemeClr val="tx1"/>
                </a:solidFill>
              </a:ln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500034" y="214290"/>
            <a:ext cx="8215370" cy="1214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latin typeface="Baskerville Old Face" pitchFamily="18" charset="0"/>
              </a:rPr>
              <a:t>TUJUAN DIDIRIKAN LEMBAGA PENDIDIKAN PERWIRA DAN BINTARA YOGYAKARTA</a:t>
            </a:r>
            <a:endParaRPr lang="id-ID" sz="2800" dirty="0">
              <a:latin typeface="Baskerville Old Face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20" y="1714488"/>
            <a:ext cx="4214842" cy="45720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untuk menciptakan para komandan yang cukup terdidik, terlatih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guna memimpin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 front pertempuran. Pendidikan itu bersifat praktis dan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diadakan dalam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waktu yang singkat. Hal itu bertujuan agar para perwira dapat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cepat kembali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 pasukannya masing-masing. </a:t>
            </a:r>
          </a:p>
        </p:txBody>
      </p:sp>
      <p:sp>
        <p:nvSpPr>
          <p:cNvPr id="6" name="Rectangle 5"/>
          <p:cNvSpPr/>
          <p:nvPr/>
        </p:nvSpPr>
        <p:spPr>
          <a:xfrm>
            <a:off x="4714876" y="1714488"/>
            <a:ext cx="4143404" cy="45005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Tugas pokok AM Yogyakarta adalah menciptakan perwira-perwira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jabatan angkatan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darat yang setia, menjadi pemimpin militer yang utama,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memiliki konstelasi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jasmaniah yang selaras dengan tugasnya yang berat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dan dipercayakan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kepadanya untuk menjaga ideologi negara.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2714620"/>
            <a:ext cx="8001056" cy="35004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1) Menyelenggarakan pendidikan dan pengajaran mengenai </a:t>
            </a:r>
            <a:r>
              <a:rPr lang="id-ID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pengabdian pada </a:t>
            </a:r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negara dan bangsa. 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2) Menyelenggarakan pendidikan dan pengajaran mengenai sifat-sifat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kepemimpinan rakyat pada umumnya dan kepemimpinan militer pada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khususnya.  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3) Menyelenggarakan pendidikan dan pengajaran mengenai </a:t>
            </a:r>
            <a:r>
              <a:rPr lang="id-ID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dasar-dasar teori </a:t>
            </a:r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tentang taktik, organisasi, dan teknik persenjataan.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4348" y="571480"/>
            <a:ext cx="8072494" cy="1214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>
                <a:latin typeface="Baskerville Old Face" pitchFamily="18" charset="0"/>
              </a:rPr>
              <a:t>Fungsi Akademi Militer Yogyakarta</a:t>
            </a:r>
            <a:r>
              <a:rPr lang="id-ID" sz="2800" b="1" dirty="0" smtClean="0">
                <a:latin typeface="Baskerville Old Face" pitchFamily="18" charset="0"/>
              </a:rPr>
              <a:t> </a:t>
            </a:r>
            <a:endParaRPr lang="id-ID" sz="2800" dirty="0">
              <a:latin typeface="Baskerville Old Face" pitchFamily="18" charset="0"/>
            </a:endParaRPr>
          </a:p>
        </p:txBody>
      </p:sp>
      <p:pic>
        <p:nvPicPr>
          <p:cNvPr id="6" name="Picture 5" descr="png-transparent-indonesian-national-revolution-proclamation-of-indonesian-independence-battle-of-surabaya-hero-indonesia-soldier-waving-flag-illustration-fictional-characters-fictional-character-cou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5784" y="214290"/>
            <a:ext cx="3214710" cy="3929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5000" r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57554" y="1071546"/>
            <a:ext cx="5429288" cy="49292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dirty="0" smtClean="0">
                <a:solidFill>
                  <a:schemeClr val="tx1"/>
                </a:solidFill>
                <a:latin typeface="Ravie" pitchFamily="82" charset="0"/>
              </a:rPr>
              <a:t>SEKIAN</a:t>
            </a:r>
          </a:p>
          <a:p>
            <a:pPr algn="ctr"/>
            <a:r>
              <a:rPr lang="id-ID" sz="3600" dirty="0" smtClean="0">
                <a:solidFill>
                  <a:schemeClr val="tx1"/>
                </a:solidFill>
                <a:latin typeface="Ravie" pitchFamily="82" charset="0"/>
              </a:rPr>
              <a:t>DAN</a:t>
            </a:r>
          </a:p>
          <a:p>
            <a:pPr algn="ctr"/>
            <a:r>
              <a:rPr lang="id-ID" sz="3600" dirty="0" smtClean="0">
                <a:solidFill>
                  <a:schemeClr val="tx1"/>
                </a:solidFill>
                <a:latin typeface="Ravie" pitchFamily="82" charset="0"/>
              </a:rPr>
              <a:t>TERIMA KASIH</a:t>
            </a:r>
            <a:endParaRPr lang="id-ID" sz="3600" dirty="0">
              <a:solidFill>
                <a:schemeClr val="tx1"/>
              </a:solidFill>
              <a:latin typeface="Ravie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720" y="1500174"/>
            <a:ext cx="8429684" cy="342902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ln w="19050">
                  <a:solidFill>
                    <a:schemeClr val="tx1"/>
                  </a:solidFill>
                </a:ln>
                <a:solidFill>
                  <a:schemeClr val="tx1"/>
                </a:solidFill>
                <a:latin typeface="Baskerville Old Face" pitchFamily="18" charset="0"/>
              </a:rPr>
              <a:t>KELOMPOK  6</a:t>
            </a:r>
          </a:p>
          <a:p>
            <a:pPr algn="ctr"/>
            <a:endParaRPr lang="id-ID" sz="2400" dirty="0" smtClean="0">
              <a:ln w="19050">
                <a:solidFill>
                  <a:schemeClr val="tx1"/>
                </a:solidFill>
              </a:ln>
              <a:solidFill>
                <a:schemeClr val="tx1"/>
              </a:solidFill>
              <a:latin typeface="Baskerville Old Face" pitchFamily="18" charset="0"/>
            </a:endParaRPr>
          </a:p>
          <a:p>
            <a:pPr algn="ctr"/>
            <a:r>
              <a:rPr lang="id-ID" sz="2400" dirty="0" smtClean="0">
                <a:ln w="19050">
                  <a:solidFill>
                    <a:schemeClr val="tx1"/>
                  </a:solidFill>
                </a:ln>
                <a:solidFill>
                  <a:schemeClr val="tx1"/>
                </a:solidFill>
                <a:latin typeface="Baskerville Old Face" pitchFamily="18" charset="0"/>
              </a:rPr>
              <a:t>Istiqomah    (1813033002) </a:t>
            </a:r>
          </a:p>
          <a:p>
            <a:pPr algn="ctr"/>
            <a:r>
              <a:rPr lang="id-ID" sz="2400" dirty="0" smtClean="0">
                <a:ln w="19050">
                  <a:solidFill>
                    <a:schemeClr val="tx1"/>
                  </a:solidFill>
                </a:ln>
                <a:solidFill>
                  <a:schemeClr val="tx1"/>
                </a:solidFill>
                <a:latin typeface="Baskerville Old Face" pitchFamily="18" charset="0"/>
              </a:rPr>
              <a:t>Novi Handayani   (1813033009)</a:t>
            </a:r>
          </a:p>
          <a:p>
            <a:pPr algn="ctr"/>
            <a:r>
              <a:rPr lang="id-ID" sz="2400" dirty="0" smtClean="0">
                <a:ln w="19050">
                  <a:solidFill>
                    <a:schemeClr val="tx1"/>
                  </a:solidFill>
                </a:ln>
                <a:solidFill>
                  <a:schemeClr val="tx1"/>
                </a:solidFill>
                <a:latin typeface="Baskerville Old Face" pitchFamily="18" charset="0"/>
              </a:rPr>
              <a:t>Mia Oktavia   (1813033032)</a:t>
            </a:r>
          </a:p>
          <a:p>
            <a:pPr algn="ctr"/>
            <a:r>
              <a:rPr lang="id-ID" sz="2400" dirty="0" smtClean="0">
                <a:ln w="19050">
                  <a:solidFill>
                    <a:schemeClr val="tx1"/>
                  </a:solidFill>
                </a:ln>
                <a:solidFill>
                  <a:schemeClr val="tx1"/>
                </a:solidFill>
                <a:latin typeface="Baskerville Old Face" pitchFamily="18" charset="0"/>
              </a:rPr>
              <a:t>Anggi Amalia   (1813033036)</a:t>
            </a:r>
          </a:p>
          <a:p>
            <a:pPr algn="ctr"/>
            <a:r>
              <a:rPr lang="id-ID" sz="2400" dirty="0" smtClean="0">
                <a:ln w="19050">
                  <a:solidFill>
                    <a:schemeClr val="tx1"/>
                  </a:solidFill>
                </a:ln>
                <a:solidFill>
                  <a:schemeClr val="tx1"/>
                </a:solidFill>
                <a:latin typeface="Baskerville Old Face" pitchFamily="18" charset="0"/>
              </a:rPr>
              <a:t>Bayu Dion Susanto  (1813033047) </a:t>
            </a:r>
            <a:endParaRPr lang="id-ID" sz="2400" dirty="0">
              <a:ln w="19050">
                <a:solidFill>
                  <a:schemeClr val="tx1"/>
                </a:solidFill>
              </a:ln>
              <a:solidFill>
                <a:schemeClr val="tx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500034" y="285728"/>
            <a:ext cx="8072494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>
                <a:solidFill>
                  <a:schemeClr val="tx1"/>
                </a:solidFill>
                <a:latin typeface="Baskerville Old Face" pitchFamily="18" charset="0"/>
              </a:rPr>
              <a:t>Perkembangan </a:t>
            </a:r>
            <a:r>
              <a:rPr lang="sv-SE" sz="2800" b="1" dirty="0">
                <a:solidFill>
                  <a:schemeClr val="tx1"/>
                </a:solidFill>
                <a:latin typeface="Baskerville Old Face" pitchFamily="18" charset="0"/>
              </a:rPr>
              <a:t>Sekolah</a:t>
            </a:r>
            <a:r>
              <a:rPr lang="sv-SE" sz="2400" b="1" dirty="0">
                <a:solidFill>
                  <a:schemeClr val="tx1"/>
                </a:solidFill>
                <a:latin typeface="Baskerville Old Face" pitchFamily="18" charset="0"/>
              </a:rPr>
              <a:t> Militer Pada Masa Pasca Kemerdekaan</a:t>
            </a:r>
          </a:p>
        </p:txBody>
      </p:sp>
      <p:sp>
        <p:nvSpPr>
          <p:cNvPr id="5" name="Rectangle 4"/>
          <p:cNvSpPr/>
          <p:nvPr/>
        </p:nvSpPr>
        <p:spPr>
          <a:xfrm>
            <a:off x="214282" y="1571612"/>
            <a:ext cx="8715436" cy="49292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100" b="1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Sekolah Staf dan Komando Angkatan Laut (SESKOAL</a:t>
            </a:r>
            <a:r>
              <a:rPr lang="id-ID" sz="2100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)</a:t>
            </a:r>
          </a:p>
          <a:p>
            <a:endParaRPr lang="id-ID" sz="2100" b="1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algn="just"/>
            <a:r>
              <a:rPr lang="id-ID" sz="21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Di bawah pimpinan </a:t>
            </a:r>
            <a:r>
              <a:rPr lang="id-ID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id-ID" sz="21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Menteri/Pangal (Panglima Angkatan Laut) Laksamana R.E. </a:t>
            </a:r>
            <a:r>
              <a:rPr lang="id-ID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Martadinata, pada </a:t>
            </a:r>
            <a:r>
              <a:rPr lang="id-ID" sz="21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tanggal 26 November </a:t>
            </a:r>
            <a:r>
              <a:rPr lang="id-ID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1962, dibentuklah </a:t>
            </a:r>
            <a:r>
              <a:rPr lang="id-ID" sz="21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SESKO-AL (Sekolah Staf </a:t>
            </a:r>
            <a:r>
              <a:rPr lang="id-ID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dan </a:t>
            </a:r>
            <a:r>
              <a:rPr lang="nn-NO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Komando </a:t>
            </a:r>
            <a:r>
              <a:rPr lang="nn-NO" sz="21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Angkatan Laut) di Jakarta</a:t>
            </a:r>
            <a:r>
              <a:rPr lang="nn-NO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.</a:t>
            </a:r>
            <a:r>
              <a:rPr lang="id-ID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id-ID" sz="21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Baik </a:t>
            </a:r>
            <a:r>
              <a:rPr lang="id-ID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presiden maupun </a:t>
            </a:r>
            <a:r>
              <a:rPr lang="id-ID" sz="21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wakil presiden SESKOAL pada masa itu memberikan </a:t>
            </a:r>
            <a:r>
              <a:rPr lang="id-ID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kontribusi yang </a:t>
            </a:r>
            <a:r>
              <a:rPr lang="id-ID" sz="21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besar </a:t>
            </a:r>
            <a:r>
              <a:rPr lang="id-ID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dalam pengembangan </a:t>
            </a:r>
            <a:r>
              <a:rPr lang="id-ID" sz="21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kurikulum SESKOAL. Akhirnya, </a:t>
            </a:r>
            <a:r>
              <a:rPr lang="id-ID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terjadi pencampuran </a:t>
            </a:r>
            <a:r>
              <a:rPr lang="id-ID" sz="21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materi dan substansi perkuliahan, baik </a:t>
            </a:r>
            <a:r>
              <a:rPr lang="id-ID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yang bercirikan Amerika Serikat</a:t>
            </a:r>
            <a:r>
              <a:rPr lang="id-ID" sz="21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, maupun Uni </a:t>
            </a:r>
            <a:r>
              <a:rPr lang="id-ID" sz="21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Soviet</a:t>
            </a:r>
            <a:endParaRPr lang="id-ID" sz="2100" b="1" dirty="0">
              <a:solidFill>
                <a:schemeClr val="tx1"/>
              </a:solidFill>
              <a:latin typeface="Arial Narrow" pitchFamily="34" charset="0"/>
            </a:endParaRPr>
          </a:p>
          <a:p>
            <a:endParaRPr lang="id-ID" sz="21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8596" y="500042"/>
            <a:ext cx="8286808" cy="55721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dalam Keputusan Presiden disebutkan pada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pasal 23 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antara lain bahwa SESKOAL adalah suatu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Badan Pelaksana Utama pendidikan 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dalam lingkungan SESKO ABRI yang bertugas pokok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membantu Komandan 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SESKO ABRI untuk menyelenggarakan pendidikan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karier tertinggi 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tingkat TNI AL. Pendidikan ini penting guna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mempersiapkan pejabat-pejabat 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TNI AL untuk penugasan terutama di staf,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komando, </a:t>
            </a:r>
            <a:r>
              <a:rPr lang="fi-FI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pelaksana </a:t>
            </a:r>
            <a:r>
              <a:rPr lang="fi-FI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pusat, lembaga/instansi, dan satuan-satuan TNI AL, </a:t>
            </a:r>
            <a:r>
              <a:rPr lang="fi-FI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serta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penugasan 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sebagai perwira staf di Komando Gabungan Hankam</a:t>
            </a:r>
            <a:endParaRPr lang="id-ID" sz="2400" b="1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00034" y="285728"/>
            <a:ext cx="8215370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b="1" dirty="0">
                <a:latin typeface="Baskerville Old Face" pitchFamily="18" charset="0"/>
              </a:rPr>
              <a:t>Sekolah Staf dan Komando Angkatan Darat (SESKOAD)</a:t>
            </a:r>
            <a:endParaRPr lang="id-ID" sz="2800" dirty="0">
              <a:latin typeface="Baskerville Old Face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0034" y="1714488"/>
            <a:ext cx="8143932" cy="36433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Salah satu lembaga pendidikan yang </a:t>
            </a:r>
            <a:r>
              <a:rPr lang="id-ID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mencetak perwira </a:t>
            </a:r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adalah Sekolah Staf dan Komando Angkatan Darat (SSKAD</a:t>
            </a:r>
            <a:r>
              <a:rPr lang="id-ID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). </a:t>
            </a:r>
            <a:r>
              <a:rPr lang="sv-SE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Sekolah Staf dan Komando Angkatan Darat yang disahkan oleh A. </a:t>
            </a:r>
            <a:r>
              <a:rPr lang="sv-SE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H.</a:t>
            </a:r>
            <a:r>
              <a:rPr lang="id-ID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Nasution </a:t>
            </a:r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lewat Surat Keputusan Kasad Nomor/95/KSAD/KTS/1951 </a:t>
            </a:r>
            <a:r>
              <a:rPr lang="id-ID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tentang Peraturan </a:t>
            </a:r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Sementara SSKAD sebagai lembaga pendidikan di lingkungan </a:t>
            </a:r>
            <a:r>
              <a:rPr lang="id-ID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TNI AD </a:t>
            </a:r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yang berkewajiban untuk mempersiapkan para perwira TNI AD </a:t>
            </a:r>
            <a:r>
              <a:rPr lang="id-ID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yang akan </a:t>
            </a:r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dibebani tugas-tugas dan tanggungjawab staf dan komando </a:t>
            </a:r>
            <a:r>
              <a:rPr lang="id-ID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untuk tingkat </a:t>
            </a:r>
            <a:r>
              <a:rPr lang="id-ID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menengah keatas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571480"/>
            <a:ext cx="8501122" cy="48577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Kurikulum SSKAD pada awal pembentukannya 1951 – 1958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berorientasi </a:t>
            </a:r>
            <a:r>
              <a:rPr lang="fi-FI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pada </a:t>
            </a:r>
            <a:r>
              <a:rPr lang="fi-FI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pertahanan dan keamanan negara. Penyelenggaraan </a:t>
            </a:r>
            <a:r>
              <a:rPr lang="fi-FI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pendidikan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ditujukan 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terutama untuk memberikan bekal pengetahuan militer praktis,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bagi para 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anggota TNI AD yang segera akan menjabat sebagai komandan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atau </a:t>
            </a:r>
            <a:r>
              <a:rPr lang="fi-FI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jabatan </a:t>
            </a:r>
            <a:r>
              <a:rPr lang="fi-FI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pimpinan yang lain. Oleh karena itu, penyusunan kurikulum </a:t>
            </a:r>
            <a:r>
              <a:rPr lang="fi-FI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SSKAD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pada 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saat itu tidak menyimpang dari tujuan dan kebijaksanaan umum,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tentang </a:t>
            </a:r>
            <a:r>
              <a:rPr lang="it-IT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pendidikan </a:t>
            </a:r>
            <a:r>
              <a:rPr lang="it-IT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di lingkungan TNI AD waktu itu</a:t>
            </a:r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" name="Picture 4" descr="png-transparent-indonesian-national-revolution-proclamation-of-indonesian-independence-battle-of-surabaya-hero-indonesia-soldier-waving-flag-illustration-fictional-characters-fictional-character-cou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36" y="3571876"/>
            <a:ext cx="3214710" cy="3929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500034" y="214290"/>
            <a:ext cx="8143932" cy="121444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b="1" dirty="0">
                <a:solidFill>
                  <a:schemeClr val="tx1"/>
                </a:solidFill>
                <a:latin typeface="Baskerville Old Face" pitchFamily="18" charset="0"/>
              </a:rPr>
              <a:t>Sekolah Staf dan Komando Angkatan Udara (SESKOAU)</a:t>
            </a:r>
            <a:endParaRPr lang="id-ID" sz="28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0034" y="2000240"/>
            <a:ext cx="8215370" cy="35004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Sekolah Staf dan Komando TNI-AU (SESKOAU), lahir dengan nama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SESKOAU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(Sekolah Staf Dan Komando Angkatan Udara), pada tanggal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1 Agustus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1963 berdasarkan surat keputusan Mentri/Panglima Angkatan Udara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nomor 43 tahun 1963. Meskipun baru lahir tahun 1963, namun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sebenarnya SESKOAU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telah lama dipersiapkan, tepatnya sejak tahun 1958. Seperti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kita ketahui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diawal kemerdekaan ABRI/TNI-AU lahir secara spontan atas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dasar motivasi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dan cinta tanah air yang membara. Mereka tidak sempat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memikirkan asal-usul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, bekal pendidikan, maupun pembinaan profesi dan karir selanjutnya.</a:t>
            </a:r>
          </a:p>
        </p:txBody>
      </p:sp>
      <p:pic>
        <p:nvPicPr>
          <p:cNvPr id="6" name="Picture 5" descr="png-transparent-indonesian-national-revolution-proclamation-of-indonesian-independence-battle-of-surabaya-hero-indonesia-soldier-waving-flag-illustration-fictional-characters-fictional-character-cou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4286256"/>
            <a:ext cx="2337966" cy="2571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48" y="571480"/>
            <a:ext cx="7786742" cy="50720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Dalam perkembangan sejak lahir tanggal 1 Agustus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1963, SESKOAU </a:t>
            </a:r>
            <a:r>
              <a:rPr lang="id-ID" sz="24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sering mengalami pergantian nama periode waktu </a:t>
            </a: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sebagai berikut:</a:t>
            </a:r>
          </a:p>
          <a:p>
            <a:pPr marL="342900" indent="-342900" algn="just">
              <a:buAutoNum type="arabicPeriod"/>
            </a:pP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Seskau (1963-1974)</a:t>
            </a:r>
          </a:p>
          <a:p>
            <a:pPr marL="342900" indent="-342900" algn="just">
              <a:buAutoNum type="arabicPeriod"/>
            </a:pP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Seko ABRI Bagian Udara (1974-1984)</a:t>
            </a:r>
          </a:p>
          <a:p>
            <a:pPr marL="342900" indent="-342900" algn="just">
              <a:buAutoNum type="arabicPeriod"/>
            </a:pPr>
            <a:r>
              <a:rPr lang="id-ID" sz="2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SESKOAU (1984-Sekarang)</a:t>
            </a:r>
          </a:p>
          <a:p>
            <a:pPr marL="342900" indent="-342900" algn="just"/>
            <a:endParaRPr lang="id-ID" sz="2400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  <a:p>
            <a:pPr marL="342900" indent="-342900" algn="just">
              <a:buAutoNum type="arabicPeriod"/>
            </a:pPr>
            <a:endParaRPr lang="id-ID" sz="2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6" name="Picture 5" descr="png-transparent-indonesian-national-revolution-proclamation-of-indonesian-independence-battle-of-surabaya-hero-indonesia-soldier-waving-flag-illustration-fictional-characters-fictional-character-cou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3214710" cy="3929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ounded Rectangle 3"/>
          <p:cNvSpPr/>
          <p:nvPr/>
        </p:nvSpPr>
        <p:spPr>
          <a:xfrm>
            <a:off x="571472" y="285728"/>
            <a:ext cx="8072494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latin typeface="Baskerville Old Face" pitchFamily="18" charset="0"/>
              </a:rPr>
              <a:t>Urgensi Sekolah Militer Pada Masa Pasca Kemerdekaan</a:t>
            </a:r>
          </a:p>
        </p:txBody>
      </p:sp>
      <p:sp>
        <p:nvSpPr>
          <p:cNvPr id="5" name="Rectangle 4"/>
          <p:cNvSpPr/>
          <p:nvPr/>
        </p:nvSpPr>
        <p:spPr>
          <a:xfrm>
            <a:off x="500034" y="1643050"/>
            <a:ext cx="8143932" cy="46434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Upaya untuk menghasilkan perwira militer baru dibutuhkan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untuk mempertahankan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kemerdekaan Republik Indonesia. Sejak awal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November 1945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markas besar TKR di Yogyakarta telah memulai pengadakan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pendidikan </a:t>
            </a:r>
            <a:r>
              <a:rPr lang="sv-SE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militer </a:t>
            </a:r>
            <a:r>
              <a:rPr lang="sv-SE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bernama Akademi Militer Yogyakarta. Terdapat juga </a:t>
            </a:r>
            <a:r>
              <a:rPr lang="sv-SE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lembaga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 pendidikan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lain yakni Akademi Militer Tangerang dibuka pada 10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November 1945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, dengan lama pendidikan 4 bulan. Direktur pertama Akademi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Militer Tangerang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adalah Mayor Daan Mogot dibantu oleh beberapa perwira staf </a:t>
            </a:r>
            <a:r>
              <a:rPr lang="id-ID" sz="20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dari Resimen </a:t>
            </a:r>
            <a:r>
              <a:rPr lang="id-ID" sz="2000" dirty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IV.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689</Words>
  <Application>Microsoft Office PowerPoint</Application>
  <PresentationFormat>On-screen Show (4:3)</PresentationFormat>
  <Paragraphs>37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12</cp:revision>
  <dcterms:created xsi:type="dcterms:W3CDTF">2021-10-09T07:37:57Z</dcterms:created>
  <dcterms:modified xsi:type="dcterms:W3CDTF">2021-10-09T08:35:36Z</dcterms:modified>
</cp:coreProperties>
</file>