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60" r:id="rId3"/>
    <p:sldId id="262" r:id="rId4"/>
    <p:sldId id="263" r:id="rId5"/>
    <p:sldId id="264" r:id="rId6"/>
    <p:sldId id="261" r:id="rId7"/>
    <p:sldId id="265" r:id="rId8"/>
    <p:sldId id="279" r:id="rId9"/>
    <p:sldId id="280" r:id="rId10"/>
    <p:sldId id="282" r:id="rId11"/>
    <p:sldId id="284" r:id="rId12"/>
    <p:sldId id="267" r:id="rId13"/>
    <p:sldId id="269" r:id="rId14"/>
    <p:sldId id="286" r:id="rId15"/>
    <p:sldId id="292" r:id="rId16"/>
    <p:sldId id="287" r:id="rId17"/>
    <p:sldId id="288" r:id="rId18"/>
    <p:sldId id="289" r:id="rId19"/>
    <p:sldId id="290" r:id="rId20"/>
    <p:sldId id="294" r:id="rId21"/>
    <p:sldId id="29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10D426-D221-4DF0-9302-9568D84B877D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CDA40B-C731-4C59-AEA9-8D9D947013CC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 STAGE I AGENDA SETTIG</a:t>
          </a:r>
        </a:p>
      </dgm:t>
    </dgm:pt>
    <dgm:pt modelId="{24694BF5-8185-4A08-9F03-76DA3AD3C194}" type="parTrans" cxnId="{FF8B9074-98F2-467F-B9AA-5F4D1441BFBE}">
      <dgm:prSet/>
      <dgm:spPr/>
      <dgm:t>
        <a:bodyPr/>
        <a:lstStyle/>
        <a:p>
          <a:endParaRPr lang="en-US"/>
        </a:p>
      </dgm:t>
    </dgm:pt>
    <dgm:pt modelId="{E9218CFC-B0C2-4AC4-B565-22FB610B257B}" type="sibTrans" cxnId="{FF8B9074-98F2-467F-B9AA-5F4D1441BFBE}">
      <dgm:prSet/>
      <dgm:spPr/>
      <dgm:t>
        <a:bodyPr/>
        <a:lstStyle/>
        <a:p>
          <a:endParaRPr lang="en-US"/>
        </a:p>
      </dgm:t>
    </dgm:pt>
    <dgm:pt modelId="{EE2DF75D-5581-4E53-BDBE-882E47C49E7A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STAGE  II  POLICY FORMULATION</a:t>
          </a:r>
        </a:p>
      </dgm:t>
    </dgm:pt>
    <dgm:pt modelId="{388B001E-E7D7-4FFC-9BA9-F7047AAD4AD0}" type="parTrans" cxnId="{CA169D81-3E3A-4E38-90AE-61BD00F619F4}">
      <dgm:prSet/>
      <dgm:spPr/>
      <dgm:t>
        <a:bodyPr/>
        <a:lstStyle/>
        <a:p>
          <a:endParaRPr lang="en-US"/>
        </a:p>
      </dgm:t>
    </dgm:pt>
    <dgm:pt modelId="{CC16EFA5-6A0A-47FA-90E0-6397F94D90FF}" type="sibTrans" cxnId="{CA169D81-3E3A-4E38-90AE-61BD00F619F4}">
      <dgm:prSet/>
      <dgm:spPr/>
      <dgm:t>
        <a:bodyPr/>
        <a:lstStyle/>
        <a:p>
          <a:endParaRPr lang="en-US"/>
        </a:p>
      </dgm:t>
    </dgm:pt>
    <dgm:pt modelId="{F8DDBEB1-2491-4130-AD0F-41843E93CD04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STAGE  III  POLICY IMPLEMENTATION</a:t>
          </a:r>
        </a:p>
      </dgm:t>
    </dgm:pt>
    <dgm:pt modelId="{847129D4-0ED4-4B43-BA12-2C9916EB9292}" type="parTrans" cxnId="{1EC8E98A-AF72-4C21-95A6-CBA9EDAF520A}">
      <dgm:prSet/>
      <dgm:spPr/>
      <dgm:t>
        <a:bodyPr/>
        <a:lstStyle/>
        <a:p>
          <a:endParaRPr lang="en-US"/>
        </a:p>
      </dgm:t>
    </dgm:pt>
    <dgm:pt modelId="{6F8DA6C0-5E54-4619-861B-E3D827257CB2}" type="sibTrans" cxnId="{1EC8E98A-AF72-4C21-95A6-CBA9EDAF520A}">
      <dgm:prSet/>
      <dgm:spPr/>
      <dgm:t>
        <a:bodyPr/>
        <a:lstStyle/>
        <a:p>
          <a:endParaRPr lang="en-US"/>
        </a:p>
      </dgm:t>
    </dgm:pt>
    <dgm:pt modelId="{423B47C0-B4A5-4ACB-BFDA-4FFBDE635C3F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STAGE IV  POLICY EVALUATION</a:t>
          </a:r>
        </a:p>
      </dgm:t>
    </dgm:pt>
    <dgm:pt modelId="{E00DC1A3-C2F6-4357-B6AF-BC2900C6A87C}" type="parTrans" cxnId="{08024F5B-516F-4EF2-991D-0CD7430F112F}">
      <dgm:prSet/>
      <dgm:spPr/>
      <dgm:t>
        <a:bodyPr/>
        <a:lstStyle/>
        <a:p>
          <a:endParaRPr lang="en-US"/>
        </a:p>
      </dgm:t>
    </dgm:pt>
    <dgm:pt modelId="{CDFD9F0B-CCBA-4F2A-801F-2A2E84463001}" type="sibTrans" cxnId="{08024F5B-516F-4EF2-991D-0CD7430F112F}">
      <dgm:prSet/>
      <dgm:spPr/>
      <dgm:t>
        <a:bodyPr/>
        <a:lstStyle/>
        <a:p>
          <a:endParaRPr lang="en-US"/>
        </a:p>
      </dgm:t>
    </dgm:pt>
    <dgm:pt modelId="{150354BD-9258-48FA-ADBF-65573053FC1E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STAGE  V  POLICY CHANGE</a:t>
          </a:r>
        </a:p>
      </dgm:t>
    </dgm:pt>
    <dgm:pt modelId="{43A5FCC7-5B32-4C63-BF7C-74F92E06B749}" type="parTrans" cxnId="{46F687F8-1F31-4962-8387-344DCCAB8A68}">
      <dgm:prSet/>
      <dgm:spPr/>
      <dgm:t>
        <a:bodyPr/>
        <a:lstStyle/>
        <a:p>
          <a:endParaRPr lang="en-US"/>
        </a:p>
      </dgm:t>
    </dgm:pt>
    <dgm:pt modelId="{781FF3D8-9020-43A0-8D77-3486B45F3B31}" type="sibTrans" cxnId="{46F687F8-1F31-4962-8387-344DCCAB8A68}">
      <dgm:prSet/>
      <dgm:spPr/>
      <dgm:t>
        <a:bodyPr/>
        <a:lstStyle/>
        <a:p>
          <a:endParaRPr lang="en-US"/>
        </a:p>
      </dgm:t>
    </dgm:pt>
    <dgm:pt modelId="{65C1FA59-F8B4-4E3E-9BAA-05327BA0FCC0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STAGE VI POLICY TERMINATION</a:t>
          </a:r>
        </a:p>
      </dgm:t>
    </dgm:pt>
    <dgm:pt modelId="{E30CF48F-A7E9-40F2-8482-AC0D3FB3661E}" type="parTrans" cxnId="{E1E47BC0-3BF7-478D-B4B6-4DE93F953313}">
      <dgm:prSet/>
      <dgm:spPr/>
      <dgm:t>
        <a:bodyPr/>
        <a:lstStyle/>
        <a:p>
          <a:endParaRPr lang="en-US"/>
        </a:p>
      </dgm:t>
    </dgm:pt>
    <dgm:pt modelId="{D1134CF9-2CDC-43B4-A784-B1EC152590DF}" type="sibTrans" cxnId="{E1E47BC0-3BF7-478D-B4B6-4DE93F953313}">
      <dgm:prSet/>
      <dgm:spPr/>
      <dgm:t>
        <a:bodyPr/>
        <a:lstStyle/>
        <a:p>
          <a:endParaRPr lang="en-US"/>
        </a:p>
      </dgm:t>
    </dgm:pt>
    <dgm:pt modelId="{5E7F79DA-AEA7-43F7-80F5-E41243DC9C13}" type="pres">
      <dgm:prSet presAssocID="{1610D426-D221-4DF0-9302-9568D84B877D}" presName="Name0" presStyleCnt="0">
        <dgm:presLayoutVars>
          <dgm:dir/>
          <dgm:resizeHandles val="exact"/>
        </dgm:presLayoutVars>
      </dgm:prSet>
      <dgm:spPr/>
    </dgm:pt>
    <dgm:pt modelId="{4B3F41A0-ED5E-4B61-8617-61C221D6EC4B}" type="pres">
      <dgm:prSet presAssocID="{1610D426-D221-4DF0-9302-9568D84B877D}" presName="cycle" presStyleCnt="0"/>
      <dgm:spPr/>
    </dgm:pt>
    <dgm:pt modelId="{9678F1D0-8923-4A4A-A8E5-28C54549B357}" type="pres">
      <dgm:prSet presAssocID="{08CDA40B-C731-4C59-AEA9-8D9D947013CC}" presName="nodeFirstNode" presStyleLbl="node1" presStyleIdx="0" presStyleCnt="6">
        <dgm:presLayoutVars>
          <dgm:bulletEnabled val="1"/>
        </dgm:presLayoutVars>
      </dgm:prSet>
      <dgm:spPr/>
    </dgm:pt>
    <dgm:pt modelId="{0DA5B8BA-0925-426A-9957-A52AE718BF2F}" type="pres">
      <dgm:prSet presAssocID="{E9218CFC-B0C2-4AC4-B565-22FB610B257B}" presName="sibTransFirstNode" presStyleLbl="bgShp" presStyleIdx="0" presStyleCnt="1"/>
      <dgm:spPr/>
    </dgm:pt>
    <dgm:pt modelId="{AF7433D7-6F9B-4B7A-B6D1-9984B6219675}" type="pres">
      <dgm:prSet presAssocID="{EE2DF75D-5581-4E53-BDBE-882E47C49E7A}" presName="nodeFollowingNodes" presStyleLbl="node1" presStyleIdx="1" presStyleCnt="6" custScaleX="110136" custScaleY="155337">
        <dgm:presLayoutVars>
          <dgm:bulletEnabled val="1"/>
        </dgm:presLayoutVars>
      </dgm:prSet>
      <dgm:spPr/>
    </dgm:pt>
    <dgm:pt modelId="{1E3D6D1C-26E3-4784-A340-E26B5F8567D9}" type="pres">
      <dgm:prSet presAssocID="{F8DDBEB1-2491-4130-AD0F-41843E93CD04}" presName="nodeFollowingNodes" presStyleLbl="node1" presStyleIdx="2" presStyleCnt="6" custScaleX="120921" custScaleY="142091" custRadScaleRad="94117" custRadScaleInc="-13509">
        <dgm:presLayoutVars>
          <dgm:bulletEnabled val="1"/>
        </dgm:presLayoutVars>
      </dgm:prSet>
      <dgm:spPr/>
    </dgm:pt>
    <dgm:pt modelId="{71055535-0A80-4309-A153-E9F863591107}" type="pres">
      <dgm:prSet presAssocID="{423B47C0-B4A5-4ACB-BFDA-4FFBDE635C3F}" presName="nodeFollowingNodes" presStyleLbl="node1" presStyleIdx="3" presStyleCnt="6">
        <dgm:presLayoutVars>
          <dgm:bulletEnabled val="1"/>
        </dgm:presLayoutVars>
      </dgm:prSet>
      <dgm:spPr/>
    </dgm:pt>
    <dgm:pt modelId="{1C4E64B6-43BA-4C00-8646-A3B025642C73}" type="pres">
      <dgm:prSet presAssocID="{150354BD-9258-48FA-ADBF-65573053FC1E}" presName="nodeFollowingNodes" presStyleLbl="node1" presStyleIdx="4" presStyleCnt="6">
        <dgm:presLayoutVars>
          <dgm:bulletEnabled val="1"/>
        </dgm:presLayoutVars>
      </dgm:prSet>
      <dgm:spPr/>
    </dgm:pt>
    <dgm:pt modelId="{10D856F6-380B-434B-833B-7BC65EEFC670}" type="pres">
      <dgm:prSet presAssocID="{65C1FA59-F8B4-4E3E-9BAA-05327BA0FCC0}" presName="nodeFollowingNodes" presStyleLbl="node1" presStyleIdx="5" presStyleCnt="6">
        <dgm:presLayoutVars>
          <dgm:bulletEnabled val="1"/>
        </dgm:presLayoutVars>
      </dgm:prSet>
      <dgm:spPr/>
    </dgm:pt>
  </dgm:ptLst>
  <dgm:cxnLst>
    <dgm:cxn modelId="{BCDB0502-F830-47C0-A56C-FD4CAEA0F634}" type="presOf" srcId="{EE2DF75D-5581-4E53-BDBE-882E47C49E7A}" destId="{AF7433D7-6F9B-4B7A-B6D1-9984B6219675}" srcOrd="0" destOrd="0" presId="urn:microsoft.com/office/officeart/2005/8/layout/cycle3"/>
    <dgm:cxn modelId="{08024F5B-516F-4EF2-991D-0CD7430F112F}" srcId="{1610D426-D221-4DF0-9302-9568D84B877D}" destId="{423B47C0-B4A5-4ACB-BFDA-4FFBDE635C3F}" srcOrd="3" destOrd="0" parTransId="{E00DC1A3-C2F6-4357-B6AF-BC2900C6A87C}" sibTransId="{CDFD9F0B-CCBA-4F2A-801F-2A2E84463001}"/>
    <dgm:cxn modelId="{B231F244-0A86-4F25-9958-63D215BC64DA}" type="presOf" srcId="{F8DDBEB1-2491-4130-AD0F-41843E93CD04}" destId="{1E3D6D1C-26E3-4784-A340-E26B5F8567D9}" srcOrd="0" destOrd="0" presId="urn:microsoft.com/office/officeart/2005/8/layout/cycle3"/>
    <dgm:cxn modelId="{7B674368-DC02-4B30-8CC3-4F15A8B85F0B}" type="presOf" srcId="{08CDA40B-C731-4C59-AEA9-8D9D947013CC}" destId="{9678F1D0-8923-4A4A-A8E5-28C54549B357}" srcOrd="0" destOrd="0" presId="urn:microsoft.com/office/officeart/2005/8/layout/cycle3"/>
    <dgm:cxn modelId="{46758C4E-CA62-41C7-88CA-9D1655D49C00}" type="presOf" srcId="{1610D426-D221-4DF0-9302-9568D84B877D}" destId="{5E7F79DA-AEA7-43F7-80F5-E41243DC9C13}" srcOrd="0" destOrd="0" presId="urn:microsoft.com/office/officeart/2005/8/layout/cycle3"/>
    <dgm:cxn modelId="{FF8B9074-98F2-467F-B9AA-5F4D1441BFBE}" srcId="{1610D426-D221-4DF0-9302-9568D84B877D}" destId="{08CDA40B-C731-4C59-AEA9-8D9D947013CC}" srcOrd="0" destOrd="0" parTransId="{24694BF5-8185-4A08-9F03-76DA3AD3C194}" sibTransId="{E9218CFC-B0C2-4AC4-B565-22FB610B257B}"/>
    <dgm:cxn modelId="{CA169D81-3E3A-4E38-90AE-61BD00F619F4}" srcId="{1610D426-D221-4DF0-9302-9568D84B877D}" destId="{EE2DF75D-5581-4E53-BDBE-882E47C49E7A}" srcOrd="1" destOrd="0" parTransId="{388B001E-E7D7-4FFC-9BA9-F7047AAD4AD0}" sibTransId="{CC16EFA5-6A0A-47FA-90E0-6397F94D90FF}"/>
    <dgm:cxn modelId="{1EC8E98A-AF72-4C21-95A6-CBA9EDAF520A}" srcId="{1610D426-D221-4DF0-9302-9568D84B877D}" destId="{F8DDBEB1-2491-4130-AD0F-41843E93CD04}" srcOrd="2" destOrd="0" parTransId="{847129D4-0ED4-4B43-BA12-2C9916EB9292}" sibTransId="{6F8DA6C0-5E54-4619-861B-E3D827257CB2}"/>
    <dgm:cxn modelId="{70A9CE96-0184-4FEB-9E67-A8BDEE1E2141}" type="presOf" srcId="{65C1FA59-F8B4-4E3E-9BAA-05327BA0FCC0}" destId="{10D856F6-380B-434B-833B-7BC65EEFC670}" srcOrd="0" destOrd="0" presId="urn:microsoft.com/office/officeart/2005/8/layout/cycle3"/>
    <dgm:cxn modelId="{41E6769B-FA70-47F5-9DB4-1903EBF29641}" type="presOf" srcId="{423B47C0-B4A5-4ACB-BFDA-4FFBDE635C3F}" destId="{71055535-0A80-4309-A153-E9F863591107}" srcOrd="0" destOrd="0" presId="urn:microsoft.com/office/officeart/2005/8/layout/cycle3"/>
    <dgm:cxn modelId="{E1E47BC0-3BF7-478D-B4B6-4DE93F953313}" srcId="{1610D426-D221-4DF0-9302-9568D84B877D}" destId="{65C1FA59-F8B4-4E3E-9BAA-05327BA0FCC0}" srcOrd="5" destOrd="0" parTransId="{E30CF48F-A7E9-40F2-8482-AC0D3FB3661E}" sibTransId="{D1134CF9-2CDC-43B4-A784-B1EC152590DF}"/>
    <dgm:cxn modelId="{4389D1D2-76F3-4877-8902-E9703EDC8E61}" type="presOf" srcId="{150354BD-9258-48FA-ADBF-65573053FC1E}" destId="{1C4E64B6-43BA-4C00-8646-A3B025642C73}" srcOrd="0" destOrd="0" presId="urn:microsoft.com/office/officeart/2005/8/layout/cycle3"/>
    <dgm:cxn modelId="{36D245E0-5073-4492-A584-747DEDA8229A}" type="presOf" srcId="{E9218CFC-B0C2-4AC4-B565-22FB610B257B}" destId="{0DA5B8BA-0925-426A-9957-A52AE718BF2F}" srcOrd="0" destOrd="0" presId="urn:microsoft.com/office/officeart/2005/8/layout/cycle3"/>
    <dgm:cxn modelId="{46F687F8-1F31-4962-8387-344DCCAB8A68}" srcId="{1610D426-D221-4DF0-9302-9568D84B877D}" destId="{150354BD-9258-48FA-ADBF-65573053FC1E}" srcOrd="4" destOrd="0" parTransId="{43A5FCC7-5B32-4C63-BF7C-74F92E06B749}" sibTransId="{781FF3D8-9020-43A0-8D77-3486B45F3B31}"/>
    <dgm:cxn modelId="{8224BD23-B602-4E35-ACC9-F4753A82BAD2}" type="presParOf" srcId="{5E7F79DA-AEA7-43F7-80F5-E41243DC9C13}" destId="{4B3F41A0-ED5E-4B61-8617-61C221D6EC4B}" srcOrd="0" destOrd="0" presId="urn:microsoft.com/office/officeart/2005/8/layout/cycle3"/>
    <dgm:cxn modelId="{5F319A5D-B221-4027-A706-F3830F72016F}" type="presParOf" srcId="{4B3F41A0-ED5E-4B61-8617-61C221D6EC4B}" destId="{9678F1D0-8923-4A4A-A8E5-28C54549B357}" srcOrd="0" destOrd="0" presId="urn:microsoft.com/office/officeart/2005/8/layout/cycle3"/>
    <dgm:cxn modelId="{C39A3919-C393-49BF-9A4B-F37C9E8E9CEF}" type="presParOf" srcId="{4B3F41A0-ED5E-4B61-8617-61C221D6EC4B}" destId="{0DA5B8BA-0925-426A-9957-A52AE718BF2F}" srcOrd="1" destOrd="0" presId="urn:microsoft.com/office/officeart/2005/8/layout/cycle3"/>
    <dgm:cxn modelId="{2564A276-4D58-4718-B7FC-5655CD31C7AA}" type="presParOf" srcId="{4B3F41A0-ED5E-4B61-8617-61C221D6EC4B}" destId="{AF7433D7-6F9B-4B7A-B6D1-9984B6219675}" srcOrd="2" destOrd="0" presId="urn:microsoft.com/office/officeart/2005/8/layout/cycle3"/>
    <dgm:cxn modelId="{E1952C88-D804-401D-B19F-47BB44130FCC}" type="presParOf" srcId="{4B3F41A0-ED5E-4B61-8617-61C221D6EC4B}" destId="{1E3D6D1C-26E3-4784-A340-E26B5F8567D9}" srcOrd="3" destOrd="0" presId="urn:microsoft.com/office/officeart/2005/8/layout/cycle3"/>
    <dgm:cxn modelId="{39351BEA-A398-4947-8164-E14FAAA837BE}" type="presParOf" srcId="{4B3F41A0-ED5E-4B61-8617-61C221D6EC4B}" destId="{71055535-0A80-4309-A153-E9F863591107}" srcOrd="4" destOrd="0" presId="urn:microsoft.com/office/officeart/2005/8/layout/cycle3"/>
    <dgm:cxn modelId="{2FE4763B-7292-4F4B-A849-F22C021E42E8}" type="presParOf" srcId="{4B3F41A0-ED5E-4B61-8617-61C221D6EC4B}" destId="{1C4E64B6-43BA-4C00-8646-A3B025642C73}" srcOrd="5" destOrd="0" presId="urn:microsoft.com/office/officeart/2005/8/layout/cycle3"/>
    <dgm:cxn modelId="{FD734751-06BF-4CBA-AA29-C7E6E7828F9E}" type="presParOf" srcId="{4B3F41A0-ED5E-4B61-8617-61C221D6EC4B}" destId="{10D856F6-380B-434B-833B-7BC65EEFC670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A5B8BA-0925-426A-9957-A52AE718BF2F}">
      <dsp:nvSpPr>
        <dsp:cNvPr id="0" name=""/>
        <dsp:cNvSpPr/>
      </dsp:nvSpPr>
      <dsp:spPr>
        <a:xfrm>
          <a:off x="2020641" y="-2932"/>
          <a:ext cx="4906325" cy="4906325"/>
        </a:xfrm>
        <a:prstGeom prst="circularArrow">
          <a:avLst>
            <a:gd name="adj1" fmla="val 5274"/>
            <a:gd name="adj2" fmla="val 312630"/>
            <a:gd name="adj3" fmla="val 14216656"/>
            <a:gd name="adj4" fmla="val 17133736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78F1D0-8923-4A4A-A8E5-28C54549B357}">
      <dsp:nvSpPr>
        <dsp:cNvPr id="0" name=""/>
        <dsp:cNvSpPr/>
      </dsp:nvSpPr>
      <dsp:spPr>
        <a:xfrm>
          <a:off x="3535070" y="2883"/>
          <a:ext cx="1877466" cy="938733"/>
        </a:xfrm>
        <a:prstGeom prst="roundRect">
          <a:avLst/>
        </a:prstGeom>
        <a:solidFill>
          <a:schemeClr val="bg1">
            <a:lumMod val="8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tx1"/>
              </a:solidFill>
            </a:rPr>
            <a:t> STAGE I AGENDA SETTIG</a:t>
          </a:r>
        </a:p>
      </dsp:txBody>
      <dsp:txXfrm>
        <a:off x="3580895" y="48708"/>
        <a:ext cx="1785816" cy="847083"/>
      </dsp:txXfrm>
    </dsp:sp>
    <dsp:sp modelId="{AF7433D7-6F9B-4B7A-B6D1-9984B6219675}">
      <dsp:nvSpPr>
        <dsp:cNvPr id="0" name=""/>
        <dsp:cNvSpPr/>
      </dsp:nvSpPr>
      <dsp:spPr>
        <a:xfrm>
          <a:off x="5163653" y="738347"/>
          <a:ext cx="2067766" cy="145820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STAGE  II  POLICY FORMULATION</a:t>
          </a:r>
        </a:p>
      </dsp:txBody>
      <dsp:txXfrm>
        <a:off x="5234836" y="809530"/>
        <a:ext cx="1925400" cy="1315834"/>
      </dsp:txXfrm>
    </dsp:sp>
    <dsp:sp modelId="{1E3D6D1C-26E3-4784-A340-E26B5F8567D9}">
      <dsp:nvSpPr>
        <dsp:cNvPr id="0" name=""/>
        <dsp:cNvSpPr/>
      </dsp:nvSpPr>
      <dsp:spPr>
        <a:xfrm>
          <a:off x="5062388" y="2529254"/>
          <a:ext cx="2270251" cy="1333855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STAGE  III  POLICY IMPLEMENTATION</a:t>
          </a:r>
        </a:p>
      </dsp:txBody>
      <dsp:txXfrm>
        <a:off x="5127501" y="2594367"/>
        <a:ext cx="2140025" cy="1203629"/>
      </dsp:txXfrm>
    </dsp:sp>
    <dsp:sp modelId="{71055535-0A80-4309-A153-E9F863591107}">
      <dsp:nvSpPr>
        <dsp:cNvPr id="0" name=""/>
        <dsp:cNvSpPr/>
      </dsp:nvSpPr>
      <dsp:spPr>
        <a:xfrm>
          <a:off x="3535070" y="3983674"/>
          <a:ext cx="1877466" cy="938733"/>
        </a:xfrm>
        <a:prstGeom prst="roundRect">
          <a:avLst/>
        </a:prstGeom>
        <a:solidFill>
          <a:schemeClr val="bg1">
            <a:lumMod val="8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tx1"/>
              </a:solidFill>
            </a:rPr>
            <a:t>STAGE IV  POLICY EVALUATION</a:t>
          </a:r>
        </a:p>
      </dsp:txBody>
      <dsp:txXfrm>
        <a:off x="3580895" y="4029499"/>
        <a:ext cx="1785816" cy="847083"/>
      </dsp:txXfrm>
    </dsp:sp>
    <dsp:sp modelId="{1C4E64B6-43BA-4C00-8646-A3B025642C73}">
      <dsp:nvSpPr>
        <dsp:cNvPr id="0" name=""/>
        <dsp:cNvSpPr/>
      </dsp:nvSpPr>
      <dsp:spPr>
        <a:xfrm>
          <a:off x="1811337" y="2988476"/>
          <a:ext cx="1877466" cy="938733"/>
        </a:xfrm>
        <a:prstGeom prst="roundRect">
          <a:avLst/>
        </a:prstGeom>
        <a:solidFill>
          <a:schemeClr val="bg1">
            <a:lumMod val="8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tx1"/>
              </a:solidFill>
            </a:rPr>
            <a:t>STAGE  V  POLICY CHANGE</a:t>
          </a:r>
        </a:p>
      </dsp:txBody>
      <dsp:txXfrm>
        <a:off x="1857162" y="3034301"/>
        <a:ext cx="1785816" cy="847083"/>
      </dsp:txXfrm>
    </dsp:sp>
    <dsp:sp modelId="{10D856F6-380B-434B-833B-7BC65EEFC670}">
      <dsp:nvSpPr>
        <dsp:cNvPr id="0" name=""/>
        <dsp:cNvSpPr/>
      </dsp:nvSpPr>
      <dsp:spPr>
        <a:xfrm>
          <a:off x="1811337" y="998080"/>
          <a:ext cx="1877466" cy="938733"/>
        </a:xfrm>
        <a:prstGeom prst="roundRect">
          <a:avLst/>
        </a:prstGeom>
        <a:solidFill>
          <a:schemeClr val="bg1">
            <a:lumMod val="8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tx1"/>
              </a:solidFill>
            </a:rPr>
            <a:t>STAGE VI POLICY TERMINATION</a:t>
          </a:r>
        </a:p>
      </dsp:txBody>
      <dsp:txXfrm>
        <a:off x="1857162" y="1043905"/>
        <a:ext cx="1785816" cy="8470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A3127ED-129F-4EE3-BE24-D9883F24D804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D4B0DFF-FB41-4D26-A1BE-E1FCCA9BCC9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557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127ED-129F-4EE3-BE24-D9883F24D804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B0DFF-FB41-4D26-A1BE-E1FCCA9BC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8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127ED-129F-4EE3-BE24-D9883F24D804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B0DFF-FB41-4D26-A1BE-E1FCCA9BCC9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280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127ED-129F-4EE3-BE24-D9883F24D804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B0DFF-FB41-4D26-A1BE-E1FCCA9BCC9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0999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127ED-129F-4EE3-BE24-D9883F24D804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B0DFF-FB41-4D26-A1BE-E1FCCA9BC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71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127ED-129F-4EE3-BE24-D9883F24D804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B0DFF-FB41-4D26-A1BE-E1FCCA9BCC9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530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127ED-129F-4EE3-BE24-D9883F24D804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B0DFF-FB41-4D26-A1BE-E1FCCA9BCC9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763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127ED-129F-4EE3-BE24-D9883F24D804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B0DFF-FB41-4D26-A1BE-E1FCCA9BCC9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955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127ED-129F-4EE3-BE24-D9883F24D804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B0DFF-FB41-4D26-A1BE-E1FCCA9BCC9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766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654C6-D085-41E5-8C0F-E2B3693666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67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127ED-129F-4EE3-BE24-D9883F24D804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B0DFF-FB41-4D26-A1BE-E1FCCA9BC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482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127ED-129F-4EE3-BE24-D9883F24D804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B0DFF-FB41-4D26-A1BE-E1FCCA9BCC9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657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127ED-129F-4EE3-BE24-D9883F24D804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B0DFF-FB41-4D26-A1BE-E1FCCA9BC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48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127ED-129F-4EE3-BE24-D9883F24D804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B0DFF-FB41-4D26-A1BE-E1FCCA9BCC9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393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127ED-129F-4EE3-BE24-D9883F24D804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B0DFF-FB41-4D26-A1BE-E1FCCA9BCC9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5550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127ED-129F-4EE3-BE24-D9883F24D804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B0DFF-FB41-4D26-A1BE-E1FCCA9BC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724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127ED-129F-4EE3-BE24-D9883F24D804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B0DFF-FB41-4D26-A1BE-E1FCCA9BCC9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287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127ED-129F-4EE3-BE24-D9883F24D804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B0DFF-FB41-4D26-A1BE-E1FCCA9BC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830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A3127ED-129F-4EE3-BE24-D9883F24D804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4B0DFF-FB41-4D26-A1BE-E1FCCA9BC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025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KONSEP DAN STUDI KEBIJAKAN PUBLIK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PERTEMUAN 2</a:t>
            </a:r>
            <a:r>
              <a:rPr lang="en-US" sz="3200" b="1"/>
              <a:t>, </a:t>
            </a:r>
            <a:endParaRPr lang="en-US" sz="3200" b="1" dirty="0"/>
          </a:p>
          <a:p>
            <a:r>
              <a:rPr lang="en-US" sz="3200" b="1" dirty="0"/>
              <a:t>DR. NOVITA TRESIANA</a:t>
            </a:r>
          </a:p>
        </p:txBody>
      </p:sp>
    </p:spTree>
    <p:extLst>
      <p:ext uri="{BB962C8B-B14F-4D97-AF65-F5344CB8AC3E}">
        <p14:creationId xmlns:p14="http://schemas.microsoft.com/office/powerpoint/2010/main" val="364865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b="1" dirty="0"/>
              <a:t>ANALISIS KEBIJAKAN PUBLIK (AKP)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10993582" cy="4852266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3600" b="1" dirty="0"/>
              <a:t>TUGAS ANALISIS KEBIJAKAN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sz="3200" b="1" dirty="0" err="1"/>
              <a:t>Membantu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merumuskan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cara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untuk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mengatasi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atau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memecahkan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masalah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kebijkan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publik</a:t>
            </a:r>
            <a:endParaRPr lang="en-US" altLang="en-US" sz="3200" b="1" dirty="0"/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sz="3200" b="1" dirty="0" err="1"/>
              <a:t>Menyediakan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informasi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tentang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apa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konsekuensi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dari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alternatif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kebijakan</a:t>
            </a:r>
            <a:endParaRPr lang="en-US" altLang="en-US" sz="3200" b="1" dirty="0"/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sz="3200" b="1" dirty="0" err="1"/>
              <a:t>Mengidentifikasi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isu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dan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masalah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kebijakan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publik</a:t>
            </a:r>
            <a:r>
              <a:rPr lang="en-US" altLang="en-US" sz="3200" b="1" dirty="0"/>
              <a:t> yang </a:t>
            </a:r>
            <a:r>
              <a:rPr lang="en-US" altLang="en-US" sz="3200" b="1" dirty="0" err="1"/>
              <a:t>perlu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menjadi</a:t>
            </a:r>
            <a:r>
              <a:rPr lang="en-US" altLang="en-US" sz="3200" b="1" dirty="0"/>
              <a:t> agenda </a:t>
            </a:r>
            <a:r>
              <a:rPr lang="en-US" altLang="en-US" sz="3200" b="1" dirty="0" err="1"/>
              <a:t>kebijakan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pemerintah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50760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>
          <a:xfrm>
            <a:off x="1295402" y="982132"/>
            <a:ext cx="9601196" cy="62499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b="1" dirty="0"/>
              <a:t>DIFINIISI-DIFINISI AKP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49382" y="1825624"/>
            <a:ext cx="11526982" cy="4838411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altLang="en-US" sz="3300" b="1" dirty="0"/>
              <a:t>Proses </a:t>
            </a:r>
            <a:r>
              <a:rPr lang="en-US" altLang="en-US" sz="3300" b="1" dirty="0" err="1"/>
              <a:t>mengevaluasi</a:t>
            </a:r>
            <a:r>
              <a:rPr lang="en-US" altLang="en-US" sz="3300" b="1" dirty="0"/>
              <a:t> </a:t>
            </a:r>
            <a:r>
              <a:rPr lang="en-US" altLang="en-US" sz="3300" b="1" dirty="0" err="1"/>
              <a:t>beberapa</a:t>
            </a:r>
            <a:r>
              <a:rPr lang="en-US" altLang="en-US" sz="3300" b="1" dirty="0"/>
              <a:t> </a:t>
            </a:r>
            <a:r>
              <a:rPr lang="en-US" altLang="en-US" sz="3300" b="1" dirty="0" err="1"/>
              <a:t>alternatif</a:t>
            </a:r>
            <a:r>
              <a:rPr lang="en-US" altLang="en-US" sz="3300" b="1" dirty="0"/>
              <a:t> </a:t>
            </a:r>
            <a:r>
              <a:rPr lang="en-US" altLang="en-US" sz="3300" b="1" dirty="0" err="1"/>
              <a:t>kebijakan</a:t>
            </a:r>
            <a:r>
              <a:rPr lang="en-US" altLang="en-US" sz="3300" b="1" dirty="0"/>
              <a:t> </a:t>
            </a:r>
            <a:r>
              <a:rPr lang="en-US" altLang="en-US" sz="3300" b="1" dirty="0" err="1"/>
              <a:t>dengan</a:t>
            </a:r>
            <a:r>
              <a:rPr lang="en-US" altLang="en-US" sz="3300" b="1" dirty="0"/>
              <a:t> </a:t>
            </a:r>
            <a:r>
              <a:rPr lang="en-US" altLang="en-US" sz="3300" b="1" dirty="0" err="1"/>
              <a:t>menggunakan</a:t>
            </a:r>
            <a:r>
              <a:rPr lang="en-US" altLang="en-US" sz="3300" b="1" dirty="0"/>
              <a:t> </a:t>
            </a:r>
            <a:r>
              <a:rPr lang="en-US" altLang="en-US" sz="3300" b="1" dirty="0" err="1"/>
              <a:t>kriteria-kriteria</a:t>
            </a:r>
            <a:r>
              <a:rPr lang="en-US" altLang="en-US" sz="3300" b="1" dirty="0"/>
              <a:t> yang </a:t>
            </a:r>
            <a:r>
              <a:rPr lang="en-US" altLang="en-US" sz="3300" b="1" dirty="0" err="1"/>
              <a:t>relevan</a:t>
            </a:r>
            <a:r>
              <a:rPr lang="en-US" altLang="en-US" sz="3300" b="1" dirty="0"/>
              <a:t> agar </a:t>
            </a:r>
            <a:r>
              <a:rPr lang="en-US" altLang="en-US" sz="3300" b="1" dirty="0" err="1"/>
              <a:t>diperoleh</a:t>
            </a:r>
            <a:r>
              <a:rPr lang="en-US" altLang="en-US" sz="3300" b="1" dirty="0"/>
              <a:t> </a:t>
            </a:r>
            <a:r>
              <a:rPr lang="en-US" altLang="en-US" sz="3300" b="1" dirty="0" err="1"/>
              <a:t>alternatif</a:t>
            </a:r>
            <a:r>
              <a:rPr lang="en-US" altLang="en-US" sz="3300" b="1" dirty="0"/>
              <a:t> </a:t>
            </a:r>
            <a:r>
              <a:rPr lang="en-US" altLang="en-US" sz="3300" b="1" dirty="0" err="1"/>
              <a:t>terbaik</a:t>
            </a:r>
            <a:r>
              <a:rPr lang="en-US" altLang="en-US" sz="3300" b="1" dirty="0"/>
              <a:t> </a:t>
            </a:r>
            <a:r>
              <a:rPr lang="en-US" altLang="en-US" sz="3300" b="1" dirty="0" err="1"/>
              <a:t>untuk</a:t>
            </a:r>
            <a:r>
              <a:rPr lang="en-US" altLang="en-US" sz="3300" b="1" dirty="0"/>
              <a:t> </a:t>
            </a:r>
            <a:r>
              <a:rPr lang="en-US" altLang="en-US" sz="3300" b="1" dirty="0" err="1"/>
              <a:t>dijadikan</a:t>
            </a:r>
            <a:r>
              <a:rPr lang="en-US" altLang="en-US" sz="3300" b="1" dirty="0"/>
              <a:t> </a:t>
            </a:r>
            <a:r>
              <a:rPr lang="en-US" altLang="en-US" sz="3300" b="1" dirty="0" err="1"/>
              <a:t>tindakan</a:t>
            </a:r>
            <a:r>
              <a:rPr lang="en-US" altLang="en-US" sz="3300" b="1" dirty="0"/>
              <a:t> </a:t>
            </a:r>
            <a:r>
              <a:rPr lang="en-US" altLang="en-US" sz="3300" b="1" dirty="0" err="1"/>
              <a:t>kebijakan</a:t>
            </a:r>
            <a:r>
              <a:rPr lang="en-US" altLang="en-US" sz="3300" b="1" dirty="0"/>
              <a:t> (DL Weimer </a:t>
            </a:r>
            <a:r>
              <a:rPr lang="en-US" altLang="en-US" sz="3300" b="1" dirty="0" err="1"/>
              <a:t>dan</a:t>
            </a:r>
            <a:r>
              <a:rPr lang="en-US" altLang="en-US" sz="3300" b="1" dirty="0"/>
              <a:t> AR </a:t>
            </a:r>
            <a:r>
              <a:rPr lang="en-US" altLang="en-US" sz="3300" b="1" dirty="0" err="1"/>
              <a:t>Vinning</a:t>
            </a:r>
            <a:r>
              <a:rPr lang="en-US" altLang="en-US" sz="3300" b="1" dirty="0"/>
              <a:t>)</a:t>
            </a:r>
          </a:p>
          <a:p>
            <a:pPr marL="0" indent="0" eaLnBrk="1" hangingPunct="1">
              <a:buNone/>
            </a:pPr>
            <a:endParaRPr lang="en-US" altLang="en-US" sz="3300" b="1" dirty="0"/>
          </a:p>
          <a:p>
            <a:pPr eaLnBrk="1" hangingPunct="1"/>
            <a:r>
              <a:rPr lang="en-US" altLang="en-US" sz="3300" b="1" dirty="0" err="1"/>
              <a:t>Disiplin</a:t>
            </a:r>
            <a:r>
              <a:rPr lang="en-US" altLang="en-US" sz="3300" b="1" dirty="0"/>
              <a:t> </a:t>
            </a:r>
            <a:r>
              <a:rPr lang="en-US" altLang="en-US" sz="3300" b="1" dirty="0" err="1"/>
              <a:t>ilmu</a:t>
            </a:r>
            <a:r>
              <a:rPr lang="en-US" altLang="en-US" sz="3300" b="1" dirty="0"/>
              <a:t> </a:t>
            </a:r>
            <a:r>
              <a:rPr lang="en-US" altLang="en-US" sz="3300" b="1" dirty="0" err="1"/>
              <a:t>sosial</a:t>
            </a:r>
            <a:r>
              <a:rPr lang="en-US" altLang="en-US" sz="3300" b="1" dirty="0"/>
              <a:t> </a:t>
            </a:r>
            <a:r>
              <a:rPr lang="en-US" altLang="en-US" sz="3300" b="1" dirty="0" err="1"/>
              <a:t>terapan</a:t>
            </a:r>
            <a:r>
              <a:rPr lang="en-US" altLang="en-US" sz="3300" b="1" dirty="0"/>
              <a:t> yang </a:t>
            </a:r>
            <a:r>
              <a:rPr lang="en-US" altLang="en-US" sz="3300" b="1" dirty="0" err="1"/>
              <a:t>menggunakan</a:t>
            </a:r>
            <a:r>
              <a:rPr lang="en-US" altLang="en-US" sz="3300" b="1" dirty="0"/>
              <a:t> multi-</a:t>
            </a:r>
            <a:r>
              <a:rPr lang="en-US" altLang="en-US" sz="3300" b="1" dirty="0" err="1"/>
              <a:t>metode</a:t>
            </a:r>
            <a:r>
              <a:rPr lang="en-US" altLang="en-US" sz="3300" b="1" dirty="0"/>
              <a:t> </a:t>
            </a:r>
            <a:r>
              <a:rPr lang="en-US" altLang="en-US" sz="3300" b="1" dirty="0" err="1"/>
              <a:t>penelitian</a:t>
            </a:r>
            <a:r>
              <a:rPr lang="en-US" altLang="en-US" sz="3300" b="1" dirty="0"/>
              <a:t> </a:t>
            </a:r>
            <a:r>
              <a:rPr lang="en-US" altLang="en-US" sz="3300" b="1" dirty="0" err="1"/>
              <a:t>dan</a:t>
            </a:r>
            <a:r>
              <a:rPr lang="en-US" altLang="en-US" sz="3300" b="1" dirty="0"/>
              <a:t> </a:t>
            </a:r>
            <a:r>
              <a:rPr lang="en-US" altLang="en-US" sz="3300" b="1" dirty="0" err="1"/>
              <a:t>argumen</a:t>
            </a:r>
            <a:r>
              <a:rPr lang="en-US" altLang="en-US" sz="3300" b="1" dirty="0"/>
              <a:t> </a:t>
            </a:r>
            <a:r>
              <a:rPr lang="en-US" altLang="en-US" sz="3300" b="1" dirty="0" err="1"/>
              <a:t>untuk</a:t>
            </a:r>
            <a:r>
              <a:rPr lang="en-US" altLang="en-US" sz="3300" b="1" dirty="0"/>
              <a:t> </a:t>
            </a:r>
            <a:r>
              <a:rPr lang="en-US" altLang="en-US" sz="3300" b="1" dirty="0" err="1"/>
              <a:t>menghasilkan</a:t>
            </a:r>
            <a:r>
              <a:rPr lang="en-US" altLang="en-US" sz="3300" b="1" dirty="0"/>
              <a:t> </a:t>
            </a:r>
            <a:r>
              <a:rPr lang="en-US" altLang="en-US" sz="3300" b="1" dirty="0" err="1"/>
              <a:t>dan</a:t>
            </a:r>
            <a:r>
              <a:rPr lang="en-US" altLang="en-US" sz="3300" b="1" dirty="0"/>
              <a:t> </a:t>
            </a:r>
            <a:r>
              <a:rPr lang="en-US" altLang="en-US" sz="3300" b="1" dirty="0" err="1"/>
              <a:t>mentransformasikan</a:t>
            </a:r>
            <a:r>
              <a:rPr lang="en-US" altLang="en-US" sz="3300" b="1" dirty="0"/>
              <a:t> </a:t>
            </a:r>
            <a:r>
              <a:rPr lang="en-US" altLang="en-US" sz="3300" b="1" dirty="0" err="1"/>
              <a:t>informasi</a:t>
            </a:r>
            <a:r>
              <a:rPr lang="en-US" altLang="en-US" sz="3300" b="1" dirty="0"/>
              <a:t> </a:t>
            </a:r>
            <a:r>
              <a:rPr lang="en-US" altLang="en-US" sz="3300" b="1" dirty="0" err="1"/>
              <a:t>yg</a:t>
            </a:r>
            <a:r>
              <a:rPr lang="en-US" altLang="en-US" sz="3300" b="1" dirty="0"/>
              <a:t> </a:t>
            </a:r>
            <a:r>
              <a:rPr lang="en-US" altLang="en-US" sz="3300" b="1" i="1" u="sng" dirty="0"/>
              <a:t>policy relevant</a:t>
            </a:r>
            <a:r>
              <a:rPr lang="en-US" altLang="en-US" sz="3300" b="1" dirty="0"/>
              <a:t> </a:t>
            </a:r>
            <a:r>
              <a:rPr lang="en-US" altLang="en-US" sz="3300" b="1" dirty="0" err="1"/>
              <a:t>untuk</a:t>
            </a:r>
            <a:r>
              <a:rPr lang="en-US" altLang="en-US" sz="3300" b="1" dirty="0"/>
              <a:t> </a:t>
            </a:r>
            <a:r>
              <a:rPr lang="en-US" altLang="en-US" sz="3300" b="1" dirty="0" err="1"/>
              <a:t>memecahkan</a:t>
            </a:r>
            <a:r>
              <a:rPr lang="en-US" altLang="en-US" sz="3300" b="1" dirty="0"/>
              <a:t> </a:t>
            </a:r>
            <a:r>
              <a:rPr lang="en-US" altLang="en-US" sz="3300" b="1" dirty="0" err="1"/>
              <a:t>masalah</a:t>
            </a:r>
            <a:r>
              <a:rPr lang="en-US" altLang="en-US" sz="3300" b="1" dirty="0"/>
              <a:t> </a:t>
            </a:r>
            <a:r>
              <a:rPr lang="en-US" altLang="en-US" sz="3300" b="1" dirty="0" err="1"/>
              <a:t>kebijakan</a:t>
            </a:r>
            <a:r>
              <a:rPr lang="en-US" altLang="en-US" sz="3300" b="1" dirty="0"/>
              <a:t> (WN Dunn)</a:t>
            </a:r>
          </a:p>
          <a:p>
            <a:pPr marL="0" indent="0" eaLnBrk="1" hangingPunct="1">
              <a:buNone/>
            </a:pPr>
            <a:endParaRPr lang="en-US" altLang="en-US" sz="3300" b="1" dirty="0"/>
          </a:p>
          <a:p>
            <a:r>
              <a:rPr lang="en-US" altLang="en-US" sz="3300" b="1" dirty="0" err="1"/>
              <a:t>Cra</a:t>
            </a:r>
            <a:r>
              <a:rPr lang="en-US" altLang="en-US" sz="3300" b="1" dirty="0"/>
              <a:t> </a:t>
            </a:r>
            <a:r>
              <a:rPr lang="en-US" altLang="en-US" sz="3300" b="1" dirty="0" err="1"/>
              <a:t>untuk</a:t>
            </a:r>
            <a:r>
              <a:rPr lang="en-US" altLang="en-US" sz="3300" b="1" dirty="0"/>
              <a:t> </a:t>
            </a:r>
            <a:r>
              <a:rPr lang="en-US" altLang="en-US" sz="3300" b="1" dirty="0" err="1"/>
              <a:t>mensintesakan</a:t>
            </a:r>
            <a:r>
              <a:rPr lang="en-US" altLang="en-US" sz="3300" b="1" dirty="0"/>
              <a:t> </a:t>
            </a:r>
            <a:r>
              <a:rPr lang="en-US" altLang="en-US" sz="3300" b="1" dirty="0" err="1"/>
              <a:t>informasi</a:t>
            </a:r>
            <a:r>
              <a:rPr lang="en-US" altLang="en-US" sz="3300" b="1" dirty="0"/>
              <a:t>, </a:t>
            </a:r>
            <a:r>
              <a:rPr lang="en-US" altLang="en-US" sz="3300" b="1" dirty="0" err="1"/>
              <a:t>termasuk</a:t>
            </a:r>
            <a:r>
              <a:rPr lang="en-US" altLang="en-US" sz="3300" b="1" dirty="0"/>
              <a:t> </a:t>
            </a:r>
            <a:r>
              <a:rPr lang="en-US" altLang="en-US" sz="3300" b="1" dirty="0" err="1"/>
              <a:t>hasil</a:t>
            </a:r>
            <a:r>
              <a:rPr lang="en-US" altLang="en-US" sz="3300" b="1" dirty="0"/>
              <a:t> </a:t>
            </a:r>
            <a:r>
              <a:rPr lang="en-US" altLang="en-US" sz="3300" b="1" dirty="0" err="1"/>
              <a:t>penelitian</a:t>
            </a:r>
            <a:r>
              <a:rPr lang="en-US" altLang="en-US" sz="3300" b="1" dirty="0"/>
              <a:t>, </a:t>
            </a:r>
            <a:r>
              <a:rPr lang="en-US" altLang="en-US" sz="3300" b="1" dirty="0" err="1"/>
              <a:t>untuk</a:t>
            </a:r>
            <a:r>
              <a:rPr lang="en-US" altLang="en-US" sz="3300" b="1" dirty="0"/>
              <a:t> </a:t>
            </a:r>
            <a:r>
              <a:rPr lang="en-US" altLang="en-US" sz="3300" b="1" dirty="0" err="1"/>
              <a:t>menghasilkan</a:t>
            </a:r>
            <a:r>
              <a:rPr lang="en-US" altLang="en-US" sz="3300" b="1" dirty="0"/>
              <a:t> format </a:t>
            </a:r>
            <a:r>
              <a:rPr lang="en-US" altLang="en-US" sz="3300" b="1" dirty="0" err="1"/>
              <a:t>keputusan</a:t>
            </a:r>
            <a:r>
              <a:rPr lang="en-US" altLang="en-US" sz="3300" b="1" dirty="0"/>
              <a:t> </a:t>
            </a:r>
            <a:r>
              <a:rPr lang="en-US" altLang="en-US" sz="3300" b="1" dirty="0" err="1"/>
              <a:t>kebijakan</a:t>
            </a:r>
            <a:r>
              <a:rPr lang="en-US" altLang="en-US" sz="3300" b="1" dirty="0"/>
              <a:t> (</a:t>
            </a:r>
            <a:r>
              <a:rPr lang="en-US" altLang="en-US" sz="3300" b="1" dirty="0" err="1"/>
              <a:t>penentuan</a:t>
            </a:r>
            <a:r>
              <a:rPr lang="en-US" altLang="en-US" sz="3300" b="1" dirty="0"/>
              <a:t> </a:t>
            </a:r>
            <a:r>
              <a:rPr lang="en-US" altLang="en-US" sz="3300" b="1" dirty="0" err="1"/>
              <a:t>pilihan-pilihan</a:t>
            </a:r>
            <a:r>
              <a:rPr lang="en-US" altLang="en-US" sz="3300" b="1" dirty="0"/>
              <a:t> </a:t>
            </a:r>
            <a:r>
              <a:rPr lang="en-US" altLang="en-US" sz="3300" b="1" dirty="0" err="1"/>
              <a:t>alternatif</a:t>
            </a:r>
            <a:r>
              <a:rPr lang="en-US" altLang="en-US" sz="3300" b="1" dirty="0"/>
              <a:t>) </a:t>
            </a:r>
            <a:r>
              <a:rPr lang="en-US" altLang="en-US" sz="3300" b="1" dirty="0" err="1"/>
              <a:t>dan</a:t>
            </a:r>
            <a:r>
              <a:rPr lang="en-US" altLang="en-US" sz="3300" b="1" dirty="0"/>
              <a:t> </a:t>
            </a:r>
            <a:r>
              <a:rPr lang="en-US" altLang="en-US" sz="3300" b="1" dirty="0" err="1"/>
              <a:t>untuk</a:t>
            </a:r>
            <a:r>
              <a:rPr lang="en-US" altLang="en-US" sz="3300" b="1" dirty="0"/>
              <a:t> </a:t>
            </a:r>
            <a:r>
              <a:rPr lang="en-US" altLang="en-US" sz="3300" b="1" dirty="0" err="1"/>
              <a:t>menentukan</a:t>
            </a:r>
            <a:r>
              <a:rPr lang="en-US" altLang="en-US" sz="3300" b="1" dirty="0"/>
              <a:t> </a:t>
            </a:r>
            <a:r>
              <a:rPr lang="en-US" altLang="en-US" sz="3300" b="1" dirty="0" err="1"/>
              <a:t>kebutuhan</a:t>
            </a:r>
            <a:r>
              <a:rPr lang="en-US" altLang="en-US" sz="3300" b="1" dirty="0"/>
              <a:t> masa </a:t>
            </a:r>
            <a:r>
              <a:rPr lang="en-US" altLang="en-US" sz="3300" b="1" dirty="0" err="1"/>
              <a:t>depan</a:t>
            </a:r>
            <a:r>
              <a:rPr lang="en-US" altLang="en-US" sz="3300" b="1" dirty="0"/>
              <a:t> </a:t>
            </a:r>
            <a:r>
              <a:rPr lang="en-US" altLang="en-US" sz="3300" b="1" dirty="0" err="1"/>
              <a:t>akan</a:t>
            </a:r>
            <a:r>
              <a:rPr lang="en-US" altLang="en-US" sz="3300" b="1" dirty="0"/>
              <a:t> </a:t>
            </a:r>
            <a:r>
              <a:rPr lang="en-US" altLang="en-US" sz="3300" b="1" dirty="0" err="1"/>
              <a:t>informasi</a:t>
            </a:r>
            <a:r>
              <a:rPr lang="en-US" altLang="en-US" sz="3300" b="1" dirty="0"/>
              <a:t> </a:t>
            </a:r>
            <a:r>
              <a:rPr lang="en-US" altLang="en-US" sz="3300" b="1" dirty="0" err="1"/>
              <a:t>yg</a:t>
            </a:r>
            <a:r>
              <a:rPr lang="en-US" altLang="en-US" sz="3300" b="1" dirty="0"/>
              <a:t> </a:t>
            </a:r>
            <a:r>
              <a:rPr lang="en-US" altLang="en-US" sz="3300" b="1" i="1" u="sng" dirty="0"/>
              <a:t>policy relevant</a:t>
            </a:r>
            <a:r>
              <a:rPr lang="en-US" altLang="en-US" sz="3300" b="1" dirty="0"/>
              <a:t> (Walter Williams, 1971)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marL="0" indent="0" eaLnBrk="1" hangingPunct="1"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81715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ChangeArrowheads="1"/>
          </p:cNvSpPr>
          <p:nvPr/>
        </p:nvSpPr>
        <p:spPr bwMode="auto">
          <a:xfrm>
            <a:off x="8077200" y="5791200"/>
            <a:ext cx="1905000" cy="914400"/>
          </a:xfrm>
          <a:prstGeom prst="hexagon">
            <a:avLst>
              <a:gd name="adj" fmla="val 52083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31747" name="AutoShape 3"/>
          <p:cNvSpPr>
            <a:spLocks noChangeArrowheads="1"/>
          </p:cNvSpPr>
          <p:nvPr/>
        </p:nvSpPr>
        <p:spPr bwMode="auto">
          <a:xfrm>
            <a:off x="8077200" y="4724400"/>
            <a:ext cx="1905000" cy="914400"/>
          </a:xfrm>
          <a:prstGeom prst="hexagon">
            <a:avLst>
              <a:gd name="adj" fmla="val 52083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31748" name="AutoShape 4"/>
          <p:cNvSpPr>
            <a:spLocks noChangeArrowheads="1"/>
          </p:cNvSpPr>
          <p:nvPr/>
        </p:nvSpPr>
        <p:spPr bwMode="auto">
          <a:xfrm>
            <a:off x="8001000" y="3657600"/>
            <a:ext cx="1905000" cy="914400"/>
          </a:xfrm>
          <a:prstGeom prst="hexagon">
            <a:avLst>
              <a:gd name="adj" fmla="val 52083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31749" name="AutoShape 5"/>
          <p:cNvSpPr>
            <a:spLocks noChangeArrowheads="1"/>
          </p:cNvSpPr>
          <p:nvPr/>
        </p:nvSpPr>
        <p:spPr bwMode="auto">
          <a:xfrm>
            <a:off x="8001000" y="2590800"/>
            <a:ext cx="1905000" cy="914400"/>
          </a:xfrm>
          <a:prstGeom prst="hexagon">
            <a:avLst>
              <a:gd name="adj" fmla="val 52083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31750" name="AutoShape 6"/>
          <p:cNvSpPr>
            <a:spLocks noChangeArrowheads="1"/>
          </p:cNvSpPr>
          <p:nvPr/>
        </p:nvSpPr>
        <p:spPr bwMode="auto">
          <a:xfrm>
            <a:off x="8077200" y="1371600"/>
            <a:ext cx="1905000" cy="914400"/>
          </a:xfrm>
          <a:prstGeom prst="hexagon">
            <a:avLst>
              <a:gd name="adj" fmla="val 52083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31751" name="Oval 7"/>
          <p:cNvSpPr>
            <a:spLocks noChangeArrowheads="1"/>
          </p:cNvSpPr>
          <p:nvPr/>
        </p:nvSpPr>
        <p:spPr bwMode="auto">
          <a:xfrm>
            <a:off x="3886200" y="5867400"/>
            <a:ext cx="15240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31752" name="Oval 8"/>
          <p:cNvSpPr>
            <a:spLocks noChangeArrowheads="1"/>
          </p:cNvSpPr>
          <p:nvPr/>
        </p:nvSpPr>
        <p:spPr bwMode="auto">
          <a:xfrm>
            <a:off x="3886200" y="4724400"/>
            <a:ext cx="15240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31753" name="Oval 9"/>
          <p:cNvSpPr>
            <a:spLocks noChangeArrowheads="1"/>
          </p:cNvSpPr>
          <p:nvPr/>
        </p:nvSpPr>
        <p:spPr bwMode="auto">
          <a:xfrm>
            <a:off x="3810000" y="3657600"/>
            <a:ext cx="15240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31754" name="Oval 10"/>
          <p:cNvSpPr>
            <a:spLocks noChangeArrowheads="1"/>
          </p:cNvSpPr>
          <p:nvPr/>
        </p:nvSpPr>
        <p:spPr bwMode="auto">
          <a:xfrm>
            <a:off x="3886200" y="2590800"/>
            <a:ext cx="15240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31755" name="Oval 11"/>
          <p:cNvSpPr>
            <a:spLocks noChangeArrowheads="1"/>
          </p:cNvSpPr>
          <p:nvPr/>
        </p:nvSpPr>
        <p:spPr bwMode="auto">
          <a:xfrm>
            <a:off x="3886200" y="1524000"/>
            <a:ext cx="15240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44044" name="Rectangle 12"/>
          <p:cNvSpPr>
            <a:spLocks noGrp="1" noChangeArrowheads="1"/>
          </p:cNvSpPr>
          <p:nvPr>
            <p:ph type="title"/>
          </p:nvPr>
        </p:nvSpPr>
        <p:spPr>
          <a:xfrm>
            <a:off x="1122219" y="152401"/>
            <a:ext cx="10183090" cy="823912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en-US" sz="2800" b="1" dirty="0" err="1"/>
              <a:t>Hubungan</a:t>
            </a:r>
            <a:r>
              <a:rPr lang="en-US" sz="2800" b="1" dirty="0"/>
              <a:t> </a:t>
            </a:r>
            <a:r>
              <a:rPr lang="en-US" sz="2800" b="1" dirty="0" err="1"/>
              <a:t>antara</a:t>
            </a:r>
            <a:r>
              <a:rPr lang="en-US" sz="2800" b="1" dirty="0"/>
              <a:t> </a:t>
            </a:r>
            <a:r>
              <a:rPr lang="en-US" sz="2800" b="1" dirty="0" err="1"/>
              <a:t>Peran</a:t>
            </a:r>
            <a:r>
              <a:rPr lang="en-US" sz="2800" b="1" dirty="0"/>
              <a:t> </a:t>
            </a:r>
            <a:r>
              <a:rPr lang="en-US" sz="2800" b="1" dirty="0" err="1"/>
              <a:t>Pembuat</a:t>
            </a:r>
            <a:r>
              <a:rPr lang="en-US" sz="2800" b="1" dirty="0"/>
              <a:t> </a:t>
            </a:r>
            <a:r>
              <a:rPr lang="en-US" sz="2800" b="1" dirty="0" err="1"/>
              <a:t>Kebijakan</a:t>
            </a:r>
            <a:r>
              <a:rPr lang="en-US" sz="2800" b="1" dirty="0"/>
              <a:t> </a:t>
            </a:r>
            <a:r>
              <a:rPr lang="en-US" sz="2800" b="1" dirty="0" err="1"/>
              <a:t>dengan</a:t>
            </a:r>
            <a:r>
              <a:rPr lang="en-US" sz="2800" b="1" dirty="0"/>
              <a:t> </a:t>
            </a:r>
            <a:r>
              <a:rPr lang="en-US" sz="2800" b="1" dirty="0" err="1"/>
              <a:t>Analis</a:t>
            </a:r>
            <a:r>
              <a:rPr lang="en-US" sz="2800" b="1" dirty="0"/>
              <a:t> </a:t>
            </a:r>
            <a:r>
              <a:rPr lang="en-US" sz="2800" b="1" dirty="0" err="1"/>
              <a:t>Kebijakan</a:t>
            </a:r>
            <a:r>
              <a:rPr lang="en-US" sz="2800" b="1" dirty="0"/>
              <a:t> </a:t>
            </a:r>
            <a:r>
              <a:rPr lang="en-US" sz="2800" b="1" dirty="0" err="1"/>
              <a:t>dalam</a:t>
            </a:r>
            <a:r>
              <a:rPr lang="en-US" sz="2800" b="1" dirty="0"/>
              <a:t> </a:t>
            </a:r>
            <a:r>
              <a:rPr lang="en-US" sz="2800" b="1" dirty="0" err="1"/>
              <a:t>Menghasilkan</a:t>
            </a:r>
            <a:r>
              <a:rPr lang="en-US" sz="2800" b="1" dirty="0"/>
              <a:t> </a:t>
            </a:r>
            <a:r>
              <a:rPr lang="en-US" sz="2800" b="1" dirty="0" err="1"/>
              <a:t>Informasi</a:t>
            </a:r>
            <a:r>
              <a:rPr lang="en-US" sz="2800" b="1" dirty="0"/>
              <a:t> </a:t>
            </a:r>
            <a:r>
              <a:rPr lang="en-US" sz="2800" b="1" dirty="0" err="1"/>
              <a:t>Kebijakan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3810000" y="1524000"/>
            <a:ext cx="1676400" cy="6413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dirty="0" err="1">
                <a:latin typeface="Tahoma" pitchFamily="34" charset="0"/>
              </a:rPr>
              <a:t>Perumusan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Masalah</a:t>
            </a:r>
            <a:endParaRPr lang="en-US" dirty="0">
              <a:latin typeface="Tahoma" pitchFamily="34" charset="0"/>
            </a:endParaRP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3810000" y="2743201"/>
            <a:ext cx="1676400" cy="3667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dirty="0" err="1">
                <a:latin typeface="Tahoma" pitchFamily="34" charset="0"/>
              </a:rPr>
              <a:t>Peramalan</a:t>
            </a:r>
            <a:endParaRPr lang="en-US" dirty="0">
              <a:latin typeface="Tahoma" pitchFamily="34" charset="0"/>
            </a:endParaRP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3657600" y="3824288"/>
            <a:ext cx="1828800" cy="36671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dirty="0" err="1">
                <a:latin typeface="Tahoma" pitchFamily="34" charset="0"/>
              </a:rPr>
              <a:t>Rekomendasi</a:t>
            </a:r>
            <a:endParaRPr lang="en-US" dirty="0">
              <a:latin typeface="Tahoma" pitchFamily="34" charset="0"/>
            </a:endParaRPr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3886200" y="4891088"/>
            <a:ext cx="1524000" cy="36671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Pemantauan</a:t>
            </a:r>
          </a:p>
        </p:txBody>
      </p:sp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3962400" y="6034088"/>
            <a:ext cx="1447800" cy="36671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dirty="0" err="1">
                <a:latin typeface="Tahoma" pitchFamily="34" charset="0"/>
              </a:rPr>
              <a:t>Evaluasi</a:t>
            </a:r>
            <a:endParaRPr lang="en-US" dirty="0">
              <a:latin typeface="Tahoma" pitchFamily="34" charset="0"/>
            </a:endParaRPr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3733800" y="1447800"/>
            <a:ext cx="18288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3733800" y="2514600"/>
            <a:ext cx="18288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3733800" y="3581400"/>
            <a:ext cx="18288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31765" name="Rectangle 21"/>
          <p:cNvSpPr>
            <a:spLocks noChangeArrowheads="1"/>
          </p:cNvSpPr>
          <p:nvPr/>
        </p:nvSpPr>
        <p:spPr bwMode="auto">
          <a:xfrm>
            <a:off x="3733800" y="4648200"/>
            <a:ext cx="18288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31766" name="Rectangle 22"/>
          <p:cNvSpPr>
            <a:spLocks noChangeArrowheads="1"/>
          </p:cNvSpPr>
          <p:nvPr/>
        </p:nvSpPr>
        <p:spPr bwMode="auto">
          <a:xfrm>
            <a:off x="3733800" y="5791200"/>
            <a:ext cx="18288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31767" name="Line 23"/>
          <p:cNvSpPr>
            <a:spLocks noChangeShapeType="1"/>
          </p:cNvSpPr>
          <p:nvPr/>
        </p:nvSpPr>
        <p:spPr bwMode="auto">
          <a:xfrm>
            <a:off x="4648200" y="2286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31768" name="Line 24"/>
          <p:cNvSpPr>
            <a:spLocks noChangeShapeType="1"/>
          </p:cNvSpPr>
          <p:nvPr/>
        </p:nvSpPr>
        <p:spPr bwMode="auto">
          <a:xfrm>
            <a:off x="4648200" y="3352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31769" name="Line 25"/>
          <p:cNvSpPr>
            <a:spLocks noChangeShapeType="1"/>
          </p:cNvSpPr>
          <p:nvPr/>
        </p:nvSpPr>
        <p:spPr bwMode="auto">
          <a:xfrm>
            <a:off x="46482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31770" name="Line 26"/>
          <p:cNvSpPr>
            <a:spLocks noChangeShapeType="1"/>
          </p:cNvSpPr>
          <p:nvPr/>
        </p:nvSpPr>
        <p:spPr bwMode="auto">
          <a:xfrm>
            <a:off x="4648200" y="5486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31771" name="Line 27"/>
          <p:cNvSpPr>
            <a:spLocks noChangeShapeType="1"/>
          </p:cNvSpPr>
          <p:nvPr/>
        </p:nvSpPr>
        <p:spPr bwMode="auto">
          <a:xfrm>
            <a:off x="3200400" y="1905000"/>
            <a:ext cx="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31772" name="Line 28"/>
          <p:cNvSpPr>
            <a:spLocks noChangeShapeType="1"/>
          </p:cNvSpPr>
          <p:nvPr/>
        </p:nvSpPr>
        <p:spPr bwMode="auto">
          <a:xfrm>
            <a:off x="3200400" y="6324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31773" name="Line 29"/>
          <p:cNvSpPr>
            <a:spLocks noChangeShapeType="1"/>
          </p:cNvSpPr>
          <p:nvPr/>
        </p:nvSpPr>
        <p:spPr bwMode="auto">
          <a:xfrm flipH="1">
            <a:off x="3200400" y="5029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31774" name="Line 30"/>
          <p:cNvSpPr>
            <a:spLocks noChangeShapeType="1"/>
          </p:cNvSpPr>
          <p:nvPr/>
        </p:nvSpPr>
        <p:spPr bwMode="auto">
          <a:xfrm flipH="1">
            <a:off x="3200400" y="4038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31775" name="Line 31"/>
          <p:cNvSpPr>
            <a:spLocks noChangeShapeType="1"/>
          </p:cNvSpPr>
          <p:nvPr/>
        </p:nvSpPr>
        <p:spPr bwMode="auto">
          <a:xfrm flipH="1">
            <a:off x="3200400" y="2971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31776" name="Line 32"/>
          <p:cNvSpPr>
            <a:spLocks noChangeShapeType="1"/>
          </p:cNvSpPr>
          <p:nvPr/>
        </p:nvSpPr>
        <p:spPr bwMode="auto">
          <a:xfrm>
            <a:off x="3200400" y="1905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31777" name="Text Box 33"/>
          <p:cNvSpPr txBox="1">
            <a:spLocks noChangeArrowheads="1"/>
          </p:cNvSpPr>
          <p:nvPr/>
        </p:nvSpPr>
        <p:spPr bwMode="auto">
          <a:xfrm>
            <a:off x="8229600" y="152400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PENYUSUNAN AGENDA</a:t>
            </a:r>
          </a:p>
        </p:txBody>
      </p:sp>
      <p:sp>
        <p:nvSpPr>
          <p:cNvPr id="31778" name="Text Box 34"/>
          <p:cNvSpPr txBox="1">
            <a:spLocks noChangeArrowheads="1"/>
          </p:cNvSpPr>
          <p:nvPr/>
        </p:nvSpPr>
        <p:spPr bwMode="auto">
          <a:xfrm>
            <a:off x="8229600" y="2711450"/>
            <a:ext cx="144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FORMULASI kEBIJAKAN</a:t>
            </a:r>
          </a:p>
        </p:txBody>
      </p:sp>
      <p:sp>
        <p:nvSpPr>
          <p:cNvPr id="31779" name="Text Box 35"/>
          <p:cNvSpPr txBox="1">
            <a:spLocks noChangeArrowheads="1"/>
          </p:cNvSpPr>
          <p:nvPr/>
        </p:nvSpPr>
        <p:spPr bwMode="auto">
          <a:xfrm>
            <a:off x="8229600" y="3733800"/>
            <a:ext cx="152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ADOPSI KEBIJAKAN</a:t>
            </a:r>
          </a:p>
        </p:txBody>
      </p:sp>
      <p:sp>
        <p:nvSpPr>
          <p:cNvPr id="31780" name="Text Box 36"/>
          <p:cNvSpPr txBox="1">
            <a:spLocks noChangeArrowheads="1"/>
          </p:cNvSpPr>
          <p:nvPr/>
        </p:nvSpPr>
        <p:spPr bwMode="auto">
          <a:xfrm>
            <a:off x="8229600" y="484505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IMPLEMENTASI KEBIJAKAN</a:t>
            </a:r>
          </a:p>
        </p:txBody>
      </p:sp>
      <p:sp>
        <p:nvSpPr>
          <p:cNvPr id="31781" name="Text Box 37"/>
          <p:cNvSpPr txBox="1">
            <a:spLocks noChangeArrowheads="1"/>
          </p:cNvSpPr>
          <p:nvPr/>
        </p:nvSpPr>
        <p:spPr bwMode="auto">
          <a:xfrm>
            <a:off x="8229600" y="5867400"/>
            <a:ext cx="144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PENILAIAN KEBIJAKAN</a:t>
            </a:r>
          </a:p>
        </p:txBody>
      </p:sp>
      <p:sp>
        <p:nvSpPr>
          <p:cNvPr id="31782" name="Text Box 38"/>
          <p:cNvSpPr txBox="1">
            <a:spLocks noChangeArrowheads="1"/>
          </p:cNvSpPr>
          <p:nvPr/>
        </p:nvSpPr>
        <p:spPr bwMode="auto">
          <a:xfrm>
            <a:off x="6019800" y="1524001"/>
            <a:ext cx="16002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dirty="0" err="1">
                <a:latin typeface="Tahoma" pitchFamily="34" charset="0"/>
              </a:rPr>
              <a:t>Masalah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Kebijakan</a:t>
            </a:r>
            <a:endParaRPr lang="en-US" dirty="0">
              <a:latin typeface="Tahoma" pitchFamily="34" charset="0"/>
            </a:endParaRPr>
          </a:p>
        </p:txBody>
      </p:sp>
      <p:sp>
        <p:nvSpPr>
          <p:cNvPr id="31783" name="Text Box 39"/>
          <p:cNvSpPr txBox="1">
            <a:spLocks noChangeArrowheads="1"/>
          </p:cNvSpPr>
          <p:nvPr/>
        </p:nvSpPr>
        <p:spPr bwMode="auto">
          <a:xfrm>
            <a:off x="6019800" y="2590801"/>
            <a:ext cx="15240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Prospek Kebijakan</a:t>
            </a:r>
          </a:p>
        </p:txBody>
      </p:sp>
      <p:sp>
        <p:nvSpPr>
          <p:cNvPr id="31784" name="Text Box 40"/>
          <p:cNvSpPr txBox="1">
            <a:spLocks noChangeArrowheads="1"/>
          </p:cNvSpPr>
          <p:nvPr/>
        </p:nvSpPr>
        <p:spPr bwMode="auto">
          <a:xfrm>
            <a:off x="6019800" y="3692526"/>
            <a:ext cx="15240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dirty="0" err="1">
                <a:latin typeface="Tahoma" pitchFamily="34" charset="0"/>
              </a:rPr>
              <a:t>Pilihan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Kebijakan</a:t>
            </a:r>
            <a:endParaRPr lang="en-US" dirty="0">
              <a:latin typeface="Tahoma" pitchFamily="34" charset="0"/>
            </a:endParaRPr>
          </a:p>
        </p:txBody>
      </p:sp>
      <p:sp>
        <p:nvSpPr>
          <p:cNvPr id="31785" name="Text Box 41"/>
          <p:cNvSpPr txBox="1">
            <a:spLocks noChangeArrowheads="1"/>
          </p:cNvSpPr>
          <p:nvPr/>
        </p:nvSpPr>
        <p:spPr bwMode="auto">
          <a:xfrm>
            <a:off x="6019800" y="4876801"/>
            <a:ext cx="15240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Hasil Kebijakan</a:t>
            </a:r>
          </a:p>
        </p:txBody>
      </p:sp>
      <p:sp>
        <p:nvSpPr>
          <p:cNvPr id="31786" name="Text Box 42"/>
          <p:cNvSpPr txBox="1">
            <a:spLocks noChangeArrowheads="1"/>
          </p:cNvSpPr>
          <p:nvPr/>
        </p:nvSpPr>
        <p:spPr bwMode="auto">
          <a:xfrm>
            <a:off x="6019800" y="5943601"/>
            <a:ext cx="15240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Kinerja Kebijakan</a:t>
            </a:r>
          </a:p>
        </p:txBody>
      </p:sp>
      <p:sp>
        <p:nvSpPr>
          <p:cNvPr id="31787" name="Line 43"/>
          <p:cNvSpPr>
            <a:spLocks noChangeShapeType="1"/>
          </p:cNvSpPr>
          <p:nvPr/>
        </p:nvSpPr>
        <p:spPr bwMode="auto">
          <a:xfrm>
            <a:off x="5562600" y="1828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31788" name="Line 44"/>
          <p:cNvSpPr>
            <a:spLocks noChangeShapeType="1"/>
          </p:cNvSpPr>
          <p:nvPr/>
        </p:nvSpPr>
        <p:spPr bwMode="auto">
          <a:xfrm>
            <a:off x="5562600" y="2971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31789" name="Line 45"/>
          <p:cNvSpPr>
            <a:spLocks noChangeShapeType="1"/>
          </p:cNvSpPr>
          <p:nvPr/>
        </p:nvSpPr>
        <p:spPr bwMode="auto">
          <a:xfrm>
            <a:off x="5562600" y="4038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31790" name="Line 46"/>
          <p:cNvSpPr>
            <a:spLocks noChangeShapeType="1"/>
          </p:cNvSpPr>
          <p:nvPr/>
        </p:nvSpPr>
        <p:spPr bwMode="auto">
          <a:xfrm>
            <a:off x="5562600" y="5105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31791" name="Line 47"/>
          <p:cNvSpPr>
            <a:spLocks noChangeShapeType="1"/>
          </p:cNvSpPr>
          <p:nvPr/>
        </p:nvSpPr>
        <p:spPr bwMode="auto">
          <a:xfrm>
            <a:off x="5562600" y="6248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31792" name="Line 48"/>
          <p:cNvSpPr>
            <a:spLocks noChangeShapeType="1"/>
          </p:cNvSpPr>
          <p:nvPr/>
        </p:nvSpPr>
        <p:spPr bwMode="auto">
          <a:xfrm>
            <a:off x="7543800" y="1828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31793" name="Line 49"/>
          <p:cNvSpPr>
            <a:spLocks noChangeShapeType="1"/>
          </p:cNvSpPr>
          <p:nvPr/>
        </p:nvSpPr>
        <p:spPr bwMode="auto">
          <a:xfrm>
            <a:off x="7543800" y="2971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31794" name="Line 50"/>
          <p:cNvSpPr>
            <a:spLocks noChangeShapeType="1"/>
          </p:cNvSpPr>
          <p:nvPr/>
        </p:nvSpPr>
        <p:spPr bwMode="auto">
          <a:xfrm>
            <a:off x="7543800" y="4038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31795" name="Line 51"/>
          <p:cNvSpPr>
            <a:spLocks noChangeShapeType="1"/>
          </p:cNvSpPr>
          <p:nvPr/>
        </p:nvSpPr>
        <p:spPr bwMode="auto">
          <a:xfrm>
            <a:off x="7543800" y="5181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31796" name="Line 52"/>
          <p:cNvSpPr>
            <a:spLocks noChangeShapeType="1"/>
          </p:cNvSpPr>
          <p:nvPr/>
        </p:nvSpPr>
        <p:spPr bwMode="auto">
          <a:xfrm>
            <a:off x="7543800" y="6172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31797" name="Text Box 53"/>
          <p:cNvSpPr txBox="1">
            <a:spLocks noChangeArrowheads="1"/>
          </p:cNvSpPr>
          <p:nvPr/>
        </p:nvSpPr>
        <p:spPr bwMode="auto">
          <a:xfrm>
            <a:off x="8153399" y="1066801"/>
            <a:ext cx="28055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 dirty="0" err="1"/>
              <a:t>Peran</a:t>
            </a:r>
            <a:r>
              <a:rPr lang="en-US" b="1" i="1" dirty="0"/>
              <a:t> </a:t>
            </a:r>
            <a:r>
              <a:rPr lang="en-US" b="1" i="1" dirty="0" err="1"/>
              <a:t>Pembuat</a:t>
            </a:r>
            <a:r>
              <a:rPr lang="en-US" b="1" i="1" dirty="0"/>
              <a:t>  </a:t>
            </a:r>
            <a:r>
              <a:rPr lang="en-US" b="1" i="1" dirty="0" err="1"/>
              <a:t>Kebijakan</a:t>
            </a:r>
            <a:endParaRPr lang="en-US" b="1" i="1" dirty="0"/>
          </a:p>
        </p:txBody>
      </p:sp>
      <p:sp>
        <p:nvSpPr>
          <p:cNvPr id="31798" name="Text Box 54"/>
          <p:cNvSpPr txBox="1">
            <a:spLocks noChangeArrowheads="1"/>
          </p:cNvSpPr>
          <p:nvPr/>
        </p:nvSpPr>
        <p:spPr bwMode="auto">
          <a:xfrm>
            <a:off x="5638801" y="1066801"/>
            <a:ext cx="25145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 dirty="0" err="1"/>
              <a:t>Informasi</a:t>
            </a:r>
            <a:r>
              <a:rPr lang="en-US" b="1" i="1" dirty="0"/>
              <a:t> </a:t>
            </a:r>
            <a:r>
              <a:rPr lang="en-US" b="1" i="1" dirty="0" err="1"/>
              <a:t>Kebij</a:t>
            </a:r>
            <a:r>
              <a:rPr lang="en-US" b="1" i="1" dirty="0"/>
              <a:t> </a:t>
            </a:r>
            <a:r>
              <a:rPr lang="en-US" b="1" i="1" dirty="0" err="1"/>
              <a:t>yg</a:t>
            </a:r>
            <a:r>
              <a:rPr lang="en-US" b="1" i="1" dirty="0"/>
              <a:t> </a:t>
            </a:r>
            <a:r>
              <a:rPr lang="en-US" b="1" i="1" dirty="0" err="1"/>
              <a:t>dihasilkan</a:t>
            </a:r>
            <a:endParaRPr lang="en-US" b="1" i="1" dirty="0"/>
          </a:p>
        </p:txBody>
      </p:sp>
      <p:sp>
        <p:nvSpPr>
          <p:cNvPr id="31799" name="Text Box 55"/>
          <p:cNvSpPr txBox="1">
            <a:spLocks noChangeArrowheads="1"/>
          </p:cNvSpPr>
          <p:nvPr/>
        </p:nvSpPr>
        <p:spPr bwMode="auto">
          <a:xfrm>
            <a:off x="2549236" y="1081088"/>
            <a:ext cx="2937164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 dirty="0" err="1"/>
              <a:t>Peran</a:t>
            </a:r>
            <a:r>
              <a:rPr lang="en-US" b="1" i="1" dirty="0"/>
              <a:t> </a:t>
            </a:r>
            <a:r>
              <a:rPr lang="en-US" b="1" i="1" dirty="0" err="1"/>
              <a:t>Analis</a:t>
            </a:r>
            <a:r>
              <a:rPr lang="en-US" b="1" i="1" dirty="0"/>
              <a:t>  </a:t>
            </a:r>
            <a:r>
              <a:rPr lang="en-US" b="1" i="1" dirty="0" err="1"/>
              <a:t>Kebijakan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57875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Line 2"/>
          <p:cNvSpPr>
            <a:spLocks noChangeShapeType="1"/>
          </p:cNvSpPr>
          <p:nvPr/>
        </p:nvSpPr>
        <p:spPr bwMode="auto">
          <a:xfrm>
            <a:off x="6019800" y="40386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41987" name="Line 3"/>
          <p:cNvSpPr>
            <a:spLocks noChangeShapeType="1"/>
          </p:cNvSpPr>
          <p:nvPr/>
        </p:nvSpPr>
        <p:spPr bwMode="auto">
          <a:xfrm>
            <a:off x="6934200" y="36576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41988" name="Line 4"/>
          <p:cNvSpPr>
            <a:spLocks noChangeShapeType="1"/>
          </p:cNvSpPr>
          <p:nvPr/>
        </p:nvSpPr>
        <p:spPr bwMode="auto">
          <a:xfrm>
            <a:off x="3429000" y="36576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41989" name="Line 5"/>
          <p:cNvSpPr>
            <a:spLocks noChangeShapeType="1"/>
          </p:cNvSpPr>
          <p:nvPr/>
        </p:nvSpPr>
        <p:spPr bwMode="auto">
          <a:xfrm>
            <a:off x="6019800" y="14478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41990" name="Arc 6"/>
          <p:cNvSpPr>
            <a:spLocks/>
          </p:cNvSpPr>
          <p:nvPr/>
        </p:nvSpPr>
        <p:spPr bwMode="auto">
          <a:xfrm flipH="1" flipV="1">
            <a:off x="2057400" y="4038600"/>
            <a:ext cx="3048000" cy="2286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41991" name="Arc 7"/>
          <p:cNvSpPr>
            <a:spLocks/>
          </p:cNvSpPr>
          <p:nvPr/>
        </p:nvSpPr>
        <p:spPr bwMode="auto">
          <a:xfrm flipV="1">
            <a:off x="6934200" y="4038600"/>
            <a:ext cx="2667000" cy="2362200"/>
          </a:xfrm>
          <a:custGeom>
            <a:avLst/>
            <a:gdLst>
              <a:gd name="T0" fmla="*/ 2147483647 w 21600"/>
              <a:gd name="T1" fmla="*/ 0 h 21597"/>
              <a:gd name="T2" fmla="*/ 2147483647 w 21600"/>
              <a:gd name="T3" fmla="*/ 2147483647 h 21597"/>
              <a:gd name="T4" fmla="*/ 0 w 21600"/>
              <a:gd name="T5" fmla="*/ 2147483647 h 21597"/>
              <a:gd name="T6" fmla="*/ 0 60000 65536"/>
              <a:gd name="T7" fmla="*/ 0 60000 65536"/>
              <a:gd name="T8" fmla="*/ 0 60000 65536"/>
              <a:gd name="T9" fmla="*/ 0 w 21600"/>
              <a:gd name="T10" fmla="*/ 0 h 21597"/>
              <a:gd name="T11" fmla="*/ 21600 w 21600"/>
              <a:gd name="T12" fmla="*/ 21597 h 215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7" fill="none" extrusionOk="0">
                <a:moveTo>
                  <a:pt x="358" y="-1"/>
                </a:moveTo>
                <a:cubicBezTo>
                  <a:pt x="12146" y="195"/>
                  <a:pt x="21600" y="9807"/>
                  <a:pt x="21600" y="21597"/>
                </a:cubicBezTo>
              </a:path>
              <a:path w="21600" h="21597" stroke="0" extrusionOk="0">
                <a:moveTo>
                  <a:pt x="358" y="-1"/>
                </a:moveTo>
                <a:cubicBezTo>
                  <a:pt x="12146" y="195"/>
                  <a:pt x="21600" y="9807"/>
                  <a:pt x="21600" y="21597"/>
                </a:cubicBezTo>
                <a:lnTo>
                  <a:pt x="0" y="2159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41992" name="Arc 8"/>
          <p:cNvSpPr>
            <a:spLocks/>
          </p:cNvSpPr>
          <p:nvPr/>
        </p:nvSpPr>
        <p:spPr bwMode="auto">
          <a:xfrm>
            <a:off x="6934200" y="914400"/>
            <a:ext cx="2667000" cy="2438400"/>
          </a:xfrm>
          <a:custGeom>
            <a:avLst/>
            <a:gdLst>
              <a:gd name="T0" fmla="*/ 0 w 21594"/>
              <a:gd name="T1" fmla="*/ 0 h 21600"/>
              <a:gd name="T2" fmla="*/ 2147483647 w 21594"/>
              <a:gd name="T3" fmla="*/ 2147483647 h 21600"/>
              <a:gd name="T4" fmla="*/ 0 w 21594"/>
              <a:gd name="T5" fmla="*/ 2147483647 h 21600"/>
              <a:gd name="T6" fmla="*/ 0 60000 65536"/>
              <a:gd name="T7" fmla="*/ 0 60000 65536"/>
              <a:gd name="T8" fmla="*/ 0 60000 65536"/>
              <a:gd name="T9" fmla="*/ 0 w 21594"/>
              <a:gd name="T10" fmla="*/ 0 h 21600"/>
              <a:gd name="T11" fmla="*/ 21594 w 2159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4" h="21600" fill="none" extrusionOk="0">
                <a:moveTo>
                  <a:pt x="-1" y="0"/>
                </a:moveTo>
                <a:cubicBezTo>
                  <a:pt x="11725" y="0"/>
                  <a:pt x="21309" y="9354"/>
                  <a:pt x="21593" y="21077"/>
                </a:cubicBezTo>
              </a:path>
              <a:path w="21594" h="21600" stroke="0" extrusionOk="0">
                <a:moveTo>
                  <a:pt x="-1" y="0"/>
                </a:moveTo>
                <a:cubicBezTo>
                  <a:pt x="11725" y="0"/>
                  <a:pt x="21309" y="9354"/>
                  <a:pt x="21593" y="21077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41993" name="Arc 9"/>
          <p:cNvSpPr>
            <a:spLocks/>
          </p:cNvSpPr>
          <p:nvPr/>
        </p:nvSpPr>
        <p:spPr bwMode="auto">
          <a:xfrm rot="10800000" flipV="1">
            <a:off x="2019300" y="990600"/>
            <a:ext cx="3028950" cy="2286000"/>
          </a:xfrm>
          <a:custGeom>
            <a:avLst/>
            <a:gdLst>
              <a:gd name="T0" fmla="*/ 0 w 23211"/>
              <a:gd name="T1" fmla="*/ 2147483647 h 21600"/>
              <a:gd name="T2" fmla="*/ 2147483647 w 23211"/>
              <a:gd name="T3" fmla="*/ 2147483647 h 21600"/>
              <a:gd name="T4" fmla="*/ 2147483647 w 23211"/>
              <a:gd name="T5" fmla="*/ 2147483647 h 21600"/>
              <a:gd name="T6" fmla="*/ 0 60000 65536"/>
              <a:gd name="T7" fmla="*/ 0 60000 65536"/>
              <a:gd name="T8" fmla="*/ 0 60000 65536"/>
              <a:gd name="T9" fmla="*/ 0 w 23211"/>
              <a:gd name="T10" fmla="*/ 0 h 21600"/>
              <a:gd name="T11" fmla="*/ 23211 w 2321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11" h="21600" fill="none" extrusionOk="0">
                <a:moveTo>
                  <a:pt x="0" y="60"/>
                </a:moveTo>
                <a:cubicBezTo>
                  <a:pt x="536" y="20"/>
                  <a:pt x="1073" y="-1"/>
                  <a:pt x="1611" y="0"/>
                </a:cubicBezTo>
                <a:cubicBezTo>
                  <a:pt x="13540" y="0"/>
                  <a:pt x="23211" y="9670"/>
                  <a:pt x="23211" y="21600"/>
                </a:cubicBezTo>
              </a:path>
              <a:path w="23211" h="21600" stroke="0" extrusionOk="0">
                <a:moveTo>
                  <a:pt x="0" y="60"/>
                </a:moveTo>
                <a:cubicBezTo>
                  <a:pt x="536" y="20"/>
                  <a:pt x="1073" y="-1"/>
                  <a:pt x="1611" y="0"/>
                </a:cubicBezTo>
                <a:cubicBezTo>
                  <a:pt x="13540" y="0"/>
                  <a:pt x="23211" y="9670"/>
                  <a:pt x="23211" y="21600"/>
                </a:cubicBezTo>
                <a:lnTo>
                  <a:pt x="1611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41994" name="AutoShape 10"/>
          <p:cNvSpPr>
            <a:spLocks noChangeArrowheads="1"/>
          </p:cNvSpPr>
          <p:nvPr/>
        </p:nvSpPr>
        <p:spPr bwMode="auto">
          <a:xfrm>
            <a:off x="5105400" y="762000"/>
            <a:ext cx="18288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Kinerja </a:t>
            </a:r>
            <a:br>
              <a:rPr lang="en-US" sz="2400"/>
            </a:br>
            <a:r>
              <a:rPr lang="en-US" sz="2400"/>
              <a:t>Kebijakan</a:t>
            </a:r>
            <a:endParaRPr lang="en-GB" sz="2400"/>
          </a:p>
        </p:txBody>
      </p:sp>
      <p:sp>
        <p:nvSpPr>
          <p:cNvPr id="41995" name="AutoShape 11"/>
          <p:cNvSpPr>
            <a:spLocks noChangeArrowheads="1"/>
          </p:cNvSpPr>
          <p:nvPr/>
        </p:nvSpPr>
        <p:spPr bwMode="auto">
          <a:xfrm>
            <a:off x="5105400" y="3352800"/>
            <a:ext cx="18288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Masalah</a:t>
            </a:r>
            <a:br>
              <a:rPr lang="en-US" sz="2400"/>
            </a:br>
            <a:r>
              <a:rPr lang="en-US" sz="2400"/>
              <a:t>Kebijakan</a:t>
            </a:r>
            <a:endParaRPr lang="en-GB" sz="2400"/>
          </a:p>
        </p:txBody>
      </p:sp>
      <p:sp>
        <p:nvSpPr>
          <p:cNvPr id="41996" name="AutoShape 12"/>
          <p:cNvSpPr>
            <a:spLocks noChangeArrowheads="1"/>
          </p:cNvSpPr>
          <p:nvPr/>
        </p:nvSpPr>
        <p:spPr bwMode="auto">
          <a:xfrm>
            <a:off x="5105400" y="5943600"/>
            <a:ext cx="18288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Kebijakan</a:t>
            </a:r>
            <a:br>
              <a:rPr lang="en-US" sz="2400"/>
            </a:br>
            <a:r>
              <a:rPr lang="en-US" sz="2400"/>
              <a:t>Terpilih</a:t>
            </a:r>
            <a:endParaRPr lang="en-GB" sz="2400"/>
          </a:p>
        </p:txBody>
      </p:sp>
      <p:sp>
        <p:nvSpPr>
          <p:cNvPr id="41997" name="AutoShape 13"/>
          <p:cNvSpPr>
            <a:spLocks noChangeArrowheads="1"/>
          </p:cNvSpPr>
          <p:nvPr/>
        </p:nvSpPr>
        <p:spPr bwMode="auto">
          <a:xfrm>
            <a:off x="8686800" y="3352800"/>
            <a:ext cx="18288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Kebij</a:t>
            </a:r>
            <a:br>
              <a:rPr lang="en-US" sz="2400" dirty="0"/>
            </a:br>
            <a:r>
              <a:rPr lang="en-US" sz="2400" dirty="0" err="1"/>
              <a:t>Diharapkan</a:t>
            </a:r>
            <a:endParaRPr lang="en-GB" sz="2400" dirty="0"/>
          </a:p>
        </p:txBody>
      </p:sp>
      <p:sp>
        <p:nvSpPr>
          <p:cNvPr id="41998" name="AutoShape 14"/>
          <p:cNvSpPr>
            <a:spLocks noChangeArrowheads="1"/>
          </p:cNvSpPr>
          <p:nvPr/>
        </p:nvSpPr>
        <p:spPr bwMode="auto">
          <a:xfrm>
            <a:off x="1600200" y="3352800"/>
            <a:ext cx="18288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Hasil Kebij</a:t>
            </a:r>
            <a:br>
              <a:rPr lang="en-US" sz="2400"/>
            </a:br>
            <a:r>
              <a:rPr lang="en-US" sz="2400"/>
              <a:t>Terobservasi</a:t>
            </a:r>
            <a:endParaRPr lang="en-GB" sz="2400"/>
          </a:p>
        </p:txBody>
      </p:sp>
      <p:sp>
        <p:nvSpPr>
          <p:cNvPr id="41999" name="Oval 1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105400" y="1981200"/>
            <a:ext cx="1828800" cy="8382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Albertus Medium"/>
              </a:rPr>
              <a:t>1. </a:t>
            </a:r>
            <a:r>
              <a:rPr lang="en-US" sz="2000" dirty="0" err="1">
                <a:solidFill>
                  <a:schemeClr val="bg1"/>
                </a:solidFill>
                <a:latin typeface="Albertus Medium"/>
              </a:rPr>
              <a:t>Perumusan</a:t>
            </a:r>
            <a:br>
              <a:rPr lang="en-US" sz="2000" dirty="0">
                <a:solidFill>
                  <a:schemeClr val="bg1"/>
                </a:solidFill>
                <a:latin typeface="Albertus Medium"/>
              </a:rPr>
            </a:br>
            <a:r>
              <a:rPr lang="en-US" sz="2000" dirty="0" err="1">
                <a:solidFill>
                  <a:schemeClr val="bg1"/>
                </a:solidFill>
                <a:latin typeface="Albertus Medium"/>
              </a:rPr>
              <a:t>Masalah</a:t>
            </a:r>
            <a:endParaRPr lang="en-GB" sz="2000" dirty="0">
              <a:solidFill>
                <a:schemeClr val="bg1"/>
              </a:solidFill>
              <a:latin typeface="Albertus Medium"/>
            </a:endParaRPr>
          </a:p>
        </p:txBody>
      </p:sp>
      <p:sp>
        <p:nvSpPr>
          <p:cNvPr id="42000" name="Oval 16"/>
          <p:cNvSpPr>
            <a:spLocks noChangeArrowheads="1"/>
          </p:cNvSpPr>
          <p:nvPr/>
        </p:nvSpPr>
        <p:spPr bwMode="auto">
          <a:xfrm>
            <a:off x="5105400" y="4495800"/>
            <a:ext cx="1828800" cy="8382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Albertus Medium"/>
              </a:rPr>
              <a:t>Perumusan</a:t>
            </a:r>
            <a:br>
              <a:rPr lang="en-US" sz="2000">
                <a:solidFill>
                  <a:schemeClr val="bg1"/>
                </a:solidFill>
                <a:latin typeface="Albertus Medium"/>
              </a:rPr>
            </a:br>
            <a:r>
              <a:rPr lang="en-US" sz="2000">
                <a:solidFill>
                  <a:schemeClr val="bg1"/>
                </a:solidFill>
                <a:latin typeface="Albertus Medium"/>
              </a:rPr>
              <a:t>Masalah</a:t>
            </a:r>
            <a:endParaRPr lang="en-GB" sz="2000">
              <a:solidFill>
                <a:schemeClr val="bg1"/>
              </a:solidFill>
              <a:latin typeface="Albertus Medium"/>
            </a:endParaRPr>
          </a:p>
        </p:txBody>
      </p:sp>
      <p:sp>
        <p:nvSpPr>
          <p:cNvPr id="42001" name="Oval 17"/>
          <p:cNvSpPr>
            <a:spLocks noChangeArrowheads="1"/>
          </p:cNvSpPr>
          <p:nvPr/>
        </p:nvSpPr>
        <p:spPr bwMode="auto">
          <a:xfrm rot="-5400000">
            <a:off x="3314700" y="3314700"/>
            <a:ext cx="1828800" cy="8382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Albertus Medium"/>
              </a:rPr>
              <a:t>Perumusan</a:t>
            </a:r>
            <a:br>
              <a:rPr lang="en-US" sz="2000">
                <a:solidFill>
                  <a:schemeClr val="bg1"/>
                </a:solidFill>
                <a:latin typeface="Albertus Medium"/>
              </a:rPr>
            </a:br>
            <a:r>
              <a:rPr lang="en-US" sz="2000">
                <a:solidFill>
                  <a:schemeClr val="bg1"/>
                </a:solidFill>
                <a:latin typeface="Albertus Medium"/>
              </a:rPr>
              <a:t>Masalah</a:t>
            </a:r>
            <a:endParaRPr lang="en-GB" sz="2000">
              <a:solidFill>
                <a:schemeClr val="bg1"/>
              </a:solidFill>
              <a:latin typeface="Albertus Medium"/>
            </a:endParaRPr>
          </a:p>
        </p:txBody>
      </p:sp>
      <p:sp>
        <p:nvSpPr>
          <p:cNvPr id="42002" name="Oval 18"/>
          <p:cNvSpPr>
            <a:spLocks noChangeArrowheads="1"/>
          </p:cNvSpPr>
          <p:nvPr/>
        </p:nvSpPr>
        <p:spPr bwMode="auto">
          <a:xfrm rot="5400000">
            <a:off x="6896100" y="3390900"/>
            <a:ext cx="1828800" cy="8382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Albertus Medium"/>
              </a:rPr>
              <a:t>Perumusan</a:t>
            </a:r>
            <a:br>
              <a:rPr lang="en-US" sz="2000">
                <a:solidFill>
                  <a:schemeClr val="bg1"/>
                </a:solidFill>
                <a:latin typeface="Albertus Medium"/>
              </a:rPr>
            </a:br>
            <a:r>
              <a:rPr lang="en-US" sz="2000">
                <a:solidFill>
                  <a:schemeClr val="bg1"/>
                </a:solidFill>
                <a:latin typeface="Albertus Medium"/>
              </a:rPr>
              <a:t>Masalah</a:t>
            </a:r>
            <a:endParaRPr lang="en-GB" sz="2000">
              <a:solidFill>
                <a:schemeClr val="bg1"/>
              </a:solidFill>
              <a:latin typeface="Albertus Medium"/>
            </a:endParaRPr>
          </a:p>
        </p:txBody>
      </p:sp>
      <p:sp>
        <p:nvSpPr>
          <p:cNvPr id="42003" name="Oval 1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362200" y="1447800"/>
            <a:ext cx="1828800" cy="8382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Albertus Medium"/>
              </a:rPr>
              <a:t>5. </a:t>
            </a:r>
            <a:r>
              <a:rPr lang="en-US" sz="2000" dirty="0" err="1">
                <a:solidFill>
                  <a:schemeClr val="bg1"/>
                </a:solidFill>
                <a:latin typeface="Albertus Medium"/>
              </a:rPr>
              <a:t>Evaluasi</a:t>
            </a:r>
            <a:endParaRPr lang="en-GB" sz="2000" dirty="0">
              <a:solidFill>
                <a:schemeClr val="bg1"/>
              </a:solidFill>
              <a:latin typeface="Albertus Medium"/>
            </a:endParaRPr>
          </a:p>
        </p:txBody>
      </p:sp>
      <p:sp>
        <p:nvSpPr>
          <p:cNvPr id="42004" name="Oval 2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696200" y="1447800"/>
            <a:ext cx="1828800" cy="8382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Albertus Medium"/>
              </a:rPr>
              <a:t>2. </a:t>
            </a:r>
            <a:r>
              <a:rPr lang="en-US" sz="2000" dirty="0" err="1">
                <a:solidFill>
                  <a:schemeClr val="bg1"/>
                </a:solidFill>
                <a:latin typeface="Albertus Medium"/>
              </a:rPr>
              <a:t>Peramalan</a:t>
            </a:r>
            <a:endParaRPr lang="en-GB" sz="2000" dirty="0">
              <a:solidFill>
                <a:schemeClr val="bg1"/>
              </a:solidFill>
              <a:latin typeface="Albertus Medium"/>
            </a:endParaRPr>
          </a:p>
        </p:txBody>
      </p:sp>
      <p:sp>
        <p:nvSpPr>
          <p:cNvPr id="42005" name="Oval 2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362200" y="4953000"/>
            <a:ext cx="1828800" cy="8382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Albertus Medium"/>
              </a:rPr>
              <a:t>4. </a:t>
            </a:r>
            <a:r>
              <a:rPr lang="en-US" sz="2000" dirty="0">
                <a:solidFill>
                  <a:schemeClr val="bg1"/>
                </a:solidFill>
                <a:latin typeface="Albertus Medium"/>
              </a:rPr>
              <a:t>Monitoring</a:t>
            </a:r>
            <a:endParaRPr lang="en-GB" sz="2000" dirty="0">
              <a:solidFill>
                <a:schemeClr val="bg1"/>
              </a:solidFill>
              <a:latin typeface="Albertus Medium"/>
            </a:endParaRPr>
          </a:p>
        </p:txBody>
      </p:sp>
      <p:sp>
        <p:nvSpPr>
          <p:cNvPr id="42006" name="Oval 2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696200" y="4953000"/>
            <a:ext cx="1828800" cy="8382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Albertus Medium"/>
              </a:rPr>
              <a:t>3. </a:t>
            </a:r>
            <a:r>
              <a:rPr lang="en-US" sz="2000" dirty="0" err="1">
                <a:solidFill>
                  <a:schemeClr val="bg1"/>
                </a:solidFill>
                <a:latin typeface="Albertus Medium"/>
              </a:rPr>
              <a:t>Rekomendasi</a:t>
            </a:r>
            <a:endParaRPr lang="en-GB" sz="2000" dirty="0">
              <a:solidFill>
                <a:schemeClr val="bg1"/>
              </a:solidFill>
              <a:latin typeface="Albertus Medium"/>
            </a:endParaRPr>
          </a:p>
        </p:txBody>
      </p:sp>
      <p:sp>
        <p:nvSpPr>
          <p:cNvPr id="12311" name="Rectangle 23"/>
          <p:cNvSpPr>
            <a:spLocks noGrp="1" noChangeArrowheads="1"/>
          </p:cNvSpPr>
          <p:nvPr>
            <p:ph type="title"/>
          </p:nvPr>
        </p:nvSpPr>
        <p:spPr>
          <a:xfrm>
            <a:off x="2057400" y="76201"/>
            <a:ext cx="7654636" cy="563563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sz="2900" b="1" dirty="0">
                <a:solidFill>
                  <a:schemeClr val="tx2">
                    <a:satMod val="200000"/>
                  </a:schemeClr>
                </a:solidFill>
              </a:rPr>
              <a:t>PROSES DAN KEGIATAN ANALISIS/ANALIS KEBIJAKAN </a:t>
            </a:r>
            <a:endParaRPr lang="en-GB" sz="2900" b="1" dirty="0">
              <a:solidFill>
                <a:schemeClr val="tx2">
                  <a:satMod val="20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040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II.  KONSEP, JENIS STUDI KEBIJAKAN, SERTA MASALAH PUBLIK DAN PRIVAT (PUBLIC VS PRIVATE AFFAIRS)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742950" indent="-742950">
              <a:buAutoNum type="arabicPeriod"/>
            </a:pPr>
            <a:r>
              <a:rPr lang="en-US" sz="4400" dirty="0" err="1"/>
              <a:t>Menyimpulkan</a:t>
            </a:r>
            <a:r>
              <a:rPr lang="en-US" sz="4400" dirty="0"/>
              <a:t> </a:t>
            </a:r>
            <a:r>
              <a:rPr lang="en-US" sz="4400" dirty="0" err="1"/>
              <a:t>konsep</a:t>
            </a:r>
            <a:r>
              <a:rPr lang="en-US" sz="4400" dirty="0"/>
              <a:t> </a:t>
            </a:r>
            <a:r>
              <a:rPr lang="en-US" sz="4400" dirty="0" err="1"/>
              <a:t>urusan</a:t>
            </a:r>
            <a:r>
              <a:rPr lang="en-US" sz="4400" dirty="0"/>
              <a:t>/</a:t>
            </a:r>
            <a:r>
              <a:rPr lang="en-US" sz="4400" dirty="0" err="1"/>
              <a:t>masalah</a:t>
            </a:r>
            <a:r>
              <a:rPr lang="en-US" sz="4400" dirty="0"/>
              <a:t> </a:t>
            </a:r>
            <a:r>
              <a:rPr lang="en-US" sz="4400" dirty="0" err="1"/>
              <a:t>publik</a:t>
            </a:r>
            <a:r>
              <a:rPr lang="en-US" sz="4400" dirty="0"/>
              <a:t> </a:t>
            </a:r>
            <a:r>
              <a:rPr lang="en-US" sz="4400" dirty="0" err="1"/>
              <a:t>dan</a:t>
            </a:r>
            <a:r>
              <a:rPr lang="en-US" sz="4400" dirty="0"/>
              <a:t> </a:t>
            </a:r>
            <a:r>
              <a:rPr lang="en-US" sz="4400" dirty="0" err="1"/>
              <a:t>privat</a:t>
            </a:r>
            <a:r>
              <a:rPr lang="en-US" sz="4400" dirty="0"/>
              <a:t> (public vs private affairs). </a:t>
            </a:r>
          </a:p>
          <a:p>
            <a:pPr marL="742950" indent="-742950">
              <a:buAutoNum type="arabicPeriod"/>
            </a:pPr>
            <a:r>
              <a:rPr lang="en-US" sz="4400" dirty="0" err="1"/>
              <a:t>Mengidentifikasi</a:t>
            </a:r>
            <a:r>
              <a:rPr lang="en-US" sz="4400" dirty="0"/>
              <a:t> </a:t>
            </a:r>
            <a:r>
              <a:rPr lang="en-US" sz="4400" dirty="0" err="1"/>
              <a:t>urusan</a:t>
            </a:r>
            <a:r>
              <a:rPr lang="en-US" sz="4400" dirty="0"/>
              <a:t>/</a:t>
            </a:r>
            <a:r>
              <a:rPr lang="en-US" sz="4400" dirty="0" err="1"/>
              <a:t>masalah</a:t>
            </a:r>
            <a:r>
              <a:rPr lang="en-US" sz="4400" dirty="0"/>
              <a:t> </a:t>
            </a:r>
            <a:r>
              <a:rPr lang="en-US" sz="4400" dirty="0" err="1"/>
              <a:t>publik</a:t>
            </a:r>
            <a:r>
              <a:rPr lang="en-US" sz="4400" dirty="0"/>
              <a:t> </a:t>
            </a:r>
            <a:r>
              <a:rPr lang="en-US" sz="4400" dirty="0" err="1"/>
              <a:t>dan</a:t>
            </a:r>
            <a:r>
              <a:rPr lang="en-US" sz="4400" dirty="0"/>
              <a:t> </a:t>
            </a:r>
            <a:r>
              <a:rPr lang="en-US" sz="4400" dirty="0" err="1"/>
              <a:t>privat</a:t>
            </a:r>
            <a:r>
              <a:rPr lang="en-US" sz="4400" dirty="0"/>
              <a:t> (public vs private affairs). </a:t>
            </a:r>
          </a:p>
          <a:p>
            <a:pPr marL="742950" indent="-742950">
              <a:buAutoNum type="arabicPeriod"/>
            </a:pPr>
            <a:r>
              <a:rPr lang="en-US" sz="4400" dirty="0" err="1"/>
              <a:t>Mampu</a:t>
            </a:r>
            <a:r>
              <a:rPr lang="en-US" sz="4400" dirty="0"/>
              <a:t> </a:t>
            </a:r>
            <a:r>
              <a:rPr lang="en-US" sz="4400" dirty="0" err="1"/>
              <a:t>menjelaskan</a:t>
            </a:r>
            <a:r>
              <a:rPr lang="en-US" sz="4400" dirty="0"/>
              <a:t> </a:t>
            </a:r>
            <a:r>
              <a:rPr lang="en-US" sz="4400" dirty="0" err="1"/>
              <a:t>konsep</a:t>
            </a:r>
            <a:r>
              <a:rPr lang="en-US" sz="4400" dirty="0"/>
              <a:t> </a:t>
            </a:r>
            <a:r>
              <a:rPr lang="en-US" sz="4400" dirty="0" err="1"/>
              <a:t>dan</a:t>
            </a:r>
            <a:r>
              <a:rPr lang="en-US" sz="4400" dirty="0"/>
              <a:t> </a:t>
            </a:r>
            <a:r>
              <a:rPr lang="en-US" sz="4400" dirty="0" err="1"/>
              <a:t>jenis</a:t>
            </a:r>
            <a:r>
              <a:rPr lang="en-US" sz="4400" dirty="0"/>
              <a:t> </a:t>
            </a:r>
            <a:r>
              <a:rPr lang="en-US" sz="4400" dirty="0" err="1"/>
              <a:t>studi</a:t>
            </a:r>
            <a:r>
              <a:rPr lang="en-US" sz="4400" dirty="0"/>
              <a:t> </a:t>
            </a:r>
            <a:r>
              <a:rPr lang="en-US" sz="4400" dirty="0" err="1"/>
              <a:t>kebijakan</a:t>
            </a:r>
            <a:r>
              <a:rPr lang="en-US" sz="4400" dirty="0"/>
              <a:t>. </a:t>
            </a:r>
          </a:p>
          <a:p>
            <a:pPr marL="742950" indent="-742950">
              <a:buAutoNum type="arabicPeriod"/>
            </a:pPr>
            <a:r>
              <a:rPr lang="en-US" sz="4400" dirty="0" err="1"/>
              <a:t>Mampu</a:t>
            </a:r>
            <a:r>
              <a:rPr lang="en-US" sz="4400" dirty="0"/>
              <a:t> </a:t>
            </a:r>
            <a:r>
              <a:rPr lang="en-US" sz="4400" dirty="0" err="1"/>
              <a:t>mendemonstrasikan</a:t>
            </a:r>
            <a:r>
              <a:rPr lang="en-US" sz="4400" dirty="0"/>
              <a:t> </a:t>
            </a:r>
            <a:r>
              <a:rPr lang="en-US" sz="4400" dirty="0" err="1"/>
              <a:t>hubungan</a:t>
            </a:r>
            <a:r>
              <a:rPr lang="en-US" sz="4400" dirty="0"/>
              <a:t> </a:t>
            </a:r>
            <a:r>
              <a:rPr lang="en-US" sz="4400" dirty="0" err="1"/>
              <a:t>antara</a:t>
            </a:r>
            <a:r>
              <a:rPr lang="en-US" sz="4400" dirty="0"/>
              <a:t> </a:t>
            </a:r>
            <a:r>
              <a:rPr lang="en-US" sz="4400" dirty="0" err="1"/>
              <a:t>permasalahan</a:t>
            </a:r>
            <a:r>
              <a:rPr lang="en-US" sz="4400" dirty="0"/>
              <a:t> </a:t>
            </a:r>
            <a:r>
              <a:rPr lang="en-US" sz="4400" dirty="0" err="1"/>
              <a:t>publik</a:t>
            </a:r>
            <a:r>
              <a:rPr lang="en-US" sz="4400" dirty="0"/>
              <a:t> </a:t>
            </a:r>
            <a:r>
              <a:rPr lang="en-US" sz="4400" dirty="0" err="1"/>
              <a:t>dan</a:t>
            </a:r>
            <a:r>
              <a:rPr lang="en-US" sz="4400" dirty="0"/>
              <a:t> </a:t>
            </a:r>
            <a:r>
              <a:rPr lang="en-US" sz="4400" dirty="0" err="1"/>
              <a:t>jenis</a:t>
            </a:r>
            <a:r>
              <a:rPr lang="en-US" sz="4400" dirty="0"/>
              <a:t> </a:t>
            </a:r>
            <a:r>
              <a:rPr lang="en-US" sz="4400" dirty="0" err="1"/>
              <a:t>kebijakan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81102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JENIS KEBIJAKAN (ANDERSON)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nl-NL" sz="3600" b="1" dirty="0"/>
              <a:t>Kebijakan substantif dan kebijakan procedural, </a:t>
            </a:r>
          </a:p>
          <a:p>
            <a:pPr marL="514350" indent="-514350">
              <a:buAutoNum type="arabicPeriod"/>
            </a:pPr>
            <a:r>
              <a:rPr lang="nl-NL" sz="3600" b="1" dirty="0"/>
              <a:t>Kebijakan distributif, kebijakan regulatif dan kebijakan re-distributif,</a:t>
            </a:r>
          </a:p>
          <a:p>
            <a:pPr marL="514350" indent="-514350">
              <a:buAutoNum type="arabicPeriod"/>
            </a:pPr>
            <a:r>
              <a:rPr lang="nl-NL" sz="3600" b="1" dirty="0"/>
              <a:t>Kebijakan material dan kebijakan </a:t>
            </a:r>
            <a:r>
              <a:rPr lang="en-US" sz="3600" b="1" dirty="0" err="1"/>
              <a:t>simbolis</a:t>
            </a:r>
            <a:r>
              <a:rPr lang="en-US" sz="3600" b="1" dirty="0"/>
              <a:t>, </a:t>
            </a:r>
          </a:p>
          <a:p>
            <a:pPr marL="514350" indent="-514350">
              <a:buAutoNum type="arabicPeriod"/>
            </a:pPr>
            <a:r>
              <a:rPr lang="en-US" sz="3600" b="1" dirty="0" err="1"/>
              <a:t>Kebijakan</a:t>
            </a:r>
            <a:r>
              <a:rPr lang="en-US" sz="3600" b="1" dirty="0"/>
              <a:t> yang </a:t>
            </a:r>
            <a:r>
              <a:rPr lang="en-US" sz="3600" b="1" dirty="0" err="1"/>
              <a:t>berhubungan</a:t>
            </a:r>
            <a:r>
              <a:rPr lang="en-US" sz="3600" b="1" dirty="0"/>
              <a:t> </a:t>
            </a:r>
            <a:r>
              <a:rPr lang="en-US" sz="3600" b="1" dirty="0" err="1"/>
              <a:t>dengan</a:t>
            </a:r>
            <a:r>
              <a:rPr lang="en-US" sz="3600" b="1" dirty="0"/>
              <a:t> </a:t>
            </a:r>
            <a:r>
              <a:rPr lang="en-US" sz="3600" b="1" dirty="0" err="1"/>
              <a:t>barang</a:t>
            </a:r>
            <a:r>
              <a:rPr lang="en-US" sz="3600" b="1" dirty="0"/>
              <a:t> </a:t>
            </a:r>
            <a:r>
              <a:rPr lang="en-US" sz="3600" b="1" dirty="0" err="1"/>
              <a:t>publik</a:t>
            </a:r>
            <a:r>
              <a:rPr lang="en-US" sz="3600" b="1" dirty="0"/>
              <a:t> (public goods) </a:t>
            </a:r>
            <a:r>
              <a:rPr lang="en-US" sz="3600" b="1" dirty="0" err="1"/>
              <a:t>dan</a:t>
            </a:r>
            <a:r>
              <a:rPr lang="en-US" sz="3600" b="1" dirty="0"/>
              <a:t> </a:t>
            </a:r>
            <a:r>
              <a:rPr lang="en-US" sz="3600" b="1" dirty="0" err="1"/>
              <a:t>barang</a:t>
            </a:r>
            <a:r>
              <a:rPr lang="en-US" sz="3600" b="1" dirty="0"/>
              <a:t> </a:t>
            </a:r>
            <a:r>
              <a:rPr lang="en-US" sz="3600" b="1" dirty="0" err="1"/>
              <a:t>privat</a:t>
            </a:r>
            <a:r>
              <a:rPr lang="en-US" sz="3600" b="1" dirty="0"/>
              <a:t> (private goods). </a:t>
            </a:r>
          </a:p>
        </p:txBody>
      </p:sp>
    </p:spTree>
    <p:extLst>
      <p:ext uri="{BB962C8B-B14F-4D97-AF65-F5344CB8AC3E}">
        <p14:creationId xmlns:p14="http://schemas.microsoft.com/office/powerpoint/2010/main" val="3227489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JENIS KEBIJAKAN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sz="3600" b="1" dirty="0" err="1"/>
              <a:t>Kebijakan</a:t>
            </a:r>
            <a:r>
              <a:rPr lang="en-US" sz="3600" b="1" dirty="0"/>
              <a:t> </a:t>
            </a:r>
            <a:r>
              <a:rPr lang="en-US" sz="3600" b="1" dirty="0" err="1"/>
              <a:t>substantif</a:t>
            </a:r>
            <a:r>
              <a:rPr lang="en-US" sz="3600" b="1" dirty="0"/>
              <a:t> </a:t>
            </a:r>
            <a:r>
              <a:rPr lang="en-US" sz="3600" b="1" dirty="0" err="1"/>
              <a:t>dan</a:t>
            </a:r>
            <a:r>
              <a:rPr lang="en-US" sz="3600" b="1" dirty="0"/>
              <a:t> </a:t>
            </a:r>
            <a:r>
              <a:rPr lang="en-US" sz="3600" b="1" dirty="0" err="1"/>
              <a:t>kebijakan</a:t>
            </a:r>
            <a:r>
              <a:rPr lang="en-US" sz="3600" b="1" dirty="0"/>
              <a:t> </a:t>
            </a:r>
            <a:r>
              <a:rPr lang="en-US" sz="3600" b="1" dirty="0" err="1"/>
              <a:t>prosedural</a:t>
            </a:r>
            <a:r>
              <a:rPr lang="en-US" sz="3600" b="1" dirty="0"/>
              <a:t>. </a:t>
            </a:r>
          </a:p>
          <a:p>
            <a:pPr marL="0" indent="0">
              <a:buNone/>
            </a:pPr>
            <a:r>
              <a:rPr lang="en-US" b="1" dirty="0" err="1"/>
              <a:t>Kebijakan</a:t>
            </a:r>
            <a:r>
              <a:rPr lang="en-US" b="1" dirty="0"/>
              <a:t> </a:t>
            </a:r>
            <a:r>
              <a:rPr lang="en-US" b="1" dirty="0" err="1"/>
              <a:t>substantif</a:t>
            </a:r>
            <a:r>
              <a:rPr lang="en-US" b="1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yang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, 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pengurangan</a:t>
            </a:r>
            <a:r>
              <a:rPr lang="en-US" dirty="0"/>
              <a:t> </a:t>
            </a:r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err="1"/>
              <a:t>kemiskinan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beras</a:t>
            </a:r>
            <a:r>
              <a:rPr lang="en-US" dirty="0"/>
              <a:t> </a:t>
            </a:r>
            <a:r>
              <a:rPr lang="en-US" dirty="0" err="1"/>
              <a:t>miskin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err="1"/>
              <a:t>Kebijakan</a:t>
            </a:r>
            <a:r>
              <a:rPr lang="en-US" b="1" dirty="0"/>
              <a:t> </a:t>
            </a:r>
            <a:r>
              <a:rPr lang="en-US" b="1" dirty="0" err="1"/>
              <a:t>prosedural</a:t>
            </a:r>
            <a:r>
              <a:rPr lang="en-US" b="1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substantif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dijalankan</a:t>
            </a:r>
            <a:r>
              <a:rPr lang="en-US" dirty="0"/>
              <a:t>.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teknis</a:t>
            </a:r>
            <a:r>
              <a:rPr lang="en-US" dirty="0"/>
              <a:t>, </a:t>
            </a:r>
            <a:r>
              <a:rPr lang="en-US" dirty="0" err="1"/>
              <a:t>tentang</a:t>
            </a:r>
            <a:r>
              <a:rPr lang="en-US" dirty="0"/>
              <a:t> standard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prosedur</a:t>
            </a:r>
            <a:r>
              <a:rPr lang="en-US" dirty="0"/>
              <a:t> (</a:t>
            </a:r>
            <a:r>
              <a:rPr lang="en-US" dirty="0" err="1"/>
              <a:t>atau</a:t>
            </a:r>
            <a:r>
              <a:rPr lang="en-US" dirty="0"/>
              <a:t> Standard Operating Procedure), </a:t>
            </a:r>
            <a:r>
              <a:rPr lang="en-US" dirty="0" err="1"/>
              <a:t>kriteria</a:t>
            </a:r>
            <a:r>
              <a:rPr lang="en-US" dirty="0"/>
              <a:t> </a:t>
            </a:r>
            <a:r>
              <a:rPr lang="en-US" dirty="0" err="1"/>
              <a:t>warga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yang </a:t>
            </a:r>
            <a:r>
              <a:rPr lang="en-US" dirty="0" err="1"/>
              <a:t>berhak</a:t>
            </a:r>
            <a:r>
              <a:rPr lang="en-US" dirty="0"/>
              <a:t> </a:t>
            </a:r>
            <a:r>
              <a:rPr lang="en-US" dirty="0" err="1"/>
              <a:t>mendapat</a:t>
            </a:r>
            <a:r>
              <a:rPr lang="en-US" dirty="0"/>
              <a:t> </a:t>
            </a:r>
            <a:r>
              <a:rPr lang="en-US" dirty="0" err="1"/>
              <a:t>bantuan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16738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9989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1273"/>
            <a:ext cx="10515600" cy="534569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600" b="1" dirty="0"/>
              <a:t>2. </a:t>
            </a:r>
            <a:r>
              <a:rPr lang="en-US" sz="4600" b="1" dirty="0" err="1"/>
              <a:t>Kebijakan</a:t>
            </a:r>
            <a:r>
              <a:rPr lang="en-US" sz="4600" b="1" dirty="0"/>
              <a:t> </a:t>
            </a:r>
            <a:r>
              <a:rPr lang="en-US" sz="4600" b="1" dirty="0" err="1"/>
              <a:t>distributif</a:t>
            </a:r>
            <a:r>
              <a:rPr lang="en-US" sz="4600" b="1" dirty="0"/>
              <a:t>, </a:t>
            </a:r>
            <a:r>
              <a:rPr lang="en-US" sz="4600" b="1" dirty="0" err="1"/>
              <a:t>kebijakan</a:t>
            </a:r>
            <a:r>
              <a:rPr lang="en-US" sz="4600" b="1" dirty="0"/>
              <a:t> </a:t>
            </a:r>
            <a:r>
              <a:rPr lang="en-US" sz="4600" b="1" dirty="0" err="1"/>
              <a:t>regulatif</a:t>
            </a:r>
            <a:r>
              <a:rPr lang="en-US" sz="4600" b="1" dirty="0"/>
              <a:t> </a:t>
            </a:r>
            <a:r>
              <a:rPr lang="en-US" sz="4600" b="1" dirty="0" err="1"/>
              <a:t>dan</a:t>
            </a:r>
            <a:r>
              <a:rPr lang="en-US" sz="4600" b="1" dirty="0"/>
              <a:t> </a:t>
            </a:r>
            <a:r>
              <a:rPr lang="en-US" sz="4600" b="1" dirty="0" err="1"/>
              <a:t>kebijakan</a:t>
            </a:r>
            <a:r>
              <a:rPr lang="en-US" sz="4600" b="1" dirty="0"/>
              <a:t> </a:t>
            </a:r>
            <a:r>
              <a:rPr lang="en-US" sz="4600" b="1" dirty="0" err="1"/>
              <a:t>redistributif</a:t>
            </a:r>
            <a:r>
              <a:rPr lang="en-US" sz="4600" b="1" dirty="0"/>
              <a:t>. </a:t>
            </a:r>
          </a:p>
          <a:p>
            <a:pPr marL="0" indent="0">
              <a:buNone/>
            </a:pPr>
            <a:endParaRPr lang="en-US" sz="4600" b="1" dirty="0"/>
          </a:p>
          <a:p>
            <a:pPr marL="0" indent="0">
              <a:buNone/>
            </a:pPr>
            <a:r>
              <a:rPr lang="en-US" sz="3500" b="1" dirty="0" err="1"/>
              <a:t>Kebijakan</a:t>
            </a:r>
            <a:r>
              <a:rPr lang="en-US" sz="3500" b="1" dirty="0"/>
              <a:t> </a:t>
            </a:r>
            <a:r>
              <a:rPr lang="en-US" sz="3500" b="1" dirty="0" err="1"/>
              <a:t>distributif</a:t>
            </a:r>
            <a:r>
              <a:rPr lang="en-US" sz="3500" b="1" dirty="0"/>
              <a:t> </a:t>
            </a:r>
            <a:r>
              <a:rPr lang="en-US" sz="3500" b="1" dirty="0" err="1"/>
              <a:t>adalah</a:t>
            </a:r>
            <a:r>
              <a:rPr lang="en-US" sz="3500" b="1" dirty="0"/>
              <a:t> </a:t>
            </a:r>
            <a:r>
              <a:rPr lang="en-US" sz="3500" dirty="0" err="1"/>
              <a:t>kebijakan</a:t>
            </a:r>
            <a:r>
              <a:rPr lang="en-US" sz="3500" dirty="0"/>
              <a:t> yang </a:t>
            </a:r>
            <a:r>
              <a:rPr lang="en-US" sz="3500" dirty="0" err="1"/>
              <a:t>bertujuan</a:t>
            </a:r>
            <a:r>
              <a:rPr lang="en-US" sz="3500" dirty="0"/>
              <a:t> </a:t>
            </a:r>
            <a:r>
              <a:rPr lang="en-US" sz="3500" dirty="0" err="1"/>
              <a:t>untuk</a:t>
            </a:r>
            <a:r>
              <a:rPr lang="en-US" sz="3500" dirty="0"/>
              <a:t> </a:t>
            </a:r>
            <a:r>
              <a:rPr lang="en-US" sz="3500" dirty="0" err="1"/>
              <a:t>mendistribusikan</a:t>
            </a:r>
            <a:r>
              <a:rPr lang="en-US" sz="3500" dirty="0"/>
              <a:t> </a:t>
            </a:r>
            <a:r>
              <a:rPr lang="en-US" sz="3500" dirty="0" err="1"/>
              <a:t>atau</a:t>
            </a:r>
            <a:r>
              <a:rPr lang="en-US" sz="3500" dirty="0"/>
              <a:t> </a:t>
            </a:r>
            <a:r>
              <a:rPr lang="en-US" sz="3500" dirty="0" err="1"/>
              <a:t>memberikan</a:t>
            </a:r>
            <a:r>
              <a:rPr lang="en-US" sz="3500" dirty="0"/>
              <a:t> </a:t>
            </a:r>
            <a:r>
              <a:rPr lang="en-US" sz="3500" dirty="0" err="1"/>
              <a:t>akses</a:t>
            </a:r>
            <a:r>
              <a:rPr lang="en-US" sz="3500" dirty="0"/>
              <a:t> yang </a:t>
            </a:r>
            <a:r>
              <a:rPr lang="en-US" sz="3500" dirty="0" err="1"/>
              <a:t>sama</a:t>
            </a:r>
            <a:r>
              <a:rPr lang="en-US" sz="3500" dirty="0"/>
              <a:t> </a:t>
            </a:r>
            <a:r>
              <a:rPr lang="en-US" sz="3500" dirty="0" err="1"/>
              <a:t>atas</a:t>
            </a:r>
            <a:r>
              <a:rPr lang="en-US" sz="3500" dirty="0"/>
              <a:t> </a:t>
            </a:r>
            <a:r>
              <a:rPr lang="en-US" sz="3500" dirty="0" err="1"/>
              <a:t>sumberdaya</a:t>
            </a:r>
            <a:r>
              <a:rPr lang="en-US" sz="3500" dirty="0"/>
              <a:t> </a:t>
            </a:r>
            <a:r>
              <a:rPr lang="en-US" sz="3500" dirty="0" err="1"/>
              <a:t>tertentu</a:t>
            </a:r>
            <a:r>
              <a:rPr lang="en-US" sz="3500" dirty="0"/>
              <a:t>, </a:t>
            </a:r>
            <a:r>
              <a:rPr lang="en-US" sz="3500" dirty="0" err="1"/>
              <a:t>misalnya</a:t>
            </a:r>
            <a:r>
              <a:rPr lang="en-US" sz="3500" dirty="0"/>
              <a:t> </a:t>
            </a:r>
            <a:r>
              <a:rPr lang="en-US" sz="3500" dirty="0" err="1"/>
              <a:t>kebijakan</a:t>
            </a:r>
            <a:r>
              <a:rPr lang="en-US" sz="3500" dirty="0"/>
              <a:t> </a:t>
            </a:r>
            <a:r>
              <a:rPr lang="en-US" sz="3500" dirty="0" err="1"/>
              <a:t>Bantuan</a:t>
            </a:r>
            <a:r>
              <a:rPr lang="en-US" sz="3500" dirty="0"/>
              <a:t> </a:t>
            </a:r>
            <a:r>
              <a:rPr lang="en-US" sz="3500" dirty="0" err="1"/>
              <a:t>Operasional</a:t>
            </a:r>
            <a:r>
              <a:rPr lang="en-US" sz="3500" dirty="0"/>
              <a:t> </a:t>
            </a:r>
            <a:r>
              <a:rPr lang="en-US" sz="3500" dirty="0" err="1"/>
              <a:t>Sekolah</a:t>
            </a:r>
            <a:r>
              <a:rPr lang="en-US" sz="3500" dirty="0"/>
              <a:t> (BOS). </a:t>
            </a:r>
          </a:p>
          <a:p>
            <a:pPr marL="0" indent="0">
              <a:buNone/>
            </a:pPr>
            <a:endParaRPr lang="en-US" sz="3500" b="1" dirty="0"/>
          </a:p>
          <a:p>
            <a:pPr marL="0" indent="0">
              <a:buNone/>
            </a:pPr>
            <a:r>
              <a:rPr lang="en-US" sz="3500" b="1" dirty="0" err="1"/>
              <a:t>Kebijakan</a:t>
            </a:r>
            <a:r>
              <a:rPr lang="en-US" sz="3500" b="1" dirty="0"/>
              <a:t> </a:t>
            </a:r>
            <a:r>
              <a:rPr lang="en-US" sz="3500" b="1" dirty="0" err="1"/>
              <a:t>regulatif</a:t>
            </a:r>
            <a:r>
              <a:rPr lang="en-US" sz="3500" b="1" dirty="0"/>
              <a:t> </a:t>
            </a:r>
            <a:r>
              <a:rPr lang="en-US" sz="3500" b="1" dirty="0" err="1"/>
              <a:t>adalah</a:t>
            </a:r>
            <a:r>
              <a:rPr lang="en-US" sz="3500" b="1" dirty="0"/>
              <a:t> </a:t>
            </a:r>
            <a:r>
              <a:rPr lang="en-US" sz="3500" dirty="0" err="1"/>
              <a:t>kebijakan</a:t>
            </a:r>
            <a:r>
              <a:rPr lang="en-US" sz="3500" dirty="0"/>
              <a:t> yang </a:t>
            </a:r>
            <a:r>
              <a:rPr lang="en-US" sz="3500" dirty="0" err="1"/>
              <a:t>mengatur</a:t>
            </a:r>
            <a:r>
              <a:rPr lang="en-US" sz="3500" dirty="0"/>
              <a:t> </a:t>
            </a:r>
            <a:r>
              <a:rPr lang="en-US" sz="3500" dirty="0" err="1"/>
              <a:t>perilaku</a:t>
            </a:r>
            <a:r>
              <a:rPr lang="en-US" sz="3500" dirty="0"/>
              <a:t> orang </a:t>
            </a:r>
            <a:r>
              <a:rPr lang="en-US" sz="3500" dirty="0" err="1"/>
              <a:t>atau</a:t>
            </a:r>
            <a:r>
              <a:rPr lang="en-US" sz="3500" dirty="0"/>
              <a:t> </a:t>
            </a:r>
            <a:r>
              <a:rPr lang="en-US" sz="3500" dirty="0" err="1"/>
              <a:t>masyarakat</a:t>
            </a:r>
            <a:r>
              <a:rPr lang="en-US" sz="3500" dirty="0"/>
              <a:t>, </a:t>
            </a:r>
            <a:r>
              <a:rPr lang="en-US" sz="3500" dirty="0" err="1"/>
              <a:t>misal</a:t>
            </a:r>
            <a:r>
              <a:rPr lang="en-US" sz="3500" dirty="0"/>
              <a:t> </a:t>
            </a:r>
            <a:r>
              <a:rPr lang="en-US" sz="3500" dirty="0" err="1"/>
              <a:t>kebijakan</a:t>
            </a:r>
            <a:r>
              <a:rPr lang="en-US" sz="3500" dirty="0"/>
              <a:t> </a:t>
            </a:r>
            <a:r>
              <a:rPr lang="en-US" sz="3500" dirty="0" err="1"/>
              <a:t>menggunakan</a:t>
            </a:r>
            <a:r>
              <a:rPr lang="en-US" sz="3500" dirty="0"/>
              <a:t> </a:t>
            </a:r>
            <a:r>
              <a:rPr lang="en-US" sz="3500" dirty="0" err="1"/>
              <a:t>sabuk</a:t>
            </a:r>
            <a:r>
              <a:rPr lang="en-US" sz="3500" dirty="0"/>
              <a:t> </a:t>
            </a:r>
            <a:r>
              <a:rPr lang="en-US" sz="3500" dirty="0" err="1"/>
              <a:t>pengaman</a:t>
            </a:r>
            <a:r>
              <a:rPr lang="en-US" sz="3500" dirty="0"/>
              <a:t> </a:t>
            </a:r>
            <a:r>
              <a:rPr lang="en-US" sz="3500" dirty="0" err="1"/>
              <a:t>jika</a:t>
            </a:r>
            <a:r>
              <a:rPr lang="en-US" sz="3500" dirty="0"/>
              <a:t> </a:t>
            </a:r>
            <a:r>
              <a:rPr lang="en-US" sz="3500" dirty="0" err="1"/>
              <a:t>mengendarai</a:t>
            </a:r>
            <a:r>
              <a:rPr lang="en-US" sz="3500" dirty="0"/>
              <a:t> </a:t>
            </a:r>
            <a:r>
              <a:rPr lang="en-US" sz="3500" dirty="0" err="1"/>
              <a:t>atau</a:t>
            </a:r>
            <a:r>
              <a:rPr lang="en-US" sz="3500" dirty="0"/>
              <a:t> </a:t>
            </a:r>
            <a:r>
              <a:rPr lang="en-US" sz="3500" dirty="0" err="1"/>
              <a:t>menjadi</a:t>
            </a:r>
            <a:r>
              <a:rPr lang="en-US" sz="3500" dirty="0"/>
              <a:t> </a:t>
            </a:r>
            <a:r>
              <a:rPr lang="en-US" sz="3500" dirty="0" err="1"/>
              <a:t>penumpang</a:t>
            </a:r>
            <a:r>
              <a:rPr lang="en-US" sz="3500" dirty="0"/>
              <a:t> </a:t>
            </a:r>
            <a:r>
              <a:rPr lang="en-US" sz="3500" dirty="0" err="1"/>
              <a:t>dalam</a:t>
            </a:r>
            <a:r>
              <a:rPr lang="en-US" sz="3500" dirty="0"/>
              <a:t> </a:t>
            </a:r>
            <a:r>
              <a:rPr lang="en-US" sz="3500" dirty="0" err="1"/>
              <a:t>mobil</a:t>
            </a:r>
            <a:r>
              <a:rPr lang="en-US" sz="3500" dirty="0"/>
              <a:t>. </a:t>
            </a:r>
          </a:p>
          <a:p>
            <a:pPr marL="0" indent="0">
              <a:buNone/>
            </a:pPr>
            <a:endParaRPr lang="en-US" sz="3500" b="1" dirty="0"/>
          </a:p>
          <a:p>
            <a:pPr marL="0" indent="0">
              <a:buNone/>
            </a:pPr>
            <a:r>
              <a:rPr lang="en-US" sz="3500" b="1" dirty="0" err="1"/>
              <a:t>Kebijakan</a:t>
            </a:r>
            <a:r>
              <a:rPr lang="en-US" sz="3500" b="1" dirty="0"/>
              <a:t> </a:t>
            </a:r>
            <a:r>
              <a:rPr lang="en-US" sz="3500" b="1" dirty="0" err="1"/>
              <a:t>redistributif</a:t>
            </a:r>
            <a:r>
              <a:rPr lang="en-US" sz="3500" b="1" dirty="0"/>
              <a:t> </a:t>
            </a:r>
            <a:r>
              <a:rPr lang="en-US" sz="3500" b="1" dirty="0" err="1"/>
              <a:t>adalah</a:t>
            </a:r>
            <a:r>
              <a:rPr lang="en-US" sz="3500" b="1" dirty="0"/>
              <a:t> </a:t>
            </a:r>
            <a:r>
              <a:rPr lang="en-US" sz="3500" dirty="0" err="1"/>
              <a:t>kebijakan</a:t>
            </a:r>
            <a:r>
              <a:rPr lang="en-US" sz="3500" dirty="0"/>
              <a:t> yang </a:t>
            </a:r>
            <a:r>
              <a:rPr lang="en-US" sz="3500" dirty="0" err="1"/>
              <a:t>mengatur</a:t>
            </a:r>
            <a:r>
              <a:rPr lang="en-US" sz="3500" dirty="0"/>
              <a:t> </a:t>
            </a:r>
            <a:r>
              <a:rPr lang="en-US" sz="3500" dirty="0" err="1"/>
              <a:t>pendistribusian</a:t>
            </a:r>
            <a:r>
              <a:rPr lang="en-US" sz="3500" dirty="0"/>
              <a:t> </a:t>
            </a:r>
            <a:r>
              <a:rPr lang="en-US" sz="3500" dirty="0" err="1"/>
              <a:t>pendapatan</a:t>
            </a:r>
            <a:r>
              <a:rPr lang="en-US" sz="3500" dirty="0"/>
              <a:t> </a:t>
            </a:r>
            <a:r>
              <a:rPr lang="en-US" sz="3500" dirty="0" err="1"/>
              <a:t>atau</a:t>
            </a:r>
            <a:r>
              <a:rPr lang="en-US" sz="3500" dirty="0"/>
              <a:t> </a:t>
            </a:r>
            <a:r>
              <a:rPr lang="en-US" sz="3500" dirty="0" err="1"/>
              <a:t>kekayaan</a:t>
            </a:r>
            <a:r>
              <a:rPr lang="en-US" sz="3500" dirty="0"/>
              <a:t> </a:t>
            </a:r>
            <a:r>
              <a:rPr lang="en-US" sz="3500" dirty="0" err="1"/>
              <a:t>seseorang</a:t>
            </a:r>
            <a:r>
              <a:rPr lang="en-US" sz="3500" dirty="0"/>
              <a:t>, </a:t>
            </a:r>
            <a:r>
              <a:rPr lang="en-US" sz="3500" dirty="0" err="1"/>
              <a:t>untuk</a:t>
            </a:r>
            <a:r>
              <a:rPr lang="en-US" sz="3500" dirty="0"/>
              <a:t> </a:t>
            </a:r>
            <a:r>
              <a:rPr lang="en-US" sz="3500" dirty="0" err="1"/>
              <a:t>didistribusikan</a:t>
            </a:r>
            <a:r>
              <a:rPr lang="en-US" sz="3500" dirty="0"/>
              <a:t> </a:t>
            </a:r>
            <a:r>
              <a:rPr lang="en-US" sz="3500" dirty="0" err="1"/>
              <a:t>kembali</a:t>
            </a:r>
            <a:r>
              <a:rPr lang="en-US" sz="3500" dirty="0"/>
              <a:t> </a:t>
            </a:r>
            <a:r>
              <a:rPr lang="en-US" sz="3500" dirty="0" err="1"/>
              <a:t>kepada</a:t>
            </a:r>
            <a:r>
              <a:rPr lang="en-US" sz="3500" dirty="0"/>
              <a:t> </a:t>
            </a:r>
            <a:r>
              <a:rPr lang="en-US" sz="3500" dirty="0" err="1"/>
              <a:t>kelompok</a:t>
            </a:r>
            <a:r>
              <a:rPr lang="en-US" sz="3500" dirty="0"/>
              <a:t> yang </a:t>
            </a:r>
            <a:r>
              <a:rPr lang="en-US" sz="3500" dirty="0" err="1"/>
              <a:t>perlu</a:t>
            </a:r>
            <a:r>
              <a:rPr lang="en-US" sz="3500" dirty="0"/>
              <a:t> </a:t>
            </a:r>
            <a:r>
              <a:rPr lang="en-US" sz="3500" dirty="0" err="1"/>
              <a:t>dilindungi</a:t>
            </a:r>
            <a:r>
              <a:rPr lang="en-US" sz="3500" dirty="0"/>
              <a:t> </a:t>
            </a:r>
            <a:r>
              <a:rPr lang="en-US" sz="3500" dirty="0" err="1"/>
              <a:t>untuk</a:t>
            </a:r>
            <a:r>
              <a:rPr lang="en-US" sz="3500" dirty="0"/>
              <a:t> </a:t>
            </a:r>
            <a:r>
              <a:rPr lang="en-US" sz="3500" dirty="0" err="1"/>
              <a:t>tujuan</a:t>
            </a:r>
            <a:r>
              <a:rPr lang="en-US" sz="3500" dirty="0"/>
              <a:t> </a:t>
            </a:r>
            <a:r>
              <a:rPr lang="en-US" sz="3500" dirty="0" err="1"/>
              <a:t>pemerataan</a:t>
            </a:r>
            <a:r>
              <a:rPr lang="en-US" sz="3500" dirty="0"/>
              <a:t>, </a:t>
            </a:r>
            <a:r>
              <a:rPr lang="en-US" sz="3500" dirty="0" err="1"/>
              <a:t>misal</a:t>
            </a:r>
            <a:r>
              <a:rPr lang="en-US" sz="3500" dirty="0"/>
              <a:t> </a:t>
            </a:r>
            <a:r>
              <a:rPr lang="en-US" sz="3500" dirty="0" err="1"/>
              <a:t>kebijakan</a:t>
            </a:r>
            <a:r>
              <a:rPr lang="en-US" sz="3500" dirty="0"/>
              <a:t> </a:t>
            </a:r>
            <a:r>
              <a:rPr lang="en-US" sz="3500" dirty="0" err="1"/>
              <a:t>pajak</a:t>
            </a:r>
            <a:r>
              <a:rPr lang="en-US" sz="3500" dirty="0"/>
              <a:t> </a:t>
            </a:r>
            <a:r>
              <a:rPr lang="en-US" sz="3500" dirty="0" err="1"/>
              <a:t>progresif</a:t>
            </a:r>
            <a:r>
              <a:rPr lang="en-US" sz="3500" dirty="0"/>
              <a:t>, </a:t>
            </a:r>
            <a:r>
              <a:rPr lang="en-US" sz="3500" dirty="0" err="1"/>
              <a:t>kebijakan</a:t>
            </a:r>
            <a:r>
              <a:rPr lang="en-US" sz="3500" dirty="0"/>
              <a:t> </a:t>
            </a:r>
            <a:r>
              <a:rPr lang="en-US" sz="3500" dirty="0" err="1"/>
              <a:t>subsidi</a:t>
            </a:r>
            <a:r>
              <a:rPr lang="en-US" sz="3500" dirty="0"/>
              <a:t> </a:t>
            </a:r>
            <a:r>
              <a:rPr lang="en-US" sz="3500" dirty="0" err="1"/>
              <a:t>silang</a:t>
            </a:r>
            <a:r>
              <a:rPr lang="en-US" sz="3500" dirty="0"/>
              <a:t>, </a:t>
            </a:r>
            <a:r>
              <a:rPr lang="en-US" sz="3500" dirty="0" err="1"/>
              <a:t>kebijakan</a:t>
            </a:r>
            <a:r>
              <a:rPr lang="en-US" sz="3500" dirty="0"/>
              <a:t> </a:t>
            </a:r>
            <a:r>
              <a:rPr lang="en-US" sz="3500" dirty="0" err="1"/>
              <a:t>subsidi</a:t>
            </a:r>
            <a:r>
              <a:rPr lang="en-US" sz="3500" dirty="0"/>
              <a:t> BBM.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64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9989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28255"/>
            <a:ext cx="10515600" cy="5248708"/>
          </a:xfrm>
        </p:spPr>
        <p:txBody>
          <a:bodyPr/>
          <a:lstStyle/>
          <a:p>
            <a:pPr marL="514350" indent="-514350">
              <a:buAutoNum type="arabicPeriod" startAt="3"/>
            </a:pPr>
            <a:r>
              <a:rPr lang="en-US" b="1" dirty="0" err="1"/>
              <a:t>Kebijakan</a:t>
            </a:r>
            <a:r>
              <a:rPr lang="en-US" b="1" dirty="0"/>
              <a:t> material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kebijakan</a:t>
            </a:r>
            <a:r>
              <a:rPr lang="en-US" b="1" dirty="0"/>
              <a:t> </a:t>
            </a:r>
            <a:r>
              <a:rPr lang="en-US" b="1" dirty="0" err="1"/>
              <a:t>simbolis</a:t>
            </a:r>
            <a:r>
              <a:rPr lang="en-US" b="1" dirty="0"/>
              <a:t>. </a:t>
            </a:r>
          </a:p>
          <a:p>
            <a:pPr marL="0" indent="0">
              <a:buNone/>
            </a:pPr>
            <a:r>
              <a:rPr lang="en-US" b="1" dirty="0" err="1"/>
              <a:t>Kebijakan</a:t>
            </a:r>
            <a:r>
              <a:rPr lang="en-US" b="1" dirty="0"/>
              <a:t> material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yang </a:t>
            </a:r>
            <a:r>
              <a:rPr lang="en-US" dirty="0" err="1"/>
              <a:t>sengaja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keuntungan</a:t>
            </a:r>
            <a:r>
              <a:rPr lang="en-US" dirty="0"/>
              <a:t> </a:t>
            </a:r>
            <a:r>
              <a:rPr lang="en-US" dirty="0" err="1"/>
              <a:t>sumberdaya</a:t>
            </a:r>
            <a:r>
              <a:rPr lang="en-US" dirty="0"/>
              <a:t> yang </a:t>
            </a:r>
            <a:r>
              <a:rPr lang="en-US" dirty="0" err="1"/>
              <a:t>konkrit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, </a:t>
            </a:r>
            <a:r>
              <a:rPr lang="en-US" dirty="0" err="1"/>
              <a:t>misal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beras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orang </a:t>
            </a:r>
            <a:r>
              <a:rPr lang="en-US" dirty="0" err="1"/>
              <a:t>miskin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err="1"/>
              <a:t>Kebijakan</a:t>
            </a:r>
            <a:r>
              <a:rPr lang="en-US" b="1" dirty="0"/>
              <a:t> </a:t>
            </a:r>
            <a:r>
              <a:rPr lang="en-US" b="1" dirty="0" err="1"/>
              <a:t>simbolis</a:t>
            </a:r>
            <a:r>
              <a:rPr lang="en-US" b="1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yang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penghormatan</a:t>
            </a:r>
            <a:r>
              <a:rPr lang="en-US" dirty="0"/>
              <a:t> </a:t>
            </a:r>
            <a:r>
              <a:rPr lang="en-US" dirty="0" err="1"/>
              <a:t>simbolis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, 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libur</a:t>
            </a:r>
            <a:r>
              <a:rPr lang="en-US" dirty="0"/>
              <a:t> Natal </a:t>
            </a:r>
            <a:r>
              <a:rPr lang="en-US" dirty="0" err="1"/>
              <a:t>untuk</a:t>
            </a:r>
            <a:r>
              <a:rPr lang="en-US" dirty="0"/>
              <a:t> orang </a:t>
            </a:r>
            <a:r>
              <a:rPr lang="en-US" dirty="0" err="1"/>
              <a:t>beragama</a:t>
            </a:r>
            <a:r>
              <a:rPr lang="en-US" dirty="0"/>
              <a:t> Kristen/</a:t>
            </a:r>
            <a:r>
              <a:rPr lang="en-US" dirty="0" err="1"/>
              <a:t>Katolik</a:t>
            </a:r>
            <a:r>
              <a:rPr lang="en-US" dirty="0"/>
              <a:t>, </a:t>
            </a:r>
            <a:r>
              <a:rPr lang="en-US" dirty="0" err="1"/>
              <a:t>libur</a:t>
            </a:r>
            <a:r>
              <a:rPr lang="en-US" dirty="0"/>
              <a:t> </a:t>
            </a:r>
            <a:r>
              <a:rPr lang="en-US" dirty="0" err="1"/>
              <a:t>Waisak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menghormati</a:t>
            </a:r>
            <a:r>
              <a:rPr lang="en-US" dirty="0"/>
              <a:t> orang </a:t>
            </a:r>
            <a:r>
              <a:rPr lang="en-US" dirty="0" err="1"/>
              <a:t>beragama</a:t>
            </a:r>
            <a:r>
              <a:rPr lang="en-US" dirty="0"/>
              <a:t> </a:t>
            </a:r>
            <a:r>
              <a:rPr lang="en-US" dirty="0" err="1"/>
              <a:t>Budha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libur</a:t>
            </a:r>
            <a:r>
              <a:rPr lang="en-US" dirty="0"/>
              <a:t> </a:t>
            </a:r>
            <a:r>
              <a:rPr lang="en-US" dirty="0" err="1"/>
              <a:t>Idul</a:t>
            </a:r>
            <a:r>
              <a:rPr lang="en-US" dirty="0"/>
              <a:t> </a:t>
            </a:r>
            <a:r>
              <a:rPr lang="en-US" dirty="0" err="1"/>
              <a:t>Fitri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menghormati</a:t>
            </a:r>
            <a:r>
              <a:rPr lang="en-US" dirty="0"/>
              <a:t> orang </a:t>
            </a:r>
            <a:r>
              <a:rPr lang="en-US" dirty="0" err="1"/>
              <a:t>beragama</a:t>
            </a:r>
            <a:r>
              <a:rPr lang="en-US" dirty="0"/>
              <a:t> Islam</a:t>
            </a:r>
          </a:p>
        </p:txBody>
      </p:sp>
    </p:spTree>
    <p:extLst>
      <p:ext uri="{BB962C8B-B14F-4D97-AF65-F5344CB8AC3E}">
        <p14:creationId xmlns:p14="http://schemas.microsoft.com/office/powerpoint/2010/main" val="4223041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4. </a:t>
            </a:r>
            <a:r>
              <a:rPr lang="en-US" sz="3200" b="1" dirty="0" err="1"/>
              <a:t>Kebijakan</a:t>
            </a:r>
            <a:r>
              <a:rPr lang="en-US" sz="3200" b="1" dirty="0"/>
              <a:t> yang </a:t>
            </a:r>
            <a:r>
              <a:rPr lang="en-US" sz="3200" b="1" dirty="0" err="1"/>
              <a:t>berhubungan</a:t>
            </a:r>
            <a:r>
              <a:rPr lang="en-US" sz="3200" b="1" dirty="0"/>
              <a:t> </a:t>
            </a:r>
            <a:r>
              <a:rPr lang="en-US" sz="3200" b="1" dirty="0" err="1"/>
              <a:t>dengan</a:t>
            </a:r>
            <a:r>
              <a:rPr lang="en-US" sz="3200" b="1" dirty="0"/>
              <a:t> </a:t>
            </a:r>
            <a:r>
              <a:rPr lang="en-US" sz="3200" b="1" dirty="0" err="1"/>
              <a:t>barang</a:t>
            </a:r>
            <a:r>
              <a:rPr lang="en-US" sz="3200" b="1" dirty="0"/>
              <a:t> </a:t>
            </a:r>
            <a:r>
              <a:rPr lang="en-US" sz="3200" b="1" dirty="0" err="1"/>
              <a:t>publik</a:t>
            </a:r>
            <a:r>
              <a:rPr lang="en-US" sz="3200" b="1" dirty="0"/>
              <a:t> (public goods) </a:t>
            </a:r>
            <a:r>
              <a:rPr lang="en-US" sz="3200" b="1" dirty="0" err="1"/>
              <a:t>dan</a:t>
            </a:r>
            <a:r>
              <a:rPr lang="en-US" sz="3200" b="1" dirty="0"/>
              <a:t> </a:t>
            </a:r>
            <a:r>
              <a:rPr lang="en-US" sz="3200" b="1" dirty="0" err="1"/>
              <a:t>barang</a:t>
            </a:r>
            <a:r>
              <a:rPr lang="en-US" sz="3200" b="1" dirty="0"/>
              <a:t> </a:t>
            </a:r>
            <a:r>
              <a:rPr lang="en-US" sz="3200" b="1" dirty="0" err="1"/>
              <a:t>privat</a:t>
            </a:r>
            <a:r>
              <a:rPr lang="en-US" sz="3200" b="1" dirty="0"/>
              <a:t> (private goods). 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u="sng" dirty="0" err="1"/>
              <a:t>Kebijakan</a:t>
            </a:r>
            <a:r>
              <a:rPr lang="en-US" sz="3200" b="1" u="sng" dirty="0"/>
              <a:t> </a:t>
            </a:r>
            <a:r>
              <a:rPr lang="en-US" sz="3200" b="1" u="sng" dirty="0" err="1"/>
              <a:t>barang</a:t>
            </a:r>
            <a:r>
              <a:rPr lang="en-US" sz="3200" b="1" u="sng" dirty="0"/>
              <a:t> </a:t>
            </a:r>
            <a:r>
              <a:rPr lang="en-US" sz="3200" b="1" u="sng" dirty="0" err="1"/>
              <a:t>publik</a:t>
            </a:r>
            <a:r>
              <a:rPr lang="en-US" sz="3200" b="1" u="sng" dirty="0"/>
              <a:t> </a:t>
            </a:r>
            <a:r>
              <a:rPr lang="en-US" sz="3200" dirty="0" err="1"/>
              <a:t>adalah</a:t>
            </a:r>
            <a:r>
              <a:rPr lang="en-US" sz="3200" dirty="0"/>
              <a:t> </a:t>
            </a:r>
            <a:r>
              <a:rPr lang="en-US" sz="3200" dirty="0" err="1"/>
              <a:t>kebijakan</a:t>
            </a:r>
            <a:r>
              <a:rPr lang="en-US" sz="3200" dirty="0"/>
              <a:t> yang </a:t>
            </a:r>
            <a:r>
              <a:rPr lang="en-US" sz="3200" dirty="0" err="1"/>
              <a:t>mengatur</a:t>
            </a:r>
            <a:r>
              <a:rPr lang="en-US" sz="3200" dirty="0"/>
              <a:t> </a:t>
            </a:r>
            <a:r>
              <a:rPr lang="en-US" sz="3200" dirty="0" err="1"/>
              <a:t>tata</a:t>
            </a:r>
            <a:r>
              <a:rPr lang="en-US" sz="3200" dirty="0"/>
              <a:t> </a:t>
            </a:r>
            <a:r>
              <a:rPr lang="en-US" sz="3200" dirty="0" err="1"/>
              <a:t>kelola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pelayanan</a:t>
            </a:r>
            <a:r>
              <a:rPr lang="en-US" sz="3200" dirty="0"/>
              <a:t> </a:t>
            </a:r>
            <a:r>
              <a:rPr lang="en-US" sz="3200" dirty="0" err="1"/>
              <a:t>barang-barang</a:t>
            </a:r>
            <a:r>
              <a:rPr lang="en-US" sz="3200" dirty="0"/>
              <a:t> </a:t>
            </a:r>
            <a:r>
              <a:rPr lang="en-US" sz="3200" dirty="0" err="1"/>
              <a:t>publik</a:t>
            </a:r>
            <a:r>
              <a:rPr lang="en-US" sz="3200" dirty="0"/>
              <a:t>, </a:t>
            </a:r>
            <a:r>
              <a:rPr lang="en-US" sz="3200" dirty="0" err="1"/>
              <a:t>seperti</a:t>
            </a:r>
            <a:r>
              <a:rPr lang="en-US" sz="3200" dirty="0"/>
              <a:t> </a:t>
            </a:r>
            <a:r>
              <a:rPr lang="en-US" sz="3200" dirty="0" err="1"/>
              <a:t>kebijakan</a:t>
            </a:r>
            <a:r>
              <a:rPr lang="en-US" sz="3200" dirty="0"/>
              <a:t> </a:t>
            </a:r>
            <a:r>
              <a:rPr lang="en-US" sz="3200" dirty="0" err="1"/>
              <a:t>pengelolaan</a:t>
            </a:r>
            <a:r>
              <a:rPr lang="en-US" sz="3200" dirty="0"/>
              <a:t> </a:t>
            </a:r>
            <a:r>
              <a:rPr lang="en-US" sz="3200" dirty="0" err="1"/>
              <a:t>ruang</a:t>
            </a:r>
            <a:r>
              <a:rPr lang="en-US" sz="3200" dirty="0"/>
              <a:t> </a:t>
            </a:r>
            <a:r>
              <a:rPr lang="en-US" sz="3200" dirty="0" err="1"/>
              <a:t>publik</a:t>
            </a:r>
            <a:r>
              <a:rPr lang="en-US" sz="3200" dirty="0"/>
              <a:t>/</a:t>
            </a:r>
            <a:r>
              <a:rPr lang="en-US" sz="3200" dirty="0" err="1"/>
              <a:t>fasilitas</a:t>
            </a:r>
            <a:r>
              <a:rPr lang="en-US" sz="3200" dirty="0"/>
              <a:t> </a:t>
            </a:r>
            <a:r>
              <a:rPr lang="en-US" sz="3200" dirty="0" err="1"/>
              <a:t>umum</a:t>
            </a:r>
            <a:r>
              <a:rPr lang="en-US" sz="3200" dirty="0"/>
              <a:t>, </a:t>
            </a:r>
            <a:r>
              <a:rPr lang="en-US" sz="3200" dirty="0" err="1"/>
              <a:t>jalan</a:t>
            </a:r>
            <a:r>
              <a:rPr lang="en-US" sz="3200" dirty="0"/>
              <a:t> </a:t>
            </a:r>
            <a:r>
              <a:rPr lang="en-US" sz="3200" dirty="0" err="1"/>
              <a:t>raya</a:t>
            </a:r>
            <a:r>
              <a:rPr lang="en-US" sz="3200" dirty="0"/>
              <a:t>. </a:t>
            </a:r>
          </a:p>
          <a:p>
            <a:pPr marL="0" indent="0">
              <a:buNone/>
            </a:pPr>
            <a:r>
              <a:rPr lang="en-US" sz="3200" b="1" u="sng" dirty="0" err="1"/>
              <a:t>Kebijakan</a:t>
            </a:r>
            <a:r>
              <a:rPr lang="en-US" sz="3200" b="1" u="sng" dirty="0"/>
              <a:t> </a:t>
            </a:r>
            <a:r>
              <a:rPr lang="en-US" sz="3200" b="1" u="sng" dirty="0" err="1"/>
              <a:t>barang</a:t>
            </a:r>
            <a:r>
              <a:rPr lang="en-US" sz="3200" b="1" u="sng" dirty="0"/>
              <a:t> </a:t>
            </a:r>
            <a:r>
              <a:rPr lang="en-US" sz="3200" b="1" u="sng" dirty="0" err="1"/>
              <a:t>privat</a:t>
            </a:r>
            <a:r>
              <a:rPr lang="en-US" sz="3200" b="1" u="sng" dirty="0"/>
              <a:t> </a:t>
            </a:r>
            <a:r>
              <a:rPr lang="en-US" sz="3200" dirty="0" err="1"/>
              <a:t>adalah</a:t>
            </a:r>
            <a:r>
              <a:rPr lang="en-US" sz="3200" dirty="0"/>
              <a:t> </a:t>
            </a:r>
            <a:r>
              <a:rPr lang="en-US" sz="3200" dirty="0" err="1"/>
              <a:t>kebijakan</a:t>
            </a:r>
            <a:r>
              <a:rPr lang="en-US" sz="3200" dirty="0"/>
              <a:t> yang </a:t>
            </a:r>
            <a:r>
              <a:rPr lang="en-US" sz="3200" dirty="0" err="1"/>
              <a:t>mengatur</a:t>
            </a:r>
            <a:r>
              <a:rPr lang="en-US" sz="3200" dirty="0"/>
              <a:t> </a:t>
            </a:r>
            <a:r>
              <a:rPr lang="en-US" sz="3200" dirty="0" err="1"/>
              <a:t>tata</a:t>
            </a:r>
            <a:r>
              <a:rPr lang="en-US" sz="3200" dirty="0"/>
              <a:t> </a:t>
            </a:r>
            <a:r>
              <a:rPr lang="en-US" sz="3200" dirty="0" err="1"/>
              <a:t>kelola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pelayanan</a:t>
            </a:r>
            <a:r>
              <a:rPr lang="en-US" sz="3200" dirty="0"/>
              <a:t> </a:t>
            </a:r>
            <a:r>
              <a:rPr lang="en-US" sz="3200" dirty="0" err="1"/>
              <a:t>barang-barang</a:t>
            </a:r>
            <a:r>
              <a:rPr lang="en-US" sz="3200" dirty="0"/>
              <a:t> </a:t>
            </a:r>
            <a:r>
              <a:rPr lang="en-US" sz="3200" dirty="0" err="1"/>
              <a:t>privat</a:t>
            </a:r>
            <a:r>
              <a:rPr lang="en-US" sz="3200" dirty="0"/>
              <a:t>, </a:t>
            </a:r>
            <a:r>
              <a:rPr lang="en-US" sz="3200" dirty="0" err="1"/>
              <a:t>misalnya</a:t>
            </a:r>
            <a:r>
              <a:rPr lang="en-US" sz="3200" dirty="0"/>
              <a:t> </a:t>
            </a:r>
            <a:r>
              <a:rPr lang="en-US" sz="3200" dirty="0" err="1"/>
              <a:t>pengaturan</a:t>
            </a:r>
            <a:r>
              <a:rPr lang="en-US" sz="3200" dirty="0"/>
              <a:t> </a:t>
            </a:r>
            <a:r>
              <a:rPr lang="en-US" sz="3200" dirty="0" err="1"/>
              <a:t>parkir</a:t>
            </a:r>
            <a:r>
              <a:rPr lang="en-US" sz="3200" dirty="0"/>
              <a:t>, </a:t>
            </a:r>
            <a:r>
              <a:rPr lang="en-US" sz="3200" dirty="0" err="1"/>
              <a:t>penataan</a:t>
            </a:r>
            <a:r>
              <a:rPr lang="en-US" sz="3200" dirty="0"/>
              <a:t> </a:t>
            </a:r>
            <a:r>
              <a:rPr lang="en-US" sz="3200" dirty="0" err="1"/>
              <a:t>pemilikan</a:t>
            </a:r>
            <a:r>
              <a:rPr lang="en-US" sz="3200" dirty="0"/>
              <a:t> </a:t>
            </a:r>
            <a:r>
              <a:rPr lang="en-US" sz="3200" dirty="0" err="1"/>
              <a:t>tanah</a:t>
            </a:r>
            <a:r>
              <a:rPr lang="en-US" sz="3200" dirty="0"/>
              <a:t>. 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19746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0222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I. FENOMENA DALAM MASYARAKAT, PERAN NEGARA, DAN HUBUNGANNYA DENGAN KEBIJAKAN PUBLIK</a:t>
            </a:r>
            <a:br>
              <a:rPr lang="en-US" sz="3600" b="1" dirty="0"/>
            </a:b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742950" indent="-742950">
              <a:buAutoNum type="arabicPeriod"/>
            </a:pPr>
            <a:r>
              <a:rPr lang="en-US" sz="4400" dirty="0" err="1"/>
              <a:t>Mampu</a:t>
            </a:r>
            <a:r>
              <a:rPr lang="en-US" sz="4400" dirty="0"/>
              <a:t> </a:t>
            </a:r>
            <a:r>
              <a:rPr lang="en-US" sz="4400" dirty="0" err="1"/>
              <a:t>menjelaskan</a:t>
            </a:r>
            <a:r>
              <a:rPr lang="en-US" sz="4400" dirty="0"/>
              <a:t> </a:t>
            </a:r>
            <a:r>
              <a:rPr lang="en-US" sz="4400" dirty="0" err="1"/>
              <a:t>fenomena</a:t>
            </a:r>
            <a:r>
              <a:rPr lang="en-US" sz="4400" dirty="0"/>
              <a:t> </a:t>
            </a:r>
            <a:r>
              <a:rPr lang="en-US" sz="4400" dirty="0" err="1"/>
              <a:t>dalam</a:t>
            </a:r>
            <a:r>
              <a:rPr lang="en-US" sz="4400" dirty="0"/>
              <a:t> </a:t>
            </a:r>
            <a:r>
              <a:rPr lang="en-US" sz="4400" dirty="0" err="1"/>
              <a:t>masyarakat</a:t>
            </a:r>
            <a:r>
              <a:rPr lang="en-US" sz="4400" dirty="0"/>
              <a:t> (</a:t>
            </a:r>
            <a:r>
              <a:rPr lang="en-US" sz="4400" dirty="0" err="1"/>
              <a:t>sosial</a:t>
            </a:r>
            <a:r>
              <a:rPr lang="en-US" sz="4400" dirty="0"/>
              <a:t>, </a:t>
            </a:r>
            <a:r>
              <a:rPr lang="en-US" sz="4400" dirty="0" err="1"/>
              <a:t>politik</a:t>
            </a:r>
            <a:r>
              <a:rPr lang="en-US" sz="4400" dirty="0"/>
              <a:t>, </a:t>
            </a:r>
            <a:r>
              <a:rPr lang="en-US" sz="4400" dirty="0" err="1"/>
              <a:t>budaya</a:t>
            </a:r>
            <a:r>
              <a:rPr lang="en-US" sz="4400" dirty="0"/>
              <a:t> </a:t>
            </a:r>
            <a:r>
              <a:rPr lang="en-US" sz="4400" dirty="0" err="1"/>
              <a:t>dan</a:t>
            </a:r>
            <a:r>
              <a:rPr lang="en-US" sz="4400" dirty="0"/>
              <a:t> </a:t>
            </a:r>
            <a:r>
              <a:rPr lang="en-US" sz="4400" dirty="0" err="1"/>
              <a:t>lainnya</a:t>
            </a:r>
            <a:r>
              <a:rPr lang="en-US" sz="4400" dirty="0"/>
              <a:t>) </a:t>
            </a:r>
            <a:r>
              <a:rPr lang="en-US" sz="4400" dirty="0" err="1"/>
              <a:t>dan</a:t>
            </a:r>
            <a:r>
              <a:rPr lang="en-US" sz="4400" dirty="0"/>
              <a:t> </a:t>
            </a:r>
            <a:r>
              <a:rPr lang="en-US" sz="4400" dirty="0" err="1"/>
              <a:t>hubungannya</a:t>
            </a:r>
            <a:r>
              <a:rPr lang="en-US" sz="4400" dirty="0"/>
              <a:t> </a:t>
            </a:r>
            <a:r>
              <a:rPr lang="en-US" sz="4400" dirty="0" err="1"/>
              <a:t>dengan</a:t>
            </a:r>
            <a:r>
              <a:rPr lang="en-US" sz="4400" dirty="0"/>
              <a:t> </a:t>
            </a:r>
            <a:r>
              <a:rPr lang="en-US" sz="4400" dirty="0" err="1"/>
              <a:t>kebijakan</a:t>
            </a:r>
            <a:r>
              <a:rPr lang="en-US" sz="4400" dirty="0"/>
              <a:t> </a:t>
            </a:r>
            <a:r>
              <a:rPr lang="en-US" sz="4400" dirty="0" err="1"/>
              <a:t>publik</a:t>
            </a:r>
            <a:r>
              <a:rPr lang="en-US" sz="4400" dirty="0"/>
              <a:t>. </a:t>
            </a:r>
          </a:p>
          <a:p>
            <a:pPr marL="742950" indent="-742950">
              <a:buAutoNum type="arabicPeriod"/>
            </a:pPr>
            <a:r>
              <a:rPr lang="en-US" sz="4400" dirty="0" err="1"/>
              <a:t>Mampu</a:t>
            </a:r>
            <a:r>
              <a:rPr lang="en-US" sz="4400" dirty="0"/>
              <a:t> </a:t>
            </a:r>
            <a:r>
              <a:rPr lang="en-US" sz="4400" dirty="0" err="1"/>
              <a:t>menunjukkan</a:t>
            </a:r>
            <a:r>
              <a:rPr lang="en-US" sz="4400" dirty="0"/>
              <a:t> </a:t>
            </a:r>
            <a:r>
              <a:rPr lang="en-US" sz="4400" dirty="0" err="1"/>
              <a:t>hubungan</a:t>
            </a:r>
            <a:r>
              <a:rPr lang="en-US" sz="4400" dirty="0"/>
              <a:t> </a:t>
            </a:r>
            <a:r>
              <a:rPr lang="en-US" sz="4400" dirty="0" err="1"/>
              <a:t>antara</a:t>
            </a:r>
            <a:r>
              <a:rPr lang="en-US" sz="4400" dirty="0"/>
              <a:t> </a:t>
            </a:r>
            <a:r>
              <a:rPr lang="en-US" sz="4400" dirty="0" err="1"/>
              <a:t>berbagai</a:t>
            </a:r>
            <a:r>
              <a:rPr lang="en-US" sz="4400" dirty="0"/>
              <a:t> </a:t>
            </a:r>
            <a:r>
              <a:rPr lang="en-US" sz="4400" dirty="0" err="1"/>
              <a:t>fenomena</a:t>
            </a:r>
            <a:r>
              <a:rPr lang="en-US" sz="4400" dirty="0"/>
              <a:t> </a:t>
            </a:r>
            <a:r>
              <a:rPr lang="en-US" sz="4400" dirty="0" err="1"/>
              <a:t>dalam</a:t>
            </a:r>
            <a:r>
              <a:rPr lang="en-US" sz="4400" dirty="0"/>
              <a:t> </a:t>
            </a:r>
            <a:r>
              <a:rPr lang="en-US" sz="4400" dirty="0" err="1"/>
              <a:t>masyarakat</a:t>
            </a:r>
            <a:r>
              <a:rPr lang="en-US" sz="4400" dirty="0"/>
              <a:t> </a:t>
            </a:r>
            <a:r>
              <a:rPr lang="en-US" sz="4400" dirty="0" err="1"/>
              <a:t>sebagai</a:t>
            </a:r>
            <a:r>
              <a:rPr lang="en-US" sz="4400" dirty="0"/>
              <a:t> </a:t>
            </a:r>
            <a:r>
              <a:rPr lang="en-US" sz="4400" dirty="0" err="1"/>
              <a:t>bahan</a:t>
            </a:r>
            <a:r>
              <a:rPr lang="en-US" sz="4400" dirty="0"/>
              <a:t> </a:t>
            </a:r>
            <a:r>
              <a:rPr lang="en-US" sz="4400" dirty="0" err="1"/>
              <a:t>penyusunan</a:t>
            </a:r>
            <a:r>
              <a:rPr lang="en-US" sz="4400" dirty="0"/>
              <a:t> </a:t>
            </a:r>
            <a:r>
              <a:rPr lang="en-US" sz="4400" dirty="0" err="1"/>
              <a:t>kebijakan</a:t>
            </a:r>
            <a:r>
              <a:rPr lang="en-US" sz="4400" dirty="0"/>
              <a:t>. </a:t>
            </a:r>
          </a:p>
          <a:p>
            <a:pPr marL="742950" indent="-742950">
              <a:buAutoNum type="arabicPeriod"/>
            </a:pPr>
            <a:r>
              <a:rPr lang="en-US" sz="4400" dirty="0" err="1"/>
              <a:t>Mampu</a:t>
            </a:r>
            <a:r>
              <a:rPr lang="en-US" sz="4400" dirty="0"/>
              <a:t> </a:t>
            </a:r>
            <a:r>
              <a:rPr lang="en-US" sz="4400" dirty="0" err="1"/>
              <a:t>menyebutkan</a:t>
            </a:r>
            <a:r>
              <a:rPr lang="en-US" sz="4400" dirty="0"/>
              <a:t> </a:t>
            </a:r>
            <a:r>
              <a:rPr lang="en-US" sz="4400" dirty="0" err="1"/>
              <a:t>peran</a:t>
            </a:r>
            <a:r>
              <a:rPr lang="en-US" sz="4400" dirty="0"/>
              <a:t> </a:t>
            </a:r>
            <a:r>
              <a:rPr lang="en-US" sz="4400" dirty="0" err="1"/>
              <a:t>negara</a:t>
            </a:r>
            <a:r>
              <a:rPr lang="en-US" sz="4400" dirty="0"/>
              <a:t> (</a:t>
            </a:r>
            <a:r>
              <a:rPr lang="en-US" sz="4400" dirty="0" err="1"/>
              <a:t>kapan</a:t>
            </a:r>
            <a:r>
              <a:rPr lang="en-US" sz="4400" dirty="0"/>
              <a:t> </a:t>
            </a:r>
            <a:r>
              <a:rPr lang="en-US" sz="4400" dirty="0" err="1"/>
              <a:t>dan</a:t>
            </a:r>
            <a:r>
              <a:rPr lang="en-US" sz="4400" dirty="0"/>
              <a:t> </a:t>
            </a:r>
            <a:r>
              <a:rPr lang="en-US" sz="4400" dirty="0" err="1"/>
              <a:t>bagaimana</a:t>
            </a:r>
            <a:r>
              <a:rPr lang="en-US" sz="4400" dirty="0"/>
              <a:t>) </a:t>
            </a:r>
            <a:r>
              <a:rPr lang="en-US" sz="4400" dirty="0" err="1"/>
              <a:t>dalam</a:t>
            </a:r>
            <a:r>
              <a:rPr lang="en-US" sz="4400" dirty="0"/>
              <a:t> </a:t>
            </a:r>
            <a:r>
              <a:rPr lang="en-US" sz="4400" dirty="0" err="1"/>
              <a:t>menyelesaikan</a:t>
            </a:r>
            <a:r>
              <a:rPr lang="en-US" sz="4400" dirty="0"/>
              <a:t> </a:t>
            </a:r>
            <a:r>
              <a:rPr lang="en-US" sz="4400" dirty="0" err="1"/>
              <a:t>permasalahan</a:t>
            </a:r>
            <a:r>
              <a:rPr lang="en-US" sz="4400" dirty="0"/>
              <a:t> </a:t>
            </a:r>
            <a:r>
              <a:rPr lang="en-US" sz="4400" dirty="0" err="1"/>
              <a:t>publik</a:t>
            </a:r>
            <a:r>
              <a:rPr lang="en-US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9463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730345" cy="1131166"/>
          </a:xfrm>
        </p:spPr>
        <p:txBody>
          <a:bodyPr/>
          <a:lstStyle/>
          <a:p>
            <a:r>
              <a:rPr lang="en-US" b="1" dirty="0" err="1"/>
              <a:t>Pengambilan</a:t>
            </a:r>
            <a:r>
              <a:rPr lang="en-US" b="1" dirty="0"/>
              <a:t> </a:t>
            </a:r>
            <a:r>
              <a:rPr lang="en-US" b="1" dirty="0" err="1"/>
              <a:t>Keputusan</a:t>
            </a:r>
            <a:r>
              <a:rPr lang="en-US" b="1" dirty="0"/>
              <a:t> </a:t>
            </a:r>
            <a:r>
              <a:rPr lang="en-US" b="1" dirty="0" err="1"/>
              <a:t>Barang</a:t>
            </a:r>
            <a:r>
              <a:rPr lang="en-US" b="1" dirty="0"/>
              <a:t> </a:t>
            </a:r>
            <a:r>
              <a:rPr lang="en-US" b="1" dirty="0" err="1"/>
              <a:t>Publik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655" y="1857374"/>
            <a:ext cx="9684327" cy="412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30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02677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/>
              <a:t>Pertimbangan</a:t>
            </a:r>
            <a:r>
              <a:rPr lang="en-US" b="1" dirty="0"/>
              <a:t> </a:t>
            </a:r>
            <a:r>
              <a:rPr lang="en-US" b="1" dirty="0" err="1"/>
              <a:t>intervensi</a:t>
            </a:r>
            <a:r>
              <a:rPr lang="en-US" b="1" dirty="0"/>
              <a:t> </a:t>
            </a:r>
            <a:r>
              <a:rPr lang="en-US" b="1" dirty="0" err="1"/>
              <a:t>pemerintah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penyediaan</a:t>
            </a:r>
            <a:r>
              <a:rPr lang="en-US" b="1" dirty="0"/>
              <a:t> </a:t>
            </a:r>
            <a:r>
              <a:rPr lang="en-US" b="1" dirty="0" err="1"/>
              <a:t>barang</a:t>
            </a:r>
            <a:r>
              <a:rPr lang="en-US" b="1" dirty="0"/>
              <a:t> </a:t>
            </a:r>
            <a:r>
              <a:rPr lang="en-US" b="1" dirty="0" err="1"/>
              <a:t>publik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285999"/>
            <a:ext cx="10771909" cy="4405746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sz="3200" b="1" dirty="0" err="1"/>
              <a:t>Keadilan</a:t>
            </a:r>
            <a:r>
              <a:rPr lang="en-US" sz="3200" b="1" dirty="0"/>
              <a:t> (equity) – </a:t>
            </a:r>
            <a:r>
              <a:rPr lang="en-US" sz="3200" b="1" dirty="0" err="1"/>
              <a:t>sehingga</a:t>
            </a:r>
            <a:r>
              <a:rPr lang="en-US" sz="3200" b="1" dirty="0"/>
              <a:t> orang </a:t>
            </a:r>
            <a:r>
              <a:rPr lang="en-US" sz="3200" b="1" dirty="0" err="1"/>
              <a:t>dengan</a:t>
            </a:r>
            <a:r>
              <a:rPr lang="en-US" sz="3200" b="1" dirty="0"/>
              <a:t> </a:t>
            </a:r>
            <a:r>
              <a:rPr lang="en-US" sz="3200" b="1" dirty="0" err="1"/>
              <a:t>berbagai</a:t>
            </a:r>
            <a:r>
              <a:rPr lang="en-US" sz="3200" b="1" dirty="0"/>
              <a:t> </a:t>
            </a:r>
            <a:r>
              <a:rPr lang="en-US" sz="3200" b="1" dirty="0" err="1"/>
              <a:t>perbedaan</a:t>
            </a:r>
            <a:r>
              <a:rPr lang="en-US" sz="3200" b="1" dirty="0"/>
              <a:t> level </a:t>
            </a:r>
            <a:r>
              <a:rPr lang="en-US" sz="3200" b="1" dirty="0" err="1"/>
              <a:t>memiliki</a:t>
            </a:r>
            <a:r>
              <a:rPr lang="en-US" sz="3200" b="1" dirty="0"/>
              <a:t> </a:t>
            </a:r>
            <a:r>
              <a:rPr lang="en-US" sz="3200" b="1" dirty="0" err="1"/>
              <a:t>akses</a:t>
            </a:r>
            <a:r>
              <a:rPr lang="en-US" sz="3200" b="1" dirty="0"/>
              <a:t> yang </a:t>
            </a:r>
            <a:r>
              <a:rPr lang="en-US" sz="3200" b="1" dirty="0" err="1"/>
              <a:t>sama</a:t>
            </a:r>
            <a:r>
              <a:rPr lang="en-US" sz="3200" b="1" dirty="0"/>
              <a:t> </a:t>
            </a:r>
            <a:r>
              <a:rPr lang="en-US" sz="3200" b="1" dirty="0" err="1"/>
              <a:t>terhadap</a:t>
            </a:r>
            <a:r>
              <a:rPr lang="en-US" sz="3200" b="1" dirty="0"/>
              <a:t> </a:t>
            </a:r>
            <a:r>
              <a:rPr lang="en-US" sz="3200" b="1" dirty="0" err="1"/>
              <a:t>barang</a:t>
            </a:r>
            <a:r>
              <a:rPr lang="en-US" sz="3200" b="1" dirty="0"/>
              <a:t>/ </a:t>
            </a:r>
            <a:r>
              <a:rPr lang="en-US" sz="3200" b="1" dirty="0" err="1"/>
              <a:t>jasa</a:t>
            </a:r>
            <a:r>
              <a:rPr lang="en-US" sz="3200" b="1" dirty="0"/>
              <a:t>. </a:t>
            </a:r>
          </a:p>
          <a:p>
            <a:pPr marL="514350" indent="-514350">
              <a:buAutoNum type="arabicPeriod"/>
            </a:pPr>
            <a:r>
              <a:rPr lang="en-US" sz="3200" b="1" dirty="0" err="1"/>
              <a:t>Kebutuhan</a:t>
            </a:r>
            <a:r>
              <a:rPr lang="en-US" sz="3200" b="1" dirty="0"/>
              <a:t> (needs) </a:t>
            </a:r>
            <a:r>
              <a:rPr lang="en-US" sz="3200" b="1" dirty="0" err="1"/>
              <a:t>bukan</a:t>
            </a:r>
            <a:r>
              <a:rPr lang="en-US" sz="3200" b="1" dirty="0"/>
              <a:t> </a:t>
            </a:r>
            <a:r>
              <a:rPr lang="en-US" sz="3200" b="1" dirty="0" err="1"/>
              <a:t>kemampuan</a:t>
            </a:r>
            <a:r>
              <a:rPr lang="en-US" sz="3200" b="1" dirty="0"/>
              <a:t> </a:t>
            </a:r>
            <a:r>
              <a:rPr lang="en-US" sz="3200" b="1" dirty="0" err="1"/>
              <a:t>untuk</a:t>
            </a:r>
            <a:r>
              <a:rPr lang="en-US" sz="3200" b="1" dirty="0"/>
              <a:t> </a:t>
            </a:r>
            <a:r>
              <a:rPr lang="en-US" sz="3200" b="1" dirty="0" err="1"/>
              <a:t>membayar</a:t>
            </a:r>
            <a:r>
              <a:rPr lang="en-US" sz="3200" b="1" dirty="0"/>
              <a:t>. </a:t>
            </a:r>
          </a:p>
          <a:p>
            <a:pPr marL="514350" indent="-514350">
              <a:buAutoNum type="arabicPeriod"/>
            </a:pPr>
            <a:r>
              <a:rPr lang="en-US" sz="3200" b="1" dirty="0" err="1"/>
              <a:t>Efisiensi</a:t>
            </a:r>
            <a:r>
              <a:rPr lang="en-US" sz="3200" b="1" dirty="0"/>
              <a:t> (efficiency) – </a:t>
            </a:r>
            <a:r>
              <a:rPr lang="en-US" sz="3200" b="1" dirty="0" err="1"/>
              <a:t>lebih</a:t>
            </a:r>
            <a:r>
              <a:rPr lang="en-US" sz="3200" b="1" dirty="0"/>
              <a:t> </a:t>
            </a:r>
            <a:r>
              <a:rPr lang="en-US" sz="3200" b="1" dirty="0" err="1"/>
              <a:t>mudah</a:t>
            </a:r>
            <a:r>
              <a:rPr lang="en-US" sz="3200" b="1" dirty="0"/>
              <a:t> </a:t>
            </a:r>
            <a:r>
              <a:rPr lang="en-US" sz="3200" b="1" dirty="0" err="1"/>
              <a:t>untuk</a:t>
            </a:r>
            <a:r>
              <a:rPr lang="en-US" sz="3200" b="1" dirty="0"/>
              <a:t> </a:t>
            </a:r>
            <a:r>
              <a:rPr lang="en-US" sz="3200" b="1" dirty="0" err="1"/>
              <a:t>menyediakan</a:t>
            </a:r>
            <a:r>
              <a:rPr lang="en-US" sz="3200" b="1" dirty="0"/>
              <a:t> </a:t>
            </a:r>
            <a:r>
              <a:rPr lang="en-US" sz="3200" b="1" dirty="0" err="1"/>
              <a:t>secara</a:t>
            </a:r>
            <a:r>
              <a:rPr lang="en-US" sz="3200" b="1" dirty="0"/>
              <a:t> </a:t>
            </a:r>
            <a:r>
              <a:rPr lang="en-US" sz="3200" b="1" dirty="0" err="1"/>
              <a:t>kolektif</a:t>
            </a:r>
            <a:r>
              <a:rPr lang="en-US" sz="3200" b="1" dirty="0"/>
              <a:t> </a:t>
            </a:r>
            <a:r>
              <a:rPr lang="en-US" sz="3200" b="1" dirty="0" err="1"/>
              <a:t>dalam</a:t>
            </a:r>
            <a:r>
              <a:rPr lang="en-US" sz="3200" b="1" dirty="0"/>
              <a:t> </a:t>
            </a:r>
            <a:r>
              <a:rPr lang="en-US" sz="3200" b="1" dirty="0" err="1"/>
              <a:t>skala</a:t>
            </a:r>
            <a:r>
              <a:rPr lang="en-US" sz="3200" b="1" dirty="0"/>
              <a:t> </a:t>
            </a:r>
            <a:r>
              <a:rPr lang="en-US" sz="3200" b="1" dirty="0" err="1"/>
              <a:t>besar</a:t>
            </a:r>
            <a:r>
              <a:rPr lang="en-US" sz="3200" b="1" dirty="0"/>
              <a:t>. </a:t>
            </a:r>
          </a:p>
          <a:p>
            <a:pPr marL="514350" indent="-514350">
              <a:buAutoNum type="arabicPeriod"/>
            </a:pPr>
            <a:r>
              <a:rPr lang="en-US" sz="3200" b="1" dirty="0" err="1"/>
              <a:t>Mengurangi</a:t>
            </a:r>
            <a:r>
              <a:rPr lang="en-US" sz="3200" b="1" dirty="0"/>
              <a:t> </a:t>
            </a:r>
            <a:r>
              <a:rPr lang="en-US" sz="3200" b="1" dirty="0" err="1"/>
              <a:t>masalah</a:t>
            </a:r>
            <a:r>
              <a:rPr lang="en-US" sz="3200" b="1" dirty="0"/>
              <a:t> the free-rider </a:t>
            </a:r>
            <a:r>
              <a:rPr lang="en-US" sz="3200" b="1" dirty="0" err="1"/>
              <a:t>terkait</a:t>
            </a:r>
            <a:r>
              <a:rPr lang="en-US" sz="3200" b="1" dirty="0"/>
              <a:t> </a:t>
            </a:r>
            <a:r>
              <a:rPr lang="en-US" sz="3200" b="1" dirty="0" err="1"/>
              <a:t>dengan</a:t>
            </a:r>
            <a:r>
              <a:rPr lang="en-US" sz="3200" b="1" dirty="0"/>
              <a:t> </a:t>
            </a:r>
            <a:r>
              <a:rPr lang="en-US" sz="3200" b="1" dirty="0" err="1"/>
              <a:t>barang</a:t>
            </a:r>
            <a:r>
              <a:rPr lang="en-US" sz="3200" b="1" dirty="0"/>
              <a:t> </a:t>
            </a:r>
            <a:r>
              <a:rPr lang="en-US" sz="3200" b="1" dirty="0" err="1"/>
              <a:t>publik</a:t>
            </a:r>
            <a:r>
              <a:rPr lang="en-US" sz="3200" b="1" dirty="0"/>
              <a:t> </a:t>
            </a:r>
            <a:r>
              <a:rPr lang="en-US" sz="3200" b="1" dirty="0" err="1"/>
              <a:t>murni</a:t>
            </a:r>
            <a:r>
              <a:rPr lang="en-US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1763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46668"/>
          </a:xfrm>
        </p:spPr>
        <p:txBody>
          <a:bodyPr/>
          <a:lstStyle/>
          <a:p>
            <a:r>
              <a:rPr lang="en-US" dirty="0"/>
              <a:t>DIFINISI KEBIJAKAN PUBLIK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676401"/>
            <a:ext cx="9601196" cy="48490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Thomas Dye (1975) </a:t>
            </a:r>
            <a:r>
              <a:rPr lang="en-US" dirty="0" err="1"/>
              <a:t>hampir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yang </a:t>
            </a:r>
            <a:r>
              <a:rPr lang="en-US" dirty="0" err="1"/>
              <a:t>diputuskan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diputuskan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definisi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(Whatever governments choose to do or not to do). </a:t>
            </a:r>
          </a:p>
          <a:p>
            <a:pPr marL="0" indent="0">
              <a:buNone/>
            </a:pPr>
            <a:r>
              <a:rPr lang="en-US" b="1" dirty="0"/>
              <a:t>Friedrich (2007) </a:t>
            </a:r>
            <a:r>
              <a:rPr lang="en-US" dirty="0" err="1"/>
              <a:t>mengatakan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yang </a:t>
            </a:r>
            <a:r>
              <a:rPr lang="en-US" dirty="0" err="1"/>
              <a:t>diusulkan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,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yang </a:t>
            </a:r>
            <a:r>
              <a:rPr lang="en-US" dirty="0" err="1"/>
              <a:t>bertujuan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menyelesaikan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permasalahan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b="1" dirty="0"/>
              <a:t>Friedrich, </a:t>
            </a:r>
            <a:r>
              <a:rPr lang="en-US" b="1" dirty="0" err="1"/>
              <a:t>Sharkansky</a:t>
            </a:r>
            <a:r>
              <a:rPr lang="en-US" b="1" dirty="0"/>
              <a:t> (1970</a:t>
            </a:r>
            <a:r>
              <a:rPr lang="en-US" dirty="0"/>
              <a:t>) </a:t>
            </a:r>
            <a:r>
              <a:rPr lang="en-US" dirty="0" err="1"/>
              <a:t>mendefinisikan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tindakan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tujuan-tujuan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. </a:t>
            </a:r>
            <a:r>
              <a:rPr lang="en-US" dirty="0" err="1"/>
              <a:t>Definisi-definisi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memandang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instrumen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4709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2728"/>
            <a:ext cx="10515600" cy="9421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/>
              <a:t>Hogwood </a:t>
            </a:r>
            <a:r>
              <a:rPr lang="en-US" sz="2800" b="1" dirty="0" err="1"/>
              <a:t>dan</a:t>
            </a:r>
            <a:r>
              <a:rPr lang="en-US" sz="2800" b="1" dirty="0"/>
              <a:t> Gunn (1984) </a:t>
            </a:r>
            <a:r>
              <a:rPr lang="en-US" sz="2800" b="1" dirty="0" err="1"/>
              <a:t>menyebutkan</a:t>
            </a:r>
            <a:r>
              <a:rPr lang="en-US" sz="2800" b="1" dirty="0"/>
              <a:t> 10 </a:t>
            </a:r>
            <a:r>
              <a:rPr lang="en-US" sz="2800" b="1" dirty="0" err="1"/>
              <a:t>penggunaan</a:t>
            </a:r>
            <a:r>
              <a:rPr lang="en-US" sz="2800" b="1" dirty="0"/>
              <a:t> </a:t>
            </a:r>
            <a:r>
              <a:rPr lang="en-US" sz="2800" b="1" dirty="0" err="1"/>
              <a:t>istilah</a:t>
            </a:r>
            <a:r>
              <a:rPr lang="en-US" sz="2800" b="1" dirty="0"/>
              <a:t> </a:t>
            </a:r>
            <a:r>
              <a:rPr lang="en-US" sz="2800" b="1" dirty="0" err="1"/>
              <a:t>kebijakan</a:t>
            </a:r>
            <a:r>
              <a:rPr lang="en-US" sz="2800" b="1" dirty="0"/>
              <a:t>, yang </a:t>
            </a:r>
            <a:r>
              <a:rPr lang="en-US" sz="2800" b="1" dirty="0" err="1"/>
              <a:t>menunjukkan</a:t>
            </a:r>
            <a:r>
              <a:rPr lang="en-US" sz="2800" b="1" dirty="0"/>
              <a:t> </a:t>
            </a:r>
            <a:r>
              <a:rPr lang="en-US" sz="2800" b="1" dirty="0" err="1"/>
              <a:t>makna</a:t>
            </a:r>
            <a:r>
              <a:rPr lang="en-US" sz="2800" b="1" dirty="0"/>
              <a:t> yang </a:t>
            </a:r>
            <a:r>
              <a:rPr lang="en-US" sz="2800" b="1" dirty="0" err="1"/>
              <a:t>berbeda-beda</a:t>
            </a:r>
            <a:r>
              <a:rPr lang="en-US" sz="2800" b="1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9527"/>
            <a:ext cx="10515599" cy="4502727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en-US" b="1" dirty="0" err="1"/>
              <a:t>Kebijakan</a:t>
            </a:r>
            <a:r>
              <a:rPr lang="en-US" b="1" dirty="0"/>
              <a:t> </a:t>
            </a:r>
            <a:r>
              <a:rPr lang="en-US" b="1" dirty="0" err="1"/>
              <a:t>sebagai</a:t>
            </a:r>
            <a:r>
              <a:rPr lang="en-US" b="1" dirty="0"/>
              <a:t> label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i="1" u="sng" dirty="0" err="1"/>
              <a:t>sebuah</a:t>
            </a:r>
            <a:r>
              <a:rPr lang="en-US" b="1" i="1" u="sng" dirty="0"/>
              <a:t> </a:t>
            </a:r>
            <a:r>
              <a:rPr lang="en-US" b="1" i="1" u="sng" dirty="0" err="1"/>
              <a:t>aktivitas</a:t>
            </a:r>
            <a:r>
              <a:rPr lang="en-US" b="1" dirty="0"/>
              <a:t>, </a:t>
            </a:r>
            <a:r>
              <a:rPr lang="en-US" b="1" dirty="0" err="1"/>
              <a:t>misal</a:t>
            </a:r>
            <a:r>
              <a:rPr lang="en-US" b="1" dirty="0"/>
              <a:t>: </a:t>
            </a:r>
            <a:r>
              <a:rPr lang="en-US" b="1" dirty="0" err="1"/>
              <a:t>kebijakan</a:t>
            </a:r>
            <a:r>
              <a:rPr lang="en-US" b="1" dirty="0"/>
              <a:t> </a:t>
            </a:r>
            <a:r>
              <a:rPr lang="en-US" b="1" dirty="0" err="1"/>
              <a:t>pendidikan</a:t>
            </a:r>
            <a:r>
              <a:rPr lang="en-US" b="1" dirty="0"/>
              <a:t>, </a:t>
            </a:r>
            <a:r>
              <a:rPr lang="en-US" b="1" dirty="0" err="1"/>
              <a:t>kebijakan</a:t>
            </a:r>
            <a:r>
              <a:rPr lang="en-US" b="1" dirty="0"/>
              <a:t> </a:t>
            </a:r>
            <a:r>
              <a:rPr lang="en-US" b="1" dirty="0" err="1"/>
              <a:t>industri</a:t>
            </a:r>
            <a:r>
              <a:rPr lang="en-US" b="1" dirty="0"/>
              <a:t>; </a:t>
            </a:r>
          </a:p>
          <a:p>
            <a:pPr marL="514350" indent="-514350">
              <a:buAutoNum type="arabicPeriod"/>
            </a:pPr>
            <a:r>
              <a:rPr lang="en-US" b="1" dirty="0" err="1"/>
              <a:t>Kebijakan</a:t>
            </a:r>
            <a:r>
              <a:rPr lang="en-US" b="1" dirty="0"/>
              <a:t> </a:t>
            </a:r>
            <a:r>
              <a:rPr lang="en-US" b="1" dirty="0" err="1"/>
              <a:t>sebagai</a:t>
            </a:r>
            <a:r>
              <a:rPr lang="en-US" b="1" dirty="0"/>
              <a:t> </a:t>
            </a:r>
            <a:r>
              <a:rPr lang="en-US" b="1" dirty="0" err="1"/>
              <a:t>ekspresi</a:t>
            </a:r>
            <a:r>
              <a:rPr lang="en-US" b="1" dirty="0"/>
              <a:t> </a:t>
            </a:r>
            <a:r>
              <a:rPr lang="en-US" b="1" u="sng" dirty="0" err="1"/>
              <a:t>tujuan</a:t>
            </a:r>
            <a:r>
              <a:rPr lang="en-US" b="1" u="sng" dirty="0"/>
              <a:t> </a:t>
            </a:r>
            <a:r>
              <a:rPr lang="en-US" b="1" u="sng" dirty="0" err="1"/>
              <a:t>umum</a:t>
            </a:r>
            <a:r>
              <a:rPr lang="en-US" b="1" u="sng" dirty="0"/>
              <a:t> </a:t>
            </a:r>
            <a:r>
              <a:rPr lang="en-US" b="1" u="sng" dirty="0" err="1"/>
              <a:t>atau</a:t>
            </a:r>
            <a:r>
              <a:rPr lang="en-US" b="1" u="sng" dirty="0"/>
              <a:t> </a:t>
            </a:r>
            <a:r>
              <a:rPr lang="en-US" b="1" u="sng" dirty="0" err="1"/>
              <a:t>aktivitas</a:t>
            </a:r>
            <a:r>
              <a:rPr lang="en-US" b="1" u="sng" dirty="0"/>
              <a:t> </a:t>
            </a:r>
            <a:r>
              <a:rPr lang="en-US" b="1" u="sng" dirty="0" err="1"/>
              <a:t>negara</a:t>
            </a:r>
            <a:r>
              <a:rPr lang="en-US" b="1" u="sng" dirty="0"/>
              <a:t> </a:t>
            </a:r>
            <a:r>
              <a:rPr lang="en-US" b="1" dirty="0"/>
              <a:t>yang </a:t>
            </a:r>
            <a:r>
              <a:rPr lang="en-US" b="1" dirty="0" err="1"/>
              <a:t>diharapkan</a:t>
            </a:r>
            <a:r>
              <a:rPr lang="en-US" b="1" dirty="0"/>
              <a:t>, </a:t>
            </a:r>
            <a:r>
              <a:rPr lang="en-US" b="1" dirty="0" err="1"/>
              <a:t>misal</a:t>
            </a:r>
            <a:r>
              <a:rPr lang="en-US" b="1" dirty="0"/>
              <a:t> </a:t>
            </a:r>
            <a:r>
              <a:rPr lang="en-US" b="1" dirty="0" err="1"/>
              <a:t>kebijakan</a:t>
            </a:r>
            <a:r>
              <a:rPr lang="en-US" b="1" dirty="0"/>
              <a:t> </a:t>
            </a:r>
            <a:r>
              <a:rPr lang="en-US" b="1" dirty="0" err="1"/>
              <a:t>tentang</a:t>
            </a:r>
            <a:r>
              <a:rPr lang="en-US" b="1" dirty="0"/>
              <a:t> </a:t>
            </a:r>
            <a:r>
              <a:rPr lang="en-US" b="1" dirty="0" err="1"/>
              <a:t>pelayanan</a:t>
            </a:r>
            <a:r>
              <a:rPr lang="en-US" b="1" dirty="0"/>
              <a:t> </a:t>
            </a:r>
            <a:r>
              <a:rPr lang="en-US" b="1" dirty="0" err="1"/>
              <a:t>publik</a:t>
            </a:r>
            <a:r>
              <a:rPr lang="en-US" b="1" dirty="0"/>
              <a:t> yang </a:t>
            </a:r>
            <a:r>
              <a:rPr lang="en-US" b="1" dirty="0" err="1"/>
              <a:t>berkualitas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terjangkau</a:t>
            </a:r>
            <a:r>
              <a:rPr lang="en-US" b="1" dirty="0"/>
              <a:t> </a:t>
            </a:r>
            <a:r>
              <a:rPr lang="en-US" b="1" dirty="0" err="1"/>
              <a:t>oleh</a:t>
            </a:r>
            <a:r>
              <a:rPr lang="en-US" b="1" dirty="0"/>
              <a:t> </a:t>
            </a:r>
            <a:r>
              <a:rPr lang="en-US" b="1" dirty="0" err="1"/>
              <a:t>seluruh</a:t>
            </a:r>
            <a:r>
              <a:rPr lang="en-US" b="1" dirty="0"/>
              <a:t> </a:t>
            </a:r>
            <a:r>
              <a:rPr lang="en-US" b="1" dirty="0" err="1"/>
              <a:t>masyarakat</a:t>
            </a:r>
            <a:r>
              <a:rPr lang="en-US" b="1" dirty="0"/>
              <a:t>, </a:t>
            </a:r>
            <a:r>
              <a:rPr lang="en-US" b="1" dirty="0" err="1"/>
              <a:t>kebijakan</a:t>
            </a:r>
            <a:r>
              <a:rPr lang="en-US" b="1" dirty="0"/>
              <a:t> </a:t>
            </a:r>
            <a:r>
              <a:rPr lang="en-US" b="1" dirty="0" err="1"/>
              <a:t>pengurangan</a:t>
            </a:r>
            <a:r>
              <a:rPr lang="en-US" b="1" dirty="0"/>
              <a:t> </a:t>
            </a:r>
            <a:r>
              <a:rPr lang="en-US" b="1" dirty="0" err="1"/>
              <a:t>angka</a:t>
            </a:r>
            <a:r>
              <a:rPr lang="en-US" b="1" dirty="0"/>
              <a:t> </a:t>
            </a:r>
            <a:r>
              <a:rPr lang="en-US" b="1" dirty="0" err="1"/>
              <a:t>kemiskinan</a:t>
            </a:r>
            <a:r>
              <a:rPr lang="en-US" b="1" dirty="0"/>
              <a:t>; </a:t>
            </a:r>
          </a:p>
          <a:p>
            <a:pPr marL="514350" indent="-514350">
              <a:buAutoNum type="arabicPeriod"/>
            </a:pPr>
            <a:r>
              <a:rPr lang="en-US" b="1" dirty="0" err="1"/>
              <a:t>Kebijakan</a:t>
            </a:r>
            <a:r>
              <a:rPr lang="en-US" b="1" dirty="0"/>
              <a:t> </a:t>
            </a:r>
            <a:r>
              <a:rPr lang="en-US" b="1" dirty="0" err="1"/>
              <a:t>sebagai</a:t>
            </a:r>
            <a:r>
              <a:rPr lang="en-US" b="1" dirty="0"/>
              <a:t> </a:t>
            </a:r>
            <a:r>
              <a:rPr lang="en-US" b="1" u="sng" dirty="0"/>
              <a:t>proposal </a:t>
            </a:r>
            <a:r>
              <a:rPr lang="en-US" b="1" u="sng" dirty="0" err="1"/>
              <a:t>spesifik</a:t>
            </a:r>
            <a:r>
              <a:rPr lang="en-US" b="1" dirty="0"/>
              <a:t>, </a:t>
            </a:r>
            <a:r>
              <a:rPr lang="en-US" b="1" dirty="0" err="1"/>
              <a:t>misal</a:t>
            </a:r>
            <a:r>
              <a:rPr lang="en-US" b="1" dirty="0"/>
              <a:t> </a:t>
            </a:r>
            <a:r>
              <a:rPr lang="en-US" b="1" dirty="0" err="1"/>
              <a:t>kebijakan</a:t>
            </a:r>
            <a:r>
              <a:rPr lang="en-US" b="1" dirty="0"/>
              <a:t> </a:t>
            </a:r>
            <a:r>
              <a:rPr lang="en-US" b="1" dirty="0" err="1"/>
              <a:t>pengurangan</a:t>
            </a:r>
            <a:r>
              <a:rPr lang="en-US" b="1" dirty="0"/>
              <a:t> </a:t>
            </a:r>
            <a:r>
              <a:rPr lang="en-US" b="1" dirty="0" err="1"/>
              <a:t>subsidi</a:t>
            </a:r>
            <a:r>
              <a:rPr lang="en-US" b="1" dirty="0"/>
              <a:t> </a:t>
            </a:r>
            <a:r>
              <a:rPr lang="en-US" b="1" dirty="0" err="1"/>
              <a:t>bahan</a:t>
            </a:r>
            <a:r>
              <a:rPr lang="en-US" b="1" dirty="0"/>
              <a:t> </a:t>
            </a:r>
            <a:r>
              <a:rPr lang="en-US" b="1" dirty="0" err="1"/>
              <a:t>bakar</a:t>
            </a:r>
            <a:r>
              <a:rPr lang="en-US" b="1" dirty="0"/>
              <a:t> </a:t>
            </a:r>
            <a:r>
              <a:rPr lang="en-US" b="1" dirty="0" err="1"/>
              <a:t>minyak</a:t>
            </a:r>
            <a:r>
              <a:rPr lang="en-US" b="1" dirty="0"/>
              <a:t>;</a:t>
            </a:r>
          </a:p>
          <a:p>
            <a:pPr marL="514350" indent="-514350">
              <a:buAutoNum type="arabicPeriod"/>
            </a:pPr>
            <a:r>
              <a:rPr lang="en-US" b="1" dirty="0" err="1"/>
              <a:t>Kebijakan</a:t>
            </a:r>
            <a:r>
              <a:rPr lang="en-US" b="1" dirty="0"/>
              <a:t> </a:t>
            </a:r>
            <a:r>
              <a:rPr lang="en-US" b="1" dirty="0" err="1"/>
              <a:t>sebagai</a:t>
            </a:r>
            <a:r>
              <a:rPr lang="en-US" b="1" dirty="0"/>
              <a:t> </a:t>
            </a:r>
            <a:r>
              <a:rPr lang="en-US" b="1" u="sng" dirty="0" err="1"/>
              <a:t>keputusan</a:t>
            </a:r>
            <a:r>
              <a:rPr lang="en-US" b="1" u="sng" dirty="0"/>
              <a:t> </a:t>
            </a:r>
            <a:r>
              <a:rPr lang="en-US" b="1" u="sng" dirty="0" err="1"/>
              <a:t>pemerintah</a:t>
            </a:r>
            <a:r>
              <a:rPr lang="en-US" b="1" dirty="0"/>
              <a:t>, </a:t>
            </a:r>
            <a:r>
              <a:rPr lang="en-US" b="1" dirty="0" err="1"/>
              <a:t>misal</a:t>
            </a:r>
            <a:r>
              <a:rPr lang="en-US" b="1" dirty="0"/>
              <a:t>: </a:t>
            </a:r>
            <a:r>
              <a:rPr lang="en-US" b="1" dirty="0" err="1"/>
              <a:t>Keppres</a:t>
            </a:r>
            <a:r>
              <a:rPr lang="en-US" b="1" dirty="0"/>
              <a:t>, </a:t>
            </a:r>
            <a:r>
              <a:rPr lang="en-US" b="1" dirty="0" err="1"/>
              <a:t>keputusan</a:t>
            </a:r>
            <a:r>
              <a:rPr lang="en-US" b="1" dirty="0"/>
              <a:t> </a:t>
            </a:r>
            <a:r>
              <a:rPr lang="en-US" b="1" dirty="0" err="1"/>
              <a:t>menteri</a:t>
            </a:r>
            <a:r>
              <a:rPr lang="en-US" b="1" dirty="0"/>
              <a:t>; </a:t>
            </a:r>
          </a:p>
          <a:p>
            <a:pPr marL="514350" indent="-514350">
              <a:buAutoNum type="arabicPeriod"/>
            </a:pPr>
            <a:r>
              <a:rPr lang="en-US" b="1" dirty="0" err="1"/>
              <a:t>Kebijakan</a:t>
            </a:r>
            <a:r>
              <a:rPr lang="en-US" b="1" dirty="0"/>
              <a:t> </a:t>
            </a:r>
            <a:r>
              <a:rPr lang="en-US" b="1" dirty="0" err="1"/>
              <a:t>sebagai</a:t>
            </a:r>
            <a:r>
              <a:rPr lang="en-US" b="1" dirty="0"/>
              <a:t> </a:t>
            </a:r>
            <a:r>
              <a:rPr lang="en-US" b="1" u="sng" dirty="0" err="1"/>
              <a:t>otorisasi</a:t>
            </a:r>
            <a:r>
              <a:rPr lang="en-US" b="1" u="sng" dirty="0"/>
              <a:t> formal, </a:t>
            </a:r>
            <a:r>
              <a:rPr lang="en-US" b="1" dirty="0" err="1"/>
              <a:t>misal</a:t>
            </a:r>
            <a:r>
              <a:rPr lang="en-US" b="1" dirty="0"/>
              <a:t>: </a:t>
            </a:r>
            <a:r>
              <a:rPr lang="en-US" b="1" dirty="0" err="1"/>
              <a:t>keputusan</a:t>
            </a:r>
            <a:r>
              <a:rPr lang="en-US" b="1" dirty="0"/>
              <a:t> DPR; </a:t>
            </a:r>
          </a:p>
          <a:p>
            <a:pPr marL="514350" indent="-514350">
              <a:buAutoNum type="arabicPeriod"/>
            </a:pPr>
            <a:r>
              <a:rPr lang="en-US" b="1" dirty="0" err="1"/>
              <a:t>Kebijakan</a:t>
            </a:r>
            <a:r>
              <a:rPr lang="en-US" b="1" dirty="0"/>
              <a:t> </a:t>
            </a:r>
            <a:r>
              <a:rPr lang="en-US" b="1" dirty="0" err="1"/>
              <a:t>sebagai</a:t>
            </a:r>
            <a:r>
              <a:rPr lang="en-US" b="1" dirty="0"/>
              <a:t> </a:t>
            </a:r>
            <a:r>
              <a:rPr lang="en-US" b="1" dirty="0" err="1"/>
              <a:t>sebagai</a:t>
            </a:r>
            <a:r>
              <a:rPr lang="en-US" b="1" dirty="0"/>
              <a:t> </a:t>
            </a:r>
            <a:r>
              <a:rPr lang="en-US" b="1" u="sng" dirty="0" err="1"/>
              <a:t>sebuah</a:t>
            </a:r>
            <a:r>
              <a:rPr lang="en-US" b="1" u="sng" dirty="0"/>
              <a:t> program</a:t>
            </a:r>
            <a:r>
              <a:rPr lang="en-US" b="1" dirty="0"/>
              <a:t>, </a:t>
            </a:r>
            <a:r>
              <a:rPr lang="en-US" b="1" dirty="0" err="1"/>
              <a:t>misal</a:t>
            </a:r>
            <a:r>
              <a:rPr lang="en-US" b="1" dirty="0"/>
              <a:t>: program </a:t>
            </a:r>
            <a:r>
              <a:rPr lang="en-US" b="1" dirty="0" err="1"/>
              <a:t>pengarusutamaan</a:t>
            </a:r>
            <a:r>
              <a:rPr lang="en-US" b="1" dirty="0"/>
              <a:t> gender</a:t>
            </a:r>
          </a:p>
        </p:txBody>
      </p:sp>
    </p:spTree>
    <p:extLst>
      <p:ext uri="{BB962C8B-B14F-4D97-AF65-F5344CB8AC3E}">
        <p14:creationId xmlns:p14="http://schemas.microsoft.com/office/powerpoint/2010/main" val="3747840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514159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Lanjutan</a:t>
            </a:r>
            <a:r>
              <a:rPr lang="en-US" dirty="0"/>
              <a:t> . . . . 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4836"/>
            <a:ext cx="10515600" cy="48075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7.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b="1" dirty="0" err="1"/>
              <a:t>keluaran</a:t>
            </a:r>
            <a:r>
              <a:rPr lang="en-US" b="1" dirty="0"/>
              <a:t> (output), </a:t>
            </a:r>
            <a:r>
              <a:rPr lang="en-US" dirty="0" err="1"/>
              <a:t>misal</a:t>
            </a:r>
            <a:r>
              <a:rPr lang="en-US" dirty="0"/>
              <a:t> </a:t>
            </a:r>
            <a:r>
              <a:rPr lang="en-US" dirty="0" err="1"/>
              <a:t>pengalihan</a:t>
            </a:r>
            <a:r>
              <a:rPr lang="en-US" dirty="0"/>
              <a:t> </a:t>
            </a:r>
            <a:r>
              <a:rPr lang="en-US" dirty="0" err="1"/>
              <a:t>subsidi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bakar</a:t>
            </a:r>
            <a:r>
              <a:rPr lang="en-US" dirty="0"/>
              <a:t> </a:t>
            </a:r>
            <a:r>
              <a:rPr lang="en-US" dirty="0" err="1"/>
              <a:t>minyak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mendorong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; </a:t>
            </a:r>
          </a:p>
          <a:p>
            <a:pPr marL="0" indent="0">
              <a:buNone/>
            </a:pPr>
            <a:r>
              <a:rPr lang="en-US" dirty="0"/>
              <a:t>8.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b="1" u="sng" dirty="0" err="1"/>
              <a:t>hasil</a:t>
            </a:r>
            <a:r>
              <a:rPr lang="en-US" b="1" u="sng" dirty="0"/>
              <a:t> (outcome), </a:t>
            </a:r>
            <a:r>
              <a:rPr lang="en-US" dirty="0" err="1"/>
              <a:t>misal</a:t>
            </a:r>
            <a:r>
              <a:rPr lang="en-US" dirty="0"/>
              <a:t>: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pengusaha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implikasi</a:t>
            </a:r>
            <a:r>
              <a:rPr lang="en-US" dirty="0"/>
              <a:t> </a:t>
            </a:r>
            <a:r>
              <a:rPr lang="en-US" dirty="0" err="1"/>
              <a:t>pengalihan</a:t>
            </a:r>
            <a:r>
              <a:rPr lang="en-US" dirty="0"/>
              <a:t> </a:t>
            </a:r>
            <a:r>
              <a:rPr lang="en-US" dirty="0" err="1"/>
              <a:t>subsidi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bakar</a:t>
            </a:r>
            <a:r>
              <a:rPr lang="en-US" dirty="0"/>
              <a:t> </a:t>
            </a:r>
            <a:r>
              <a:rPr lang="en-US" dirty="0" err="1"/>
              <a:t>minyak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; </a:t>
            </a:r>
          </a:p>
          <a:p>
            <a:pPr marL="0" indent="0">
              <a:buNone/>
            </a:pPr>
            <a:r>
              <a:rPr lang="en-US" dirty="0"/>
              <a:t>9.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b="1" u="sng" dirty="0" err="1"/>
              <a:t>teori</a:t>
            </a:r>
            <a:r>
              <a:rPr lang="en-US" b="1" u="sng" dirty="0"/>
              <a:t> </a:t>
            </a:r>
            <a:r>
              <a:rPr lang="en-US" b="1" u="sng" dirty="0" err="1"/>
              <a:t>atau</a:t>
            </a:r>
            <a:r>
              <a:rPr lang="en-US" b="1" u="sng" dirty="0"/>
              <a:t> model</a:t>
            </a:r>
            <a:r>
              <a:rPr lang="en-US" dirty="0"/>
              <a:t>, </a:t>
            </a:r>
            <a:r>
              <a:rPr lang="en-US" dirty="0" err="1"/>
              <a:t>misal</a:t>
            </a:r>
            <a:r>
              <a:rPr lang="en-US" dirty="0"/>
              <a:t>: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infrastruktur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</a:t>
            </a:r>
            <a:r>
              <a:rPr lang="en-US" dirty="0" err="1"/>
              <a:t>wilayah</a:t>
            </a:r>
            <a:r>
              <a:rPr lang="en-US" dirty="0"/>
              <a:t> Indonesia </a:t>
            </a:r>
            <a:r>
              <a:rPr lang="en-US" dirty="0" err="1"/>
              <a:t>Timur</a:t>
            </a:r>
            <a:r>
              <a:rPr lang="en-US" dirty="0"/>
              <a:t> </a:t>
            </a:r>
            <a:r>
              <a:rPr lang="en-US" dirty="0" err="1"/>
              <a:t>diperbaiki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wilayah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meningkat</a:t>
            </a:r>
            <a:r>
              <a:rPr lang="en-US" dirty="0"/>
              <a:t>; </a:t>
            </a:r>
            <a:r>
              <a:rPr lang="en-US" dirty="0" err="1"/>
              <a:t>dan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10.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b="1" u="sng" dirty="0"/>
              <a:t>proses, </a:t>
            </a:r>
            <a:r>
              <a:rPr lang="en-US" dirty="0" err="1"/>
              <a:t>misal</a:t>
            </a:r>
            <a:r>
              <a:rPr lang="en-US" dirty="0"/>
              <a:t> </a:t>
            </a:r>
            <a:r>
              <a:rPr lang="en-US" dirty="0" err="1"/>
              <a:t>pembuatan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dimulai</a:t>
            </a:r>
            <a:r>
              <a:rPr lang="en-US" dirty="0"/>
              <a:t> </a:t>
            </a:r>
            <a:r>
              <a:rPr lang="en-US" dirty="0" err="1"/>
              <a:t>sejak</a:t>
            </a:r>
            <a:r>
              <a:rPr lang="en-US" dirty="0"/>
              <a:t> </a:t>
            </a:r>
            <a:r>
              <a:rPr lang="en-US" dirty="0" err="1"/>
              <a:t>penetapan</a:t>
            </a:r>
            <a:r>
              <a:rPr lang="en-US" dirty="0"/>
              <a:t> agenda, </a:t>
            </a: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, </a:t>
            </a:r>
            <a:r>
              <a:rPr lang="en-US" dirty="0" err="1"/>
              <a:t>implementasi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evaluasi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411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50030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SISTEM KEBIJAKAN</a:t>
            </a:r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0145" y="1690689"/>
            <a:ext cx="9282545" cy="443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329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666559"/>
          </a:xfrm>
        </p:spPr>
        <p:txBody>
          <a:bodyPr>
            <a:normAutofit fontScale="90000"/>
          </a:bodyPr>
          <a:lstStyle/>
          <a:p>
            <a:r>
              <a:rPr lang="en-US" dirty="0"/>
              <a:t>PENJELASAN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09" y="1814945"/>
            <a:ext cx="11360727" cy="48213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Dunn (2004) </a:t>
            </a:r>
            <a:r>
              <a:rPr lang="en-US" b="1" dirty="0" err="1"/>
              <a:t>menyebutkan</a:t>
            </a:r>
            <a:r>
              <a:rPr lang="en-US" b="1" dirty="0"/>
              <a:t> 3 (</a:t>
            </a:r>
            <a:r>
              <a:rPr lang="en-US" b="1" dirty="0" err="1"/>
              <a:t>tiga</a:t>
            </a:r>
            <a:r>
              <a:rPr lang="en-US" b="1" dirty="0"/>
              <a:t>) </a:t>
            </a:r>
            <a:r>
              <a:rPr lang="en-US" b="1" dirty="0" err="1"/>
              <a:t>elemen</a:t>
            </a:r>
            <a:r>
              <a:rPr lang="en-US" b="1" dirty="0"/>
              <a:t> </a:t>
            </a:r>
            <a:r>
              <a:rPr lang="en-US" b="1" dirty="0" err="1"/>
              <a:t>kebijakan</a:t>
            </a:r>
            <a:r>
              <a:rPr lang="en-US" b="1" dirty="0"/>
              <a:t>: </a:t>
            </a:r>
            <a:r>
              <a:rPr lang="en-US" b="1" dirty="0" err="1"/>
              <a:t>pelaku</a:t>
            </a:r>
            <a:r>
              <a:rPr lang="en-US" b="1" dirty="0"/>
              <a:t>/</a:t>
            </a:r>
            <a:r>
              <a:rPr lang="en-US" b="1" dirty="0" err="1"/>
              <a:t>aktor</a:t>
            </a:r>
            <a:r>
              <a:rPr lang="en-US" b="1" dirty="0"/>
              <a:t> </a:t>
            </a:r>
            <a:r>
              <a:rPr lang="en-US" b="1" dirty="0" err="1"/>
              <a:t>kebijakan</a:t>
            </a:r>
            <a:r>
              <a:rPr lang="en-US" b="1" dirty="0"/>
              <a:t>, </a:t>
            </a:r>
            <a:r>
              <a:rPr lang="en-US" b="1" dirty="0" err="1"/>
              <a:t>lingkungan</a:t>
            </a:r>
            <a:r>
              <a:rPr lang="en-US" b="1" dirty="0"/>
              <a:t> </a:t>
            </a:r>
            <a:r>
              <a:rPr lang="en-US" b="1" dirty="0" err="1"/>
              <a:t>kebijakan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kebijakan</a:t>
            </a:r>
            <a:r>
              <a:rPr lang="en-US" b="1" dirty="0"/>
              <a:t> </a:t>
            </a:r>
            <a:r>
              <a:rPr lang="en-US" b="1" dirty="0" err="1"/>
              <a:t>publik</a:t>
            </a:r>
            <a:r>
              <a:rPr lang="en-US" b="1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 </a:t>
            </a:r>
            <a:r>
              <a:rPr lang="en-US" dirty="0" err="1"/>
              <a:t>lahir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tuntutan-tuntutan</a:t>
            </a:r>
            <a:r>
              <a:rPr lang="en-US" dirty="0"/>
              <a:t> yang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serangkaian</a:t>
            </a:r>
            <a:r>
              <a:rPr lang="en-US" dirty="0"/>
              <a:t> </a:t>
            </a:r>
            <a:r>
              <a:rPr lang="en-US" dirty="0" err="1"/>
              <a:t>pengaruh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ditransformasikan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politik</a:t>
            </a:r>
            <a:r>
              <a:rPr lang="en-US" dirty="0"/>
              <a:t>.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yang </a:t>
            </a:r>
            <a:r>
              <a:rPr lang="en-US" dirty="0" err="1"/>
              <a:t>bersamaan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keterbatasan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konstrain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pembuat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lain: </a:t>
            </a:r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, </a:t>
            </a:r>
            <a:r>
              <a:rPr lang="en-US" dirty="0" err="1"/>
              <a:t>sumberdaya</a:t>
            </a:r>
            <a:r>
              <a:rPr lang="en-US" dirty="0"/>
              <a:t> </a:t>
            </a:r>
            <a:r>
              <a:rPr lang="en-US" dirty="0" err="1"/>
              <a:t>alam</a:t>
            </a:r>
            <a:r>
              <a:rPr lang="en-US" dirty="0"/>
              <a:t>, </a:t>
            </a:r>
            <a:r>
              <a:rPr lang="en-US" dirty="0" err="1"/>
              <a:t>iklim</a:t>
            </a:r>
            <a:r>
              <a:rPr lang="en-US" dirty="0"/>
              <a:t>, </a:t>
            </a:r>
            <a:r>
              <a:rPr lang="en-US" dirty="0" err="1"/>
              <a:t>topografi</a:t>
            </a:r>
            <a:r>
              <a:rPr lang="en-US" dirty="0"/>
              <a:t>, </a:t>
            </a:r>
            <a:r>
              <a:rPr lang="en-US" dirty="0" err="1"/>
              <a:t>demografi</a:t>
            </a:r>
            <a:r>
              <a:rPr lang="en-US" dirty="0"/>
              <a:t>, </a:t>
            </a:r>
            <a:r>
              <a:rPr lang="en-US" dirty="0" err="1"/>
              <a:t>budaya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sebagainya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70211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3852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KERANGKA KERJA/PROSES KEBIJAKAN PUBLIK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6275977"/>
              </p:ext>
            </p:extLst>
          </p:nvPr>
        </p:nvGraphicFramePr>
        <p:xfrm>
          <a:off x="1524000" y="1551708"/>
          <a:ext cx="9144000" cy="4925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0379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ASPEK-ASPEK PENTING KERANGKA KERJA KP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6931"/>
            <a:ext cx="9718963" cy="3663759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en-US" sz="3000" b="1" u="sng" dirty="0"/>
              <a:t>TUJUAN </a:t>
            </a:r>
            <a:r>
              <a:rPr lang="en-US" sz="3000" b="1" dirty="0"/>
              <a:t>YANG AKAN DICAPAI DALAM KEBIJAKAN</a:t>
            </a:r>
          </a:p>
          <a:p>
            <a:pPr marL="514350" indent="-514350">
              <a:buAutoNum type="arabicPeriod"/>
            </a:pPr>
            <a:r>
              <a:rPr lang="en-US" sz="3000" b="1" u="sng" dirty="0"/>
              <a:t>PREFERENSI NILAI </a:t>
            </a:r>
            <a:r>
              <a:rPr lang="en-US" sz="3000" b="1" dirty="0"/>
              <a:t>YANG DIGUNAKAN</a:t>
            </a:r>
          </a:p>
          <a:p>
            <a:pPr marL="514350" indent="-514350">
              <a:buAutoNum type="arabicPeriod"/>
            </a:pPr>
            <a:r>
              <a:rPr lang="en-US" sz="3000" b="1" u="sng" dirty="0" err="1"/>
              <a:t>Sumberdaya</a:t>
            </a:r>
            <a:r>
              <a:rPr lang="en-US" sz="3000" b="1" dirty="0"/>
              <a:t> yang </a:t>
            </a:r>
            <a:r>
              <a:rPr lang="en-US" sz="3000" b="1" dirty="0" err="1"/>
              <a:t>mendukung</a:t>
            </a:r>
            <a:r>
              <a:rPr lang="en-US" sz="3000" b="1" dirty="0"/>
              <a:t> </a:t>
            </a:r>
            <a:r>
              <a:rPr lang="en-US" sz="3000" b="1" dirty="0" err="1"/>
              <a:t>kebijakan</a:t>
            </a:r>
            <a:endParaRPr lang="en-US" sz="3000" b="1" dirty="0"/>
          </a:p>
          <a:p>
            <a:pPr marL="514350" indent="-514350">
              <a:buAutoNum type="arabicPeriod"/>
            </a:pPr>
            <a:r>
              <a:rPr lang="en-US" sz="3000" b="1" u="sng" dirty="0" err="1"/>
              <a:t>Kemampuan</a:t>
            </a:r>
            <a:r>
              <a:rPr lang="en-US" sz="3000" b="1" u="sng" dirty="0"/>
              <a:t> </a:t>
            </a:r>
            <a:r>
              <a:rPr lang="en-US" sz="3000" b="1" u="sng" dirty="0" err="1"/>
              <a:t>aktor</a:t>
            </a:r>
            <a:r>
              <a:rPr lang="en-US" sz="3000" b="1" u="sng" dirty="0"/>
              <a:t> </a:t>
            </a:r>
            <a:r>
              <a:rPr lang="en-US" sz="3000" b="1" dirty="0"/>
              <a:t>yang </a:t>
            </a:r>
            <a:r>
              <a:rPr lang="en-US" sz="3000" b="1" dirty="0" err="1"/>
              <a:t>terlibat</a:t>
            </a:r>
            <a:r>
              <a:rPr lang="en-US" sz="3000" b="1" dirty="0"/>
              <a:t> </a:t>
            </a:r>
            <a:r>
              <a:rPr lang="en-US" sz="3000" b="1" dirty="0" err="1"/>
              <a:t>dalam</a:t>
            </a:r>
            <a:r>
              <a:rPr lang="en-US" sz="3000" b="1" dirty="0"/>
              <a:t> </a:t>
            </a:r>
            <a:r>
              <a:rPr lang="en-US" sz="3000" b="1" dirty="0" err="1"/>
              <a:t>pembuatan</a:t>
            </a:r>
            <a:r>
              <a:rPr lang="en-US" sz="3000" b="1" dirty="0"/>
              <a:t> </a:t>
            </a:r>
            <a:r>
              <a:rPr lang="en-US" sz="3000" b="1" dirty="0" err="1"/>
              <a:t>kebijakan</a:t>
            </a:r>
            <a:endParaRPr lang="en-US" sz="3000" b="1" dirty="0"/>
          </a:p>
          <a:p>
            <a:pPr marL="514350" indent="-514350">
              <a:buAutoNum type="arabicPeriod"/>
            </a:pPr>
            <a:r>
              <a:rPr lang="en-US" sz="3000" b="1" u="sng" dirty="0" err="1"/>
              <a:t>Lingkungan</a:t>
            </a:r>
            <a:r>
              <a:rPr lang="en-US" sz="3000" b="1" dirty="0"/>
              <a:t> yang </a:t>
            </a:r>
            <a:r>
              <a:rPr lang="en-US" sz="3000" b="1" dirty="0" err="1"/>
              <a:t>mencakup</a:t>
            </a:r>
            <a:r>
              <a:rPr lang="en-US" sz="3000" b="1" dirty="0"/>
              <a:t> </a:t>
            </a:r>
            <a:r>
              <a:rPr lang="en-US" sz="3000" b="1" dirty="0" err="1"/>
              <a:t>lingkungan</a:t>
            </a:r>
            <a:r>
              <a:rPr lang="en-US" sz="3000" b="1" dirty="0"/>
              <a:t> </a:t>
            </a:r>
            <a:r>
              <a:rPr lang="en-US" sz="3000" b="1" dirty="0" err="1"/>
              <a:t>sosial</a:t>
            </a:r>
            <a:r>
              <a:rPr lang="en-US" sz="3000" b="1" dirty="0"/>
              <a:t>, </a:t>
            </a:r>
            <a:r>
              <a:rPr lang="en-US" sz="3000" b="1" dirty="0" err="1"/>
              <a:t>ekonomi</a:t>
            </a:r>
            <a:r>
              <a:rPr lang="en-US" sz="3000" b="1" dirty="0"/>
              <a:t>, </a:t>
            </a:r>
            <a:r>
              <a:rPr lang="en-US" sz="3000" b="1" dirty="0" err="1"/>
              <a:t>politik</a:t>
            </a:r>
            <a:r>
              <a:rPr lang="en-US" sz="3000" b="1" dirty="0"/>
              <a:t>, </a:t>
            </a:r>
            <a:r>
              <a:rPr lang="en-US" sz="3000" b="1" dirty="0" err="1"/>
              <a:t>dan</a:t>
            </a:r>
            <a:r>
              <a:rPr lang="en-US" sz="3000" b="1" dirty="0"/>
              <a:t> </a:t>
            </a:r>
            <a:r>
              <a:rPr lang="en-US" sz="3000" b="1" dirty="0" err="1"/>
              <a:t>sebagainya</a:t>
            </a:r>
            <a:endParaRPr lang="en-US" sz="3000" b="1" dirty="0"/>
          </a:p>
          <a:p>
            <a:pPr marL="514350" indent="-514350">
              <a:buAutoNum type="arabicPeriod"/>
            </a:pPr>
            <a:r>
              <a:rPr lang="en-US" sz="3000" b="1" u="sng" dirty="0" err="1"/>
              <a:t>Strategi</a:t>
            </a:r>
            <a:r>
              <a:rPr lang="en-US" sz="3000" b="1" u="sng" dirty="0"/>
              <a:t> </a:t>
            </a:r>
            <a:r>
              <a:rPr lang="en-US" sz="3000" b="1" dirty="0"/>
              <a:t>yang </a:t>
            </a:r>
            <a:r>
              <a:rPr lang="en-US" sz="3000" b="1" dirty="0" err="1"/>
              <a:t>digunakan</a:t>
            </a:r>
            <a:r>
              <a:rPr lang="en-US" sz="3000" b="1" dirty="0"/>
              <a:t> </a:t>
            </a:r>
            <a:r>
              <a:rPr lang="en-US" sz="3000" b="1" dirty="0" err="1"/>
              <a:t>untuk</a:t>
            </a:r>
            <a:r>
              <a:rPr lang="en-US" sz="3000" b="1" dirty="0"/>
              <a:t> </a:t>
            </a:r>
            <a:r>
              <a:rPr lang="en-US" sz="3000" b="1" dirty="0" err="1"/>
              <a:t>mencapai</a:t>
            </a:r>
            <a:r>
              <a:rPr lang="en-US" sz="3000" b="1" dirty="0"/>
              <a:t> </a:t>
            </a:r>
            <a:r>
              <a:rPr lang="en-US" sz="3000" b="1" dirty="0" err="1"/>
              <a:t>tujuan</a:t>
            </a:r>
            <a:r>
              <a:rPr lang="en-US" sz="3000" b="1" dirty="0"/>
              <a:t> (Top Down/Bottom, </a:t>
            </a:r>
            <a:r>
              <a:rPr lang="en-US" sz="3000" b="1" dirty="0" err="1"/>
              <a:t>Otoriter</a:t>
            </a:r>
            <a:r>
              <a:rPr lang="en-US" sz="3000" b="1" dirty="0"/>
              <a:t>, </a:t>
            </a:r>
            <a:r>
              <a:rPr lang="en-US" sz="3000" b="1" dirty="0" err="1"/>
              <a:t>Demokratik</a:t>
            </a:r>
            <a:r>
              <a:rPr lang="en-US" sz="3000" b="1" dirty="0"/>
              <a:t>)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5584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294</TotalTime>
  <Words>1248</Words>
  <Application>Microsoft Office PowerPoint</Application>
  <PresentationFormat>Widescreen</PresentationFormat>
  <Paragraphs>127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Albertus Medium</vt:lpstr>
      <vt:lpstr>Arial</vt:lpstr>
      <vt:lpstr>Garamond</vt:lpstr>
      <vt:lpstr>Tahoma</vt:lpstr>
      <vt:lpstr>Wingdings</vt:lpstr>
      <vt:lpstr>Organic</vt:lpstr>
      <vt:lpstr>KONSEP DAN STUDI KEBIJAKAN PUBLIK</vt:lpstr>
      <vt:lpstr>I. FENOMENA DALAM MASYARAKAT, PERAN NEGARA, DAN HUBUNGANNYA DENGAN KEBIJAKAN PUBLIK </vt:lpstr>
      <vt:lpstr>DIFINISI KEBIJAKAN PUBLIK</vt:lpstr>
      <vt:lpstr>Hogwood dan Gunn (1984) menyebutkan 10 penggunaan istilah kebijakan, yang menunjukkan makna yang berbeda-beda:</vt:lpstr>
      <vt:lpstr>Lanjutan . . . . .</vt:lpstr>
      <vt:lpstr>SISTEM KEBIJAKAN</vt:lpstr>
      <vt:lpstr>PENJELASAN </vt:lpstr>
      <vt:lpstr>KERANGKA KERJA/PROSES KEBIJAKAN PUBLIK</vt:lpstr>
      <vt:lpstr>ASPEK-ASPEK PENTING KERANGKA KERJA KP</vt:lpstr>
      <vt:lpstr>ANALISIS KEBIJAKAN PUBLIK (AKP) </vt:lpstr>
      <vt:lpstr>DIFINIISI-DIFINISI AKP</vt:lpstr>
      <vt:lpstr>Hubungan antara Peran Pembuat Kebijakan dengan Analis Kebijakan dalam Menghasilkan Informasi Kebijakan</vt:lpstr>
      <vt:lpstr>PROSES DAN KEGIATAN ANALISIS/ANALIS KEBIJAKAN </vt:lpstr>
      <vt:lpstr>II.  KONSEP, JENIS STUDI KEBIJAKAN, SERTA MASALAH PUBLIK DAN PRIVAT (PUBLIC VS PRIVATE AFFAIRS)</vt:lpstr>
      <vt:lpstr>JENIS KEBIJAKAN (ANDERSON)</vt:lpstr>
      <vt:lpstr>JENIS KEBIJAKAN</vt:lpstr>
      <vt:lpstr>PowerPoint Presentation</vt:lpstr>
      <vt:lpstr>PowerPoint Presentation</vt:lpstr>
      <vt:lpstr>PowerPoint Presentation</vt:lpstr>
      <vt:lpstr>Pengambilan Keputusan Barang Publik</vt:lpstr>
      <vt:lpstr>Pertimbangan intervensi pemerintah dalam penyediaan barang publik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KONSEP DAN STUDI KEBIJAKAN PUBLIK</dc:title>
  <dc:creator>hp</dc:creator>
  <cp:lastModifiedBy>novita tresiana</cp:lastModifiedBy>
  <cp:revision>22</cp:revision>
  <dcterms:created xsi:type="dcterms:W3CDTF">2021-04-08T03:13:53Z</dcterms:created>
  <dcterms:modified xsi:type="dcterms:W3CDTF">2023-03-26T12:26:55Z</dcterms:modified>
</cp:coreProperties>
</file>