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5" r:id="rId19"/>
    <p:sldId id="279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7" r:id="rId30"/>
    <p:sldId id="288" r:id="rId31"/>
    <p:sldId id="289" r:id="rId32"/>
    <p:sldId id="290" r:id="rId33"/>
    <p:sldId id="278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7" r:id="rId60"/>
  </p:sldIdLst>
  <p:sldSz cx="12192000" cy="6858000"/>
  <p:notesSz cx="6858000" cy="9144000"/>
  <p:defaultTextStyle>
    <a:defPPr>
      <a:defRPr lang="id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2"/>
  </p:normalViewPr>
  <p:slideViewPr>
    <p:cSldViewPr snapToGrid="0" showGuides="1">
      <p:cViewPr varScale="1">
        <p:scale>
          <a:sx n="84" d="100"/>
          <a:sy n="84" d="100"/>
        </p:scale>
        <p:origin x="1104" y="192"/>
      </p:cViewPr>
      <p:guideLst>
        <p:guide orient="horz" pos="223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C680-BB7C-0149-B314-587927ED6237}" type="datetimeFigureOut">
              <a:rPr lang="id-US" smtClean="0"/>
              <a:t>8/17/24</a:t>
            </a:fld>
            <a:endParaRPr lang="id-US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2A1E-D8BB-EB4D-A394-AEB9A9C95FB2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258859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B2A1E-D8BB-EB4D-A394-AEB9A9C95FB2}" type="slidenum">
              <a:rPr lang="id-US" smtClean="0"/>
              <a:t>35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35899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27B2B3C-794C-EF0A-2934-BBBD33B7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9F878CC3-9895-6A19-BB81-9F8BD745D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id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AD23239-61DF-EF24-1F63-B4A8C8F9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AE23FC3-7056-80BF-E546-7ECC9927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EF2FB99-BE19-A8D9-E5DE-AF4D7BF9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248171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6E81DF0-D569-180B-A714-40775F5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8962E95-1464-BE0F-57FE-7E8035865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E3D4B3E-2809-38E6-CB55-3FE2A5C8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CA40676C-56DD-1B36-14FE-E2D0DDBF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BFD6D8D-2A01-7943-5A14-9127510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92608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5935C4D9-3BBD-4ECF-6F30-A48951779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0B413D15-1FC3-869A-96DD-47832B496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8DB4D2E2-0BEE-0405-E75B-898BC390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53EECFE-0D07-3442-79F0-A6B82A5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00A68AF-B270-B48F-5896-CDE5C6C4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16020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ED3E1BC-E2D4-591D-4878-97E31EE5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63EF746-57E4-602C-58CF-24124BA2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346C67D-B0F2-8872-5308-18419EB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142C861-A487-FDF2-9DF0-E95B8098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A13B6C7-9FAB-F698-7258-E262EFAD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35350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1F6BF4E-9F68-DE60-1D26-7D0DB8BC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69DFD51E-7F5A-010F-F11A-B4029086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B31361C-7839-1843-9854-55814454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C88812C-7BFA-1452-87BE-3395E1E4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02297D1C-F830-6D7F-476C-A395EF53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7449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A414F4B-731B-3730-DD7D-3706CCA8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D5FD4C5-CA4C-4C75-D44F-695291225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94F3C588-8489-5EC2-6C9B-93A6D8F9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15F7D13-36FE-83B3-06D3-8EEBB85D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76D840E0-B622-FF3A-2FF5-01FC22E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7F8ED23-3D8E-E38B-6780-305AD458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6260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1980A5D-1B65-8705-1D25-4E786C1D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5F4682AC-A67F-7011-BF1D-BA74F7D4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361F1158-1B0A-830C-A9D9-2681F18AE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4ABF38F5-A42D-BA55-4DF1-E1A3813A8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0699024F-C160-2016-E0AA-22B4827AE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3C8D5A52-2F5D-DDD5-3E97-E2D61D0E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A613133A-D9C8-6258-C998-8954FD2C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D6CB7C5B-9110-AC95-F21D-5250ED20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19100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7552625-670D-CFFC-E175-661EBB9F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0E9555EF-65A8-314E-846A-9969FEAA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74A2F4D4-E9C6-DB7B-76D2-0E82F10C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16E28682-02A1-76B2-9576-EB4781D3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369177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0608F083-1947-4F05-EC24-163614EC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D24BD485-00A0-87F2-FA2E-645F6CEB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EFB743F-9CCF-3AB1-7F9D-F7F505FE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373940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CD34066-8FE9-D5C7-4E36-4B98F1C5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8F079BE-CF75-CE65-5545-A2571176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68FFC6C6-825D-347A-B44D-7105B36E3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5820CAF-74A4-55C7-D8D9-BDC8E50F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98F200A-5193-2A87-6806-61CDB3B9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98200F52-D79F-AC26-3F84-B9AF656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30835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C5E6423-6FA9-6338-6BBB-AD8F1531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51EA7BBA-242D-906B-A3FA-2506E5CF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D8FE4EE8-F933-E19C-B5BA-C43A975EB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947E71B4-A655-FF53-291A-69B3EE9A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54C0737C-4936-321B-4295-50A0F84D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14870C72-3AD0-01E2-E9F1-806444CD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6028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7506F0CC-95D8-75D3-6650-2A97F68F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id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C0E9BB7-DD3E-D8B7-3388-F55D88A1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id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C6C19C2-7C07-9076-5C62-8ABB39DDD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B49A-3E5C-F541-9617-E5E3EF076909}" type="datetimeFigureOut">
              <a:rPr lang="id-US" smtClean="0"/>
              <a:t>8/17/24</a:t>
            </a:fld>
            <a:endParaRPr lang="id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3239187-48AE-A10A-2087-7D415F96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4E73463-B270-8D6A-F36F-B1857F64E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1F31-A1E7-0642-A7DA-BF9FCA222478}" type="slidenum">
              <a:rPr lang="id-US" smtClean="0"/>
              <a:t>‹#›</a:t>
            </a:fld>
            <a:endParaRPr lang="id-US"/>
          </a:p>
        </p:txBody>
      </p:sp>
    </p:spTree>
    <p:extLst>
      <p:ext uri="{BB962C8B-B14F-4D97-AF65-F5344CB8AC3E}">
        <p14:creationId xmlns:p14="http://schemas.microsoft.com/office/powerpoint/2010/main" val="5821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BC832E9E-6E35-3CA4-E4E5-FA0DCE29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98468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3664310C-290D-D7AF-E1DC-2EB22E69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7212"/>
            <a:ext cx="9144000" cy="9147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id-US" dirty="0">
                <a:latin typeface="Optima" panose="02000503060000020004" pitchFamily="2" charset="0"/>
              </a:rPr>
              <a:t>ORGANIC CHEMISTRY III</a:t>
            </a:r>
          </a:p>
        </p:txBody>
      </p:sp>
      <p:sp>
        <p:nvSpPr>
          <p:cNvPr id="5" name="Subjudul 4">
            <a:extLst>
              <a:ext uri="{FF2B5EF4-FFF2-40B4-BE49-F238E27FC236}">
                <a16:creationId xmlns:a16="http://schemas.microsoft.com/office/drawing/2014/main" id="{C794CC92-7B9C-18ED-8163-6AD1BCFA3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7108"/>
            <a:ext cx="9144000" cy="572726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Optima" panose="02000503060000020004" pitchFamily="2" charset="0"/>
                <a:ea typeface="Times New Roman" panose="02020603050405020304" pitchFamily="18" charset="0"/>
              </a:rPr>
              <a:t>Carbonyl Alpha-Substitution Reactions</a:t>
            </a:r>
            <a:endParaRPr lang="id-US" sz="3200" dirty="0">
              <a:solidFill>
                <a:schemeClr val="bg1"/>
              </a:solidFill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E4498511-723A-C8F7-E93E-6296B379583B}"/>
              </a:ext>
            </a:extLst>
          </p:cNvPr>
          <p:cNvSpPr txBox="1"/>
          <p:nvPr/>
        </p:nvSpPr>
        <p:spPr>
          <a:xfrm>
            <a:off x="487680" y="5883228"/>
            <a:ext cx="11186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b="1" dirty="0">
                <a:solidFill>
                  <a:srgbClr val="C11126"/>
                </a:solidFill>
                <a:effectLst/>
                <a:latin typeface="Mulish"/>
              </a:rPr>
              <a:t>FIGURE 22.1 </a:t>
            </a:r>
            <a:r>
              <a:rPr lang="id-ID" sz="1800" b="1" dirty="0" err="1">
                <a:effectLst/>
                <a:latin typeface="IBMPlexSans"/>
              </a:rPr>
              <a:t>Tear</a:t>
            </a:r>
            <a:r>
              <a:rPr lang="id-ID" sz="1800" b="1" dirty="0">
                <a:effectLst/>
                <a:latin typeface="IBMPlexSans"/>
              </a:rPr>
              <a:t> gas </a:t>
            </a:r>
            <a:r>
              <a:rPr lang="id-ID" sz="1800" b="1" dirty="0" err="1">
                <a:effectLst/>
                <a:latin typeface="IBMPlexSans"/>
              </a:rPr>
              <a:t>is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a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controversial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riot-control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device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used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by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some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military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and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police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forces</a:t>
            </a:r>
            <a:r>
              <a:rPr lang="id-ID" sz="1800" b="1" dirty="0">
                <a:effectLst/>
                <a:latin typeface="IBMPlexSans"/>
              </a:rPr>
              <a:t>. </a:t>
            </a:r>
            <a:r>
              <a:rPr lang="id-ID" sz="1800" dirty="0" err="1">
                <a:effectLst/>
                <a:latin typeface="IBMPlexSans"/>
              </a:rPr>
              <a:t>It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is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simple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chloroketone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made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by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carbonyl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el-GR" sz="1800" dirty="0">
                <a:effectLst/>
                <a:latin typeface="IBMPlexSans"/>
              </a:rPr>
              <a:t>α-</a:t>
            </a:r>
            <a:r>
              <a:rPr lang="id-ID" sz="1800" dirty="0" err="1">
                <a:effectLst/>
                <a:latin typeface="IBMPlexSans"/>
              </a:rPr>
              <a:t>substitution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reaction</a:t>
            </a:r>
            <a:r>
              <a:rPr lang="id-ID" sz="1800" dirty="0">
                <a:effectLst/>
                <a:latin typeface="IBMPlexSans"/>
              </a:rPr>
              <a:t>. (</a:t>
            </a:r>
            <a:r>
              <a:rPr lang="id-ID" sz="1800" dirty="0" err="1">
                <a:effectLst/>
                <a:latin typeface="IBMPlexSans"/>
              </a:rPr>
              <a:t>credit</a:t>
            </a:r>
            <a:r>
              <a:rPr lang="id-ID" sz="1800" dirty="0">
                <a:effectLst/>
                <a:latin typeface="IBMPlexSans"/>
              </a:rPr>
              <a:t>: </a:t>
            </a:r>
            <a:r>
              <a:rPr lang="id-ID" sz="1800" dirty="0" err="1">
                <a:effectLst/>
                <a:latin typeface="IBMPlexSans"/>
              </a:rPr>
              <a:t>modification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of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work</a:t>
            </a:r>
            <a:r>
              <a:rPr lang="id-ID" sz="1800" dirty="0">
                <a:effectLst/>
                <a:latin typeface="IBMPlexSans"/>
              </a:rPr>
              <a:t> “</a:t>
            </a:r>
            <a:r>
              <a:rPr lang="id-ID" sz="1800" dirty="0" err="1">
                <a:effectLst/>
                <a:latin typeface="IBMPlexSans"/>
              </a:rPr>
              <a:t>Tear</a:t>
            </a:r>
            <a:r>
              <a:rPr lang="id-ID" sz="1800" dirty="0">
                <a:effectLst/>
                <a:latin typeface="IBMPlexSans"/>
              </a:rPr>
              <a:t> Gas in CWB </a:t>
            </a:r>
            <a:r>
              <a:rPr lang="id-ID" sz="1800" dirty="0" err="1">
                <a:effectLst/>
                <a:latin typeface="IBMPlexSans"/>
              </a:rPr>
              <a:t>Hennessy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Road</a:t>
            </a:r>
            <a:r>
              <a:rPr lang="id-ID" sz="1800" dirty="0">
                <a:effectLst/>
                <a:latin typeface="IBMPlexSans"/>
              </a:rPr>
              <a:t> View” </a:t>
            </a:r>
            <a:r>
              <a:rPr lang="id-ID" sz="1800" dirty="0" err="1">
                <a:effectLst/>
                <a:latin typeface="IBMPlexSans"/>
              </a:rPr>
              <a:t>by</a:t>
            </a:r>
            <a:r>
              <a:rPr lang="id-ID" sz="1800" dirty="0">
                <a:effectLst/>
                <a:latin typeface="IBMPlexSans"/>
              </a:rPr>
              <a:t> The </a:t>
            </a:r>
            <a:r>
              <a:rPr lang="id-ID" sz="1800" dirty="0" err="1">
                <a:effectLst/>
                <a:latin typeface="IBMPlexSans"/>
              </a:rPr>
              <a:t>Stand</a:t>
            </a:r>
            <a:r>
              <a:rPr lang="id-ID" sz="1800" dirty="0">
                <a:effectLst/>
                <a:latin typeface="IBMPlexSans"/>
              </a:rPr>
              <a:t> News/</a:t>
            </a:r>
            <a:r>
              <a:rPr lang="id-ID" sz="1800" dirty="0" err="1">
                <a:effectLst/>
                <a:latin typeface="IBMPlexSans"/>
              </a:rPr>
              <a:t>Wikimedia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Commons</a:t>
            </a:r>
            <a:r>
              <a:rPr lang="id-ID" sz="1800" dirty="0">
                <a:effectLst/>
                <a:latin typeface="IBMPlexSans"/>
              </a:rPr>
              <a:t>, </a:t>
            </a:r>
            <a:r>
              <a:rPr lang="id-ID" sz="1800" dirty="0" err="1">
                <a:effectLst/>
                <a:latin typeface="IBMPlexSans"/>
              </a:rPr>
              <a:t>Public</a:t>
            </a:r>
            <a:r>
              <a:rPr lang="id-ID" sz="1800" dirty="0">
                <a:effectLst/>
                <a:latin typeface="IBMPlexSans"/>
              </a:rPr>
              <a:t> Domain) </a:t>
            </a:r>
            <a:endParaRPr lang="id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290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E9B31608-C81E-A3EB-10CD-F249982F2B32}"/>
              </a:ext>
            </a:extLst>
          </p:cNvPr>
          <p:cNvSpPr txBox="1"/>
          <p:nvPr/>
        </p:nvSpPr>
        <p:spPr>
          <a:xfrm>
            <a:off x="745015" y="368474"/>
            <a:ext cx="10320976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2. 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Reactivity</a:t>
            </a:r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Enols</a:t>
            </a:r>
            <a:r>
              <a:rPr lang="en-US" sz="2800" dirty="0">
                <a:solidFill>
                  <a:schemeClr val="bg1"/>
                </a:solidFill>
                <a:latin typeface="Optima" panose="02000503060000020004" pitchFamily="2" charset="0"/>
              </a:rPr>
              <a:t>-</a:t>
            </a:r>
            <a:r>
              <a:rPr lang="en-US" sz="2800" i="1" dirty="0">
                <a:solidFill>
                  <a:schemeClr val="bg1"/>
                </a:solidFill>
                <a:latin typeface="Symbol" pitchFamily="2" charset="2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Optima" panose="02000503060000020004" pitchFamily="2" charset="0"/>
              </a:rPr>
              <a:t>-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Substitution</a:t>
            </a:r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Reactions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7D65196C-0C81-D0CB-C3A7-63BC2A37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2278380"/>
            <a:ext cx="7030720" cy="2389346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CCD4782A-932B-A8C0-62CF-8911B71D30E2}"/>
              </a:ext>
            </a:extLst>
          </p:cNvPr>
          <p:cNvSpPr txBox="1"/>
          <p:nvPr/>
        </p:nvSpPr>
        <p:spPr>
          <a:xfrm>
            <a:off x="745015" y="105389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What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kind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chemistry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000" dirty="0">
                <a:effectLst/>
                <a:latin typeface="Optima" panose="02000503060000020004" pitchFamily="2" charset="0"/>
              </a:rPr>
              <a:t>?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394D6970-8A2F-CE1C-5EB7-3C7A5C3D9FFF}"/>
              </a:ext>
            </a:extLst>
          </p:cNvPr>
          <p:cNvSpPr txBox="1"/>
          <p:nvPr/>
        </p:nvSpPr>
        <p:spPr>
          <a:xfrm>
            <a:off x="745014" y="1418094"/>
            <a:ext cx="10320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Notice</a:t>
            </a:r>
            <a:r>
              <a:rPr lang="id-ID" sz="20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electrostatic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potential</a:t>
            </a:r>
            <a:r>
              <a:rPr lang="id-ID" sz="2000" dirty="0">
                <a:effectLst/>
                <a:latin typeface="Optima" panose="02000503060000020004" pitchFamily="2" charset="0"/>
              </a:rPr>
              <a:t> map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ethenol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( 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there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substantial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electron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density</a:t>
            </a:r>
            <a:r>
              <a:rPr lang="id-ID" sz="2000" dirty="0">
                <a:effectLst/>
                <a:latin typeface="Optima" panose="02000503060000020004" pitchFamily="2" charset="0"/>
              </a:rPr>
              <a:t> 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yellow-red</a:t>
            </a:r>
            <a:r>
              <a:rPr lang="id-ID" sz="2000" dirty="0">
                <a:effectLst/>
                <a:latin typeface="Optima" panose="02000503060000020004" pitchFamily="2" charset="0"/>
              </a:rPr>
              <a:t>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1D864806-9DF2-5DDE-548A-D824173DDE31}"/>
              </a:ext>
            </a:extLst>
          </p:cNvPr>
          <p:cNvSpPr txBox="1"/>
          <p:nvPr/>
        </p:nvSpPr>
        <p:spPr>
          <a:xfrm>
            <a:off x="745015" y="4812506"/>
            <a:ext cx="1032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alkene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electrophile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</a:t>
            </a:r>
            <a:r>
              <a:rPr lang="id-ID" sz="2000" baseline="30000" dirty="0">
                <a:effectLst/>
                <a:latin typeface="Optima" panose="02000503060000020004" pitchFamily="2" charset="0"/>
              </a:rPr>
              <a:t>+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initial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intermediate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subsequent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nucleophile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000" dirty="0">
                <a:effectLst/>
                <a:latin typeface="Optima" panose="02000503060000020004" pitchFamily="2" charset="0"/>
              </a:rPr>
              <a:t> as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000" dirty="0">
                <a:effectLst/>
                <a:latin typeface="Optima" panose="02000503060000020004" pitchFamily="2" charset="0"/>
              </a:rPr>
              <a:t> ion,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000" dirty="0">
                <a:effectLst/>
                <a:latin typeface="Optima" panose="02000503060000020004" pitchFamily="2" charset="0"/>
              </a:rPr>
              <a:t> (</a:t>
            </a:r>
            <a:r>
              <a:rPr lang="id-ID" sz="2000" b="1" dirty="0" err="1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Section</a:t>
            </a:r>
            <a:r>
              <a:rPr lang="id-ID" sz="2000" b="1" dirty="0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 7.7</a:t>
            </a:r>
            <a:r>
              <a:rPr lang="id-ID" sz="2000" dirty="0">
                <a:effectLst/>
                <a:latin typeface="Optima" panose="02000503060000020004" pitchFamily="2" charset="0"/>
              </a:rPr>
              <a:t>).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electrophile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initial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step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same</a:t>
            </a:r>
            <a:r>
              <a:rPr lang="id-ID" sz="2000" dirty="0">
                <a:effectLst/>
                <a:latin typeface="Optima" panose="02000503060000020004" pitchFamily="2" charset="0"/>
              </a:rPr>
              <a:t> (</a:t>
            </a:r>
            <a:r>
              <a:rPr lang="id-ID" sz="20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22.3</a:t>
            </a:r>
            <a:r>
              <a:rPr lang="id-ID" sz="2000" dirty="0">
                <a:effectLst/>
                <a:latin typeface="Optima" panose="02000503060000020004" pitchFamily="2" charset="0"/>
              </a:rPr>
              <a:t>).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Instead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nucleophile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0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intermediate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loses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–OH proton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α</a:t>
            </a:r>
            <a:r>
              <a:rPr lang="el-GR" sz="2000" dirty="0">
                <a:effectLst/>
                <a:latin typeface="IBMPlexSerif"/>
              </a:rPr>
              <a:t>-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3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808D35AB-98FF-CA5F-C4AB-32B9986D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0" y="12700"/>
            <a:ext cx="660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tak Teks 7">
            <a:extLst>
              <a:ext uri="{FF2B5EF4-FFF2-40B4-BE49-F238E27FC236}">
                <a16:creationId xmlns:a16="http://schemas.microsoft.com/office/drawing/2014/main" id="{56432741-FDFD-90E1-3D07-79226DA649EB}"/>
              </a:ext>
            </a:extLst>
          </p:cNvPr>
          <p:cNvSpPr txBox="1"/>
          <p:nvPr/>
        </p:nvSpPr>
        <p:spPr>
          <a:xfrm>
            <a:off x="807595" y="3989817"/>
            <a:ext cx="39320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Remarkably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biological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systems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particularly</a:t>
            </a:r>
            <a:r>
              <a:rPr lang="id-ID" sz="2000" dirty="0">
                <a:effectLst/>
                <a:latin typeface="Optima" panose="02000503060000020004" pitchFamily="2" charset="0"/>
              </a:rPr>
              <a:t> in marine alga,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where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dibromo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acetaldehyde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bromoacetone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, 1,1,1-tribromo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other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related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found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3B548DBF-AA24-B381-51A6-A910DF0403AF}"/>
              </a:ext>
            </a:extLst>
          </p:cNvPr>
          <p:cNvSpPr txBox="1"/>
          <p:nvPr/>
        </p:nvSpPr>
        <p:spPr>
          <a:xfrm>
            <a:off x="745015" y="368474"/>
            <a:ext cx="10320976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tima" panose="02000503060000020004" pitchFamily="2" charset="0"/>
              </a:rPr>
              <a:t>3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.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Alpha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Halogenation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Aldehydes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Ketones</a:t>
            </a:r>
            <a:endParaRPr lang="id-ID" sz="2800" b="0" i="0" u="none" strike="noStrike" dirty="0">
              <a:solidFill>
                <a:schemeClr val="bg1"/>
              </a:solidFill>
              <a:effectLst/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434EFEC5-6059-086A-08D1-9498374D4A0C}"/>
              </a:ext>
            </a:extLst>
          </p:cNvPr>
          <p:cNvSpPr txBox="1"/>
          <p:nvPr/>
        </p:nvSpPr>
        <p:spPr>
          <a:xfrm>
            <a:off x="745015" y="1174765"/>
            <a:ext cx="42889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particularly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common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α</a:t>
            </a:r>
            <a:r>
              <a:rPr lang="el-GR" sz="2000" dirty="0">
                <a:effectLst/>
                <a:latin typeface="IBMPlexSerif"/>
              </a:rPr>
              <a:t>-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laboratory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their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positions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Cl2, Br2,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000" dirty="0">
                <a:effectLst/>
                <a:latin typeface="Optima" panose="02000503060000020004" pitchFamily="2" charset="0"/>
              </a:rPr>
              <a:t> I2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solution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Bromine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solvent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often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AF586BF3-6704-2FDC-D851-E96E98DE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10" y="1185676"/>
            <a:ext cx="5879342" cy="1902644"/>
          </a:xfrm>
          <a:prstGeom prst="rect">
            <a:avLst/>
          </a:prstGeom>
        </p:spPr>
      </p:pic>
      <p:pic>
        <p:nvPicPr>
          <p:cNvPr id="12" name="Gambar 11">
            <a:extLst>
              <a:ext uri="{FF2B5EF4-FFF2-40B4-BE49-F238E27FC236}">
                <a16:creationId xmlns:a16="http://schemas.microsoft.com/office/drawing/2014/main" id="{3D7E1022-8247-7559-423F-5D2A2F86F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86" y="4191886"/>
            <a:ext cx="65532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D3C16EA9-DD46-423E-1D83-8EBC4B55ED12}"/>
              </a:ext>
            </a:extLst>
          </p:cNvPr>
          <p:cNvSpPr txBox="1"/>
          <p:nvPr/>
        </p:nvSpPr>
        <p:spPr>
          <a:xfrm>
            <a:off x="757003" y="930012"/>
            <a:ext cx="30987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Figure</a:t>
            </a:r>
            <a:r>
              <a:rPr lang="id-ID" sz="2000" dirty="0">
                <a:effectLst/>
                <a:latin typeface="Optima" panose="02000503060000020004" pitchFamily="2" charset="0"/>
              </a:rPr>
              <a:t> 22.4 MECHANISM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acid-catalyzed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bromination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effectLst/>
              <a:latin typeface="Optima" panose="02000503060000020004" pitchFamily="2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34A6B6EF-CBC5-0E41-E686-8B56446D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3" y="0"/>
            <a:ext cx="6769754" cy="6858000"/>
          </a:xfrm>
          <a:prstGeom prst="rect">
            <a:avLst/>
          </a:prstGeom>
        </p:spPr>
      </p:pic>
      <p:sp>
        <p:nvSpPr>
          <p:cNvPr id="7" name="Kotak Teks 6">
            <a:extLst>
              <a:ext uri="{FF2B5EF4-FFF2-40B4-BE49-F238E27FC236}">
                <a16:creationId xmlns:a16="http://schemas.microsoft.com/office/drawing/2014/main" id="{858347D7-DC7C-F10D-15E2-06EA9FB1502E}"/>
              </a:ext>
            </a:extLst>
          </p:cNvPr>
          <p:cNvSpPr txBox="1"/>
          <p:nvPr/>
        </p:nvSpPr>
        <p:spPr>
          <a:xfrm>
            <a:off x="741763" y="3104495"/>
            <a:ext cx="30987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 err="1">
                <a:effectLst/>
                <a:latin typeface="Optima" panose="02000503060000020004" pitchFamily="2" charset="0"/>
              </a:rPr>
              <a:t>Evidence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shown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Figure</a:t>
            </a:r>
            <a:r>
              <a:rPr lang="id-ID" sz="2000" dirty="0">
                <a:effectLst/>
                <a:latin typeface="Optima" panose="02000503060000020004" pitchFamily="2" charset="0"/>
              </a:rPr>
              <a:t> 22.4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includes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observation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acid-catalyzed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halogenations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show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000" dirty="0">
                <a:effectLst/>
                <a:latin typeface="Optima" panose="02000503060000020004" pitchFamily="2" charset="0"/>
              </a:rPr>
              <a:t>-order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kinetics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follow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law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>
                <a:latin typeface="Optima" panose="02000503060000020004" pitchFamily="2" charset="0"/>
              </a:rPr>
              <a:t> 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0A8E7D21-E023-2530-7E57-0D66CE7519D5}"/>
              </a:ext>
            </a:extLst>
          </p:cNvPr>
          <p:cNvSpPr txBox="1"/>
          <p:nvPr/>
        </p:nvSpPr>
        <p:spPr>
          <a:xfrm>
            <a:off x="822959" y="5745480"/>
            <a:ext cx="29870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US" dirty="0"/>
              <a:t>Reaction rate = </a:t>
            </a:r>
            <a:r>
              <a:rPr lang="id-US" i="1" dirty="0"/>
              <a:t>k</a:t>
            </a:r>
            <a:r>
              <a:rPr lang="id-US" dirty="0"/>
              <a:t> [Keton][H</a:t>
            </a:r>
            <a:r>
              <a:rPr lang="id-US" baseline="30000" dirty="0"/>
              <a:t>+</a:t>
            </a:r>
            <a:r>
              <a:rPr lang="id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6278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20252897-EB04-8C7C-4FC2-CDD3B776AD13}"/>
              </a:ext>
            </a:extLst>
          </p:cNvPr>
          <p:cNvSpPr txBox="1"/>
          <p:nvPr/>
        </p:nvSpPr>
        <p:spPr>
          <a:xfrm>
            <a:off x="1126135" y="2138229"/>
            <a:ext cx="986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 err="1">
                <a:effectLst/>
                <a:latin typeface="Optima" panose="02000503060000020004" pitchFamily="2" charset="0"/>
              </a:rPr>
              <a:t>Furthermore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aldehyde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treated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D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O</a:t>
            </a:r>
            <a:r>
              <a:rPr lang="id-ID" sz="2000" baseline="30000" dirty="0">
                <a:effectLst/>
                <a:latin typeface="Optima" panose="02000503060000020004" pitchFamily="2" charset="0"/>
              </a:rPr>
              <a:t>+</a:t>
            </a:r>
            <a:r>
              <a:rPr lang="id-ID" sz="20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i="1" dirty="0">
                <a:effectLst/>
                <a:latin typeface="Liberation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replaced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deuterium. For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deuterium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exchange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identical</a:t>
            </a:r>
            <a:r>
              <a:rPr lang="id-ID" sz="2000" dirty="0">
                <a:effectLst/>
                <a:latin typeface="Optima" panose="02000503060000020004" pitchFamily="2" charset="0"/>
              </a:rPr>
              <a:t> to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implying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common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intermediate</a:t>
            </a:r>
            <a:r>
              <a:rPr lang="id-ID" sz="2000" dirty="0">
                <a:effectLst/>
                <a:latin typeface="Optima" panose="02000503060000020004" pitchFamily="2" charset="0"/>
              </a:rPr>
              <a:t>—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presumably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-—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involved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both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processes</a:t>
            </a:r>
            <a:r>
              <a:rPr lang="id-ID" sz="2000" dirty="0">
                <a:effectLst/>
                <a:latin typeface="Optima" panose="02000503060000020004" pitchFamily="2" charset="0"/>
              </a:rPr>
              <a:t>. 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41AB6D35-DCEC-80A1-9AB7-302F7A0FEA75}"/>
              </a:ext>
            </a:extLst>
          </p:cNvPr>
          <p:cNvSpPr txBox="1"/>
          <p:nvPr/>
        </p:nvSpPr>
        <p:spPr>
          <a:xfrm>
            <a:off x="1126135" y="664399"/>
            <a:ext cx="98635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effectLst/>
                <a:latin typeface="Optima" panose="02000503060000020004" pitchFamily="2" charset="0"/>
              </a:rPr>
              <a:t>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other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words</a:t>
            </a:r>
            <a:r>
              <a:rPr lang="id-ID" sz="20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depends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concentrations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independent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halogen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concentration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. Since halogen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not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involved</a:t>
            </a:r>
            <a:r>
              <a:rPr lang="id-ID" sz="20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rate-limiting</a:t>
            </a:r>
            <a:r>
              <a:rPr lang="id-ID" sz="2000" dirty="0">
                <a:effectLst/>
                <a:latin typeface="Optima" panose="02000503060000020004" pitchFamily="2" charset="0"/>
              </a:rPr>
              <a:t> step,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chlorination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bromination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iodination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substrate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same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rate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859A9E6A-AA5D-DB17-A686-7A65DF14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06618"/>
            <a:ext cx="774192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4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57C7DF44-A914-5BFB-42D9-261363B3D773}"/>
              </a:ext>
            </a:extLst>
          </p:cNvPr>
          <p:cNvSpPr txBox="1"/>
          <p:nvPr/>
        </p:nvSpPr>
        <p:spPr>
          <a:xfrm>
            <a:off x="1371600" y="620018"/>
            <a:ext cx="94640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effectLst/>
                <a:latin typeface="DejaVuSerif"/>
              </a:rPr>
              <a:t>α</a:t>
            </a:r>
            <a:r>
              <a:rPr lang="el-GR" sz="2000" dirty="0">
                <a:effectLst/>
                <a:latin typeface="IBMPlexSerif"/>
              </a:rPr>
              <a:t>-</a:t>
            </a:r>
            <a:r>
              <a:rPr lang="id-ID" sz="2000" dirty="0">
                <a:effectLst/>
                <a:latin typeface="IBMPlexSerif"/>
              </a:rPr>
              <a:t>Bromo </a:t>
            </a:r>
            <a:r>
              <a:rPr lang="id-ID" sz="2000" dirty="0" err="1">
                <a:effectLst/>
                <a:latin typeface="IBMPlexSerif"/>
              </a:rPr>
              <a:t>ketones</a:t>
            </a:r>
            <a:r>
              <a:rPr lang="id-ID" sz="2000" dirty="0">
                <a:effectLst/>
                <a:latin typeface="IBMPlexSerif"/>
              </a:rPr>
              <a:t> are </a:t>
            </a:r>
            <a:r>
              <a:rPr lang="id-ID" sz="2000" dirty="0" err="1">
                <a:effectLst/>
                <a:latin typeface="IBMPlexSerif"/>
              </a:rPr>
              <a:t>useful</a:t>
            </a:r>
            <a:r>
              <a:rPr lang="id-ID" sz="2000" dirty="0">
                <a:effectLst/>
                <a:latin typeface="IBMPlexSerif"/>
              </a:rPr>
              <a:t> in the </a:t>
            </a:r>
            <a:r>
              <a:rPr lang="id-ID" sz="2000" dirty="0" err="1">
                <a:effectLst/>
                <a:latin typeface="IBMPlexSerif"/>
              </a:rPr>
              <a:t>laboratory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because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they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can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dehydrobrominated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base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treatment</a:t>
            </a:r>
            <a:r>
              <a:rPr lang="id-ID" sz="2000" dirty="0">
                <a:effectLst/>
                <a:latin typeface="IBMPlexSerif"/>
              </a:rPr>
              <a:t> to </a:t>
            </a:r>
            <a:r>
              <a:rPr lang="id-ID" sz="2000" dirty="0" err="1">
                <a:effectLst/>
                <a:latin typeface="IBMPlexSerif"/>
              </a:rPr>
              <a:t>yield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el-GR" sz="2000" dirty="0" err="1">
                <a:effectLst/>
                <a:latin typeface="DejaVuSerif"/>
              </a:rPr>
              <a:t>α</a:t>
            </a:r>
            <a:r>
              <a:rPr lang="el-GR" sz="2000" dirty="0" err="1">
                <a:effectLst/>
                <a:latin typeface="IBMPlexSerif"/>
              </a:rPr>
              <a:t>,</a:t>
            </a:r>
            <a:r>
              <a:rPr lang="el-GR" sz="2000" dirty="0" err="1">
                <a:effectLst/>
                <a:latin typeface="DejaVuSerif"/>
              </a:rPr>
              <a:t>β</a:t>
            </a:r>
            <a:r>
              <a:rPr lang="el-GR" sz="2000" dirty="0">
                <a:effectLst/>
                <a:latin typeface="IBMPlexSerif"/>
              </a:rPr>
              <a:t>-</a:t>
            </a:r>
            <a:r>
              <a:rPr lang="id-ID" sz="2000" dirty="0" err="1">
                <a:effectLst/>
                <a:latin typeface="IBMPlexSerif"/>
              </a:rPr>
              <a:t>unsaturated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ketones</a:t>
            </a:r>
            <a:r>
              <a:rPr lang="id-ID" sz="2000" dirty="0">
                <a:effectLst/>
                <a:latin typeface="IBMPlexSerif"/>
              </a:rPr>
              <a:t>. For </a:t>
            </a:r>
            <a:r>
              <a:rPr lang="id-ID" sz="2000" dirty="0" err="1">
                <a:effectLst/>
                <a:latin typeface="IBMPlexSerif"/>
              </a:rPr>
              <a:t>example</a:t>
            </a:r>
            <a:r>
              <a:rPr lang="id-ID" sz="2000" dirty="0">
                <a:effectLst/>
                <a:latin typeface="IBMPlexSerif"/>
              </a:rPr>
              <a:t>, 2-methylcyclohexanone </a:t>
            </a:r>
            <a:r>
              <a:rPr lang="id-ID" sz="2000" dirty="0" err="1">
                <a:effectLst/>
                <a:latin typeface="IBMPlexSerif"/>
              </a:rPr>
              <a:t>gives</a:t>
            </a:r>
            <a:r>
              <a:rPr lang="id-ID" sz="2000" dirty="0">
                <a:effectLst/>
                <a:latin typeface="IBMPlexSerif"/>
              </a:rPr>
              <a:t> 2-bromo-2-methylcyclohexanone </a:t>
            </a:r>
            <a:r>
              <a:rPr lang="id-ID" sz="2000" dirty="0" err="1">
                <a:effectLst/>
                <a:latin typeface="IBMPlexSerif"/>
              </a:rPr>
              <a:t>on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halogenation</a:t>
            </a:r>
            <a:r>
              <a:rPr lang="id-ID" sz="2000" dirty="0">
                <a:effectLst/>
                <a:latin typeface="IBMPlexSerif"/>
              </a:rPr>
              <a:t>, </a:t>
            </a:r>
            <a:r>
              <a:rPr lang="id-ID" sz="2000" dirty="0" err="1">
                <a:effectLst/>
                <a:latin typeface="IBMPlexSerif"/>
              </a:rPr>
              <a:t>and</a:t>
            </a:r>
            <a:r>
              <a:rPr lang="id-ID" sz="2000" dirty="0">
                <a:effectLst/>
                <a:latin typeface="IBMPlexSerif"/>
              </a:rPr>
              <a:t> the </a:t>
            </a:r>
            <a:r>
              <a:rPr lang="el-GR" sz="2000" dirty="0">
                <a:effectLst/>
                <a:latin typeface="DejaVuSerif"/>
              </a:rPr>
              <a:t>α</a:t>
            </a:r>
            <a:r>
              <a:rPr lang="el-GR" sz="2000" dirty="0">
                <a:effectLst/>
                <a:latin typeface="IBMPlexSerif"/>
              </a:rPr>
              <a:t>-</a:t>
            </a:r>
            <a:r>
              <a:rPr lang="id-ID" sz="2000" dirty="0" err="1">
                <a:effectLst/>
                <a:latin typeface="IBMPlexSerif"/>
              </a:rPr>
              <a:t>bromo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ketone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gives</a:t>
            </a:r>
            <a:r>
              <a:rPr lang="id-ID" sz="2000" dirty="0">
                <a:effectLst/>
                <a:latin typeface="IBMPlexSerif"/>
              </a:rPr>
              <a:t> 2-methyl-2-cyclohexenone </a:t>
            </a:r>
            <a:r>
              <a:rPr lang="id-ID" sz="2000" dirty="0" err="1">
                <a:effectLst/>
                <a:latin typeface="IBMPlexSerif"/>
              </a:rPr>
              <a:t>when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heated</a:t>
            </a:r>
            <a:r>
              <a:rPr lang="id-ID" sz="2000" dirty="0">
                <a:effectLst/>
                <a:latin typeface="IBMPlexSerif"/>
              </a:rPr>
              <a:t> in </a:t>
            </a:r>
            <a:r>
              <a:rPr lang="id-ID" sz="2000" dirty="0" err="1">
                <a:effectLst/>
                <a:latin typeface="IBMPlexSerif"/>
              </a:rPr>
              <a:t>pyridine</a:t>
            </a:r>
            <a:r>
              <a:rPr lang="id-ID" sz="2000" dirty="0">
                <a:effectLst/>
                <a:latin typeface="IBMPlexSerif"/>
              </a:rPr>
              <a:t>. The </a:t>
            </a:r>
            <a:r>
              <a:rPr lang="id-ID" sz="2000" dirty="0" err="1">
                <a:effectLst/>
                <a:latin typeface="IBMPlexSerif"/>
              </a:rPr>
              <a:t>reaction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takes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place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an</a:t>
            </a:r>
            <a:r>
              <a:rPr lang="id-ID" sz="2000" dirty="0">
                <a:effectLst/>
                <a:latin typeface="IBMPlexSerif"/>
              </a:rPr>
              <a:t> E2 </a:t>
            </a:r>
            <a:r>
              <a:rPr lang="id-ID" sz="2000" dirty="0" err="1">
                <a:effectLst/>
                <a:latin typeface="IBMPlexSerif"/>
              </a:rPr>
              <a:t>elimination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pathway</a:t>
            </a:r>
            <a:r>
              <a:rPr lang="id-ID" sz="2000" dirty="0">
                <a:effectLst/>
                <a:latin typeface="IBMPlexSerif"/>
              </a:rPr>
              <a:t> (</a:t>
            </a:r>
            <a:r>
              <a:rPr lang="id-ID" sz="2000" b="1" dirty="0" err="1">
                <a:solidFill>
                  <a:srgbClr val="007747"/>
                </a:solidFill>
                <a:effectLst/>
                <a:latin typeface="Mulish"/>
              </a:rPr>
              <a:t>Section</a:t>
            </a:r>
            <a:r>
              <a:rPr lang="id-ID" sz="2000" b="1" dirty="0">
                <a:solidFill>
                  <a:srgbClr val="007747"/>
                </a:solidFill>
                <a:effectLst/>
                <a:latin typeface="Mulish"/>
              </a:rPr>
              <a:t> 11.8</a:t>
            </a:r>
            <a:r>
              <a:rPr lang="id-ID" sz="2000" dirty="0">
                <a:effectLst/>
                <a:latin typeface="IBMPlexSerif"/>
              </a:rPr>
              <a:t>) </a:t>
            </a:r>
            <a:r>
              <a:rPr lang="id-ID" sz="2000" dirty="0" err="1">
                <a:effectLst/>
                <a:latin typeface="IBMPlexSerif"/>
              </a:rPr>
              <a:t>and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is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a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good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method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for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introducing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a</a:t>
            </a:r>
            <a:r>
              <a:rPr lang="id-ID" sz="2000" dirty="0">
                <a:effectLst/>
                <a:latin typeface="IBMPlexSerif"/>
              </a:rPr>
              <a:t> –C=C- </a:t>
            </a:r>
            <a:r>
              <a:rPr lang="id-ID" sz="2000" dirty="0" err="1">
                <a:effectLst/>
                <a:latin typeface="IBMPlexSerif"/>
              </a:rPr>
              <a:t>bond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into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a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molecule</a:t>
            </a:r>
            <a:r>
              <a:rPr lang="id-ID" sz="2000" dirty="0">
                <a:effectLst/>
                <a:latin typeface="IBMPlexSerif"/>
              </a:rPr>
              <a:t>. </a:t>
            </a:r>
            <a:r>
              <a:rPr lang="id-ID" sz="2000" dirty="0" err="1">
                <a:effectLst/>
                <a:latin typeface="IBMPlexSerif"/>
              </a:rPr>
              <a:t>Note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that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bromination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of</a:t>
            </a:r>
            <a:r>
              <a:rPr lang="id-ID" sz="2000" dirty="0">
                <a:effectLst/>
                <a:latin typeface="IBMPlexSerif"/>
              </a:rPr>
              <a:t> 2-methylcyclohexanone </a:t>
            </a:r>
            <a:r>
              <a:rPr lang="id-ID" sz="2000" dirty="0" err="1">
                <a:effectLst/>
                <a:latin typeface="IBMPlexSerif"/>
              </a:rPr>
              <a:t>occurs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primarily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on</a:t>
            </a:r>
            <a:r>
              <a:rPr lang="id-ID" sz="2000" dirty="0">
                <a:effectLst/>
                <a:latin typeface="IBMPlexSerif"/>
              </a:rPr>
              <a:t> the </a:t>
            </a:r>
            <a:r>
              <a:rPr lang="id-ID" sz="2000" dirty="0" err="1">
                <a:effectLst/>
                <a:latin typeface="IBMPlexSerif"/>
              </a:rPr>
              <a:t>more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highly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substituted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IBMPlexSerif"/>
              </a:rPr>
              <a:t>position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because</a:t>
            </a:r>
            <a:r>
              <a:rPr lang="id-ID" sz="2000" dirty="0">
                <a:effectLst/>
                <a:latin typeface="IBMPlexSerif"/>
              </a:rPr>
              <a:t> the </a:t>
            </a:r>
            <a:r>
              <a:rPr lang="id-ID" sz="2000" dirty="0" err="1">
                <a:effectLst/>
                <a:latin typeface="IBMPlexSerif"/>
              </a:rPr>
              <a:t>more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highly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substituted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enol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is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favored</a:t>
            </a:r>
            <a:r>
              <a:rPr lang="id-ID" sz="2000" dirty="0">
                <a:effectLst/>
                <a:latin typeface="IBMPlexSerif"/>
              </a:rPr>
              <a:t> over the </a:t>
            </a:r>
            <a:r>
              <a:rPr lang="id-ID" sz="2000" dirty="0" err="1">
                <a:effectLst/>
                <a:latin typeface="IBMPlexSerif"/>
              </a:rPr>
              <a:t>less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highly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substituted</a:t>
            </a:r>
            <a:r>
              <a:rPr lang="id-ID" sz="2000" dirty="0">
                <a:effectLst/>
                <a:latin typeface="IBMPlexSerif"/>
              </a:rPr>
              <a:t> </a:t>
            </a:r>
            <a:r>
              <a:rPr lang="id-ID" sz="2000" dirty="0" err="1">
                <a:effectLst/>
                <a:latin typeface="IBMPlexSerif"/>
              </a:rPr>
              <a:t>one</a:t>
            </a:r>
            <a:r>
              <a:rPr lang="id-ID" sz="2000" dirty="0">
                <a:effectLst/>
                <a:latin typeface="IBMPlexSerif"/>
              </a:rPr>
              <a:t> (</a:t>
            </a:r>
            <a:r>
              <a:rPr lang="id-ID" sz="2000" b="1" dirty="0" err="1">
                <a:solidFill>
                  <a:srgbClr val="007747"/>
                </a:solidFill>
                <a:effectLst/>
                <a:latin typeface="Mulish"/>
              </a:rPr>
              <a:t>Section</a:t>
            </a:r>
            <a:r>
              <a:rPr lang="id-ID" sz="2000" b="1" dirty="0">
                <a:solidFill>
                  <a:srgbClr val="007747"/>
                </a:solidFill>
                <a:effectLst/>
                <a:latin typeface="Mulish"/>
              </a:rPr>
              <a:t> 7.6</a:t>
            </a:r>
            <a:r>
              <a:rPr lang="id-ID" sz="2000" dirty="0">
                <a:effectLst/>
                <a:latin typeface="IBMPlexSerif"/>
              </a:rPr>
              <a:t>). </a:t>
            </a:r>
            <a:endParaRPr lang="id-ID" sz="2000" dirty="0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F58FE060-2DDC-688F-B144-DF371712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36" y="3458408"/>
            <a:ext cx="9431104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D25923DF-273B-849C-779D-CF2E33E2A9A5}"/>
              </a:ext>
            </a:extLst>
          </p:cNvPr>
          <p:cNvSpPr txBox="1"/>
          <p:nvPr/>
        </p:nvSpPr>
        <p:spPr>
          <a:xfrm>
            <a:off x="868680" y="3499396"/>
            <a:ext cx="9768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dirty="0">
                <a:effectLst/>
                <a:latin typeface="Optima" panose="02000503060000020004" pitchFamily="2" charset="0"/>
              </a:rPr>
              <a:t>PROBLEM 22-5 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Show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might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000" dirty="0">
                <a:effectLst/>
                <a:latin typeface="Optima" panose="02000503060000020004" pitchFamily="2" charset="0"/>
              </a:rPr>
              <a:t> 1-penten-3-one from 3-pentanone.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3BDFCE68-49C5-6748-71EB-C41593EF1101}"/>
              </a:ext>
            </a:extLst>
          </p:cNvPr>
          <p:cNvSpPr txBox="1"/>
          <p:nvPr/>
        </p:nvSpPr>
        <p:spPr>
          <a:xfrm>
            <a:off x="868680" y="819835"/>
            <a:ext cx="10073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dirty="0">
                <a:effectLst/>
                <a:latin typeface="Optima" panose="02000503060000020004" pitchFamily="2" charset="0"/>
              </a:rPr>
              <a:t>PROBLEM 22-4  </a:t>
            </a:r>
          </a:p>
          <a:p>
            <a:r>
              <a:rPr lang="id-ID" sz="2000" dirty="0" err="1">
                <a:effectLst/>
                <a:latin typeface="Optima" panose="02000503060000020004" pitchFamily="2" charset="0"/>
              </a:rPr>
              <a:t>Write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complete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deuteration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treatment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000" dirty="0">
                <a:effectLst/>
                <a:latin typeface="Optima" panose="02000503060000020004" pitchFamily="2" charset="0"/>
              </a:rPr>
              <a:t> D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O</a:t>
            </a:r>
            <a:r>
              <a:rPr lang="id-ID" sz="2000" baseline="30000" dirty="0">
                <a:effectLst/>
                <a:latin typeface="Optima" panose="02000503060000020004" pitchFamily="2" charset="0"/>
              </a:rPr>
              <a:t>+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AB234BED-C2B9-A3A5-6160-EF164A2C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857603"/>
            <a:ext cx="4831080" cy="12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D6F4BE92-B7B0-F875-5EA2-8D8C0D8930D9}"/>
              </a:ext>
            </a:extLst>
          </p:cNvPr>
          <p:cNvSpPr txBox="1"/>
          <p:nvPr/>
        </p:nvSpPr>
        <p:spPr>
          <a:xfrm>
            <a:off x="745015" y="368474"/>
            <a:ext cx="10320976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Optima" panose="02000503060000020004" pitchFamily="2" charset="0"/>
              </a:rPr>
              <a:t>4.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Alpha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Bromination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Carboxylic</a:t>
            </a:r>
            <a:r>
              <a:rPr lang="id-ID" sz="28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Acids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644631EE-01A9-2DD3-253C-57D19E79D454}"/>
              </a:ext>
            </a:extLst>
          </p:cNvPr>
          <p:cNvSpPr txBox="1"/>
          <p:nvPr/>
        </p:nvSpPr>
        <p:spPr>
          <a:xfrm>
            <a:off x="745014" y="1044416"/>
            <a:ext cx="10320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dirty="0">
                <a:effectLst/>
                <a:latin typeface="Optima" panose="02000503060000020004" pitchFamily="2" charset="0"/>
              </a:rPr>
              <a:t>The </a:t>
            </a:r>
            <a:r>
              <a:rPr lang="el-GR" sz="2400" dirty="0">
                <a:effectLst/>
                <a:latin typeface="DejaVuSerif"/>
              </a:rPr>
              <a:t>α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bromination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400" dirty="0">
                <a:effectLst/>
                <a:latin typeface="Optima" panose="02000503060000020004" pitchFamily="2" charset="0"/>
              </a:rPr>
              <a:t> Br</a:t>
            </a:r>
            <a:r>
              <a:rPr lang="id-ID" sz="24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400" dirty="0">
                <a:effectLst/>
                <a:latin typeface="Optima" panose="02000503060000020004" pitchFamily="2" charset="0"/>
              </a:rPr>
              <a:t> in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acetic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limited</a:t>
            </a:r>
            <a:r>
              <a:rPr lang="id-ID" sz="2400" dirty="0">
                <a:effectLst/>
                <a:latin typeface="Optima" panose="02000503060000020004" pitchFamily="2" charset="0"/>
              </a:rPr>
              <a:t> to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400" dirty="0"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400" dirty="0"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amides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don’t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enolize</a:t>
            </a:r>
            <a:r>
              <a:rPr lang="id-ID" sz="2400" dirty="0">
                <a:effectLst/>
                <a:latin typeface="Optima" panose="02000503060000020004" pitchFamily="2" charset="0"/>
              </a:rPr>
              <a:t> to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sufficient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extent</a:t>
            </a:r>
            <a:r>
              <a:rPr lang="id-ID" sz="2400" dirty="0">
                <a:effectLst/>
                <a:latin typeface="Optima" panose="02000503060000020004" pitchFamily="2" charset="0"/>
              </a:rPr>
              <a:t>.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400" dirty="0"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400" dirty="0"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el-GR" sz="2400" dirty="0">
                <a:effectLst/>
                <a:latin typeface="DejaVuSerif"/>
              </a:rPr>
              <a:t>α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brominated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mixture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Br</a:t>
            </a:r>
            <a:r>
              <a:rPr lang="id-ID" sz="24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400" dirty="0">
                <a:effectLst/>
                <a:latin typeface="Optima" panose="02000503060000020004" pitchFamily="2" charset="0"/>
              </a:rPr>
              <a:t> PBr</a:t>
            </a:r>
            <a:r>
              <a:rPr lang="id-ID" sz="24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4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Hell</a:t>
            </a:r>
            <a:r>
              <a:rPr lang="id-ID" sz="2400" dirty="0">
                <a:effectLst/>
                <a:latin typeface="Optima" panose="02000503060000020004" pitchFamily="2" charset="0"/>
              </a:rPr>
              <a:t>–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Volhard</a:t>
            </a:r>
            <a:r>
              <a:rPr lang="id-ID" sz="2400" dirty="0">
                <a:effectLst/>
                <a:latin typeface="Optima" panose="02000503060000020004" pitchFamily="2" charset="0"/>
              </a:rPr>
              <a:t>–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Zelinskii</a:t>
            </a:r>
            <a:r>
              <a:rPr lang="id-ID" sz="2400" dirty="0">
                <a:effectLst/>
                <a:latin typeface="Optima" panose="02000503060000020004" pitchFamily="2" charset="0"/>
              </a:rPr>
              <a:t> (HVZ)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400" dirty="0">
                <a:effectLst/>
                <a:latin typeface="Optima" panose="02000503060000020004" pitchFamily="2" charset="0"/>
              </a:rPr>
              <a:t>. </a:t>
            </a:r>
            <a:endParaRPr lang="id-ID" sz="2400" dirty="0">
              <a:latin typeface="Optima" panose="02000503060000020004" pitchFamily="2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21B0125B-2BA9-9EAD-99C5-D9B27BC1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" y="2823266"/>
            <a:ext cx="10012681" cy="2258798"/>
          </a:xfrm>
          <a:prstGeom prst="rect">
            <a:avLst/>
          </a:prstGeom>
        </p:spPr>
      </p:pic>
      <p:sp>
        <p:nvSpPr>
          <p:cNvPr id="11" name="Kotak Teks 10">
            <a:extLst>
              <a:ext uri="{FF2B5EF4-FFF2-40B4-BE49-F238E27FC236}">
                <a16:creationId xmlns:a16="http://schemas.microsoft.com/office/drawing/2014/main" id="{3D53F119-365C-69E3-4641-988825115778}"/>
              </a:ext>
            </a:extLst>
          </p:cNvPr>
          <p:cNvSpPr txBox="1"/>
          <p:nvPr/>
        </p:nvSpPr>
        <p:spPr>
          <a:xfrm>
            <a:off x="866934" y="5546466"/>
            <a:ext cx="102125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Hell</a:t>
            </a:r>
            <a:r>
              <a:rPr lang="id-ID" sz="2200" dirty="0">
                <a:effectLst/>
                <a:latin typeface="Optima" panose="02000503060000020004" pitchFamily="2" charset="0"/>
              </a:rPr>
              <a:t>–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Volhard</a:t>
            </a:r>
            <a:r>
              <a:rPr lang="id-ID" sz="2200" dirty="0">
                <a:effectLst/>
                <a:latin typeface="Optima" panose="02000503060000020004" pitchFamily="2" charset="0"/>
              </a:rPr>
              <a:t>–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Zelinskii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bit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complex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looks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actually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involves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US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9020DF83-96B1-3300-BBA5-91A78271453F}"/>
              </a:ext>
            </a:extLst>
          </p:cNvPr>
          <p:cNvSpPr txBox="1"/>
          <p:nvPr/>
        </p:nvSpPr>
        <p:spPr>
          <a:xfrm>
            <a:off x="1143000" y="595759"/>
            <a:ext cx="97840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process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begins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PBr3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plus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HBr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 err="1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Section</a:t>
            </a:r>
            <a:r>
              <a:rPr lang="id-ID" sz="2200" b="1" dirty="0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 21.4</a:t>
            </a:r>
            <a:r>
              <a:rPr lang="id-ID" sz="2200" dirty="0">
                <a:effectLst/>
                <a:latin typeface="Optima" panose="02000503060000020004" pitchFamily="2" charset="0"/>
              </a:rPr>
              <a:t>).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HBr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catalyzes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enolization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bromide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resultant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Br2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bromide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water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hydrolyzes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bromo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98AB6F2A-C9F6-935D-352F-CC581302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77" y="2703700"/>
            <a:ext cx="9126481" cy="38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13D370DB-FA73-8250-86C2-343480AEB255}"/>
              </a:ext>
            </a:extLst>
          </p:cNvPr>
          <p:cNvSpPr txBox="1"/>
          <p:nvPr/>
        </p:nvSpPr>
        <p:spPr>
          <a:xfrm>
            <a:off x="1386840" y="861536"/>
            <a:ext cx="947928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b="1" dirty="0">
                <a:effectLst/>
                <a:latin typeface="Optima" panose="02000503060000020004" pitchFamily="2" charset="0"/>
              </a:rPr>
              <a:t>PROBLEM 22-6 </a:t>
            </a:r>
          </a:p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If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methanol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water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added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Hell</a:t>
            </a:r>
            <a:r>
              <a:rPr lang="id-ID" sz="2200" dirty="0">
                <a:effectLst/>
                <a:latin typeface="Optima" panose="02000503060000020004" pitchFamily="2" charset="0"/>
              </a:rPr>
              <a:t>–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Volhard</a:t>
            </a:r>
            <a:r>
              <a:rPr lang="id-ID" sz="2200" dirty="0">
                <a:effectLst/>
                <a:latin typeface="Optima" panose="02000503060000020004" pitchFamily="2" charset="0"/>
              </a:rPr>
              <a:t>–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Zelinskii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produced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would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carry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out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transformation,and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propose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ester-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forming</a:t>
            </a:r>
            <a:r>
              <a:rPr lang="id-ID" sz="2200" dirty="0">
                <a:effectLst/>
                <a:latin typeface="Optima" panose="02000503060000020004" pitchFamily="2" charset="0"/>
              </a:rPr>
              <a:t> step.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20ECD50B-2174-83B4-A02E-D6A8A537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29" y="2833370"/>
            <a:ext cx="5993931" cy="15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7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C00E0944-A7A0-1B5F-69BC-EE5FD3A020C4}"/>
              </a:ext>
            </a:extLst>
          </p:cNvPr>
          <p:cNvSpPr txBox="1"/>
          <p:nvPr/>
        </p:nvSpPr>
        <p:spPr>
          <a:xfrm>
            <a:off x="889916" y="492667"/>
            <a:ext cx="10555324" cy="56124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id-ID" sz="2800" dirty="0">
                <a:solidFill>
                  <a:schemeClr val="bg1"/>
                </a:solidFill>
                <a:latin typeface="Optima" panose="02000503060000020004" pitchFamily="2" charset="0"/>
                <a:ea typeface="Times New Roman" panose="02020603050405020304" pitchFamily="18" charset="0"/>
              </a:rPr>
              <a:t>Carbonyl Alpha-Substitution Reactions </a:t>
            </a:r>
            <a:endParaRPr lang="id-US" sz="2800" dirty="0">
              <a:solidFill>
                <a:schemeClr val="bg1"/>
              </a:solidFill>
              <a:latin typeface="Optima" panose="02000503060000020004" pitchFamily="2" charset="0"/>
              <a:ea typeface="Calibri" panose="020F0502020204030204" pitchFamily="34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003BFE6B-2891-0374-8B81-FA8D3DE4ABAF}"/>
              </a:ext>
            </a:extLst>
          </p:cNvPr>
          <p:cNvSpPr txBox="1"/>
          <p:nvPr/>
        </p:nvSpPr>
        <p:spPr>
          <a:xfrm>
            <a:off x="977232" y="1341179"/>
            <a:ext cx="91478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 err="1">
                <a:effectLst/>
                <a:latin typeface="Optima" panose="02000503060000020004" pitchFamily="2" charset="0"/>
              </a:rPr>
              <a:t>Why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This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Chapter</a:t>
            </a:r>
            <a:r>
              <a:rPr lang="id-ID" sz="2400" dirty="0">
                <a:effectLst/>
                <a:latin typeface="Optima" panose="02000503060000020004" pitchFamily="2" charset="0"/>
              </a:rPr>
              <a:t>?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22.2: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Keto-Enol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Tautomerism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22.3: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Reactivity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400" dirty="0">
                <a:effectLst/>
                <a:latin typeface="Optima" panose="02000503060000020004" pitchFamily="2" charset="0"/>
              </a:rPr>
              <a:t>- </a:t>
            </a:r>
            <a:r>
              <a:rPr lang="el-GR" sz="2400" dirty="0">
                <a:effectLst/>
                <a:latin typeface="LiberationSans"/>
              </a:rPr>
              <a:t>α-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Reactions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22.4: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Alpha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Ketones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22.5: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Alpha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Bromination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400" dirty="0">
                <a:effectLst/>
                <a:latin typeface="Optima" panose="02000503060000020004" pitchFamily="2" charset="0"/>
              </a:rPr>
              <a:t> Acids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22.6: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Acidity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Alpha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Atoms</a:t>
            </a:r>
            <a:r>
              <a:rPr lang="id-ID" sz="2400" dirty="0">
                <a:effectLst/>
                <a:latin typeface="Optima" panose="02000503060000020004" pitchFamily="2" charset="0"/>
              </a:rPr>
              <a:t>-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400" dirty="0">
                <a:effectLst/>
                <a:latin typeface="Optima" panose="02000503060000020004" pitchFamily="2" charset="0"/>
              </a:rPr>
              <a:t> Ion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</a:p>
          <a:p>
            <a:r>
              <a:rPr lang="id-ID" sz="2400" dirty="0">
                <a:effectLst/>
                <a:latin typeface="Optima" panose="02000503060000020004" pitchFamily="2" charset="0"/>
              </a:rPr>
              <a:t>22.7: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Reactivity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Ions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22.8: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Ions</a:t>
            </a:r>
            <a:br>
              <a:rPr lang="id-ID" sz="2400" dirty="0">
                <a:effectLst/>
                <a:latin typeface="Optima" panose="02000503060000020004" pitchFamily="2" charset="0"/>
              </a:rPr>
            </a:br>
            <a:r>
              <a:rPr lang="id-ID" sz="2400" dirty="0">
                <a:effectLst/>
                <a:latin typeface="Optima" panose="02000503060000020004" pitchFamily="2" charset="0"/>
              </a:rPr>
              <a:t>22.9: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Chemistry</a:t>
            </a:r>
            <a:r>
              <a:rPr lang="id-ID" sz="2400" dirty="0"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Matters</a:t>
            </a:r>
            <a:r>
              <a:rPr lang="id-ID" sz="2400" dirty="0">
                <a:effectLst/>
                <a:latin typeface="Optima" panose="02000503060000020004" pitchFamily="2" charset="0"/>
              </a:rPr>
              <a:t>—</a:t>
            </a:r>
            <a:r>
              <a:rPr lang="id-ID" sz="2400" dirty="0" err="1">
                <a:effectLst/>
                <a:latin typeface="Optima" panose="02000503060000020004" pitchFamily="2" charset="0"/>
              </a:rPr>
              <a:t>Barbiturates</a:t>
            </a:r>
            <a:endParaRPr lang="id-ID" sz="2400" dirty="0">
              <a:effectLst/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3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3136FD81-58FD-97C3-D657-28AA70C7DF3C}"/>
              </a:ext>
            </a:extLst>
          </p:cNvPr>
          <p:cNvSpPr txBox="1"/>
          <p:nvPr/>
        </p:nvSpPr>
        <p:spPr>
          <a:xfrm>
            <a:off x="745015" y="368474"/>
            <a:ext cx="1032097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5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Acidity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Symbol" pitchFamily="2" charset="2"/>
              </a:rPr>
              <a:t>a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Hydrogen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Atoms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: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Enolate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Ion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Formation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endParaRPr lang="id-ID" sz="3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F25940E1-01EC-60FB-853F-307C2BA2D4AB}"/>
              </a:ext>
            </a:extLst>
          </p:cNvPr>
          <p:cNvSpPr txBox="1"/>
          <p:nvPr/>
        </p:nvSpPr>
        <p:spPr>
          <a:xfrm>
            <a:off x="745014" y="1408837"/>
            <a:ext cx="103209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noted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b="1" dirty="0" err="1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Section</a:t>
            </a:r>
            <a:r>
              <a:rPr lang="id-ID" sz="2200" b="1" dirty="0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 22.1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weakly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removed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ion.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comparing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(pKa = 19.3)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ethane</a:t>
            </a:r>
            <a:r>
              <a:rPr lang="id-ID" sz="2200" dirty="0">
                <a:effectLst/>
                <a:latin typeface="Optima" panose="02000503060000020004" pitchFamily="2" charset="0"/>
              </a:rPr>
              <a:t> (pKa ≈ 60),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instance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presence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neighboring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increases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acidity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over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alkane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factor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10</a:t>
            </a:r>
            <a:r>
              <a:rPr lang="id-ID" sz="2200" baseline="30000" dirty="0">
                <a:effectLst/>
                <a:latin typeface="Optima" panose="02000503060000020004" pitchFamily="2" charset="0"/>
              </a:rPr>
              <a:t>40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1DB34053-9D4C-C3D2-7BC8-70F08547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12" y="3315861"/>
            <a:ext cx="6235691" cy="24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E65C9F46-0597-5814-8ABE-F83F660D06DE}"/>
              </a:ext>
            </a:extLst>
          </p:cNvPr>
          <p:cNvSpPr txBox="1"/>
          <p:nvPr/>
        </p:nvSpPr>
        <p:spPr>
          <a:xfrm>
            <a:off x="1280160" y="706458"/>
            <a:ext cx="96621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Proton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abstraction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>
                <a:effectLst/>
                <a:latin typeface="Optima" panose="02000503060000020004" pitchFamily="2" charset="0"/>
              </a:rPr>
              <a:t>C–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oriented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roughly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parallel</a:t>
            </a:r>
            <a:r>
              <a:rPr lang="id-ID" sz="2200" dirty="0">
                <a:effectLst/>
                <a:latin typeface="Optima" panose="02000503060000020004" pitchFamily="2" charset="0"/>
              </a:rPr>
              <a:t> to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orbitals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. The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 atom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i="1" dirty="0">
                <a:effectLst/>
                <a:latin typeface="Optima" panose="02000503060000020004" pitchFamily="2" charset="0"/>
              </a:rPr>
              <a:t>sp</a:t>
            </a:r>
            <a:r>
              <a:rPr lang="id-ID" sz="2200" baseline="30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-hybridized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has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</a:t>
            </a:r>
            <a:r>
              <a:rPr lang="id-ID" sz="2200" dirty="0">
                <a:effectLst/>
                <a:latin typeface="Optima" panose="02000503060000020004" pitchFamily="2" charset="0"/>
              </a:rPr>
              <a:t> orbital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overlaps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neighboring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i="1" dirty="0" err="1">
                <a:effectLst/>
                <a:latin typeface="Optima" panose="02000503060000020004" pitchFamily="2" charset="0"/>
              </a:rPr>
              <a:t>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orbitals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negative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charge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electronegative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2200" dirty="0">
                <a:effectLst/>
                <a:latin typeface="Optima" panose="02000503060000020004" pitchFamily="2" charset="0"/>
              </a:rPr>
              <a:t> atom,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22.5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8BB1F5DE-3FDE-A896-6A71-4CF0E68E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32" y="2784395"/>
            <a:ext cx="9371088" cy="2595325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0F1B2A7D-1193-4713-AFE3-CE2862A64A76}"/>
              </a:ext>
            </a:extLst>
          </p:cNvPr>
          <p:cNvSpPr txBox="1"/>
          <p:nvPr/>
        </p:nvSpPr>
        <p:spPr>
          <a:xfrm>
            <a:off x="1280160" y="5436155"/>
            <a:ext cx="9662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22.5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-ion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abstraction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el-GR" sz="1800" b="1" dirty="0">
                <a:effectLst/>
                <a:latin typeface="IBMPlexSans"/>
              </a:rPr>
              <a:t>α 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proton from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1800" b="1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1800" b="1" dirty="0">
                <a:effectLst/>
                <a:latin typeface="Optima" panose="02000503060000020004" pitchFamily="2" charset="0"/>
              </a:rPr>
              <a:t>. </a:t>
            </a:r>
            <a:r>
              <a:rPr lang="id-ID" sz="1800" dirty="0">
                <a:effectLst/>
                <a:latin typeface="Optima" panose="02000503060000020004" pitchFamily="2" charset="0"/>
              </a:rPr>
              <a:t>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1800" dirty="0">
                <a:effectLst/>
                <a:latin typeface="Optima" panose="02000503060000020004" pitchFamily="2" charset="0"/>
              </a:rPr>
              <a:t> ion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1800" dirty="0">
                <a:effectLst/>
                <a:latin typeface="Optima" panose="02000503060000020004" pitchFamily="2" charset="0"/>
              </a:rPr>
              <a:t>,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negative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charge</a:t>
            </a:r>
            <a:r>
              <a:rPr lang="id-ID" sz="1800" dirty="0">
                <a:effectLst/>
                <a:latin typeface="Optima" panose="02000503060000020004" pitchFamily="2" charset="0"/>
              </a:rPr>
              <a:t> (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red</a:t>
            </a:r>
            <a:r>
              <a:rPr lang="id-ID" sz="1800" dirty="0">
                <a:effectLst/>
                <a:latin typeface="Optima" panose="02000503060000020004" pitchFamily="2" charset="0"/>
              </a:rPr>
              <a:t>)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shared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el-GR" sz="1800" dirty="0">
                <a:effectLst/>
                <a:latin typeface="IBMPlexSans"/>
              </a:rPr>
              <a:t>α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1800" dirty="0">
                <a:effectLst/>
                <a:latin typeface="Optima" panose="02000503060000020004" pitchFamily="2" charset="0"/>
              </a:rPr>
              <a:t> atom, as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indicated</a:t>
            </a:r>
            <a:r>
              <a:rPr lang="id-ID" sz="18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electrostatic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potential</a:t>
            </a:r>
            <a:r>
              <a:rPr lang="id-ID" sz="1800" dirty="0">
                <a:effectLst/>
                <a:latin typeface="Optima" panose="02000503060000020004" pitchFamily="2" charset="0"/>
              </a:rPr>
              <a:t> map. </a:t>
            </a:r>
            <a:endParaRPr lang="id-ID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76640F3D-D2DE-529D-8A67-DB33B01AEC32}"/>
              </a:ext>
            </a:extLst>
          </p:cNvPr>
          <p:cNvSpPr txBox="1"/>
          <p:nvPr/>
        </p:nvSpPr>
        <p:spPr>
          <a:xfrm>
            <a:off x="1005840" y="857518"/>
            <a:ext cx="100279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weakly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needed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- ion. If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200" dirty="0">
                <a:effectLst/>
                <a:latin typeface="Optima" panose="02000503060000020004" pitchFamily="2" charset="0"/>
              </a:rPr>
              <a:t> as sodium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deprotonation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takes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place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extent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about</a:t>
            </a:r>
            <a:r>
              <a:rPr lang="id-ID" sz="2200" dirty="0">
                <a:effectLst/>
                <a:latin typeface="Optima" panose="02000503060000020004" pitchFamily="2" charset="0"/>
              </a:rPr>
              <a:t> 0.1%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weaker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ethanol</a:t>
            </a:r>
            <a:r>
              <a:rPr lang="id-ID" sz="2200" dirty="0">
                <a:effectLst/>
                <a:latin typeface="Optima" panose="02000503060000020004" pitchFamily="2" charset="0"/>
              </a:rPr>
              <a:t> (pKa = 16). If,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powerful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completely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ion. </a:t>
            </a:r>
            <a:endParaRPr lang="id-ID" sz="2200" dirty="0"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8F9DB3E0-C29E-E13F-CCA6-15052DC611BA}"/>
              </a:ext>
            </a:extLst>
          </p:cNvPr>
          <p:cNvSpPr txBox="1"/>
          <p:nvPr/>
        </p:nvSpPr>
        <p:spPr>
          <a:xfrm>
            <a:off x="1005840" y="3514190"/>
            <a:ext cx="100279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practice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lithium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diisopropylamide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[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LiN</a:t>
            </a:r>
            <a:r>
              <a:rPr lang="id-ID" sz="2200" dirty="0">
                <a:effectLst/>
                <a:latin typeface="Optima" panose="02000503060000020004" pitchFamily="2" charset="0"/>
              </a:rPr>
              <a:t>(i-C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7</a:t>
            </a:r>
            <a:r>
              <a:rPr lang="id-ID" sz="2200" dirty="0">
                <a:effectLst/>
                <a:latin typeface="Optima" panose="02000503060000020004" pitchFamily="2" charset="0"/>
              </a:rPr>
              <a:t>)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;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abbreviated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LDA]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commonly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making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As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lithium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salt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weak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diisopropylamine</a:t>
            </a:r>
            <a:r>
              <a:rPr lang="id-ID" sz="2200" dirty="0">
                <a:effectLst/>
                <a:latin typeface="Optima" panose="02000503060000020004" pitchFamily="2" charset="0"/>
              </a:rPr>
              <a:t>, pKa = 36, LDA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readily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deprotonate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easily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butyllithium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diisopropylamine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soluble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organic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solvents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6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B97B5CD4-0886-0728-AD6E-EF46E646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54" y="1097280"/>
            <a:ext cx="873829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EEF376C0-C349-5B5A-4044-2749A1A58304}"/>
              </a:ext>
            </a:extLst>
          </p:cNvPr>
          <p:cNvSpPr txBox="1"/>
          <p:nvPr/>
        </p:nvSpPr>
        <p:spPr>
          <a:xfrm>
            <a:off x="807720" y="1316058"/>
            <a:ext cx="48615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Many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types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including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thioesters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amides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LDA. </a:t>
            </a:r>
            <a:r>
              <a:rPr lang="id-ID" sz="2200" b="1" dirty="0">
                <a:solidFill>
                  <a:srgbClr val="0077A0"/>
                </a:solidFill>
                <a:effectLst/>
                <a:latin typeface="Optima" panose="02000503060000020004" pitchFamily="2" charset="0"/>
              </a:rPr>
              <a:t>TABLE 22.1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lists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approximate</a:t>
            </a:r>
            <a:r>
              <a:rPr lang="id-ID" sz="2200" dirty="0">
                <a:effectLst/>
                <a:latin typeface="Optima" panose="02000503060000020004" pitchFamily="2" charset="0"/>
              </a:rPr>
              <a:t> pKa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values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different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types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shows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values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substances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we’ve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seen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nitriles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too</a:t>
            </a:r>
            <a:r>
              <a:rPr lang="id-ID" sz="2200" dirty="0">
                <a:effectLst/>
                <a:latin typeface="Optima" panose="02000503060000020004" pitchFamily="2" charset="0"/>
              </a:rPr>
              <a:t>,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enolate-like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anions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17E51E69-907F-3DE6-F795-4139262B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80" y="245109"/>
            <a:ext cx="5483860" cy="66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5344DC5B-1959-4DC6-B54C-4182DF1E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30" y="707059"/>
            <a:ext cx="4982210" cy="54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8333C506-2B41-E05E-4B4C-6753AF07729D}"/>
              </a:ext>
            </a:extLst>
          </p:cNvPr>
          <p:cNvSpPr txBox="1"/>
          <p:nvPr/>
        </p:nvSpPr>
        <p:spPr>
          <a:xfrm>
            <a:off x="929640" y="281105"/>
            <a:ext cx="10287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200" dirty="0">
                <a:effectLst/>
                <a:latin typeface="Optima" panose="02000503060000020004" pitchFamily="2" charset="0"/>
              </a:rPr>
              <a:t> atom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flanked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acidity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enhanced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further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b="1" dirty="0">
                <a:solidFill>
                  <a:srgbClr val="0077A0"/>
                </a:solidFill>
                <a:effectLst/>
                <a:latin typeface="Optima" panose="02000503060000020004" pitchFamily="2" charset="0"/>
              </a:rPr>
              <a:t>TABLE 22.1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shows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1,3-diketones (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diketones</a:t>
            </a:r>
            <a:r>
              <a:rPr lang="id-ID" sz="2200" dirty="0">
                <a:effectLst/>
                <a:latin typeface="Optima" panose="02000503060000020004" pitchFamily="2" charset="0"/>
              </a:rPr>
              <a:t>), 3-oxo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),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1,3-diesters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)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water</a:t>
            </a:r>
            <a:r>
              <a:rPr lang="id-ID" sz="22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derived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sharing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negative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charge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neighboring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oxygens</a:t>
            </a:r>
            <a:r>
              <a:rPr lang="id-ID" sz="22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2,4-pentanedione,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instance</a:t>
            </a:r>
            <a:r>
              <a:rPr lang="id-ID" sz="2200" dirty="0">
                <a:effectLst/>
                <a:latin typeface="Optima" panose="02000503060000020004" pitchFamily="2" charset="0"/>
              </a:rPr>
              <a:t>, has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three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Similar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drawn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doubly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C42A43A3-7CB8-A4C7-A348-3C426190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76" y="2883752"/>
            <a:ext cx="7744914" cy="37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461E1900-BEF7-D9E5-EC87-588223AF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069080"/>
            <a:ext cx="10165080" cy="2541270"/>
          </a:xfrm>
          <a:prstGeom prst="rect">
            <a:avLst/>
          </a:prstGeom>
        </p:spPr>
      </p:pic>
      <p:pic>
        <p:nvPicPr>
          <p:cNvPr id="4" name="Gambar 3">
            <a:extLst>
              <a:ext uri="{FF2B5EF4-FFF2-40B4-BE49-F238E27FC236}">
                <a16:creationId xmlns:a16="http://schemas.microsoft.com/office/drawing/2014/main" id="{B77A3D3D-7A2D-09BC-0666-896BA6994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124428"/>
            <a:ext cx="9997440" cy="39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1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CB426161-359F-28D5-946D-3A51026523D3}"/>
              </a:ext>
            </a:extLst>
          </p:cNvPr>
          <p:cNvSpPr txBox="1"/>
          <p:nvPr/>
        </p:nvSpPr>
        <p:spPr>
          <a:xfrm>
            <a:off x="1219200" y="919877"/>
            <a:ext cx="9662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22-7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Identify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molecules</a:t>
            </a:r>
            <a:r>
              <a:rPr lang="id-ID" sz="2200" dirty="0">
                <a:effectLst/>
                <a:latin typeface="Optima" panose="02000503060000020004" pitchFamily="2" charset="0"/>
              </a:rPr>
              <a:t>:</a:t>
            </a:r>
            <a:endParaRPr lang="id-ID" sz="2200" baseline="-25000" dirty="0">
              <a:effectLst/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B6216A59-6717-CA20-45D7-1FEB4BC0AF08}"/>
              </a:ext>
            </a:extLst>
          </p:cNvPr>
          <p:cNvSpPr txBox="1"/>
          <p:nvPr/>
        </p:nvSpPr>
        <p:spPr>
          <a:xfrm>
            <a:off x="1219200" y="4308455"/>
            <a:ext cx="9326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b="1" dirty="0">
                <a:effectLst/>
                <a:latin typeface="Optima" panose="02000503060000020004" pitchFamily="2" charset="0"/>
              </a:rPr>
              <a:t>PROBLEM 22-8</a:t>
            </a: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Draw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structure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acetonitrile</a:t>
            </a:r>
            <a:r>
              <a:rPr lang="id-ID" sz="2200" dirty="0">
                <a:effectLst/>
                <a:latin typeface="Optima" panose="02000503060000020004" pitchFamily="2" charset="0"/>
              </a:rPr>
              <a:t> anion, –:CH2C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account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acidity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nitriles</a:t>
            </a:r>
            <a:r>
              <a:rPr lang="id-ID" sz="2200" dirty="0">
                <a:effectLst/>
                <a:latin typeface="Optima" panose="02000503060000020004" pitchFamily="2" charset="0"/>
              </a:rPr>
              <a:t>.</a:t>
            </a: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BB487880-9DC7-803E-D459-BA2C9CFE9430}"/>
              </a:ext>
            </a:extLst>
          </p:cNvPr>
          <p:cNvSpPr txBox="1"/>
          <p:nvPr/>
        </p:nvSpPr>
        <p:spPr>
          <a:xfrm>
            <a:off x="1219200" y="1717476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id-ID" sz="2200" dirty="0">
                <a:effectLst/>
                <a:latin typeface="Optima" panose="02000503060000020004" pitchFamily="2" charset="0"/>
              </a:rPr>
              <a:t>(CH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CHO </a:t>
            </a:r>
          </a:p>
          <a:p>
            <a:pPr marL="342900" indent="-342900">
              <a:buFont typeface="+mj-lt"/>
              <a:buAutoNum type="alphaLcParenR"/>
            </a:pPr>
            <a:r>
              <a:rPr lang="id-ID" sz="2200" dirty="0">
                <a:effectLst/>
                <a:latin typeface="Optima" panose="02000503060000020004" pitchFamily="2" charset="0"/>
              </a:rPr>
              <a:t>(CH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)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C–COCH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CO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H</a:t>
            </a:r>
          </a:p>
          <a:p>
            <a:pPr marL="342900" indent="-342900">
              <a:buFont typeface="+mj-lt"/>
              <a:buAutoNum type="alphaLcParenR"/>
            </a:pPr>
            <a:r>
              <a:rPr lang="id-ID" sz="2200" dirty="0" err="1">
                <a:effectLst/>
                <a:latin typeface="Optima" panose="02000503060000020004" pitchFamily="2" charset="0"/>
              </a:rPr>
              <a:t>Benzamide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endParaRPr lang="id-ID" sz="2200" dirty="0">
              <a:latin typeface="Optima" panose="02000503060000020004" pitchFamily="2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CN</a:t>
            </a:r>
          </a:p>
          <a:p>
            <a:pPr marL="342900" indent="-342900">
              <a:buFont typeface="+mj-lt"/>
              <a:buAutoNum type="alphaLcParenR"/>
            </a:pP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CON(CH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)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153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AA151125-D9CD-BAC9-DB28-B18B10006639}"/>
              </a:ext>
            </a:extLst>
          </p:cNvPr>
          <p:cNvSpPr txBox="1"/>
          <p:nvPr/>
        </p:nvSpPr>
        <p:spPr>
          <a:xfrm>
            <a:off x="745015" y="368474"/>
            <a:ext cx="1032097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6.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Reactivity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Enolate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Ions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endParaRPr lang="id-ID" sz="3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44B181B4-40D0-020B-E218-3E580D84332D}"/>
              </a:ext>
            </a:extLst>
          </p:cNvPr>
          <p:cNvSpPr txBox="1"/>
          <p:nvPr/>
        </p:nvSpPr>
        <p:spPr>
          <a:xfrm>
            <a:off x="710192" y="1024652"/>
            <a:ext cx="10355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useful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reasons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First, pure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can’t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normally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isolated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instead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generated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short-lived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intermediates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concentration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. By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contrast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stable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solutions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pure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easily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many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don’t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Whereas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neutral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negatively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charged</a:t>
            </a:r>
            <a:r>
              <a:rPr lang="id-ID" sz="2200" dirty="0">
                <a:effectLst/>
                <a:latin typeface="Optima" panose="02000503060000020004" pitchFamily="2" charset="0"/>
              </a:rPr>
              <a:t>, making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much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better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nucleophiles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FDC8A926-FF05-E2C5-C79F-043ADE9DF08F}"/>
              </a:ext>
            </a:extLst>
          </p:cNvPr>
          <p:cNvSpPr txBox="1"/>
          <p:nvPr/>
        </p:nvSpPr>
        <p:spPr>
          <a:xfrm>
            <a:off x="751109" y="3749040"/>
            <a:ext cx="103209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they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resonance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hybrids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nonequivalent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looked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either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vinylic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alkoxides</a:t>
            </a:r>
            <a:r>
              <a:rPr lang="id-ID" sz="2200" dirty="0">
                <a:effectLst/>
                <a:latin typeface="Optima" panose="02000503060000020004" pitchFamily="2" charset="0"/>
              </a:rPr>
              <a:t> ( 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carbanions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( ).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electrophiles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either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derivative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while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22.6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Both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kinds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reactivity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known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common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4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53A9FD5A-8923-A7E1-7918-ECA2122C304B}"/>
              </a:ext>
            </a:extLst>
          </p:cNvPr>
          <p:cNvSpPr txBox="1"/>
          <p:nvPr/>
        </p:nvSpPr>
        <p:spPr>
          <a:xfrm>
            <a:off x="849945" y="473404"/>
            <a:ext cx="10320976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280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Why</a:t>
            </a:r>
            <a:r>
              <a:rPr lang="id-ID" sz="280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This</a:t>
            </a:r>
            <a:r>
              <a:rPr lang="id-ID" sz="280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Chapter</a:t>
            </a:r>
            <a:r>
              <a:rPr lang="id-ID" sz="280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?</a:t>
            </a: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074DB329-0832-F269-AA59-1BF09EF8913A}"/>
              </a:ext>
            </a:extLst>
          </p:cNvPr>
          <p:cNvSpPr txBox="1"/>
          <p:nvPr/>
        </p:nvSpPr>
        <p:spPr>
          <a:xfrm>
            <a:off x="1340370" y="1765330"/>
            <a:ext cx="94213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As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with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nucleophilic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additions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nucleophilic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acyl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substitutions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many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laboratory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schemes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pharmaceutical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syntheses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biochemical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pathways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make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frequent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use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carbonyl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Symbol" pitchFamily="2" charset="2"/>
              </a:rPr>
              <a:t>a</a:t>
            </a:r>
            <a:r>
              <a:rPr lang="en-US" sz="2400" i="1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-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substitution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reactions</a:t>
            </a:r>
            <a:endParaRPr lang="id-ID" sz="2400" b="0" i="0" u="none" strike="noStrike" dirty="0">
              <a:solidFill>
                <a:srgbClr val="000000"/>
              </a:solidFill>
              <a:effectLst/>
              <a:latin typeface="Optima" panose="02000503060000020004" pitchFamily="2" charset="0"/>
            </a:endParaRPr>
          </a:p>
          <a:p>
            <a:pPr algn="just"/>
            <a:endParaRPr lang="id-ID" sz="2400" dirty="0">
              <a:solidFill>
                <a:srgbClr val="000000"/>
              </a:solidFill>
              <a:latin typeface="Optima" panose="02000503060000020004" pitchFamily="2" charset="0"/>
            </a:endParaRPr>
          </a:p>
          <a:p>
            <a:pPr algn="just"/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Their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great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value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comes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from the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fact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that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they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constitute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one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the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few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general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methods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for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1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forming</a:t>
            </a:r>
            <a:r>
              <a:rPr lang="id-ID" sz="2400" b="1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1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</a:t>
            </a:r>
            <a:r>
              <a:rPr lang="id-ID" sz="2400" b="1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–</a:t>
            </a:r>
            <a:r>
              <a:rPr lang="id-ID" sz="2400" b="1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</a:t>
            </a:r>
            <a:r>
              <a:rPr lang="id-ID" sz="2400" b="1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1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bonds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thereby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making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it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possible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to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build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larger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molecules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from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smaller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precursors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 In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this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chapter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we’ll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see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how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why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these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reactions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occur</a:t>
            </a:r>
            <a:r>
              <a:rPr lang="id-ID" sz="24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</a:t>
            </a:r>
            <a:endParaRPr lang="id-US" sz="24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4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CA475038-5E77-2B86-1320-C1BF0C55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52400"/>
            <a:ext cx="7602777" cy="5162816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A694E366-8A50-2CEE-B4F0-331792E018FE}"/>
              </a:ext>
            </a:extLst>
          </p:cNvPr>
          <p:cNvSpPr txBox="1"/>
          <p:nvPr/>
        </p:nvSpPr>
        <p:spPr>
          <a:xfrm>
            <a:off x="906780" y="5334087"/>
            <a:ext cx="10393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22.6 </a:t>
            </a:r>
            <a:r>
              <a:rPr lang="id-ID" b="1" dirty="0">
                <a:effectLst/>
                <a:latin typeface="Optima" panose="02000503060000020004" pitchFamily="2" charset="0"/>
              </a:rPr>
              <a:t>The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electrostatic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potential</a:t>
            </a:r>
            <a:r>
              <a:rPr lang="id-ID" b="1" dirty="0">
                <a:effectLst/>
                <a:latin typeface="Optima" panose="02000503060000020004" pitchFamily="2" charset="0"/>
              </a:rPr>
              <a:t> map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of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acetone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b="1" dirty="0">
                <a:effectLst/>
                <a:latin typeface="Optima" panose="02000503060000020004" pitchFamily="2" charset="0"/>
              </a:rPr>
              <a:t> ion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shows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how</a:t>
            </a:r>
            <a:r>
              <a:rPr lang="id-ID" b="1" dirty="0">
                <a:effectLst/>
                <a:latin typeface="Optima" panose="02000503060000020004" pitchFamily="2" charset="0"/>
              </a:rPr>
              <a:t> the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negative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charge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is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delocalized</a:t>
            </a:r>
            <a:r>
              <a:rPr lang="id-ID" b="1" dirty="0">
                <a:effectLst/>
                <a:latin typeface="Optima" panose="02000503060000020004" pitchFamily="2" charset="0"/>
              </a:rPr>
              <a:t> over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both</a:t>
            </a:r>
            <a:r>
              <a:rPr lang="id-ID" b="1" dirty="0">
                <a:effectLst/>
                <a:latin typeface="Optima" panose="02000503060000020004" pitchFamily="2" charset="0"/>
              </a:rPr>
              <a:t> the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b="1" dirty="0">
                <a:effectLst/>
                <a:latin typeface="Optima" panose="02000503060000020004" pitchFamily="2" charset="0"/>
              </a:rPr>
              <a:t>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and</a:t>
            </a:r>
            <a:r>
              <a:rPr lang="id-ID" b="1" dirty="0">
                <a:effectLst/>
                <a:latin typeface="Optima" panose="02000503060000020004" pitchFamily="2" charset="0"/>
              </a:rPr>
              <a:t> the </a:t>
            </a:r>
            <a:r>
              <a:rPr lang="el-GR" b="1" dirty="0">
                <a:effectLst/>
                <a:latin typeface="IBMPlexSans"/>
              </a:rPr>
              <a:t>α </a:t>
            </a:r>
            <a:r>
              <a:rPr lang="id-ID" b="1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b="1" dirty="0">
                <a:effectLst/>
                <a:latin typeface="Optima" panose="02000503060000020004" pitchFamily="2" charset="0"/>
              </a:rPr>
              <a:t>. </a:t>
            </a:r>
            <a:r>
              <a:rPr lang="id-ID" dirty="0">
                <a:effectLst/>
                <a:latin typeface="Optima" panose="02000503060000020004" pitchFamily="2" charset="0"/>
              </a:rPr>
              <a:t>As </a:t>
            </a:r>
            <a:r>
              <a:rPr lang="id-ID" dirty="0" err="1">
                <a:effectLst/>
                <a:latin typeface="Optima" panose="02000503060000020004" pitchFamily="2" charset="0"/>
              </a:rPr>
              <a:t>a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result</a:t>
            </a:r>
            <a:r>
              <a:rPr lang="id-ID" dirty="0">
                <a:effectLst/>
                <a:latin typeface="Optima" panose="02000503060000020004" pitchFamily="2" charset="0"/>
              </a:rPr>
              <a:t>, </a:t>
            </a:r>
            <a:r>
              <a:rPr lang="id-ID" dirty="0" err="1">
                <a:effectLst/>
                <a:latin typeface="Optima" panose="02000503060000020004" pitchFamily="2" charset="0"/>
              </a:rPr>
              <a:t>two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modes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of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of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an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dirty="0">
                <a:effectLst/>
                <a:latin typeface="Optima" panose="02000503060000020004" pitchFamily="2" charset="0"/>
              </a:rPr>
              <a:t> ion </a:t>
            </a:r>
            <a:r>
              <a:rPr lang="id-ID" dirty="0" err="1">
                <a:effectLst/>
                <a:latin typeface="Optima" panose="02000503060000020004" pitchFamily="2" charset="0"/>
              </a:rPr>
              <a:t>with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an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electrophile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E</a:t>
            </a:r>
            <a:r>
              <a:rPr lang="id-ID" dirty="0">
                <a:effectLst/>
                <a:latin typeface="Optima" panose="02000503060000020004" pitchFamily="2" charset="0"/>
              </a:rPr>
              <a:t>+ are </a:t>
            </a:r>
            <a:r>
              <a:rPr lang="id-ID" dirty="0" err="1">
                <a:effectLst/>
                <a:latin typeface="Optima" panose="02000503060000020004" pitchFamily="2" charset="0"/>
              </a:rPr>
              <a:t>possible</a:t>
            </a:r>
            <a:r>
              <a:rPr lang="id-ID" dirty="0">
                <a:effectLst/>
                <a:latin typeface="Optima" panose="02000503060000020004" pitchFamily="2" charset="0"/>
              </a:rPr>
              <a:t>. </a:t>
            </a:r>
            <a:r>
              <a:rPr lang="id-ID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on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dirty="0">
                <a:effectLst/>
                <a:latin typeface="Optima" panose="02000503060000020004" pitchFamily="2" charset="0"/>
              </a:rPr>
              <a:t> to </a:t>
            </a:r>
            <a:r>
              <a:rPr lang="id-ID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an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el-GR" dirty="0">
                <a:effectLst/>
                <a:latin typeface="IBMPlexSans"/>
              </a:rPr>
              <a:t>α-</a:t>
            </a:r>
            <a:r>
              <a:rPr lang="id-ID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is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more</a:t>
            </a:r>
            <a:r>
              <a:rPr lang="id-ID" dirty="0">
                <a:effectLst/>
                <a:latin typeface="Optima" panose="02000503060000020004" pitchFamily="2" charset="0"/>
              </a:rPr>
              <a:t> </a:t>
            </a:r>
            <a:r>
              <a:rPr lang="id-ID" dirty="0" err="1">
                <a:effectLst/>
                <a:latin typeface="Optima" panose="02000503060000020004" pitchFamily="2" charset="0"/>
              </a:rPr>
              <a:t>common</a:t>
            </a:r>
            <a:r>
              <a:rPr lang="id-ID" dirty="0">
                <a:effectLst/>
                <a:latin typeface="Optima" panose="02000503060000020004" pitchFamily="2" charset="0"/>
              </a:rPr>
              <a:t>. </a:t>
            </a:r>
            <a:endParaRPr lang="id-ID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39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1D0E9336-006A-82AA-9532-920049EF51A0}"/>
              </a:ext>
            </a:extLst>
          </p:cNvPr>
          <p:cNvSpPr txBox="1"/>
          <p:nvPr/>
        </p:nvSpPr>
        <p:spPr>
          <a:xfrm>
            <a:off x="1005840" y="415558"/>
            <a:ext cx="102260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reactivity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base-promoted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. Even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weak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effective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2200" dirty="0">
                <a:effectLst/>
                <a:latin typeface="Optima" panose="02000503060000020004" pitchFamily="2" charset="0"/>
              </a:rPr>
              <a:t> not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necessary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completely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ion.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soon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small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amount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generated</a:t>
            </a:r>
            <a:r>
              <a:rPr lang="id-ID" sz="2200" dirty="0">
                <a:effectLst/>
                <a:latin typeface="Optima" panose="02000503060000020004" pitchFamily="2" charset="0"/>
              </a:rPr>
              <a:t>, halogen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immediately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removing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driving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equilibrium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toward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further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9BAB7785-C3A2-CA73-7086-B5D5A911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97" y="2778760"/>
            <a:ext cx="9293726" cy="2006600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F79BF1F3-9605-E260-AC3D-859E7E878BBF}"/>
              </a:ext>
            </a:extLst>
          </p:cNvPr>
          <p:cNvSpPr txBox="1"/>
          <p:nvPr/>
        </p:nvSpPr>
        <p:spPr>
          <a:xfrm>
            <a:off x="1005840" y="5002798"/>
            <a:ext cx="1022603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effectLst/>
                <a:latin typeface="Optima" panose="02000503060000020004" pitchFamily="2" charset="0"/>
              </a:rPr>
              <a:t>Base-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promoted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seldom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1800" dirty="0">
                <a:effectLst/>
                <a:latin typeface="Optima" panose="02000503060000020004" pitchFamily="2" charset="0"/>
              </a:rPr>
              <a:t> in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practice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difficult</a:t>
            </a:r>
            <a:r>
              <a:rPr lang="id-ID" sz="1800" dirty="0">
                <a:effectLst/>
                <a:latin typeface="Optima" panose="02000503060000020004" pitchFamily="2" charset="0"/>
              </a:rPr>
              <a:t> to stop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monosubstituted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1800" dirty="0">
                <a:effectLst/>
                <a:latin typeface="Optima" panose="02000503060000020004" pitchFamily="2" charset="0"/>
              </a:rPr>
              <a:t>. An </a:t>
            </a:r>
            <a:r>
              <a:rPr lang="el-GR" sz="1800" dirty="0">
                <a:effectLst/>
                <a:latin typeface="DejaVuSerif"/>
              </a:rPr>
              <a:t>α</a:t>
            </a:r>
            <a:r>
              <a:rPr lang="el-GR" sz="1800" dirty="0">
                <a:effectLst/>
                <a:latin typeface="IBMPlexSerif"/>
              </a:rPr>
              <a:t>-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halogenated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generally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starting</a:t>
            </a:r>
            <a:r>
              <a:rPr lang="id-ID" sz="1800" dirty="0">
                <a:effectLst/>
                <a:latin typeface="Optima" panose="02000503060000020004" pitchFamily="2" charset="0"/>
              </a:rPr>
              <a:t>,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unsubstituted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electron-withdrawing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inductive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effect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dirty="0">
                <a:effectLst/>
                <a:latin typeface="Optima" panose="02000503060000020004" pitchFamily="2" charset="0"/>
              </a:rPr>
              <a:t> the halogen atom.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1800" dirty="0">
                <a:effectLst/>
                <a:latin typeface="Optima" panose="02000503060000020004" pitchFamily="2" charset="0"/>
              </a:rPr>
              <a:t>, 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monohalogenated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products</a:t>
            </a:r>
            <a:r>
              <a:rPr lang="id-ID" sz="1800" dirty="0">
                <a:effectLst/>
                <a:latin typeface="Optima" panose="02000503060000020004" pitchFamily="2" charset="0"/>
              </a:rPr>
              <a:t> are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themselves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rapidly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turned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further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halogenated</a:t>
            </a:r>
            <a:r>
              <a:rPr lang="id-ID" sz="1800" dirty="0">
                <a:effectLst/>
                <a:latin typeface="Optima" panose="02000503060000020004" pitchFamily="2" charset="0"/>
              </a:rPr>
              <a:t>. </a:t>
            </a:r>
            <a:endParaRPr lang="id-ID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31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0FEC9444-6A84-539F-E456-316E7429A14D}"/>
              </a:ext>
            </a:extLst>
          </p:cNvPr>
          <p:cNvSpPr txBox="1"/>
          <p:nvPr/>
        </p:nvSpPr>
        <p:spPr>
          <a:xfrm>
            <a:off x="1082040" y="416898"/>
            <a:ext cx="99364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effectLst/>
                <a:latin typeface="Optima" panose="02000503060000020004" pitchFamily="2" charset="0"/>
              </a:rPr>
              <a:t>If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excess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halogen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methyl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triply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halogenated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cleaved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000" dirty="0">
                <a:effectLst/>
                <a:latin typeface="Optima" panose="02000503060000020004" pitchFamily="2" charset="0"/>
              </a:rPr>
              <a:t> in the haloform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products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plus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so-called</a:t>
            </a:r>
            <a:r>
              <a:rPr lang="id-ID" sz="2000" dirty="0">
                <a:effectLst/>
                <a:latin typeface="Optima" panose="02000503060000020004" pitchFamily="2" charset="0"/>
              </a:rPr>
              <a:t> haloform 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chloroform</a:t>
            </a:r>
            <a:r>
              <a:rPr lang="id-ID" sz="2000" dirty="0">
                <a:effectLst/>
                <a:latin typeface="Optima" panose="02000503060000020004" pitchFamily="2" charset="0"/>
              </a:rPr>
              <a:t>, CHCl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;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bromoform</a:t>
            </a:r>
            <a:r>
              <a:rPr lang="id-ID" sz="2000" dirty="0">
                <a:effectLst/>
                <a:latin typeface="Optima" panose="02000503060000020004" pitchFamily="2" charset="0"/>
              </a:rPr>
              <a:t>, CHBr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;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iodoform</a:t>
            </a:r>
            <a:r>
              <a:rPr lang="id-ID" sz="2000" dirty="0">
                <a:effectLst/>
                <a:latin typeface="Optima" panose="02000503060000020004" pitchFamily="2" charset="0"/>
              </a:rPr>
              <a:t>, CHI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).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Note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000" dirty="0">
                <a:effectLst/>
                <a:latin typeface="Optima" panose="02000503060000020004" pitchFamily="2" charset="0"/>
              </a:rPr>
              <a:t> step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–CX</a:t>
            </a:r>
            <a:r>
              <a:rPr lang="id-ID" sz="20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–OH.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halogen-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carbanion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acts</a:t>
            </a:r>
            <a:r>
              <a:rPr lang="id-ID" sz="2000" dirty="0">
                <a:effectLst/>
                <a:latin typeface="Optima" panose="02000503060000020004" pitchFamily="2" charset="0"/>
              </a:rPr>
              <a:t> as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leaving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FBE44F9A-D7DA-9964-6615-930824B2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5" y="2152862"/>
            <a:ext cx="9017601" cy="2996532"/>
          </a:xfrm>
          <a:prstGeom prst="rect">
            <a:avLst/>
          </a:prstGeom>
        </p:spPr>
      </p:pic>
      <p:sp>
        <p:nvSpPr>
          <p:cNvPr id="8" name="Kotak Teks 7">
            <a:extLst>
              <a:ext uri="{FF2B5EF4-FFF2-40B4-BE49-F238E27FC236}">
                <a16:creationId xmlns:a16="http://schemas.microsoft.com/office/drawing/2014/main" id="{F8626CF3-DB20-816D-CF98-54B6F6B8D8C6}"/>
              </a:ext>
            </a:extLst>
          </p:cNvPr>
          <p:cNvSpPr txBox="1"/>
          <p:nvPr/>
        </p:nvSpPr>
        <p:spPr>
          <a:xfrm>
            <a:off x="1082040" y="5256074"/>
            <a:ext cx="10332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22-9 </a:t>
            </a: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Why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suppose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halogenations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media are referred to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acid-catalyzed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where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halogenations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basic</a:t>
            </a:r>
            <a:r>
              <a:rPr lang="id-ID" sz="2200" dirty="0">
                <a:effectLst/>
                <a:latin typeface="Optima" panose="02000503060000020004" pitchFamily="2" charset="0"/>
              </a:rPr>
              <a:t> media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base-promoted</a:t>
            </a:r>
            <a:r>
              <a:rPr lang="id-ID" sz="2200" dirty="0">
                <a:effectLst/>
                <a:latin typeface="Optima" panose="02000503060000020004" pitchFamily="2" charset="0"/>
              </a:rPr>
              <a:t>?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words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full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equivalent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required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halogenation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?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4851168C-2C48-5785-47AE-4F1E8DEA8A17}"/>
              </a:ext>
            </a:extLst>
          </p:cNvPr>
          <p:cNvSpPr txBox="1"/>
          <p:nvPr/>
        </p:nvSpPr>
        <p:spPr>
          <a:xfrm>
            <a:off x="745015" y="368474"/>
            <a:ext cx="1032097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7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Alkylation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Enolate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3200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Ions</a:t>
            </a:r>
            <a:r>
              <a:rPr lang="id-ID" sz="3200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endParaRPr lang="id-ID" sz="32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9F07C039-39CD-4597-56A6-D623BD9B940E}"/>
              </a:ext>
            </a:extLst>
          </p:cNvPr>
          <p:cNvSpPr txBox="1"/>
          <p:nvPr/>
        </p:nvSpPr>
        <p:spPr>
          <a:xfrm>
            <a:off x="714534" y="997357"/>
            <a:ext cx="103209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Perhaps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useful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their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treatment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thereby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new</a:t>
            </a:r>
            <a:r>
              <a:rPr lang="id-ID" sz="2200" dirty="0">
                <a:effectLst/>
                <a:latin typeface="Optima" panose="02000503060000020004" pitchFamily="2" charset="0"/>
              </a:rPr>
              <a:t> C−C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joining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smaller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pieces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larger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molecule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electrophilic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SN2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displaces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leaving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backside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attack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CD1F1950-7F1D-FF33-E0EB-102D777D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21" y="5623386"/>
            <a:ext cx="5765800" cy="1079500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3B3A8065-C018-0A02-F71B-79137C8A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01290"/>
            <a:ext cx="7467600" cy="1790700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id="{23901DF3-6C5F-EE97-B21D-2D11F5D792A8}"/>
              </a:ext>
            </a:extLst>
          </p:cNvPr>
          <p:cNvSpPr txBox="1"/>
          <p:nvPr/>
        </p:nvSpPr>
        <p:spPr>
          <a:xfrm>
            <a:off x="745015" y="4544828"/>
            <a:ext cx="103209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effectLst/>
                <a:latin typeface="Optima" panose="02000503060000020004" pitchFamily="2" charset="0"/>
              </a:rPr>
              <a:t>The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should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primary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methyl</a:t>
            </a:r>
            <a:r>
              <a:rPr lang="id-ID" sz="1800" dirty="0">
                <a:effectLst/>
                <a:latin typeface="Optima" panose="02000503060000020004" pitchFamily="2" charset="0"/>
              </a:rPr>
              <a:t>,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preferably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should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allylic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benzylic</a:t>
            </a:r>
            <a:r>
              <a:rPr lang="id-ID" sz="1800" dirty="0">
                <a:effectLst/>
                <a:latin typeface="Optima" panose="02000503060000020004" pitchFamily="2" charset="0"/>
              </a:rPr>
              <a:t>.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Secondary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halides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react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poorly</a:t>
            </a:r>
            <a:r>
              <a:rPr lang="id-ID" sz="1800" dirty="0">
                <a:effectLst/>
                <a:latin typeface="Optima" panose="02000503060000020004" pitchFamily="2" charset="0"/>
              </a:rPr>
              <a:t>,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tertiary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halides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don’t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react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competing</a:t>
            </a:r>
            <a:r>
              <a:rPr lang="id-ID" sz="1800" dirty="0">
                <a:effectLst/>
                <a:latin typeface="Optima" panose="02000503060000020004" pitchFamily="2" charset="0"/>
              </a:rPr>
              <a:t> E2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elimination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1800" dirty="0">
                <a:effectLst/>
                <a:latin typeface="Optima" panose="02000503060000020004" pitchFamily="2" charset="0"/>
              </a:rPr>
              <a:t> HX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instead</a:t>
            </a:r>
            <a:r>
              <a:rPr lang="id-ID" sz="1800" dirty="0">
                <a:effectLst/>
                <a:latin typeface="Optima" panose="02000503060000020004" pitchFamily="2" charset="0"/>
              </a:rPr>
              <a:t>.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Vinylic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aryl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halides</a:t>
            </a:r>
            <a:r>
              <a:rPr lang="id-ID" sz="1800" dirty="0">
                <a:effectLst/>
                <a:latin typeface="Optima" panose="02000503060000020004" pitchFamily="2" charset="0"/>
              </a:rPr>
              <a:t> are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unreactive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backside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approach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sterically</a:t>
            </a:r>
            <a:r>
              <a:rPr lang="id-ID" sz="1800" dirty="0">
                <a:effectLst/>
                <a:latin typeface="Optima" panose="02000503060000020004" pitchFamily="2" charset="0"/>
              </a:rPr>
              <a:t> </a:t>
            </a:r>
            <a:r>
              <a:rPr lang="id-ID" sz="1800" dirty="0" err="1">
                <a:effectLst/>
                <a:latin typeface="Optima" panose="02000503060000020004" pitchFamily="2" charset="0"/>
              </a:rPr>
              <a:t>prevented</a:t>
            </a:r>
            <a:r>
              <a:rPr lang="id-ID" sz="1800" dirty="0">
                <a:effectLst/>
                <a:latin typeface="Optima" panose="02000503060000020004" pitchFamily="2" charset="0"/>
              </a:rPr>
              <a:t>. </a:t>
            </a:r>
            <a:endParaRPr lang="id-ID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35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4B314607-9589-0A22-A9C3-3D0831B1ED56}"/>
              </a:ext>
            </a:extLst>
          </p:cNvPr>
          <p:cNvSpPr txBox="1"/>
          <p:nvPr/>
        </p:nvSpPr>
        <p:spPr>
          <a:xfrm>
            <a:off x="1356360" y="525512"/>
            <a:ext cx="93421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The </a:t>
            </a:r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Malonic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Ester </a:t>
            </a:r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Synthesis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endParaRPr lang="id-ID" dirty="0">
              <a:latin typeface="Optima" panose="02000503060000020004" pitchFamily="2" charset="0"/>
            </a:endParaRPr>
          </a:p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One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oldest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known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method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while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lengthening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chain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atoms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4CF2E4CD-1408-A065-82F3-F634E030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14" y="2383542"/>
            <a:ext cx="6480544" cy="1446550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E35AE7D8-C85E-03EA-AA22-D63EF00AE4A1}"/>
              </a:ext>
            </a:extLst>
          </p:cNvPr>
          <p:cNvSpPr txBox="1"/>
          <p:nvPr/>
        </p:nvSpPr>
        <p:spPr>
          <a:xfrm>
            <a:off x="1470660" y="3996958"/>
            <a:ext cx="93421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Diethyl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propanedioate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commonly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called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malonate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(pKa = 13)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flanked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easily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sodium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ethanol</a:t>
            </a:r>
            <a:r>
              <a:rPr lang="id-ID" sz="22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ion,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turn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good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rapidly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Note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abbreviation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“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</a:t>
            </a:r>
            <a:r>
              <a:rPr lang="id-ID" sz="2200" dirty="0">
                <a:effectLst/>
                <a:latin typeface="Optima" panose="02000503060000020004" pitchFamily="2" charset="0"/>
              </a:rPr>
              <a:t>”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, –CH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4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4C1C3D0F-E7C5-99E0-899D-490B872E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06" y="143510"/>
            <a:ext cx="7571526" cy="200533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C945BE38-EB7C-D2CC-B1C1-08CFC8BAD621}"/>
              </a:ext>
            </a:extLst>
          </p:cNvPr>
          <p:cNvSpPr txBox="1"/>
          <p:nvPr/>
        </p:nvSpPr>
        <p:spPr>
          <a:xfrm>
            <a:off x="822960" y="2830175"/>
            <a:ext cx="1013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has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remaining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process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repeated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71EAF2E4-1341-C54C-0261-C77B95336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76" y="3732311"/>
            <a:ext cx="8302928" cy="21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D91EEEB9-F7B0-41AE-02F1-5D16997FDCE9}"/>
              </a:ext>
            </a:extLst>
          </p:cNvPr>
          <p:cNvSpPr txBox="1"/>
          <p:nvPr/>
        </p:nvSpPr>
        <p:spPr>
          <a:xfrm>
            <a:off x="1295400" y="725716"/>
            <a:ext cx="9753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heating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aqueous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hydrochloric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hydrolysis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b="1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>
                <a:effectLst/>
                <a:latin typeface="Optima" panose="02000503060000020004" pitchFamily="2" charset="0"/>
              </a:rPr>
              <a:t>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loss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CO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)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monocarboxylic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A45805ED-D005-40CD-F146-5424DEAA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27" y="2042160"/>
            <a:ext cx="7501074" cy="1950744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4249D3CC-C210-90BD-E5D6-350F80DB0F92}"/>
              </a:ext>
            </a:extLst>
          </p:cNvPr>
          <p:cNvSpPr txBox="1"/>
          <p:nvPr/>
        </p:nvSpPr>
        <p:spPr>
          <a:xfrm>
            <a:off x="1295400" y="4393198"/>
            <a:ext cx="9753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not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general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unique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atoms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away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the –CO2H.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loss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CO2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heating</a:t>
            </a:r>
            <a:r>
              <a:rPr lang="id-ID" sz="22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mechanism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involves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initial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thereby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accounting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appropriately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positioned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37CF201D-8B3B-F45B-EAB5-F82F7423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97" y="716280"/>
            <a:ext cx="9920805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A784EE1B-BFA9-1C29-1689-48AF20C69D9F}"/>
              </a:ext>
            </a:extLst>
          </p:cNvPr>
          <p:cNvSpPr txBox="1"/>
          <p:nvPr/>
        </p:nvSpPr>
        <p:spPr>
          <a:xfrm>
            <a:off x="1066800" y="786676"/>
            <a:ext cx="99364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previously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overall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effect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while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lengthening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chain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atoms</a:t>
            </a:r>
            <a:r>
              <a:rPr lang="id-ID" sz="2200" dirty="0">
                <a:effectLst/>
                <a:latin typeface="Optima" panose="02000503060000020004" pitchFamily="2" charset="0"/>
              </a:rPr>
              <a:t> (RX → RCH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CO</a:t>
            </a:r>
            <a:r>
              <a:rPr lang="id-ID" sz="2200" baseline="-25000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H).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1AF4C1AC-423E-B65A-A6D3-8878CBB9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1869439"/>
            <a:ext cx="9936480" cy="46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342A81B9-EDEC-F344-5E2F-28535F48EA38}"/>
              </a:ext>
            </a:extLst>
          </p:cNvPr>
          <p:cNvSpPr txBox="1"/>
          <p:nvPr/>
        </p:nvSpPr>
        <p:spPr>
          <a:xfrm>
            <a:off x="1127760" y="383739"/>
            <a:ext cx="99364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cycloalkanecarboxylic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. For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200" dirty="0">
                <a:effectLst/>
                <a:latin typeface="Optima" panose="02000503060000020004" pitchFamily="2" charset="0"/>
              </a:rPr>
              <a:t> 1,4-dibromobutane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treated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presence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equivalents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sodium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step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intramolecularly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Hydrolysis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cyclopentanecarboxylic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Three</a:t>
            </a:r>
            <a:r>
              <a:rPr lang="id-ID" sz="2200" dirty="0">
                <a:effectLst/>
                <a:latin typeface="Optima" panose="02000503060000020004" pitchFamily="2" charset="0"/>
              </a:rPr>
              <a:t>-,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four</a:t>
            </a:r>
            <a:r>
              <a:rPr lang="id-ID" sz="2200" dirty="0">
                <a:effectLst/>
                <a:latin typeface="Optima" panose="02000503060000020004" pitchFamily="2" charset="0"/>
              </a:rPr>
              <a:t>-,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five</a:t>
            </a:r>
            <a:r>
              <a:rPr lang="id-ID" sz="2200" dirty="0">
                <a:effectLst/>
                <a:latin typeface="Optima" panose="02000503060000020004" pitchFamily="2" charset="0"/>
              </a:rPr>
              <a:t>-,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six-membered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rings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way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decrease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larger</a:t>
            </a:r>
            <a:r>
              <a:rPr lang="id-ID" sz="2200" dirty="0">
                <a:effectLst/>
                <a:latin typeface="Optima" panose="02000503060000020004" pitchFamily="2" charset="0"/>
              </a:rPr>
              <a:t> ring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sizes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353FC9F5-8EF2-8E57-5723-F4BA9A89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4" y="2845951"/>
            <a:ext cx="9206736" cy="38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E75EA2AD-ADEA-0BC7-7EEC-4C55964AF4DF}"/>
              </a:ext>
            </a:extLst>
          </p:cNvPr>
          <p:cNvSpPr txBox="1"/>
          <p:nvPr/>
        </p:nvSpPr>
        <p:spPr>
          <a:xfrm>
            <a:off x="1026825" y="524739"/>
            <a:ext cx="101366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Alpha-substitution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occur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at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the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position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next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to the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carbonyl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group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—the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Symbol" pitchFamily="2" charset="2"/>
              </a:rPr>
              <a:t>a</a:t>
            </a:r>
            <a:r>
              <a:rPr lang="el-GR" sz="2200" b="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id-ID" sz="2200" b="0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position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—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involve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the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substitution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200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hydrogen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atom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by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electrophile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through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either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or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enolate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ion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intermediate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Let’s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begin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by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learning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more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about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these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two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2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species</a:t>
            </a:r>
            <a:r>
              <a:rPr lang="id-ID" sz="22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</a:t>
            </a:r>
            <a:endParaRPr lang="id-US" sz="2200" dirty="0">
              <a:latin typeface="Optima" panose="02000503060000020004" pitchFamily="2" charset="0"/>
            </a:endParaRPr>
          </a:p>
        </p:txBody>
      </p:sp>
      <p:pic>
        <p:nvPicPr>
          <p:cNvPr id="2" name="Gambar 1">
            <a:extLst>
              <a:ext uri="{FF2B5EF4-FFF2-40B4-BE49-F238E27FC236}">
                <a16:creationId xmlns:a16="http://schemas.microsoft.com/office/drawing/2014/main" id="{9F5ACE33-DE48-0BCE-10C0-A91CF39D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152" y="2081530"/>
            <a:ext cx="6341628" cy="42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1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E53EF065-C4AB-0A5F-9D61-B2EC82E2ABE5}"/>
              </a:ext>
            </a:extLst>
          </p:cNvPr>
          <p:cNvSpPr txBox="1"/>
          <p:nvPr/>
        </p:nvSpPr>
        <p:spPr>
          <a:xfrm>
            <a:off x="1005840" y="3928795"/>
            <a:ext cx="100126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22-10 </a:t>
            </a: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could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?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steps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0B8F938C-DAB5-BAD2-621F-EF881BE2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9" y="221735"/>
            <a:ext cx="10555759" cy="3785603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0C6ED3E4-4D63-55D8-A6A8-037C1C67F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54" y="5091163"/>
            <a:ext cx="7388416" cy="15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2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FDC367BD-5A91-1CE1-26C1-70ED100C3FDD}"/>
              </a:ext>
            </a:extLst>
          </p:cNvPr>
          <p:cNvSpPr txBox="1"/>
          <p:nvPr/>
        </p:nvSpPr>
        <p:spPr>
          <a:xfrm>
            <a:off x="1356360" y="648176"/>
            <a:ext cx="94792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22-11 </a:t>
            </a: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Monoalkylated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trialkylated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200" dirty="0">
                <a:effectLst/>
                <a:latin typeface="Optima" panose="02000503060000020004" pitchFamily="2" charset="0"/>
              </a:rPr>
              <a:t> (R3C–CO2H)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can’t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Explain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  <a:p>
            <a:endParaRPr lang="id-ID" sz="2200" b="1" dirty="0">
              <a:effectLst/>
              <a:latin typeface="Optima" panose="02000503060000020004" pitchFamily="2" charset="0"/>
            </a:endParaRPr>
          </a:p>
          <a:p>
            <a:endParaRPr lang="id-ID" sz="2200" b="1" dirty="0">
              <a:latin typeface="Optima" panose="02000503060000020004" pitchFamily="2" charset="0"/>
            </a:endParaRPr>
          </a:p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22-12 </a:t>
            </a: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could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?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8B46BB65-8E2D-63C2-6438-88240E43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74" y="3615690"/>
            <a:ext cx="3993796" cy="24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7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F5AF38EA-E40F-FD67-440F-AB63D8F28B49}"/>
              </a:ext>
            </a:extLst>
          </p:cNvPr>
          <p:cNvSpPr txBox="1"/>
          <p:nvPr/>
        </p:nvSpPr>
        <p:spPr>
          <a:xfrm>
            <a:off x="1021080" y="603052"/>
            <a:ext cx="1011936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The </a:t>
            </a:r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Acetoacetic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Ester </a:t>
            </a:r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Synthesis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endParaRPr lang="id-ID" dirty="0">
              <a:latin typeface="Optima" panose="02000503060000020004" pitchFamily="2" charset="0"/>
            </a:endParaRP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Just</a:t>
            </a:r>
            <a:r>
              <a:rPr lang="id-ID" sz="2200" dirty="0">
                <a:effectLst/>
                <a:latin typeface="Optima" panose="02000503060000020004" pitchFamily="2" charset="0"/>
              </a:rPr>
              <a:t> as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having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three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93DBAC1B-885B-EC7B-C2DF-F062FD196BE8}"/>
              </a:ext>
            </a:extLst>
          </p:cNvPr>
          <p:cNvSpPr txBox="1"/>
          <p:nvPr/>
        </p:nvSpPr>
        <p:spPr>
          <a:xfrm>
            <a:off x="1021080" y="4469844"/>
            <a:ext cx="99974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3-oxobutanoate,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commonly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called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acetoacetate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much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like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flanked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therefore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readily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which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carried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desired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has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813C27CF-BAED-4D76-DA78-591D3FC9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217420"/>
            <a:ext cx="6515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B1C255DE-2A08-256A-4115-7C7651F0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01" y="777240"/>
            <a:ext cx="980134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7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944D1698-1855-B704-6C32-5537EFABC434}"/>
              </a:ext>
            </a:extLst>
          </p:cNvPr>
          <p:cNvSpPr txBox="1"/>
          <p:nvPr/>
        </p:nvSpPr>
        <p:spPr>
          <a:xfrm>
            <a:off x="1493520" y="1038642"/>
            <a:ext cx="94030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heating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aqueous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HCl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hydrolyzed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which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  <a:p>
            <a:pPr algn="just"/>
            <a:endParaRPr lang="id-ID" sz="2200" dirty="0">
              <a:latin typeface="Optima" panose="02000503060000020004" pitchFamily="2" charset="0"/>
            </a:endParaRPr>
          </a:p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same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way</a:t>
            </a:r>
            <a:r>
              <a:rPr lang="id-ID" sz="2200" dirty="0">
                <a:effectLst/>
                <a:latin typeface="Optima" panose="02000503060000020004" pitchFamily="2" charset="0"/>
              </a:rPr>
              <a:t> as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involves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200" dirty="0">
                <a:effectLst/>
                <a:latin typeface="Optima" panose="02000503060000020004" pitchFamily="2" charset="0"/>
              </a:rPr>
              <a:t> as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initial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90714CC1-F0C8-B46B-F9F6-85FDE09D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558540"/>
            <a:ext cx="7307580" cy="2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0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47C267E3-C749-6193-79BB-DC3D4E82E5AD}"/>
              </a:ext>
            </a:extLst>
          </p:cNvPr>
          <p:cNvSpPr txBox="1"/>
          <p:nvPr/>
        </p:nvSpPr>
        <p:spPr>
          <a:xfrm>
            <a:off x="1188720" y="772538"/>
            <a:ext cx="97700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three</a:t>
            </a:r>
            <a:r>
              <a:rPr lang="id-ID" sz="2200" dirty="0">
                <a:effectLst/>
                <a:latin typeface="Optima" panose="02000503060000020004" pitchFamily="2" charset="0"/>
              </a:rPr>
              <a:t>-step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sequence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1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, (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2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3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hydrolysis</a:t>
            </a:r>
            <a:r>
              <a:rPr lang="id-ID" sz="2200" dirty="0">
                <a:effectLst/>
                <a:latin typeface="Optima" panose="02000503060000020004" pitchFamily="2" charset="0"/>
              </a:rPr>
              <a:t>/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applicable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200" dirty="0">
                <a:effectLst/>
                <a:latin typeface="Optima" panose="02000503060000020004" pitchFamily="2" charset="0"/>
              </a:rPr>
              <a:t>, not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just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itself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  <a:p>
            <a:pPr algn="just"/>
            <a:endParaRPr lang="id-ID" sz="2200" dirty="0">
              <a:latin typeface="Optima" panose="02000503060000020004" pitchFamily="2" charset="0"/>
            </a:endParaRPr>
          </a:p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For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β</a:t>
            </a:r>
            <a:r>
              <a:rPr lang="el-GR" sz="2200" dirty="0">
                <a:effectLst/>
                <a:latin typeface="IBMPlexSerif"/>
              </a:rPr>
              <a:t>-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2-oxocyclo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hexane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carboxylate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decarboxylated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200" dirty="0">
                <a:effectLst/>
                <a:latin typeface="Optima" panose="02000503060000020004" pitchFamily="2" charset="0"/>
              </a:rPr>
              <a:t> 2-substituted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cyclohexanones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CE0386F6-13AB-79D9-7929-FC004372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" y="3197134"/>
            <a:ext cx="9725529" cy="26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7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18F460FE-2C9C-6374-CD6E-08058205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4" y="335280"/>
            <a:ext cx="10947982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7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8C8D2727-9C90-448B-ABD2-80AF4A2B582A}"/>
              </a:ext>
            </a:extLst>
          </p:cNvPr>
          <p:cNvSpPr txBox="1"/>
          <p:nvPr/>
        </p:nvSpPr>
        <p:spPr>
          <a:xfrm>
            <a:off x="1082039" y="4433947"/>
            <a:ext cx="50368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22-15 </a:t>
            </a:r>
            <a:endParaRPr lang="id-ID" sz="2200" dirty="0">
              <a:latin typeface="Optima" panose="02000503060000020004" pitchFamily="2" charset="0"/>
            </a:endParaRP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would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? </a:t>
            </a:r>
            <a:endParaRPr lang="id-ID" sz="2200" dirty="0"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D396479B-88B1-22C1-2047-F901177567B7}"/>
              </a:ext>
            </a:extLst>
          </p:cNvPr>
          <p:cNvSpPr txBox="1"/>
          <p:nvPr/>
        </p:nvSpPr>
        <p:spPr>
          <a:xfrm>
            <a:off x="1097280" y="300335"/>
            <a:ext cx="98221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22-13 </a:t>
            </a:r>
            <a:endParaRPr lang="id-ID" sz="2200" dirty="0">
              <a:latin typeface="Optima" panose="02000503060000020004" pitchFamily="2" charset="0"/>
            </a:endParaRP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What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would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?</a:t>
            </a:r>
            <a:endParaRPr lang="id-US" sz="2200" dirty="0"/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F28B05D7-5D76-1092-A37A-4039CC63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9866"/>
            <a:ext cx="7150100" cy="1371600"/>
          </a:xfrm>
          <a:prstGeom prst="rect">
            <a:avLst/>
          </a:prstGeom>
        </p:spPr>
      </p:pic>
      <p:sp>
        <p:nvSpPr>
          <p:cNvPr id="10" name="Kotak Teks 9">
            <a:extLst>
              <a:ext uri="{FF2B5EF4-FFF2-40B4-BE49-F238E27FC236}">
                <a16:creationId xmlns:a16="http://schemas.microsoft.com/office/drawing/2014/main" id="{FBF2900B-7ACB-69C3-81F3-EDF69B8ECCFA}"/>
              </a:ext>
            </a:extLst>
          </p:cNvPr>
          <p:cNvSpPr txBox="1"/>
          <p:nvPr/>
        </p:nvSpPr>
        <p:spPr>
          <a:xfrm>
            <a:off x="1097280" y="2760256"/>
            <a:ext cx="9822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b="1" dirty="0">
                <a:effectLst/>
                <a:latin typeface="Optima" panose="02000503060000020004" pitchFamily="2" charset="0"/>
              </a:rPr>
              <a:t>PROBLEM 22-14 </a:t>
            </a: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Which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can’t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? </a:t>
            </a: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Explain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(</a:t>
            </a:r>
            <a:r>
              <a:rPr lang="id-ID" sz="2200" b="1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Phenylacetone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(</a:t>
            </a:r>
            <a:r>
              <a:rPr lang="id-ID" sz="2200" b="1" dirty="0" err="1">
                <a:effectLst/>
                <a:latin typeface="Optima" panose="02000503060000020004" pitchFamily="2" charset="0"/>
              </a:rPr>
              <a:t>b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Acetophenone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b="1" dirty="0">
                <a:effectLst/>
                <a:latin typeface="Optima" panose="02000503060000020004" pitchFamily="2" charset="0"/>
              </a:rPr>
              <a:t>(c) </a:t>
            </a:r>
            <a:r>
              <a:rPr lang="id-ID" sz="2200" dirty="0">
                <a:effectLst/>
                <a:latin typeface="Optima" panose="02000503060000020004" pitchFamily="2" charset="0"/>
              </a:rPr>
              <a:t>3,3-Dimethyl-2-butanone 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11" name="Gambar 10">
            <a:extLst>
              <a:ext uri="{FF2B5EF4-FFF2-40B4-BE49-F238E27FC236}">
                <a16:creationId xmlns:a16="http://schemas.microsoft.com/office/drawing/2014/main" id="{457BE21E-5B3B-4F04-5601-4D4C9310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4463341"/>
            <a:ext cx="3180080" cy="21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F1739434-2D1C-616E-0307-62CF03CF7294}"/>
              </a:ext>
            </a:extLst>
          </p:cNvPr>
          <p:cNvSpPr txBox="1"/>
          <p:nvPr/>
        </p:nvSpPr>
        <p:spPr>
          <a:xfrm>
            <a:off x="1112520" y="584389"/>
            <a:ext cx="984504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Direct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Alkylation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Ketones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Esters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4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Nitriles</a:t>
            </a:r>
            <a:r>
              <a:rPr lang="id-ID" sz="24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endParaRPr lang="id-ID" sz="2400" dirty="0">
              <a:latin typeface="Optima" panose="02000503060000020004" pitchFamily="2" charset="0"/>
            </a:endParaRP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Both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acetoacetic</a:t>
            </a:r>
            <a:r>
              <a:rPr lang="id-ID" sz="2200" dirty="0">
                <a:effectLst/>
                <a:latin typeface="Optima" panose="02000503060000020004" pitchFamily="2" charset="0"/>
              </a:rPr>
              <a:t>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easy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carry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involve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.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result</a:t>
            </a:r>
            <a:r>
              <a:rPr lang="id-ID" sz="2200" dirty="0">
                <a:effectLst/>
                <a:latin typeface="Optima" panose="02000503060000020004" pitchFamily="2" charset="0"/>
              </a:rPr>
              <a:t>, sodium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ethoxide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ethanol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necessary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Alternatively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possible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many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cases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directly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monocarbonyl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sterically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hindered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200" dirty="0">
                <a:effectLst/>
                <a:latin typeface="Optima" panose="02000503060000020004" pitchFamily="2" charset="0"/>
              </a:rPr>
              <a:t> as LDA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needed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complete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conversion</a:t>
            </a:r>
            <a:r>
              <a:rPr lang="id-ID" sz="2200" dirty="0">
                <a:effectLst/>
                <a:latin typeface="Optima" panose="02000503060000020004" pitchFamily="2" charset="0"/>
              </a:rPr>
              <a:t> to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takes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place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nonprotic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solvent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must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.  </a:t>
            </a:r>
            <a:endParaRPr lang="id-ID" sz="2200" dirty="0"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D933264A-2D07-6615-00AE-6D9DFB914867}"/>
              </a:ext>
            </a:extLst>
          </p:cNvPr>
          <p:cNvSpPr txBox="1"/>
          <p:nvPr/>
        </p:nvSpPr>
        <p:spPr>
          <a:xfrm>
            <a:off x="1112520" y="3663018"/>
            <a:ext cx="97231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Ketones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nitriles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using</a:t>
            </a:r>
            <a:r>
              <a:rPr lang="id-ID" sz="2200" dirty="0">
                <a:effectLst/>
                <a:latin typeface="Optima" panose="02000503060000020004" pitchFamily="2" charset="0"/>
              </a:rPr>
              <a:t> LDA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dialkylamide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tetrahydrofuran</a:t>
            </a:r>
            <a:r>
              <a:rPr lang="id-ID" sz="2200" dirty="0">
                <a:effectLst/>
                <a:latin typeface="Optima" panose="02000503060000020004" pitchFamily="2" charset="0"/>
              </a:rPr>
              <a:t> (THF).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Aldehydes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rarely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high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yields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pure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their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undergo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condensation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instead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.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We’ll</a:t>
            </a:r>
            <a:r>
              <a:rPr lang="id-ID" sz="2200" dirty="0">
                <a:effectLst/>
                <a:latin typeface="Optima" panose="02000503060000020004" pitchFamily="2" charset="0"/>
              </a:rPr>
              <a:t> study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condensation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next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chapter</a:t>
            </a:r>
            <a:r>
              <a:rPr lang="id-ID" sz="2200" dirty="0">
                <a:effectLst/>
                <a:latin typeface="Optima" panose="02000503060000020004" pitchFamily="2" charset="0"/>
              </a:rPr>
              <a:t>.)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Some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specific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shown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16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57875C9-D6E1-9C25-E063-F7F5F4A3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0" y="594360"/>
            <a:ext cx="11233062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tak Teks 4">
            <a:extLst>
              <a:ext uri="{FF2B5EF4-FFF2-40B4-BE49-F238E27FC236}">
                <a16:creationId xmlns:a16="http://schemas.microsoft.com/office/drawing/2014/main" id="{8639DF04-6BE7-AE62-B092-7EABAF4160DE}"/>
              </a:ext>
            </a:extLst>
          </p:cNvPr>
          <p:cNvSpPr txBox="1"/>
          <p:nvPr/>
        </p:nvSpPr>
        <p:spPr>
          <a:xfrm>
            <a:off x="843694" y="1114738"/>
            <a:ext cx="102732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carbonyl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compound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with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hydrogen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atom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its</a:t>
            </a:r>
            <a:r>
              <a:rPr lang="id-ID" sz="20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000" i="1" dirty="0" err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id-ID" sz="20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carbon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in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equilibrium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with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its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corresponding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isomer.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This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spontaneous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interconversion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between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two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isomers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usually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with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the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change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in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position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hydrogen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called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1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tautomerism</a:t>
            </a:r>
            <a:r>
              <a:rPr lang="id-ID" sz="2000" b="0" i="1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from the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Greek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tauto</a:t>
            </a:r>
            <a:r>
              <a:rPr lang="id-ID" sz="2000" b="0" i="1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meaning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“the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same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,”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meros</a:t>
            </a:r>
            <a:r>
              <a:rPr lang="id-ID" sz="2000" b="0" i="1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meaning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“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part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.” The individual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keto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isomers</a:t>
            </a:r>
            <a:r>
              <a:rPr lang="id-ID" sz="2000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are 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called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sz="2000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tautomers</a:t>
            </a:r>
            <a:r>
              <a:rPr lang="id-ID" sz="2000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</a:t>
            </a:r>
            <a:endParaRPr lang="id-US" sz="2000" dirty="0">
              <a:latin typeface="Optima" panose="02000503060000020004" pitchFamily="2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FF29F3FE-4679-5DAF-53F7-047ED4DDB8B2}"/>
              </a:ext>
            </a:extLst>
          </p:cNvPr>
          <p:cNvSpPr txBox="1"/>
          <p:nvPr/>
        </p:nvSpPr>
        <p:spPr>
          <a:xfrm>
            <a:off x="1008592" y="5395211"/>
            <a:ext cx="101083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Note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: </a:t>
            </a:r>
            <a:r>
              <a:rPr lang="id-ID" b="0" i="0" u="none" strike="noStrike" dirty="0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the 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difference</a:t>
            </a:r>
            <a:r>
              <a:rPr lang="id-ID" b="0" i="0" u="none" strike="noStrike" dirty="0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between</a:t>
            </a:r>
            <a:r>
              <a:rPr lang="id-ID" b="0" i="0" u="none" strike="noStrike" dirty="0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tautomers</a:t>
            </a:r>
            <a:r>
              <a:rPr lang="id-ID" dirty="0">
                <a:solidFill>
                  <a:srgbClr val="FF0000"/>
                </a:solidFill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b="0" i="0" u="none" strike="noStrike" dirty="0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resonance</a:t>
            </a:r>
            <a:r>
              <a:rPr lang="id-ID" b="0" i="0" u="none" strike="noStrike" dirty="0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FF0000"/>
                </a:solidFill>
                <a:effectLst/>
                <a:latin typeface="Optima" panose="02000503060000020004" pitchFamily="2" charset="0"/>
              </a:rPr>
              <a:t>forms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Tautomersare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constitutional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isomers</a:t>
            </a:r>
            <a:r>
              <a:rPr lang="id-ID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—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different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compounds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with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different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structures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—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while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resonance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forms</a:t>
            </a:r>
            <a:r>
              <a:rPr lang="id-ID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are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different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representations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single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compound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Tautomers</a:t>
            </a:r>
            <a:r>
              <a:rPr lang="id-ID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have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their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atoms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arranged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differently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,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while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resonance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forms</a:t>
            </a:r>
            <a:r>
              <a:rPr lang="id-ID" dirty="0">
                <a:solidFill>
                  <a:srgbClr val="000000"/>
                </a:solidFill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differ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only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in the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position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of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their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el-GR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π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and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b="0" i="0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nonbonding</a:t>
            </a:r>
            <a:r>
              <a:rPr lang="id-ID" b="0" i="0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 </a:t>
            </a:r>
            <a:r>
              <a:rPr lang="id-ID" b="1" i="1" u="none" strike="noStrike" dirty="0" err="1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electrons</a:t>
            </a:r>
            <a:r>
              <a:rPr lang="id-ID" b="0" i="1" u="none" strike="noStrike" dirty="0">
                <a:solidFill>
                  <a:srgbClr val="000000"/>
                </a:solidFill>
                <a:effectLst/>
                <a:latin typeface="Optima" panose="02000503060000020004" pitchFamily="2" charset="0"/>
              </a:rPr>
              <a:t>.</a:t>
            </a:r>
            <a:endParaRPr lang="id-US" dirty="0"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9FFE97AB-BB97-5C8E-3F0C-26E8EC66636A}"/>
              </a:ext>
            </a:extLst>
          </p:cNvPr>
          <p:cNvSpPr txBox="1"/>
          <p:nvPr/>
        </p:nvSpPr>
        <p:spPr>
          <a:xfrm>
            <a:off x="849945" y="473404"/>
            <a:ext cx="10320976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1. 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Keto-Enol</a:t>
            </a:r>
            <a:r>
              <a:rPr lang="id-ID" sz="2800" b="0" i="0" u="none" strike="noStrike" dirty="0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b="0" i="0" u="none" strike="noStrike" dirty="0" err="1">
                <a:solidFill>
                  <a:schemeClr val="bg1"/>
                </a:solidFill>
                <a:effectLst/>
                <a:latin typeface="Optima" panose="02000503060000020004" pitchFamily="2" charset="0"/>
              </a:rPr>
              <a:t>Tautomerism</a:t>
            </a:r>
            <a:endParaRPr lang="id-ID" sz="2800" i="0" u="none" strike="noStrike" dirty="0">
              <a:solidFill>
                <a:schemeClr val="bg1"/>
              </a:solidFill>
              <a:effectLst/>
              <a:latin typeface="Optima" panose="02000503060000020004" pitchFamily="2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BF785FE5-9D9E-2911-6927-6758F6C8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2846747"/>
            <a:ext cx="7772400" cy="23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5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F1103B70-8B43-EB3F-F040-554D9618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97" y="655320"/>
            <a:ext cx="1029946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9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664AA929-D668-7B1B-1A82-E448D37A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49"/>
          <a:stretch/>
        </p:blipFill>
        <p:spPr>
          <a:xfrm>
            <a:off x="1580215" y="640080"/>
            <a:ext cx="8556403" cy="251460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820032B2-0978-B156-6EDE-7A55BE9A35D5}"/>
              </a:ext>
            </a:extLst>
          </p:cNvPr>
          <p:cNvSpPr txBox="1"/>
          <p:nvPr/>
        </p:nvSpPr>
        <p:spPr>
          <a:xfrm>
            <a:off x="1630680" y="3952578"/>
            <a:ext cx="924018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Note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ketone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2-methylcyclohexanone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leads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mixture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both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possible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formed</a:t>
            </a:r>
            <a:r>
              <a:rPr lang="id-ID" sz="2200" dirty="0">
                <a:effectLst/>
                <a:latin typeface="Optima" panose="02000503060000020004" pitchFamily="2" charset="0"/>
              </a:rPr>
              <a:t>.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general</a:t>
            </a:r>
            <a:r>
              <a:rPr lang="id-ID" sz="22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major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cases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less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hindered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accessible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2-methylcyclohexanone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primarily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200" dirty="0">
                <a:effectLst/>
                <a:latin typeface="Optima" panose="02000503060000020004" pitchFamily="2" charset="0"/>
              </a:rPr>
              <a:t> C6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secondary</a:t>
            </a:r>
            <a:r>
              <a:rPr lang="id-ID" sz="2200" dirty="0">
                <a:effectLst/>
                <a:latin typeface="Optima" panose="02000503060000020004" pitchFamily="2" charset="0"/>
              </a:rPr>
              <a:t>)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200" dirty="0">
                <a:effectLst/>
                <a:latin typeface="Optima" panose="02000503060000020004" pitchFamily="2" charset="0"/>
              </a:rPr>
              <a:t> C2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tertiary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53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591DDF6C-9B9F-8C8A-F4B9-DF94916F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304800"/>
            <a:ext cx="10298878" cy="6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2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tak Teks 4">
            <a:extLst>
              <a:ext uri="{FF2B5EF4-FFF2-40B4-BE49-F238E27FC236}">
                <a16:creationId xmlns:a16="http://schemas.microsoft.com/office/drawing/2014/main" id="{B6384D85-8B56-285B-ABA3-5F8B0E5DA86E}"/>
              </a:ext>
            </a:extLst>
          </p:cNvPr>
          <p:cNvSpPr txBox="1"/>
          <p:nvPr/>
        </p:nvSpPr>
        <p:spPr>
          <a:xfrm>
            <a:off x="1097280" y="605135"/>
            <a:ext cx="92354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200" b="1" dirty="0">
                <a:effectLst/>
                <a:latin typeface="Optima" panose="02000503060000020004" pitchFamily="2" charset="0"/>
              </a:rPr>
              <a:t>PROBLEM 22-16</a:t>
            </a:r>
          </a:p>
          <a:p>
            <a:r>
              <a:rPr lang="id-ID" sz="2200" dirty="0" err="1">
                <a:effectLst/>
                <a:latin typeface="Optima" panose="02000503060000020004" pitchFamily="2" charset="0"/>
              </a:rPr>
              <a:t>Show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might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as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key</a:t>
            </a:r>
            <a:r>
              <a:rPr lang="id-ID" sz="2200" dirty="0">
                <a:effectLst/>
                <a:latin typeface="Optima" panose="02000503060000020004" pitchFamily="2" charset="0"/>
              </a:rPr>
              <a:t> step:</a:t>
            </a:r>
            <a:endParaRPr lang="id-ID" sz="2200" dirty="0">
              <a:latin typeface="Optima" panose="02000503060000020004" pitchFamily="2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C475993C-B5B6-0DAF-616A-E3D0579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873610"/>
            <a:ext cx="7772400" cy="27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2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C3DFE79C-F13E-9521-A37C-085ECA465CDB}"/>
              </a:ext>
            </a:extLst>
          </p:cNvPr>
          <p:cNvSpPr txBox="1"/>
          <p:nvPr/>
        </p:nvSpPr>
        <p:spPr>
          <a:xfrm>
            <a:off x="1569720" y="898476"/>
            <a:ext cx="867156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Biological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id-ID" sz="2800" dirty="0" err="1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Alkylations</a:t>
            </a:r>
            <a:r>
              <a:rPr lang="id-ID" sz="2800" dirty="0">
                <a:solidFill>
                  <a:srgbClr val="007F99"/>
                </a:solidFill>
                <a:effectLst/>
                <a:latin typeface="Optima" panose="02000503060000020004" pitchFamily="2" charset="0"/>
              </a:rPr>
              <a:t> </a:t>
            </a:r>
          </a:p>
          <a:p>
            <a:endParaRPr lang="id-ID" dirty="0">
              <a:latin typeface="Optima" panose="02000503060000020004" pitchFamily="2" charset="0"/>
            </a:endParaRP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Alkylations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rare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not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unknown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biological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chemistry</a:t>
            </a:r>
            <a:r>
              <a:rPr lang="id-ID" sz="2200" dirty="0">
                <a:effectLst/>
                <a:latin typeface="Optima" panose="02000503060000020004" pitchFamily="2" charset="0"/>
              </a:rPr>
              <a:t>. One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during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biosynthesis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antibiotic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indolmycin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indolylpyruvate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abstracts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200" dirty="0">
                <a:effectLst/>
                <a:latin typeface="Optima" panose="02000503060000020004" pitchFamily="2" charset="0"/>
              </a:rPr>
              <a:t> from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el-GR" sz="2200" dirty="0">
                <a:effectLst/>
                <a:latin typeface="DejaVuSerif"/>
              </a:rPr>
              <a:t>α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position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resultant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carries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out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SN2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S-adenosylmethionine</a:t>
            </a:r>
            <a:r>
              <a:rPr lang="id-ID" sz="2200" dirty="0">
                <a:effectLst/>
                <a:latin typeface="Optima" panose="02000503060000020004" pitchFamily="2" charset="0"/>
              </a:rPr>
              <a:t> (SAM; </a:t>
            </a:r>
            <a:r>
              <a:rPr lang="id-ID" sz="2200" b="1" dirty="0" err="1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Section</a:t>
            </a:r>
            <a:r>
              <a:rPr lang="id-ID" sz="2200" b="1" dirty="0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 11.6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</a:p>
          <a:p>
            <a:pPr algn="just"/>
            <a:endParaRPr lang="id-ID" sz="2200" dirty="0">
              <a:latin typeface="Optima" panose="02000503060000020004" pitchFamily="2" charset="0"/>
            </a:endParaRP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Although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convenient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speak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“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ion”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intermediates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biological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pathways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unlikely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exist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200" dirty="0">
                <a:effectLst/>
                <a:latin typeface="Optima" panose="02000503060000020004" pitchFamily="2" charset="0"/>
              </a:rPr>
              <a:t> long 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aqueous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cellular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environment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  <a:p>
            <a:pPr algn="just"/>
            <a:endParaRPr lang="id-ID" sz="2200" dirty="0">
              <a:latin typeface="Optima" panose="02000503060000020004" pitchFamily="2" charset="0"/>
            </a:endParaRPr>
          </a:p>
          <a:p>
            <a:pPr algn="just"/>
            <a:r>
              <a:rPr lang="id-ID" sz="2200" dirty="0" err="1">
                <a:effectLst/>
                <a:latin typeface="Optima" panose="02000503060000020004" pitchFamily="2" charset="0"/>
              </a:rPr>
              <a:t>Rather</a:t>
            </a:r>
            <a:r>
              <a:rPr lang="id-ID" sz="2200" dirty="0">
                <a:effectLst/>
                <a:latin typeface="Optima" panose="02000503060000020004" pitchFamily="2" charset="0"/>
              </a:rPr>
              <a:t>, proton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removal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probably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occur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essentially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same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time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22.7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  <a:endParaRPr lang="id-ID" sz="22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48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37B1AF7B-CE36-9D4E-FB38-9DFA0B04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19" y="335280"/>
            <a:ext cx="8948827" cy="5971898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A8AF66B1-2E82-C614-1C52-219E411BB6FF}"/>
              </a:ext>
            </a:extLst>
          </p:cNvPr>
          <p:cNvSpPr txBox="1"/>
          <p:nvPr/>
        </p:nvSpPr>
        <p:spPr>
          <a:xfrm>
            <a:off x="1051560" y="5675590"/>
            <a:ext cx="6431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dirty="0">
                <a:solidFill>
                  <a:srgbClr val="C11126"/>
                </a:solidFill>
                <a:effectLst/>
                <a:latin typeface="Mulish"/>
              </a:rPr>
              <a:t>FIGURE 22.7 </a:t>
            </a:r>
            <a:r>
              <a:rPr lang="id-ID" sz="1800" b="1" dirty="0">
                <a:effectLst/>
                <a:latin typeface="IBMPlexSans"/>
              </a:rPr>
              <a:t>The </a:t>
            </a:r>
            <a:r>
              <a:rPr lang="id-ID" sz="1800" b="1" dirty="0" err="1">
                <a:effectLst/>
                <a:latin typeface="IBMPlexSans"/>
              </a:rPr>
              <a:t>biosynthesis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of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indolmycin</a:t>
            </a:r>
            <a:r>
              <a:rPr lang="id-ID" sz="1800" b="1" dirty="0">
                <a:effectLst/>
                <a:latin typeface="IBMPlexSans"/>
              </a:rPr>
              <a:t> from </a:t>
            </a:r>
            <a:r>
              <a:rPr lang="id-ID" sz="1800" b="1" dirty="0" err="1">
                <a:effectLst/>
                <a:latin typeface="IBMPlexSans"/>
              </a:rPr>
              <a:t>indolylpyruvate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occurs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through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pathway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that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includes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alkylation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reaction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of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a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short-lived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enolate</a:t>
            </a:r>
            <a:r>
              <a:rPr lang="id-ID" sz="1800" dirty="0">
                <a:effectLst/>
                <a:latin typeface="IBMPlexSans"/>
              </a:rPr>
              <a:t> ion </a:t>
            </a:r>
            <a:r>
              <a:rPr lang="id-ID" sz="1800" dirty="0" err="1">
                <a:effectLst/>
                <a:latin typeface="IBMPlexSans"/>
              </a:rPr>
              <a:t>intermediate</a:t>
            </a:r>
            <a:r>
              <a:rPr lang="id-ID" sz="1800" dirty="0">
                <a:effectLst/>
                <a:latin typeface="IBMPlexSans"/>
              </a:rPr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2181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050A96A2-BB1A-8F4F-2C5A-3B5456A1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28" y="198119"/>
            <a:ext cx="10215352" cy="1308709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3625833E-5DBE-4817-1F5B-6EC919C5AB56}"/>
              </a:ext>
            </a:extLst>
          </p:cNvPr>
          <p:cNvSpPr txBox="1"/>
          <p:nvPr/>
        </p:nvSpPr>
        <p:spPr>
          <a:xfrm>
            <a:off x="711728" y="1476348"/>
            <a:ext cx="102153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herbal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remedies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treat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illness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disease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goes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back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thousands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years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but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medical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chemicals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prepared</a:t>
            </a:r>
            <a:r>
              <a:rPr lang="id-ID" sz="2200" dirty="0">
                <a:effectLst/>
                <a:latin typeface="Optima" panose="02000503060000020004" pitchFamily="2" charset="0"/>
              </a:rPr>
              <a:t> in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laboratory</a:t>
            </a:r>
            <a:r>
              <a:rPr lang="id-ID" sz="2200" dirty="0">
                <a:effectLst/>
                <a:latin typeface="Optima" panose="02000503060000020004" pitchFamily="2" charset="0"/>
              </a:rPr>
              <a:t> has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much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shorter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history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large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class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drugs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wide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variety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constitute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earliest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successes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medicinal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chemistry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AF8D2775-EC39-CD62-9222-C48380ACE035}"/>
              </a:ext>
            </a:extLst>
          </p:cNvPr>
          <p:cNvSpPr txBox="1"/>
          <p:nvPr/>
        </p:nvSpPr>
        <p:spPr>
          <a:xfrm>
            <a:off x="711728" y="2939267"/>
            <a:ext cx="47396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>
                <a:effectLst/>
                <a:latin typeface="Optima" panose="02000503060000020004" pitchFamily="2" charset="0"/>
              </a:rPr>
              <a:t>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medical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goes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back</a:t>
            </a:r>
            <a:r>
              <a:rPr lang="id-ID" sz="2000" dirty="0">
                <a:effectLst/>
                <a:latin typeface="Optima" panose="02000503060000020004" pitchFamily="2" charset="0"/>
              </a:rPr>
              <a:t> to 1904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Bayer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German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chemical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company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first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marketed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called</a:t>
            </a:r>
            <a:r>
              <a:rPr lang="id-ID" sz="2000" dirty="0">
                <a:effectLst/>
                <a:latin typeface="Optima" panose="02000503060000020004" pitchFamily="2" charset="0"/>
              </a:rPr>
              <a:t> barbital,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trade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named</a:t>
            </a:r>
            <a:r>
              <a:rPr lang="id-ID" sz="2000" dirty="0">
                <a:effectLst/>
                <a:latin typeface="Optima" panose="02000503060000020004" pitchFamily="2" charset="0"/>
              </a:rPr>
              <a:t> Veronal, as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treatment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insomnia. Since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time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000" dirty="0">
                <a:effectLst/>
                <a:latin typeface="Optima" panose="02000503060000020004" pitchFamily="2" charset="0"/>
              </a:rPr>
              <a:t> 2500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different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barbiturate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analogs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synthesized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drug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companies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than</a:t>
            </a:r>
            <a:r>
              <a:rPr lang="id-ID" sz="2000" dirty="0">
                <a:effectLst/>
                <a:latin typeface="Optima" panose="02000503060000020004" pitchFamily="2" charset="0"/>
              </a:rPr>
              <a:t> 50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medicinally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about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dozen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still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000" dirty="0">
                <a:effectLst/>
                <a:latin typeface="Optima" panose="02000503060000020004" pitchFamily="2" charset="0"/>
              </a:rPr>
              <a:t> as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anesthetics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anticonvulsants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sedatives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anxiolytics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US" sz="2000" dirty="0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E88C6A5A-C770-B95E-789A-9AC6A406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3036838"/>
            <a:ext cx="3898900" cy="2616200"/>
          </a:xfrm>
          <a:prstGeom prst="rect">
            <a:avLst/>
          </a:prstGeom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id="{28201A18-684A-43F5-338C-92F780854B8A}"/>
              </a:ext>
            </a:extLst>
          </p:cNvPr>
          <p:cNvSpPr txBox="1"/>
          <p:nvPr/>
        </p:nvSpPr>
        <p:spPr>
          <a:xfrm>
            <a:off x="5451368" y="5657671"/>
            <a:ext cx="6608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b="1" dirty="0">
                <a:solidFill>
                  <a:srgbClr val="C11126"/>
                </a:solidFill>
                <a:effectLst/>
                <a:latin typeface="Mulish"/>
              </a:rPr>
              <a:t>FIGURE 22.8 </a:t>
            </a:r>
            <a:r>
              <a:rPr lang="id-ID" sz="1800" b="1" dirty="0" err="1">
                <a:effectLst/>
                <a:latin typeface="IBMPlexSans"/>
              </a:rPr>
              <a:t>Different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barbiturates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come</a:t>
            </a:r>
            <a:r>
              <a:rPr lang="id-ID" sz="1800" b="1" dirty="0">
                <a:effectLst/>
                <a:latin typeface="IBMPlexSans"/>
              </a:rPr>
              <a:t> in </a:t>
            </a:r>
            <a:r>
              <a:rPr lang="id-ID" sz="1800" b="1" dirty="0" err="1">
                <a:effectLst/>
                <a:latin typeface="IBMPlexSans"/>
              </a:rPr>
              <a:t>a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multitude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of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colors</a:t>
            </a:r>
            <a:r>
              <a:rPr lang="id-ID" sz="1800" b="1" dirty="0">
                <a:effectLst/>
                <a:latin typeface="IBMPlexSans"/>
              </a:rPr>
              <a:t>, </a:t>
            </a:r>
            <a:r>
              <a:rPr lang="id-ID" sz="1800" b="1" dirty="0" err="1">
                <a:effectLst/>
                <a:latin typeface="IBMPlexSans"/>
              </a:rPr>
              <a:t>giving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rise</a:t>
            </a:r>
            <a:r>
              <a:rPr lang="id-ID" sz="1800" b="1" dirty="0">
                <a:effectLst/>
                <a:latin typeface="IBMPlexSans"/>
              </a:rPr>
              <a:t> to </a:t>
            </a:r>
            <a:r>
              <a:rPr lang="id-ID" sz="1800" b="1" dirty="0" err="1">
                <a:effectLst/>
                <a:latin typeface="IBMPlexSans"/>
              </a:rPr>
              <a:t>similarly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colorful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street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names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when</a:t>
            </a:r>
            <a:r>
              <a:rPr lang="id-ID" sz="1800" b="1" dirty="0">
                <a:effectLst/>
                <a:latin typeface="IBMPlexSans"/>
              </a:rPr>
              <a:t> the </a:t>
            </a:r>
            <a:r>
              <a:rPr lang="id-ID" sz="1800" b="1" dirty="0" err="1">
                <a:effectLst/>
                <a:latin typeface="IBMPlexSans"/>
              </a:rPr>
              <a:t>drugs</a:t>
            </a:r>
            <a:r>
              <a:rPr lang="id-ID" sz="1800" b="1" dirty="0">
                <a:effectLst/>
                <a:latin typeface="IBMPlexSans"/>
              </a:rPr>
              <a:t> are </a:t>
            </a:r>
            <a:r>
              <a:rPr lang="id-ID" sz="1800" b="1" dirty="0" err="1">
                <a:effectLst/>
                <a:latin typeface="IBMPlexSans"/>
              </a:rPr>
              <a:t>abused</a:t>
            </a:r>
            <a:r>
              <a:rPr lang="id-ID" sz="1800" b="1" dirty="0">
                <a:effectLst/>
                <a:latin typeface="IBMPlexSans"/>
              </a:rPr>
              <a:t>. </a:t>
            </a:r>
            <a:r>
              <a:rPr lang="id-ID" sz="1800" dirty="0">
                <a:effectLst/>
                <a:latin typeface="IBMPlexSans"/>
              </a:rPr>
              <a:t>(</a:t>
            </a:r>
            <a:r>
              <a:rPr lang="id-ID" sz="1800" dirty="0" err="1">
                <a:effectLst/>
                <a:latin typeface="IBMPlexSans"/>
              </a:rPr>
              <a:t>credit</a:t>
            </a:r>
            <a:r>
              <a:rPr lang="id-ID" sz="1800" dirty="0">
                <a:effectLst/>
                <a:latin typeface="IBMPlexSans"/>
              </a:rPr>
              <a:t>: “</a:t>
            </a:r>
            <a:r>
              <a:rPr lang="id-ID" sz="1800" dirty="0" err="1">
                <a:effectLst/>
                <a:latin typeface="IBMPlexSans"/>
              </a:rPr>
              <a:t>Medications</a:t>
            </a:r>
            <a:r>
              <a:rPr lang="id-ID" sz="1800" dirty="0">
                <a:effectLst/>
                <a:latin typeface="IBMPlexSans"/>
              </a:rPr>
              <a:t>” </a:t>
            </a:r>
            <a:r>
              <a:rPr lang="id-ID" sz="1800" dirty="0" err="1">
                <a:effectLst/>
                <a:latin typeface="IBMPlexSans"/>
              </a:rPr>
              <a:t>by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freestocks.org</a:t>
            </a:r>
            <a:r>
              <a:rPr lang="id-ID" sz="1800" dirty="0">
                <a:effectLst/>
                <a:latin typeface="IBMPlexSans"/>
              </a:rPr>
              <a:t>/</a:t>
            </a:r>
            <a:r>
              <a:rPr lang="id-ID" sz="1800" dirty="0" err="1">
                <a:effectLst/>
                <a:latin typeface="IBMPlexSans"/>
              </a:rPr>
              <a:t>Flickr</a:t>
            </a:r>
            <a:r>
              <a:rPr lang="id-ID" sz="1800" dirty="0">
                <a:effectLst/>
                <a:latin typeface="IBMPlexSans"/>
              </a:rPr>
              <a:t>, </a:t>
            </a:r>
            <a:r>
              <a:rPr lang="id-ID" sz="1800" dirty="0" err="1">
                <a:effectLst/>
                <a:latin typeface="IBMPlexSans"/>
              </a:rPr>
              <a:t>Public</a:t>
            </a:r>
            <a:r>
              <a:rPr lang="id-ID" sz="1800" dirty="0">
                <a:effectLst/>
                <a:latin typeface="IBMPlexSans"/>
              </a:rPr>
              <a:t> Domain) </a:t>
            </a:r>
            <a:endParaRPr lang="id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764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D4C8C02E-ADE1-6F72-6D9D-55D74BD9D0F6}"/>
              </a:ext>
            </a:extLst>
          </p:cNvPr>
          <p:cNvSpPr txBox="1"/>
          <p:nvPr/>
        </p:nvSpPr>
        <p:spPr>
          <a:xfrm>
            <a:off x="904154" y="367159"/>
            <a:ext cx="102667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synthesis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relatively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simple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relies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200" dirty="0">
                <a:effectLst/>
                <a:latin typeface="Optima" panose="02000503060000020004" pitchFamily="2" charset="0"/>
              </a:rPr>
              <a:t>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now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familiar</a:t>
            </a:r>
            <a:r>
              <a:rPr lang="id-ID" sz="2200" dirty="0">
                <a:effectLst/>
                <a:latin typeface="Optima" panose="02000503060000020004" pitchFamily="2" charset="0"/>
              </a:rPr>
              <a:t>: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substitutions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Starting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diethyl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malonate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alkylation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corresponding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200" dirty="0">
                <a:effectLst/>
                <a:latin typeface="Optima" panose="02000503060000020004" pitchFamily="2" charset="0"/>
              </a:rPr>
              <a:t> ion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simple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alkyl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halides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provides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wealth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different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disubstituted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malonic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urea, </a:t>
            </a:r>
            <a:r>
              <a:rPr lang="id-ID" sz="2200" dirty="0">
                <a:latin typeface="Optima" panose="02000503060000020004" pitchFamily="2" charset="0"/>
              </a:rPr>
              <a:t>(NH</a:t>
            </a:r>
            <a:r>
              <a:rPr lang="id-ID" sz="2200" baseline="-25000" dirty="0">
                <a:latin typeface="Optima" panose="02000503060000020004" pitchFamily="2" charset="0"/>
              </a:rPr>
              <a:t>2</a:t>
            </a:r>
            <a:r>
              <a:rPr lang="id-ID" sz="2200" dirty="0">
                <a:latin typeface="Optima" panose="02000503060000020004" pitchFamily="2" charset="0"/>
              </a:rPr>
              <a:t>)</a:t>
            </a:r>
            <a:r>
              <a:rPr lang="id-ID" sz="2200" baseline="-25000" dirty="0">
                <a:latin typeface="Optima" panose="02000503060000020004" pitchFamily="2" charset="0"/>
              </a:rPr>
              <a:t>2</a:t>
            </a:r>
            <a:r>
              <a:rPr lang="id-ID" sz="2200" dirty="0">
                <a:latin typeface="Optima" panose="02000503060000020004" pitchFamily="2" charset="0"/>
              </a:rPr>
              <a:t>C=</a:t>
            </a:r>
            <a:r>
              <a:rPr lang="id-ID" sz="2200" dirty="0" err="1">
                <a:latin typeface="Optima" panose="02000503060000020004" pitchFamily="2" charset="0"/>
              </a:rPr>
              <a:t>O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gives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product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twofold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nucleophilic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acyl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substitution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ester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the –NH2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groups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urea (</a:t>
            </a:r>
            <a:r>
              <a:rPr lang="id-ID" sz="22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22.9</a:t>
            </a:r>
            <a:r>
              <a:rPr lang="id-ID" sz="2200" dirty="0">
                <a:effectLst/>
                <a:latin typeface="Optima" panose="02000503060000020004" pitchFamily="2" charset="0"/>
              </a:rPr>
              <a:t>).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Amobarbital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Amytal</a:t>
            </a:r>
            <a:r>
              <a:rPr lang="id-ID" sz="2200" dirty="0">
                <a:effectLst/>
                <a:latin typeface="Optima" panose="02000503060000020004" pitchFamily="2" charset="0"/>
              </a:rPr>
              <a:t>),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pentobarbital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Nembutal</a:t>
            </a:r>
            <a:r>
              <a:rPr lang="id-ID" sz="2200" dirty="0">
                <a:effectLst/>
                <a:latin typeface="Optima" panose="02000503060000020004" pitchFamily="2" charset="0"/>
              </a:rPr>
              <a:t>),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secobarbital</a:t>
            </a:r>
            <a:r>
              <a:rPr lang="id-ID" sz="2200" dirty="0">
                <a:effectLst/>
                <a:latin typeface="Optima" panose="02000503060000020004" pitchFamily="2" charset="0"/>
              </a:rPr>
              <a:t> (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Seconal</a:t>
            </a:r>
            <a:r>
              <a:rPr lang="id-ID" sz="2200" dirty="0">
                <a:effectLst/>
                <a:latin typeface="Optima" panose="02000503060000020004" pitchFamily="2" charset="0"/>
              </a:rPr>
              <a:t>) are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typical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examples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C7A4DC1F-3458-C69F-BABC-0734F9CA0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72" y="3212100"/>
            <a:ext cx="9600488" cy="31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6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807AC24A-1500-04C3-7344-151E7A0F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03" y="198120"/>
            <a:ext cx="9027294" cy="5623560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055C0C6E-A581-FCD1-A368-DD087424B527}"/>
              </a:ext>
            </a:extLst>
          </p:cNvPr>
          <p:cNvSpPr txBox="1"/>
          <p:nvPr/>
        </p:nvSpPr>
        <p:spPr>
          <a:xfrm>
            <a:off x="883920" y="5983069"/>
            <a:ext cx="1096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dirty="0">
                <a:solidFill>
                  <a:srgbClr val="C11126"/>
                </a:solidFill>
                <a:effectLst/>
                <a:latin typeface="Mulish"/>
              </a:rPr>
              <a:t>FIGURE 22.9 </a:t>
            </a:r>
            <a:r>
              <a:rPr lang="id-ID" sz="1800" b="1" dirty="0">
                <a:effectLst/>
                <a:latin typeface="IBMPlexSans"/>
              </a:rPr>
              <a:t>The </a:t>
            </a:r>
            <a:r>
              <a:rPr lang="id-ID" sz="1800" b="1" dirty="0" err="1">
                <a:effectLst/>
                <a:latin typeface="IBMPlexSans"/>
              </a:rPr>
              <a:t>synthesis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of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barbiturates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relies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on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malonic</a:t>
            </a:r>
            <a:r>
              <a:rPr lang="id-ID" sz="1800" b="1" dirty="0">
                <a:effectLst/>
                <a:latin typeface="IBMPlexSans"/>
              </a:rPr>
              <a:t> ester </a:t>
            </a:r>
            <a:r>
              <a:rPr lang="id-ID" sz="1800" b="1" dirty="0" err="1">
                <a:effectLst/>
                <a:latin typeface="IBMPlexSans"/>
              </a:rPr>
              <a:t>alkylations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and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nucleophilic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acyl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substitution</a:t>
            </a:r>
            <a:r>
              <a:rPr lang="id-ID" sz="1800" b="1" dirty="0">
                <a:effectLst/>
                <a:latin typeface="IBMPlexSans"/>
              </a:rPr>
              <a:t> </a:t>
            </a:r>
            <a:r>
              <a:rPr lang="id-ID" sz="1800" b="1" dirty="0" err="1">
                <a:effectLst/>
                <a:latin typeface="IBMPlexSans"/>
              </a:rPr>
              <a:t>reactions</a:t>
            </a:r>
            <a:r>
              <a:rPr lang="id-ID" sz="1800" b="1" dirty="0">
                <a:effectLst/>
                <a:latin typeface="IBMPlexSans"/>
              </a:rPr>
              <a:t>. </a:t>
            </a:r>
            <a:r>
              <a:rPr lang="id-ID" sz="1800" dirty="0">
                <a:effectLst/>
                <a:latin typeface="IBMPlexSans"/>
              </a:rPr>
              <a:t>More </a:t>
            </a:r>
            <a:r>
              <a:rPr lang="id-ID" sz="1800" dirty="0" err="1">
                <a:effectLst/>
                <a:latin typeface="IBMPlexSans"/>
              </a:rPr>
              <a:t>than</a:t>
            </a:r>
            <a:r>
              <a:rPr lang="id-ID" sz="1800" dirty="0">
                <a:effectLst/>
                <a:latin typeface="IBMPlexSans"/>
              </a:rPr>
              <a:t> 2500 </a:t>
            </a:r>
            <a:r>
              <a:rPr lang="id-ID" sz="1800" dirty="0" err="1">
                <a:effectLst/>
                <a:latin typeface="IBMPlexSans"/>
              </a:rPr>
              <a:t>different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barbiturates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have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been</a:t>
            </a:r>
            <a:r>
              <a:rPr lang="id-ID" sz="1800" dirty="0">
                <a:effectLst/>
                <a:latin typeface="IBMPlexSans"/>
              </a:rPr>
              <a:t> </a:t>
            </a:r>
            <a:r>
              <a:rPr lang="id-ID" sz="1800" dirty="0" err="1">
                <a:effectLst/>
                <a:latin typeface="IBMPlexSans"/>
              </a:rPr>
              <a:t>synthesized</a:t>
            </a:r>
            <a:r>
              <a:rPr lang="id-ID" sz="1800" dirty="0">
                <a:effectLst/>
                <a:latin typeface="IBMPlexSans"/>
              </a:rPr>
              <a:t> over the </a:t>
            </a:r>
            <a:r>
              <a:rPr lang="id-ID" sz="1800" dirty="0" err="1">
                <a:effectLst/>
                <a:latin typeface="IBMPlexSans"/>
              </a:rPr>
              <a:t>past</a:t>
            </a:r>
            <a:r>
              <a:rPr lang="id-ID" sz="1800" dirty="0">
                <a:effectLst/>
                <a:latin typeface="IBMPlexSans"/>
              </a:rPr>
              <a:t> 100 </a:t>
            </a:r>
            <a:r>
              <a:rPr lang="id-ID" sz="1800" dirty="0" err="1">
                <a:effectLst/>
                <a:latin typeface="IBMPlexSans"/>
              </a:rPr>
              <a:t>years</a:t>
            </a:r>
            <a:r>
              <a:rPr lang="id-ID" sz="1800" dirty="0">
                <a:effectLst/>
                <a:latin typeface="IBMPlexSans"/>
              </a:rPr>
              <a:t>. </a:t>
            </a:r>
            <a:endParaRPr lang="id-ID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65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ambar 1">
            <a:extLst>
              <a:ext uri="{FF2B5EF4-FFF2-40B4-BE49-F238E27FC236}">
                <a16:creationId xmlns:a16="http://schemas.microsoft.com/office/drawing/2014/main" id="{1416BE5C-A892-021E-F18D-789E7B4D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70" y="1219200"/>
            <a:ext cx="5335270" cy="2425123"/>
          </a:xfrm>
          <a:prstGeom prst="rect">
            <a:avLst/>
          </a:prstGeom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8A42210B-D8D8-560D-F7E9-BCD82C7E716F}"/>
              </a:ext>
            </a:extLst>
          </p:cNvPr>
          <p:cNvSpPr txBox="1"/>
          <p:nvPr/>
        </p:nvSpPr>
        <p:spPr>
          <a:xfrm>
            <a:off x="1066800" y="4121557"/>
            <a:ext cx="98755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effectLst/>
                <a:latin typeface="Optima" panose="02000503060000020004" pitchFamily="2" charset="0"/>
              </a:rPr>
              <a:t>In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addition</a:t>
            </a:r>
            <a:r>
              <a:rPr lang="id-ID" sz="2200" dirty="0">
                <a:effectLst/>
                <a:latin typeface="Optima" panose="02000503060000020004" pitchFamily="2" charset="0"/>
              </a:rPr>
              <a:t> to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their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prescribed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medical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uses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many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also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found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widespread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illegal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street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drugs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Each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often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comes</a:t>
            </a:r>
            <a:r>
              <a:rPr lang="id-ID" sz="2200" dirty="0">
                <a:effectLst/>
                <a:latin typeface="Optima" panose="02000503060000020004" pitchFamily="2" charset="0"/>
              </a:rPr>
              <a:t> as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200" dirty="0">
                <a:effectLst/>
                <a:latin typeface="Optima" panose="02000503060000020004" pitchFamily="2" charset="0"/>
              </a:rPr>
              <a:t> tablet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regulated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size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shape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color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Although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still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used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today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barbiturates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have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been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replaced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safer</a:t>
            </a:r>
            <a:r>
              <a:rPr lang="id-ID" sz="2200" dirty="0">
                <a:effectLst/>
                <a:latin typeface="Optima" panose="02000503060000020004" pitchFamily="2" charset="0"/>
              </a:rPr>
              <a:t>,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more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potent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alternatives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with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markedly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different</a:t>
            </a:r>
            <a:r>
              <a:rPr lang="id-ID" sz="2200" dirty="0">
                <a:effectLst/>
                <a:latin typeface="Optima" panose="02000503060000020004" pitchFamily="2" charset="0"/>
              </a:rPr>
              <a:t> </a:t>
            </a:r>
            <a:r>
              <a:rPr lang="id-ID" sz="2200" dirty="0" err="1">
                <a:effectLst/>
                <a:latin typeface="Optima" panose="02000503060000020004" pitchFamily="2" charset="0"/>
              </a:rPr>
              <a:t>structures</a:t>
            </a:r>
            <a:r>
              <a:rPr lang="id-ID" sz="2200" dirty="0">
                <a:effectLst/>
                <a:latin typeface="Optima" panose="020005030600000200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34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77F2ECF2-C298-7DC0-E41A-B0C8D8D9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42" y="2588260"/>
            <a:ext cx="8373676" cy="2593340"/>
          </a:xfrm>
          <a:prstGeom prst="rect">
            <a:avLst/>
          </a:prstGeom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834C07B9-4755-6457-0129-E250CA2AE950}"/>
              </a:ext>
            </a:extLst>
          </p:cNvPr>
          <p:cNvSpPr txBox="1"/>
          <p:nvPr/>
        </p:nvSpPr>
        <p:spPr>
          <a:xfrm>
            <a:off x="853440" y="274380"/>
            <a:ext cx="10698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monocarbonyl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exist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almost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entirely</a:t>
            </a:r>
            <a:r>
              <a:rPr lang="id-ID" sz="2000" dirty="0">
                <a:effectLst/>
                <a:latin typeface="Optima" panose="02000503060000020004" pitchFamily="2" charset="0"/>
              </a:rPr>
              <a:t> in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their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equilibrium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it’s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usually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difficult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isolate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pure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Cyclohexanone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example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contains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about</a:t>
            </a:r>
            <a:r>
              <a:rPr lang="id-ID" sz="2000" dirty="0">
                <a:effectLst/>
                <a:latin typeface="Optima" panose="02000503060000020004" pitchFamily="2" charset="0"/>
              </a:rPr>
              <a:t> 0.0001%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room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temperature</a:t>
            </a:r>
            <a:r>
              <a:rPr lang="id-ID" sz="20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percentage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even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lower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carboxylic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esters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amides</a:t>
            </a:r>
            <a:r>
              <a:rPr lang="id-ID" sz="20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predominate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stabilized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conjugation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intramolecular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bonding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000" dirty="0">
                <a:effectLst/>
                <a:latin typeface="Optima" panose="02000503060000020004" pitchFamily="2" charset="0"/>
              </a:rPr>
              <a:t>, 2,4-pentanedione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about</a:t>
            </a:r>
            <a:r>
              <a:rPr lang="id-ID" sz="2000" dirty="0">
                <a:effectLst/>
                <a:latin typeface="Optima" panose="02000503060000020004" pitchFamily="2" charset="0"/>
              </a:rPr>
              <a:t> 76%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Although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enols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scarce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equilibrium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they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nevertheless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responsible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much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chemistry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they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reactive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381F42BE-2FCF-213E-9976-6F70509C43DC}"/>
              </a:ext>
            </a:extLst>
          </p:cNvPr>
          <p:cNvSpPr txBox="1"/>
          <p:nvPr/>
        </p:nvSpPr>
        <p:spPr>
          <a:xfrm>
            <a:off x="594360" y="5141298"/>
            <a:ext cx="11003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000" dirty="0">
                <a:effectLst/>
                <a:latin typeface="Optima" panose="02000503060000020004" pitchFamily="2" charset="0"/>
              </a:rPr>
              <a:t>–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tautomerism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catalyzed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both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bases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catalysis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protonation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2000" dirty="0">
                <a:effectLst/>
                <a:latin typeface="Optima" panose="02000503060000020004" pitchFamily="2" charset="0"/>
              </a:rPr>
              <a:t> atom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give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intermediate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loses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</a:t>
            </a:r>
            <a:r>
              <a:rPr lang="id-ID" sz="2000" dirty="0">
                <a:effectLst/>
                <a:latin typeface="Optima" panose="02000503060000020004" pitchFamily="2" charset="0"/>
              </a:rPr>
              <a:t>+ from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neutral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(</a:t>
            </a:r>
            <a:r>
              <a:rPr lang="id-ID" sz="2000" b="1" dirty="0">
                <a:solidFill>
                  <a:srgbClr val="C11126"/>
                </a:solidFill>
                <a:effectLst/>
                <a:latin typeface="Optima" panose="02000503060000020004" pitchFamily="2" charset="0"/>
              </a:rPr>
              <a:t>FIGURE 22.2</a:t>
            </a:r>
            <a:r>
              <a:rPr lang="id-ID" sz="2000" dirty="0">
                <a:effectLst/>
                <a:latin typeface="Optima" panose="02000503060000020004" pitchFamily="2" charset="0"/>
              </a:rPr>
              <a:t>a).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This</a:t>
            </a:r>
            <a:r>
              <a:rPr lang="id-ID" sz="2000" dirty="0">
                <a:effectLst/>
                <a:latin typeface="Optima" panose="02000503060000020004" pitchFamily="2" charset="0"/>
              </a:rPr>
              <a:t> proton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loss</a:t>
            </a:r>
            <a:r>
              <a:rPr lang="id-ID" sz="2000" dirty="0">
                <a:effectLst/>
                <a:latin typeface="Optima" panose="02000503060000020004" pitchFamily="2" charset="0"/>
              </a:rPr>
              <a:t> from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intermediate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similar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during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E1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reaction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carbocation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loses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</a:t>
            </a:r>
            <a:r>
              <a:rPr lang="id-ID" sz="2000" dirty="0">
                <a:effectLst/>
                <a:latin typeface="Optima" panose="02000503060000020004" pitchFamily="2" charset="0"/>
              </a:rPr>
              <a:t>+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form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alkene</a:t>
            </a:r>
            <a:r>
              <a:rPr lang="id-ID" sz="2000" dirty="0">
                <a:effectLst/>
                <a:latin typeface="Optima" panose="02000503060000020004" pitchFamily="2" charset="0"/>
              </a:rPr>
              <a:t> (</a:t>
            </a:r>
            <a:r>
              <a:rPr lang="id-ID" sz="2000" b="1" dirty="0" err="1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Section</a:t>
            </a:r>
            <a:r>
              <a:rPr lang="id-ID" sz="2000" b="1" dirty="0">
                <a:solidFill>
                  <a:srgbClr val="007747"/>
                </a:solidFill>
                <a:effectLst/>
                <a:latin typeface="Optima" panose="02000503060000020004" pitchFamily="2" charset="0"/>
              </a:rPr>
              <a:t> 11.10</a:t>
            </a:r>
            <a:r>
              <a:rPr lang="id-ID" sz="2000" dirty="0">
                <a:effectLst/>
                <a:latin typeface="Optima" panose="02000503060000020004" pitchFamily="2" charset="0"/>
              </a:rPr>
              <a:t>). </a:t>
            </a:r>
            <a:endParaRPr lang="id-ID" sz="20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8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F8A3998A-6735-DCA3-3CC7-F3CFAFD3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25" y="4512"/>
            <a:ext cx="10333225" cy="1770991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E7C91976-8469-4655-3A70-8EEDDC0A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07" y="1465467"/>
            <a:ext cx="8413493" cy="53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tak Teks 2">
            <a:extLst>
              <a:ext uri="{FF2B5EF4-FFF2-40B4-BE49-F238E27FC236}">
                <a16:creationId xmlns:a16="http://schemas.microsoft.com/office/drawing/2014/main" id="{2ED74BB1-FA3E-84C3-E359-3BE225FA5EC1}"/>
              </a:ext>
            </a:extLst>
          </p:cNvPr>
          <p:cNvSpPr txBox="1"/>
          <p:nvPr/>
        </p:nvSpPr>
        <p:spPr>
          <a:xfrm>
            <a:off x="952500" y="664756"/>
            <a:ext cx="1028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effectLst/>
                <a:latin typeface="Optima" panose="02000503060000020004" pitchFamily="2" charset="0"/>
              </a:rPr>
              <a:t>Base-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catalyzed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formation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presence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makes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weakly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Thus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act</a:t>
            </a:r>
            <a:r>
              <a:rPr lang="id-ID" sz="2000" dirty="0">
                <a:effectLst/>
                <a:latin typeface="Optima" panose="02000503060000020004" pitchFamily="2" charset="0"/>
              </a:rPr>
              <a:t> as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donate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its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sufficiently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strong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000" dirty="0">
                <a:effectLst/>
                <a:latin typeface="Optima" panose="02000503060000020004" pitchFamily="2" charset="0"/>
              </a:rPr>
              <a:t>.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resultant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resonance-stabilized</a:t>
            </a:r>
            <a:r>
              <a:rPr lang="id-ID" sz="2000" dirty="0">
                <a:effectLst/>
                <a:latin typeface="Optima" panose="02000503060000020004" pitchFamily="2" charset="0"/>
              </a:rPr>
              <a:t> anion,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b="1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000" b="1" dirty="0">
                <a:effectLst/>
                <a:latin typeface="Optima" panose="02000503060000020004" pitchFamily="2" charset="0"/>
              </a:rPr>
              <a:t> ion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protonated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yield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neutral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</a:t>
            </a:r>
            <a:r>
              <a:rPr lang="id-ID" sz="2000" dirty="0">
                <a:effectLst/>
                <a:latin typeface="Optima" panose="02000503060000020004" pitchFamily="2" charset="0"/>
              </a:rPr>
              <a:t>. If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protonation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enolate</a:t>
            </a:r>
            <a:r>
              <a:rPr lang="id-ID" sz="2000" dirty="0">
                <a:effectLst/>
                <a:latin typeface="Optima" panose="02000503060000020004" pitchFamily="2" charset="0"/>
              </a:rPr>
              <a:t> ion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takes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place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</a:t>
            </a:r>
            <a:r>
              <a:rPr lang="id-ID" sz="2000" dirty="0">
                <a:effectLst/>
                <a:latin typeface="Optima" panose="02000503060000020004" pitchFamily="2" charset="0"/>
              </a:rPr>
              <a:t>,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keto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regenerated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no</a:t>
            </a:r>
            <a:r>
              <a:rPr lang="id-ID" sz="2000" dirty="0">
                <a:effectLst/>
                <a:latin typeface="Optima" panose="02000503060000020004" pitchFamily="2" charset="0"/>
              </a:rPr>
              <a:t> net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change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occurs</a:t>
            </a:r>
            <a:r>
              <a:rPr lang="id-ID" sz="2000" dirty="0">
                <a:effectLst/>
                <a:latin typeface="Optima" panose="02000503060000020004" pitchFamily="2" charset="0"/>
              </a:rPr>
              <a:t>. If,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however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protonation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takes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place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oxygen</a:t>
            </a:r>
            <a:r>
              <a:rPr lang="id-ID" sz="2000" dirty="0">
                <a:effectLst/>
                <a:latin typeface="Optima" panose="02000503060000020004" pitchFamily="2" charset="0"/>
              </a:rPr>
              <a:t> atom,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formed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6A18E5BE-926E-6681-819B-847E867353FC}"/>
              </a:ext>
            </a:extLst>
          </p:cNvPr>
          <p:cNvSpPr txBox="1"/>
          <p:nvPr/>
        </p:nvSpPr>
        <p:spPr>
          <a:xfrm>
            <a:off x="952500" y="2995791"/>
            <a:ext cx="10287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 err="1">
                <a:effectLst/>
                <a:latin typeface="Optima" panose="02000503060000020004" pitchFamily="2" charset="0"/>
              </a:rPr>
              <a:t>Note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only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el-GR" sz="2000" dirty="0">
                <a:effectLst/>
                <a:latin typeface="DejaVuSerif"/>
              </a:rPr>
              <a:t>α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position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 are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el-GR" sz="2000" dirty="0">
                <a:effectLst/>
                <a:latin typeface="DejaVuSerif"/>
              </a:rPr>
              <a:t>β</a:t>
            </a:r>
            <a:r>
              <a:rPr lang="el-GR" sz="2000" dirty="0">
                <a:effectLst/>
                <a:latin typeface="IBMPlexSerif"/>
              </a:rPr>
              <a:t>, </a:t>
            </a:r>
            <a:r>
              <a:rPr lang="el-GR" sz="2000" dirty="0">
                <a:effectLst/>
                <a:latin typeface="DejaVuSerif"/>
              </a:rPr>
              <a:t>γ</a:t>
            </a:r>
            <a:r>
              <a:rPr lang="el-GR" sz="2000" dirty="0">
                <a:effectLst/>
                <a:latin typeface="IBMPlexSerif"/>
              </a:rPr>
              <a:t>, </a:t>
            </a:r>
            <a:r>
              <a:rPr lang="el-GR" sz="2000" dirty="0">
                <a:effectLst/>
                <a:latin typeface="DejaVuSerif"/>
              </a:rPr>
              <a:t>δ</a:t>
            </a:r>
            <a:r>
              <a:rPr lang="el-GR" sz="2000" dirty="0">
                <a:effectLst/>
                <a:latin typeface="IBMPlexSerif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so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on</a:t>
            </a:r>
            <a:r>
              <a:rPr lang="id-ID" sz="2000" dirty="0">
                <a:effectLst/>
                <a:latin typeface="Optima" panose="02000503060000020004" pitchFamily="2" charset="0"/>
              </a:rPr>
              <a:t>,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aren’t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can’t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removed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base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because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resulting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anions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can’t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resonance-stabilized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by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carbonyl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group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363B3C83-7D83-5AE0-1F14-2BA7101C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66425"/>
            <a:ext cx="7772400" cy="21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tak Teks 3">
            <a:extLst>
              <a:ext uri="{FF2B5EF4-FFF2-40B4-BE49-F238E27FC236}">
                <a16:creationId xmlns:a16="http://schemas.microsoft.com/office/drawing/2014/main" id="{CDFC0069-DCF1-E598-631C-C7522350D42B}"/>
              </a:ext>
            </a:extLst>
          </p:cNvPr>
          <p:cNvSpPr txBox="1"/>
          <p:nvPr/>
        </p:nvSpPr>
        <p:spPr>
          <a:xfrm>
            <a:off x="1371600" y="583198"/>
            <a:ext cx="9555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dirty="0">
                <a:effectLst/>
                <a:latin typeface="Optima" panose="02000503060000020004" pitchFamily="2" charset="0"/>
              </a:rPr>
              <a:t>PROBLEM 22-1</a:t>
            </a:r>
          </a:p>
          <a:p>
            <a:r>
              <a:rPr lang="id-ID" sz="2000" dirty="0" err="1">
                <a:effectLst/>
                <a:latin typeface="Optima" panose="02000503060000020004" pitchFamily="2" charset="0"/>
              </a:rPr>
              <a:t>Draw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structures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tautomers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compounds</a:t>
            </a:r>
            <a:r>
              <a:rPr lang="id-ID" sz="2000" dirty="0">
                <a:effectLst/>
                <a:latin typeface="Optima" panose="02000503060000020004" pitchFamily="2" charset="0"/>
              </a:rPr>
              <a:t>: </a:t>
            </a:r>
          </a:p>
          <a:p>
            <a:r>
              <a:rPr lang="id-ID" sz="2000" dirty="0">
                <a:effectLst/>
                <a:latin typeface="Optima" panose="02000503060000020004" pitchFamily="2" charset="0"/>
              </a:rPr>
              <a:t>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</a:t>
            </a:r>
            <a:r>
              <a:rPr lang="id-ID" sz="2000" dirty="0">
                <a:effectLst/>
                <a:latin typeface="Optima" panose="02000503060000020004" pitchFamily="2" charset="0"/>
              </a:rPr>
              <a:t>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Cyclopentanone</a:t>
            </a:r>
            <a:r>
              <a:rPr lang="id-ID" sz="2000" dirty="0">
                <a:effectLst/>
                <a:latin typeface="Optima" panose="02000503060000020004" pitchFamily="2" charset="0"/>
              </a:rPr>
              <a:t>        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</a:t>
            </a:r>
            <a:r>
              <a:rPr lang="id-ID" sz="2000" dirty="0">
                <a:effectLst/>
                <a:latin typeface="Optima" panose="02000503060000020004" pitchFamily="2" charset="0"/>
              </a:rPr>
              <a:t>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Methyl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thioacetate</a:t>
            </a:r>
            <a:r>
              <a:rPr lang="id-ID" sz="2000" dirty="0">
                <a:effectLst/>
                <a:latin typeface="Optima" panose="02000503060000020004" pitchFamily="2" charset="0"/>
              </a:rPr>
              <a:t>        (c)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Ethyl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acetate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</a:p>
          <a:p>
            <a:r>
              <a:rPr lang="id-ID" sz="2000" dirty="0">
                <a:effectLst/>
                <a:latin typeface="Optima" panose="02000503060000020004" pitchFamily="2" charset="0"/>
              </a:rPr>
              <a:t>d)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Propanal</a:t>
            </a:r>
            <a:r>
              <a:rPr lang="id-ID" sz="2000" dirty="0">
                <a:effectLst/>
                <a:latin typeface="Optima" panose="02000503060000020004" pitchFamily="2" charset="0"/>
              </a:rPr>
              <a:t>                     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</a:t>
            </a:r>
            <a:r>
              <a:rPr lang="id-ID" sz="2000" dirty="0">
                <a:effectLst/>
                <a:latin typeface="Optima" panose="02000503060000020004" pitchFamily="2" charset="0"/>
              </a:rPr>
              <a:t>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Acetic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>
                <a:latin typeface="Optima" panose="02000503060000020004" pitchFamily="2" charset="0"/>
              </a:rPr>
              <a:t>                  </a:t>
            </a:r>
            <a:r>
              <a:rPr lang="id-ID" sz="2000" dirty="0">
                <a:effectLst/>
                <a:latin typeface="Optima" panose="02000503060000020004" pitchFamily="2" charset="0"/>
              </a:rPr>
              <a:t>(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</a:t>
            </a:r>
            <a:r>
              <a:rPr lang="id-ID" sz="2000" dirty="0">
                <a:effectLst/>
                <a:latin typeface="Optima" panose="02000503060000020004" pitchFamily="2" charset="0"/>
              </a:rPr>
              <a:t>)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Phenylacetone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</a:p>
          <a:p>
            <a:endParaRPr lang="id-ID" sz="2000" dirty="0">
              <a:latin typeface="Optima" panose="02000503060000020004" pitchFamily="2" charset="0"/>
            </a:endParaRPr>
          </a:p>
          <a:p>
            <a:r>
              <a:rPr lang="id-ID" sz="2000" b="1" dirty="0">
                <a:effectLst/>
                <a:latin typeface="Optima" panose="02000503060000020004" pitchFamily="2" charset="0"/>
              </a:rPr>
              <a:t>PROBLEM 22-2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How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many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acidic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hydrogens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does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each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molecules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listed</a:t>
            </a:r>
            <a:r>
              <a:rPr lang="id-ID" sz="2000" dirty="0">
                <a:effectLst/>
                <a:latin typeface="Optima" panose="02000503060000020004" pitchFamily="2" charset="0"/>
              </a:rPr>
              <a:t> in Problem22-1have?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Identify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them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96FCDB70-ADFC-D6C1-7DC0-38A2FB17D8FB}"/>
              </a:ext>
            </a:extLst>
          </p:cNvPr>
          <p:cNvSpPr txBox="1"/>
          <p:nvPr/>
        </p:nvSpPr>
        <p:spPr>
          <a:xfrm>
            <a:off x="1371600" y="2967335"/>
            <a:ext cx="9555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b="1" dirty="0">
                <a:effectLst/>
                <a:latin typeface="Optima" panose="02000503060000020004" pitchFamily="2" charset="0"/>
              </a:rPr>
              <a:t>PROBLEM 22-3 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Draw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structures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all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monoenol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forms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of</a:t>
            </a:r>
            <a:r>
              <a:rPr lang="id-ID" sz="2000" dirty="0">
                <a:effectLst/>
                <a:latin typeface="Optima" panose="02000503060000020004" pitchFamily="2" charset="0"/>
              </a:rPr>
              <a:t> the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following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molecule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Which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would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you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expect</a:t>
            </a:r>
            <a:r>
              <a:rPr lang="id-ID" sz="2000" dirty="0">
                <a:effectLst/>
                <a:latin typeface="Optima" panose="02000503060000020004" pitchFamily="2" charset="0"/>
              </a:rPr>
              <a:t> to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be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most</a:t>
            </a:r>
            <a:r>
              <a:rPr lang="id-ID" sz="2000" dirty="0">
                <a:effectLst/>
                <a:latin typeface="Optima" panose="02000503060000020004" pitchFamily="2" charset="0"/>
              </a:rPr>
              <a:t>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stable</a:t>
            </a:r>
            <a:r>
              <a:rPr lang="id-ID" sz="2000" dirty="0">
                <a:effectLst/>
                <a:latin typeface="Optima" panose="02000503060000020004" pitchFamily="2" charset="0"/>
              </a:rPr>
              <a:t>? </a:t>
            </a:r>
            <a:r>
              <a:rPr lang="id-ID" sz="2000" dirty="0" err="1">
                <a:effectLst/>
                <a:latin typeface="Optima" panose="02000503060000020004" pitchFamily="2" charset="0"/>
              </a:rPr>
              <a:t>Explain</a:t>
            </a:r>
            <a:r>
              <a:rPr lang="id-ID" sz="2000" dirty="0">
                <a:effectLst/>
                <a:latin typeface="Optima" panose="02000503060000020004" pitchFamily="2" charset="0"/>
              </a:rPr>
              <a:t>. </a:t>
            </a:r>
            <a:endParaRPr lang="id-ID" sz="2000" dirty="0">
              <a:latin typeface="Optima" panose="02000503060000020004" pitchFamily="2" charset="0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61C24BFE-FEF2-2747-A80E-3C068249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4086860"/>
            <a:ext cx="2908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5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4204</Words>
  <Application>Microsoft Macintosh PowerPoint</Application>
  <PresentationFormat>Layar Lebar</PresentationFormat>
  <Paragraphs>129</Paragraphs>
  <Slides>59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12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59</vt:i4>
      </vt:variant>
    </vt:vector>
  </HeadingPairs>
  <TitlesOfParts>
    <vt:vector size="72" baseType="lpstr">
      <vt:lpstr>Arial</vt:lpstr>
      <vt:lpstr>Calibri</vt:lpstr>
      <vt:lpstr>Calibri Light</vt:lpstr>
      <vt:lpstr>DejaVuSerif</vt:lpstr>
      <vt:lpstr>IBMPlexSans</vt:lpstr>
      <vt:lpstr>IBMPlexSerif</vt:lpstr>
      <vt:lpstr>LiberationSans</vt:lpstr>
      <vt:lpstr>LiberationSerif</vt:lpstr>
      <vt:lpstr>Mulish</vt:lpstr>
      <vt:lpstr>Optima</vt:lpstr>
      <vt:lpstr>Symbol</vt:lpstr>
      <vt:lpstr>Tahoma</vt:lpstr>
      <vt:lpstr>Tema Office</vt:lpstr>
      <vt:lpstr>ORGANIC CHEMISTRY III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III</dc:title>
  <dc:creator>Microsoft Office User</dc:creator>
  <cp:lastModifiedBy>Microsoft Office User</cp:lastModifiedBy>
  <cp:revision>18</cp:revision>
  <dcterms:created xsi:type="dcterms:W3CDTF">2024-07-08T05:21:14Z</dcterms:created>
  <dcterms:modified xsi:type="dcterms:W3CDTF">2024-08-18T06:22:31Z</dcterms:modified>
</cp:coreProperties>
</file>