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325" r:id="rId5"/>
    <p:sldId id="370" r:id="rId6"/>
    <p:sldId id="327" r:id="rId7"/>
    <p:sldId id="383" r:id="rId8"/>
    <p:sldId id="348" r:id="rId9"/>
    <p:sldId id="347" r:id="rId10"/>
    <p:sldId id="376" r:id="rId11"/>
    <p:sldId id="375" r:id="rId12"/>
    <p:sldId id="392" r:id="rId13"/>
    <p:sldId id="338" r:id="rId14"/>
    <p:sldId id="331" r:id="rId15"/>
    <p:sldId id="33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57" autoAdjust="0"/>
  </p:normalViewPr>
  <p:slideViewPr>
    <p:cSldViewPr snapToGrid="0">
      <p:cViewPr varScale="1">
        <p:scale>
          <a:sx n="56" d="100"/>
          <a:sy n="56" d="100"/>
        </p:scale>
        <p:origin x="1000" y="44"/>
      </p:cViewPr>
      <p:guideLst>
        <p:guide pos="816"/>
        <p:guide orient="horz" pos="38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F95820-84BB-3447-8286-60A51307E7F2}" type="datetimeFigureOut">
              <a:rPr lang="en-US" smtClean="0"/>
              <a:t>4/11/2023</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8FC54-6AE4-6A4A-9756-823A0F1BE5A6}" type="datetimeFigureOut">
              <a:rPr lang="en-US" smtClean="0"/>
              <a:t>4/11/2023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7452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1061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2333783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24600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1164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4666269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814BC7BE-FECC-8573-D4F0-FA004B4A04F4}"/>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8" name="Footer Placeholder 7">
            <a:extLst>
              <a:ext uri="{FF2B5EF4-FFF2-40B4-BE49-F238E27FC236}">
                <a16:creationId xmlns:a16="http://schemas.microsoft.com/office/drawing/2014/main" id="{A4DB0707-D3A6-4BF0-3225-EC3851AD7387}"/>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4769475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AE946-135C-E4E8-BA60-64AB48B87F80}"/>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7" name="Footer Placeholder 6">
            <a:extLst>
              <a:ext uri="{FF2B5EF4-FFF2-40B4-BE49-F238E27FC236}">
                <a16:creationId xmlns:a16="http://schemas.microsoft.com/office/drawing/2014/main" id="{FFD67329-9F30-BEB7-31E2-FECA7FD59B06}"/>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28751072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230684" y="987425"/>
            <a:ext cx="612470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3183587-0236-046F-3B80-4D4EEA7A80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60C67779-9FAD-3FE4-5C67-7E5313C03B45}"/>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7992005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230684" y="993775"/>
            <a:ext cx="612470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D70A4E-ED43-B5A1-F8FE-762E21A30A3E}"/>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A4125545-56D8-5212-AA45-63F7C1DBF101}"/>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435165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72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0319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399" y="609600"/>
            <a:ext cx="10058400" cy="914400"/>
          </a:xfrm>
        </p:spPr>
        <p:txBody>
          <a:bodyPr/>
          <a:lstStyle>
            <a:lvl1pP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1855945"/>
            <a:ext cx="9820656"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5213399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88720" y="609600"/>
            <a:ext cx="9829800" cy="914400"/>
          </a:xfrm>
        </p:spPr>
        <p:txBody>
          <a:bodyPr/>
          <a:lstStyle>
            <a:lvl1pPr algn="ct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88720" y="1746504"/>
            <a:ext cx="9829800"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6418404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406181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0483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17771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
        <p:nvSpPr>
          <p:cNvPr id="25" name="Footer Placeholder 24">
            <a:extLst>
              <a:ext uri="{FF2B5EF4-FFF2-40B4-BE49-F238E27FC236}">
                <a16:creationId xmlns:a16="http://schemas.microsoft.com/office/drawing/2014/main" id="{010F9766-B67A-A34E-2927-9A2D6360F77A}"/>
              </a:ext>
            </a:extLst>
          </p:cNvPr>
          <p:cNvSpPr>
            <a:spLocks noGrp="1"/>
          </p:cNvSpPr>
          <p:nvPr>
            <p:ph type="ftr" sz="quarter" idx="3"/>
          </p:nvPr>
        </p:nvSpPr>
        <p:spPr>
          <a:xfrm rot="16200000">
            <a:off x="-242952" y="1451496"/>
            <a:ext cx="1784352" cy="189457"/>
          </a:xfrm>
          <a:prstGeom prst="rect">
            <a:avLst/>
          </a:prstGeom>
        </p:spPr>
        <p:txBody>
          <a:bodyPr vert="horz" lIns="0" tIns="0" rIns="0" bIns="0" rtlCol="0" anchor="ctr"/>
          <a:lstStyle>
            <a:lvl1pPr algn="l">
              <a:defRPr sz="1200" cap="all" spc="100" baseline="0">
                <a:solidFill>
                  <a:schemeClr val="accent1"/>
                </a:solidFill>
                <a:latin typeface="Posterama" panose="020B0504020200020000" pitchFamily="34" charset="0"/>
              </a:defRPr>
            </a:lvl1pPr>
          </a:lstStyle>
          <a:p>
            <a:r>
              <a:rPr lang="en-US" dirty="0"/>
              <a:t>presentation title</a:t>
            </a:r>
          </a:p>
        </p:txBody>
      </p:sp>
      <p:cxnSp>
        <p:nvCxnSpPr>
          <p:cNvPr id="4" name="Straight Connector 3">
            <a:extLst>
              <a:ext uri="{FF2B5EF4-FFF2-40B4-BE49-F238E27FC236}">
                <a16:creationId xmlns:a16="http://schemas.microsoft.com/office/drawing/2014/main" id="{C0A131BE-DFE5-28BE-2AF8-50ADF9AFDB94}"/>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3" r:id="rId12"/>
    <p:sldLayoutId id="2147483671" r:id="rId13"/>
    <p:sldLayoutId id="2147483672" r:id="rId14"/>
    <p:sldLayoutId id="2147483673" r:id="rId15"/>
    <p:sldLayoutId id="2147483654" r:id="rId16"/>
    <p:sldLayoutId id="2147483655" r:id="rId17"/>
    <p:sldLayoutId id="2147483656" r:id="rId18"/>
    <p:sldLayoutId id="2147483657" r:id="rId19"/>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hyperlink" Target="https://sixsigmastudyguide.com/normal-distribution-aka-gaussian-distribution/" TargetMode="External"/><Relationship Id="rId4" Type="http://schemas.openxmlformats.org/officeDocument/2006/relationships/hyperlink" Target="https://sixsigmastudyguide.com/binomial-distributio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hyperlink" Target="https://bookdown.org/a_shaker/STM1001_Topic_9/1-one-sample-test-of-proportions.html#ref-GoodFirms" TargetMode="External"/><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hyperlink" Target="CASE%202%20-%20one%20sample.xlsx"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a:xfrm>
            <a:off x="997689" y="886755"/>
            <a:ext cx="5626395" cy="3430064"/>
          </a:xfrm>
        </p:spPr>
        <p:txBody>
          <a:bodyPr/>
          <a:lstStyle/>
          <a:p>
            <a:r>
              <a:rPr lang="en-US" sz="3200" dirty="0"/>
              <a:t>Hypothesis Testing for Proportion</a:t>
            </a:r>
            <a:endParaRPr lang="en-US" sz="4400" dirty="0"/>
          </a:p>
        </p:txBody>
      </p:sp>
      <p:sp>
        <p:nvSpPr>
          <p:cNvPr id="2" name="Subtitle 1">
            <a:extLst>
              <a:ext uri="{FF2B5EF4-FFF2-40B4-BE49-F238E27FC236}">
                <a16:creationId xmlns:a16="http://schemas.microsoft.com/office/drawing/2014/main" id="{A1307D8B-2864-21B6-1CE1-B605F29281C5}"/>
              </a:ext>
            </a:extLst>
          </p:cNvPr>
          <p:cNvSpPr>
            <a:spLocks noGrp="1"/>
          </p:cNvSpPr>
          <p:nvPr>
            <p:ph type="subTitle" idx="1"/>
          </p:nvPr>
        </p:nvSpPr>
        <p:spPr>
          <a:xfrm>
            <a:off x="-761114" y="3945318"/>
            <a:ext cx="9144000" cy="356616"/>
          </a:xfrm>
        </p:spPr>
        <p:txBody>
          <a:bodyPr/>
          <a:lstStyle/>
          <a:p>
            <a:r>
              <a:rPr lang="en-US" dirty="0" err="1"/>
              <a:t>Mella</a:t>
            </a:r>
            <a:r>
              <a:rPr lang="en-US" dirty="0"/>
              <a:t> </a:t>
            </a:r>
            <a:r>
              <a:rPr lang="en-US" dirty="0" err="1"/>
              <a:t>triana</a:t>
            </a:r>
            <a:r>
              <a:rPr lang="en-US" dirty="0"/>
              <a:t>, </a:t>
            </a:r>
            <a:r>
              <a:rPr lang="en-US" dirty="0" err="1"/>
              <a:t>s.pd</a:t>
            </a:r>
            <a:r>
              <a:rPr lang="en-US" dirty="0"/>
              <a:t>., </a:t>
            </a:r>
            <a:r>
              <a:rPr lang="en-US" dirty="0" err="1"/>
              <a:t>m.pd</a:t>
            </a:r>
            <a:r>
              <a:rPr lang="en-US" dirty="0"/>
              <a:t>.</a:t>
            </a:r>
          </a:p>
        </p:txBody>
      </p:sp>
      <p:pic>
        <p:nvPicPr>
          <p:cNvPr id="8" name="Picture Placeholder 7">
            <a:extLst>
              <a:ext uri="{FF2B5EF4-FFF2-40B4-BE49-F238E27FC236}">
                <a16:creationId xmlns:a16="http://schemas.microsoft.com/office/drawing/2014/main" id="{CFFD6FD4-E704-D9FF-069E-778169D6DB3D}"/>
              </a:ext>
            </a:extLst>
          </p:cNvPr>
          <p:cNvPicPr>
            <a:picLocks noGrp="1" noChangeAspect="1"/>
          </p:cNvPicPr>
          <p:nvPr>
            <p:ph type="pic" sz="quarter" idx="10"/>
          </p:nvPr>
        </p:nvPicPr>
        <p:blipFill>
          <a:blip r:embed="rId2"/>
          <a:srcRect l="12500" r="12500"/>
          <a:stretch>
            <a:fillRect/>
          </a:stretch>
        </p:blipFill>
        <p:spPr>
          <a:xfrm>
            <a:off x="7561377" y="3016646"/>
            <a:ext cx="3900520" cy="2600346"/>
          </a:xfrm>
        </p:spPr>
      </p:pic>
    </p:spTree>
    <p:extLst>
      <p:ext uri="{BB962C8B-B14F-4D97-AF65-F5344CB8AC3E}">
        <p14:creationId xmlns:p14="http://schemas.microsoft.com/office/powerpoint/2010/main" val="8552154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7103A8-AEEA-50D3-BE61-CC85D24BDF23}"/>
              </a:ext>
            </a:extLst>
          </p:cNvPr>
          <p:cNvSpPr>
            <a:spLocks noGrp="1"/>
          </p:cNvSpPr>
          <p:nvPr>
            <p:ph type="title"/>
          </p:nvPr>
        </p:nvSpPr>
        <p:spPr/>
        <p:txBody>
          <a:bodyPr/>
          <a:lstStyle/>
          <a:p>
            <a:r>
              <a:rPr lang="en-US" dirty="0"/>
              <a:t>Summary </a:t>
            </a:r>
          </a:p>
        </p:txBody>
      </p:sp>
      <p:sp>
        <p:nvSpPr>
          <p:cNvPr id="3" name="Footer Placeholder 2">
            <a:extLst>
              <a:ext uri="{FF2B5EF4-FFF2-40B4-BE49-F238E27FC236}">
                <a16:creationId xmlns:a16="http://schemas.microsoft.com/office/drawing/2014/main" id="{AA5BCABC-85E9-BA68-F054-2D77592245F0}"/>
              </a:ext>
            </a:extLst>
          </p:cNvPr>
          <p:cNvSpPr>
            <a:spLocks noGrp="1"/>
          </p:cNvSpPr>
          <p:nvPr>
            <p:ph type="ftr" sz="quarter" idx="11"/>
          </p:nvPr>
        </p:nvSpPr>
        <p:spPr/>
        <p:txBody>
          <a:bodyPr/>
          <a:lstStyle/>
          <a:p>
            <a:r>
              <a:rPr lang="en-US" dirty="0"/>
              <a:t>presentation title</a:t>
            </a:r>
          </a:p>
        </p:txBody>
      </p:sp>
      <p:sp>
        <p:nvSpPr>
          <p:cNvPr id="2" name="Slide Number Placeholder 1">
            <a:extLst>
              <a:ext uri="{FF2B5EF4-FFF2-40B4-BE49-F238E27FC236}">
                <a16:creationId xmlns:a16="http://schemas.microsoft.com/office/drawing/2014/main" id="{1A978ADB-AD70-DE7C-4643-85C48AE12770}"/>
              </a:ext>
            </a:extLst>
          </p:cNvPr>
          <p:cNvSpPr>
            <a:spLocks noGrp="1"/>
          </p:cNvSpPr>
          <p:nvPr>
            <p:ph type="sldNum" sz="quarter" idx="10"/>
          </p:nvPr>
        </p:nvSpPr>
        <p:spPr/>
        <p:txBody>
          <a:bodyPr/>
          <a:lstStyle/>
          <a:p>
            <a:fld id="{75DF2D63-3FF5-D547-96B9-BE9CCD1ABA58}" type="slidenum">
              <a:rPr lang="en-US" smtClean="0"/>
              <a:pPr/>
              <a:t>10</a:t>
            </a:fld>
            <a:endParaRPr lang="en-US" dirty="0"/>
          </a:p>
        </p:txBody>
      </p:sp>
      <p:sp>
        <p:nvSpPr>
          <p:cNvPr id="4" name="Text Placeholder 3">
            <a:extLst>
              <a:ext uri="{FF2B5EF4-FFF2-40B4-BE49-F238E27FC236}">
                <a16:creationId xmlns:a16="http://schemas.microsoft.com/office/drawing/2014/main" id="{68003147-27BE-7492-36B6-F405F1156F31}"/>
              </a:ext>
            </a:extLst>
          </p:cNvPr>
          <p:cNvSpPr>
            <a:spLocks noGrp="1"/>
          </p:cNvSpPr>
          <p:nvPr>
            <p:ph type="body" sz="quarter" idx="12"/>
          </p:nvPr>
        </p:nvSpPr>
        <p:spPr>
          <a:xfrm>
            <a:off x="2457450" y="1527048"/>
            <a:ext cx="7783830" cy="3863340"/>
          </a:xfrm>
        </p:spPr>
        <p:txBody>
          <a:bodyPr/>
          <a:lstStyle/>
          <a:p>
            <a:pPr marL="342900" indent="-342900" algn="l">
              <a:buFont typeface="Wingdings" panose="05000000000000000000" pitchFamily="2" charset="2"/>
              <a:buChar char="ü"/>
            </a:pPr>
            <a:r>
              <a:rPr lang="en-US" sz="2800" b="0" i="0" dirty="0">
                <a:solidFill>
                  <a:srgbClr val="000000"/>
                </a:solidFill>
                <a:effectLst/>
                <a:latin typeface="LiberationSerif_1u_2"/>
              </a:rPr>
              <a:t>Proportion hypothesis testing is testing the hypothesis regarding the proportion of a population based on sample data</a:t>
            </a:r>
          </a:p>
          <a:p>
            <a:pPr marL="342900" indent="-342900" algn="l">
              <a:buFont typeface="Wingdings" panose="05000000000000000000" pitchFamily="2" charset="2"/>
              <a:buChar char="ü"/>
            </a:pPr>
            <a:r>
              <a:rPr lang="en-US" sz="2800" dirty="0">
                <a:solidFill>
                  <a:srgbClr val="000000"/>
                </a:solidFill>
                <a:latin typeface="LiberationSerif_1u_2"/>
              </a:rPr>
              <a:t>Type of test are two tailed test, one tailed test (Right tailed test &amp; left tailed test)</a:t>
            </a:r>
            <a:endParaRPr lang="en-US" sz="2800" b="0" i="0" dirty="0">
              <a:solidFill>
                <a:srgbClr val="000000"/>
              </a:solidFill>
              <a:effectLst/>
              <a:latin typeface="LiberationSerif_1u_2"/>
            </a:endParaRPr>
          </a:p>
          <a:p>
            <a:pPr marL="342900" indent="-342900" algn="l">
              <a:buFont typeface="Wingdings" panose="05000000000000000000" pitchFamily="2" charset="2"/>
              <a:buChar char="ü"/>
            </a:pPr>
            <a:endParaRPr lang="en-US" sz="2000" spc="0" dirty="0">
              <a:ea typeface="+mn-lt"/>
              <a:cs typeface="+mn-lt"/>
            </a:endParaRPr>
          </a:p>
        </p:txBody>
      </p:sp>
      <p:pic>
        <p:nvPicPr>
          <p:cNvPr id="7" name="Picture Placeholder 6" descr="Test tubes with one test tube in orange with drops">
            <a:extLst>
              <a:ext uri="{FF2B5EF4-FFF2-40B4-BE49-F238E27FC236}">
                <a16:creationId xmlns:a16="http://schemas.microsoft.com/office/drawing/2014/main" id="{70A9CAB5-92AE-2C08-1CA8-8B55D552EEF8}"/>
              </a:ext>
            </a:extLst>
          </p:cNvPr>
          <p:cNvPicPr>
            <a:picLocks noGrp="1" noChangeAspect="1"/>
          </p:cNvPicPr>
          <p:nvPr>
            <p:ph type="pic" sz="quarter" idx="13"/>
          </p:nvPr>
        </p:nvPicPr>
        <p:blipFill rotWithShape="1">
          <a:blip r:embed="rId2">
            <a:alphaModFix amt="50000"/>
            <a:duotone>
              <a:schemeClr val="accent5">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2871216" y="5330952"/>
            <a:ext cx="6519672" cy="1527048"/>
          </a:xfrm>
          <a:custGeom>
            <a:avLst/>
            <a:gdLst>
              <a:gd name="connsiteX0" fmla="*/ 0 w 6515097"/>
              <a:gd name="connsiteY0" fmla="*/ 0 h 2133600"/>
              <a:gd name="connsiteX1" fmla="*/ 6515097 w 6515097"/>
              <a:gd name="connsiteY1" fmla="*/ 0 h 2133600"/>
              <a:gd name="connsiteX2" fmla="*/ 6515097 w 6515097"/>
              <a:gd name="connsiteY2" fmla="*/ 2133600 h 2133600"/>
              <a:gd name="connsiteX3" fmla="*/ 0 w 6515097"/>
              <a:gd name="connsiteY3" fmla="*/ 2133600 h 2133600"/>
            </a:gdLst>
            <a:ahLst/>
            <a:cxnLst>
              <a:cxn ang="0">
                <a:pos x="connsiteX0" y="connsiteY0"/>
              </a:cxn>
              <a:cxn ang="0">
                <a:pos x="connsiteX1" y="connsiteY1"/>
              </a:cxn>
              <a:cxn ang="0">
                <a:pos x="connsiteX2" y="connsiteY2"/>
              </a:cxn>
              <a:cxn ang="0">
                <a:pos x="connsiteX3" y="connsiteY3"/>
              </a:cxn>
            </a:cxnLst>
            <a:rect l="l" t="t" r="r" b="b"/>
            <a:pathLst>
              <a:path w="6515097" h="2133600">
                <a:moveTo>
                  <a:pt x="0" y="0"/>
                </a:moveTo>
                <a:lnTo>
                  <a:pt x="6515097" y="0"/>
                </a:lnTo>
                <a:lnTo>
                  <a:pt x="6515097" y="2133600"/>
                </a:lnTo>
                <a:lnTo>
                  <a:pt x="0" y="2133600"/>
                </a:lnTo>
                <a:close/>
              </a:path>
            </a:pathLst>
          </a:custGeom>
        </p:spPr>
      </p:pic>
    </p:spTree>
    <p:extLst>
      <p:ext uri="{BB962C8B-B14F-4D97-AF65-F5344CB8AC3E}">
        <p14:creationId xmlns:p14="http://schemas.microsoft.com/office/powerpoint/2010/main" val="4094204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Test tubes with one test tube in orange with drops">
            <a:extLst>
              <a:ext uri="{FF2B5EF4-FFF2-40B4-BE49-F238E27FC236}">
                <a16:creationId xmlns:a16="http://schemas.microsoft.com/office/drawing/2014/main" id="{B085A606-2989-65E2-7F4F-7E3355B7763A}"/>
              </a:ext>
            </a:extLst>
          </p:cNvPr>
          <p:cNvPicPr>
            <a:picLocks noGrp="1" noChangeAspect="1"/>
          </p:cNvPicPr>
          <p:nvPr>
            <p:ph type="pic" sz="quarter" idx="10"/>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p:blipFill>
        <p:spPr/>
      </p:pic>
      <p:sp>
        <p:nvSpPr>
          <p:cNvPr id="2" name="Title 1">
            <a:extLst>
              <a:ext uri="{FF2B5EF4-FFF2-40B4-BE49-F238E27FC236}">
                <a16:creationId xmlns:a16="http://schemas.microsoft.com/office/drawing/2014/main" id="{CD3927EA-A6AD-97BC-1ADB-6D8D1A4FCEBA}"/>
              </a:ext>
            </a:extLst>
          </p:cNvPr>
          <p:cNvSpPr>
            <a:spLocks noGrp="1"/>
          </p:cNvSpPr>
          <p:nvPr>
            <p:ph type="title"/>
          </p:nvPr>
        </p:nvSpPr>
        <p:spPr>
          <a:xfrm>
            <a:off x="743953" y="2566354"/>
            <a:ext cx="4951476" cy="1405890"/>
          </a:xfrm>
        </p:spPr>
        <p:txBody>
          <a:bodyPr/>
          <a:lstStyle/>
          <a:p>
            <a:r>
              <a:rPr lang="en-US" b="0" i="0" dirty="0">
                <a:solidFill>
                  <a:srgbClr val="000000"/>
                </a:solidFill>
                <a:effectLst/>
                <a:latin typeface="Noto Sans" panose="020B0502040204020203" pitchFamily="34" charset="0"/>
              </a:rPr>
              <a:t>Whatever you are, be a good one</a:t>
            </a:r>
            <a:endParaRPr lang="en-US" b="1" dirty="0"/>
          </a:p>
        </p:txBody>
      </p:sp>
      <p:sp>
        <p:nvSpPr>
          <p:cNvPr id="4" name="Footer Placeholder 3">
            <a:extLst>
              <a:ext uri="{FF2B5EF4-FFF2-40B4-BE49-F238E27FC236}">
                <a16:creationId xmlns:a16="http://schemas.microsoft.com/office/drawing/2014/main" id="{6D8B5CE3-4B9A-F4CE-7CFA-737572BD3527}"/>
              </a:ext>
            </a:extLst>
          </p:cNvPr>
          <p:cNvSpPr>
            <a:spLocks noGrp="1"/>
          </p:cNvSpPr>
          <p:nvPr>
            <p:ph type="ftr" sz="quarter" idx="12"/>
          </p:nvPr>
        </p:nvSpPr>
        <p:spPr/>
        <p:txBody>
          <a:bodyPr/>
          <a:lstStyle/>
          <a:p>
            <a:r>
              <a:rPr lang="en-US" dirty="0"/>
              <a:t>presentation title</a:t>
            </a:r>
          </a:p>
        </p:txBody>
      </p:sp>
      <p:sp>
        <p:nvSpPr>
          <p:cNvPr id="3" name="Slide Number Placeholder 2">
            <a:extLst>
              <a:ext uri="{FF2B5EF4-FFF2-40B4-BE49-F238E27FC236}">
                <a16:creationId xmlns:a16="http://schemas.microsoft.com/office/drawing/2014/main" id="{3153FD9C-E800-BC25-A5D0-315AB602F483}"/>
              </a:ext>
            </a:extLst>
          </p:cNvPr>
          <p:cNvSpPr>
            <a:spLocks noGrp="1"/>
          </p:cNvSpPr>
          <p:nvPr>
            <p:ph type="sldNum" sz="quarter" idx="11"/>
          </p:nvPr>
        </p:nvSpPr>
        <p:spPr/>
        <p:txBody>
          <a:bodyPr/>
          <a:lstStyle/>
          <a:p>
            <a:fld id="{75DF2D63-3FF5-D547-96B9-BE9CCD1ABA58}" type="slidenum">
              <a:rPr lang="en-US" smtClean="0"/>
              <a:pPr/>
              <a:t>11</a:t>
            </a:fld>
            <a:endParaRPr lang="en-US" dirty="0"/>
          </a:p>
        </p:txBody>
      </p:sp>
      <p:sp>
        <p:nvSpPr>
          <p:cNvPr id="6" name="Subtitle 5">
            <a:extLst>
              <a:ext uri="{FF2B5EF4-FFF2-40B4-BE49-F238E27FC236}">
                <a16:creationId xmlns:a16="http://schemas.microsoft.com/office/drawing/2014/main" id="{13203A4B-3186-8987-1916-A2DFB04632EF}"/>
              </a:ext>
            </a:extLst>
          </p:cNvPr>
          <p:cNvSpPr>
            <a:spLocks noGrp="1"/>
          </p:cNvSpPr>
          <p:nvPr>
            <p:ph type="subTitle" idx="1"/>
          </p:nvPr>
        </p:nvSpPr>
        <p:spPr>
          <a:xfrm>
            <a:off x="877824" y="1285873"/>
            <a:ext cx="3118104" cy="260351"/>
          </a:xfrm>
        </p:spPr>
        <p:txBody>
          <a:bodyPr/>
          <a:lstStyle/>
          <a:p>
            <a:r>
              <a:rPr lang="en-US" dirty="0"/>
              <a:t>QUOTE OF THE DAY</a:t>
            </a:r>
          </a:p>
        </p:txBody>
      </p:sp>
    </p:spTree>
    <p:extLst>
      <p:ext uri="{BB962C8B-B14F-4D97-AF65-F5344CB8AC3E}">
        <p14:creationId xmlns:p14="http://schemas.microsoft.com/office/powerpoint/2010/main" val="25908557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White DNA structure">
            <a:extLst>
              <a:ext uri="{FF2B5EF4-FFF2-40B4-BE49-F238E27FC236}">
                <a16:creationId xmlns:a16="http://schemas.microsoft.com/office/drawing/2014/main" id="{6D8705D1-EA1F-3113-ABE0-EC474D1F18DA}"/>
              </a:ext>
            </a:extLst>
          </p:cNvPr>
          <p:cNvPicPr>
            <a:picLocks noGrp="1" noChangeAspect="1"/>
          </p:cNvPicPr>
          <p:nvPr>
            <p:ph type="pic" sz="quarter" idx="12"/>
          </p:nvPr>
        </p:nvPicPr>
        <p:blipFill rotWithShape="1">
          <a:blip r:embed="rId2">
            <a:alphaModFix amt="50000"/>
            <a:extLst>
              <a:ext uri="{28A0092B-C50C-407E-A947-70E740481C1C}">
                <a14:useLocalDpi xmlns:a14="http://schemas.microsoft.com/office/drawing/2010/main" val="0"/>
              </a:ext>
            </a:extLst>
          </a:blip>
          <a:srcRect/>
          <a:stretch/>
        </p:blipFill>
        <p:spPr/>
      </p:pic>
      <p:sp>
        <p:nvSpPr>
          <p:cNvPr id="19" name="Title 18">
            <a:extLst>
              <a:ext uri="{FF2B5EF4-FFF2-40B4-BE49-F238E27FC236}">
                <a16:creationId xmlns:a16="http://schemas.microsoft.com/office/drawing/2014/main" id="{1130D679-D78E-1F15-EC3D-4BED6D69B35F}"/>
              </a:ext>
            </a:extLst>
          </p:cNvPr>
          <p:cNvSpPr>
            <a:spLocks noGrp="1"/>
          </p:cNvSpPr>
          <p:nvPr>
            <p:ph type="title"/>
          </p:nvPr>
        </p:nvSpPr>
        <p:spPr/>
        <p:txBody>
          <a:bodyPr/>
          <a:lstStyle/>
          <a:p>
            <a:r>
              <a:rPr lang="en-US" dirty="0"/>
              <a:t>Thank you </a:t>
            </a:r>
          </a:p>
        </p:txBody>
      </p:sp>
      <p:pic>
        <p:nvPicPr>
          <p:cNvPr id="22" name="Picture Placeholder 25" descr="Bacteria cultured in a petri dish for a laboratory or a scientific investigation">
            <a:extLst>
              <a:ext uri="{FF2B5EF4-FFF2-40B4-BE49-F238E27FC236}">
                <a16:creationId xmlns:a16="http://schemas.microsoft.com/office/drawing/2014/main" id="{862BA3D8-52E1-692C-F244-F7882DAD2287}"/>
              </a:ext>
            </a:extLst>
          </p:cNvPr>
          <p:cNvPicPr>
            <a:picLocks noGrp="1" noChangeAspect="1"/>
          </p:cNvPicPr>
          <p:nvPr>
            <p:ph type="pic" sz="quarter" idx="13"/>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33341276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422-1287-FCEB-63CE-599FDC8468D8}"/>
              </a:ext>
            </a:extLst>
          </p:cNvPr>
          <p:cNvSpPr>
            <a:spLocks noGrp="1"/>
          </p:cNvSpPr>
          <p:nvPr>
            <p:ph type="title"/>
          </p:nvPr>
        </p:nvSpPr>
        <p:spPr>
          <a:xfrm>
            <a:off x="1041103" y="654048"/>
            <a:ext cx="5604246" cy="548640"/>
          </a:xfrm>
        </p:spPr>
        <p:txBody>
          <a:bodyPr/>
          <a:lstStyle/>
          <a:p>
            <a:r>
              <a:rPr lang="en-US" sz="2400" dirty="0"/>
              <a:t>Learning objectives</a:t>
            </a:r>
          </a:p>
        </p:txBody>
      </p:sp>
      <p:sp>
        <p:nvSpPr>
          <p:cNvPr id="5" name="Footer Placeholder 4">
            <a:extLst>
              <a:ext uri="{FF2B5EF4-FFF2-40B4-BE49-F238E27FC236}">
                <a16:creationId xmlns:a16="http://schemas.microsoft.com/office/drawing/2014/main" id="{DE9EDB55-C0CF-1610-24F0-07462C63BCEB}"/>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43D6DE2E-F5E3-8CAF-A5C3-E67C03F538DF}"/>
              </a:ext>
            </a:extLst>
          </p:cNvPr>
          <p:cNvSpPr>
            <a:spLocks noGrp="1"/>
          </p:cNvSpPr>
          <p:nvPr>
            <p:ph type="sldNum" sz="quarter" idx="11"/>
          </p:nvPr>
        </p:nvSpPr>
        <p:spPr/>
        <p:txBody>
          <a:bodyPr/>
          <a:lstStyle/>
          <a:p>
            <a:fld id="{75DF2D63-3FF5-D547-96B9-BE9CCD1ABA58}" type="slidenum">
              <a:rPr lang="en-US" smtClean="0"/>
              <a:pPr/>
              <a:t>2</a:t>
            </a:fld>
            <a:endParaRPr lang="en-US" dirty="0"/>
          </a:p>
        </p:txBody>
      </p:sp>
      <p:pic>
        <p:nvPicPr>
          <p:cNvPr id="1026" name="Picture 2" descr="Pengertian HIPOTESIS adalah: Arti, Fungsi, Jenis, Contoh Hipotesis">
            <a:extLst>
              <a:ext uri="{FF2B5EF4-FFF2-40B4-BE49-F238E27FC236}">
                <a16:creationId xmlns:a16="http://schemas.microsoft.com/office/drawing/2014/main" id="{910A5EA1-6F04-0FB6-9536-9E547F548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259" y="1442765"/>
            <a:ext cx="5604246" cy="313837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51B515B-3C89-D3EB-FA26-B24281ECDC39}"/>
              </a:ext>
            </a:extLst>
          </p:cNvPr>
          <p:cNvSpPr txBox="1"/>
          <p:nvPr/>
        </p:nvSpPr>
        <p:spPr>
          <a:xfrm>
            <a:off x="1139820" y="2282914"/>
            <a:ext cx="4497572" cy="2554545"/>
          </a:xfrm>
          <a:prstGeom prst="rect">
            <a:avLst/>
          </a:prstGeom>
          <a:noFill/>
        </p:spPr>
        <p:txBody>
          <a:bodyPr wrap="square" rtlCol="0">
            <a:spAutoFit/>
          </a:bodyPr>
          <a:lstStyle/>
          <a:p>
            <a:r>
              <a:rPr lang="en-US" sz="3200" dirty="0"/>
              <a:t>Students are expected to be able to apply the concept of statistical hypothesis testing about proportions to solve problems (cases).</a:t>
            </a:r>
          </a:p>
        </p:txBody>
      </p:sp>
    </p:spTree>
    <p:extLst>
      <p:ext uri="{BB962C8B-B14F-4D97-AF65-F5344CB8AC3E}">
        <p14:creationId xmlns:p14="http://schemas.microsoft.com/office/powerpoint/2010/main" val="730341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a:xfrm>
            <a:off x="5251710" y="654048"/>
            <a:ext cx="5760720" cy="154026"/>
          </a:xfrm>
        </p:spPr>
        <p:txBody>
          <a:bodyPr/>
          <a:lstStyle/>
          <a:p>
            <a:r>
              <a:rPr lang="en-US" sz="2400" dirty="0"/>
              <a:t>What is hypothesis testing? </a:t>
            </a:r>
          </a:p>
        </p:txBody>
      </p:sp>
      <p:sp>
        <p:nvSpPr>
          <p:cNvPr id="5" name="Footer Placeholder 4">
            <a:extLst>
              <a:ext uri="{FF2B5EF4-FFF2-40B4-BE49-F238E27FC236}">
                <a16:creationId xmlns:a16="http://schemas.microsoft.com/office/drawing/2014/main" id="{241D8BC6-DD9D-7F06-3B9F-9F2B462E4984}"/>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3</a:t>
            </a:fld>
            <a:endParaRPr lang="en-US" dirty="0"/>
          </a:p>
        </p:txBody>
      </p:sp>
      <p:sp>
        <p:nvSpPr>
          <p:cNvPr id="3" name="Content Placeholder 2">
            <a:extLst>
              <a:ext uri="{FF2B5EF4-FFF2-40B4-BE49-F238E27FC236}">
                <a16:creationId xmlns:a16="http://schemas.microsoft.com/office/drawing/2014/main" id="{77C9C890-ADC6-0AA7-BBC0-05E856AA7C3C}"/>
              </a:ext>
            </a:extLst>
          </p:cNvPr>
          <p:cNvSpPr>
            <a:spLocks noGrp="1"/>
          </p:cNvSpPr>
          <p:nvPr>
            <p:ph idx="1"/>
          </p:nvPr>
        </p:nvSpPr>
        <p:spPr>
          <a:xfrm>
            <a:off x="4139970" y="1148464"/>
            <a:ext cx="7170171" cy="4263655"/>
          </a:xfrm>
        </p:spPr>
        <p:txBody>
          <a:bodyPr/>
          <a:lstStyle/>
          <a:p>
            <a:pPr marL="457200" indent="-457200">
              <a:lnSpc>
                <a:spcPts val="2400"/>
              </a:lnSpc>
              <a:buFont typeface="Wingdings" panose="05000000000000000000" pitchFamily="2" charset="2"/>
              <a:buChar char="ü"/>
            </a:pPr>
            <a:r>
              <a:rPr lang="en-US" sz="2800" dirty="0"/>
              <a:t>Hypothesis</a:t>
            </a:r>
            <a:r>
              <a:rPr lang="en-US" sz="2800" b="0" i="0" dirty="0">
                <a:solidFill>
                  <a:srgbClr val="1A1A1A"/>
                </a:solidFill>
                <a:effectLst/>
              </a:rPr>
              <a:t> testing is a form of statistical inference that uses data from a sample to draw conclusions about a population parameter. </a:t>
            </a:r>
          </a:p>
          <a:p>
            <a:pPr>
              <a:lnSpc>
                <a:spcPts val="2400"/>
              </a:lnSpc>
            </a:pPr>
            <a:endParaRPr lang="en-US" sz="3200" dirty="0">
              <a:ea typeface="+mn-lt"/>
              <a:cs typeface="+mn-lt"/>
            </a:endParaRPr>
          </a:p>
        </p:txBody>
      </p:sp>
      <p:pic>
        <p:nvPicPr>
          <p:cNvPr id="6" name="Picture 4">
            <a:extLst>
              <a:ext uri="{FF2B5EF4-FFF2-40B4-BE49-F238E27FC236}">
                <a16:creationId xmlns:a16="http://schemas.microsoft.com/office/drawing/2014/main" id="{6EB04A20-9A22-D2BE-DED7-A256F02B21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7294"/>
          <a:stretch>
            <a:fillRect/>
          </a:stretch>
        </p:blipFill>
        <p:spPr bwMode="auto">
          <a:xfrm>
            <a:off x="5690080" y="2397935"/>
            <a:ext cx="4069949" cy="301418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F33A76C-9233-A7BD-6E41-4F07EDB679D8}"/>
              </a:ext>
            </a:extLst>
          </p:cNvPr>
          <p:cNvSpPr txBox="1"/>
          <p:nvPr/>
        </p:nvSpPr>
        <p:spPr>
          <a:xfrm>
            <a:off x="3894772" y="5675828"/>
            <a:ext cx="7283767" cy="713542"/>
          </a:xfrm>
          <a:prstGeom prst="rect">
            <a:avLst/>
          </a:prstGeom>
          <a:noFill/>
        </p:spPr>
        <p:txBody>
          <a:bodyPr wrap="square">
            <a:spAutoFit/>
          </a:bodyPr>
          <a:lstStyle/>
          <a:p>
            <a:pPr marL="457200" indent="-457200">
              <a:lnSpc>
                <a:spcPts val="2400"/>
              </a:lnSpc>
              <a:buFont typeface="Wingdings" panose="05000000000000000000" pitchFamily="2" charset="2"/>
              <a:buChar char="ü"/>
            </a:pPr>
            <a:r>
              <a:rPr lang="en-US" sz="2400" b="0" i="0" dirty="0">
                <a:solidFill>
                  <a:srgbClr val="000000"/>
                </a:solidFill>
                <a:effectLst/>
              </a:rPr>
              <a:t>Hypothesis testing uses sample data to </a:t>
            </a:r>
            <a:r>
              <a:rPr lang="en-US" sz="2400" b="1" i="0" dirty="0">
                <a:solidFill>
                  <a:srgbClr val="000000"/>
                </a:solidFill>
                <a:effectLst/>
              </a:rPr>
              <a:t>evaluate a hypothesis about a population</a:t>
            </a:r>
          </a:p>
        </p:txBody>
      </p:sp>
    </p:spTree>
    <p:extLst>
      <p:ext uri="{BB962C8B-B14F-4D97-AF65-F5344CB8AC3E}">
        <p14:creationId xmlns:p14="http://schemas.microsoft.com/office/powerpoint/2010/main" val="28101336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a:xfrm>
            <a:off x="4992623" y="654047"/>
            <a:ext cx="5661200" cy="515533"/>
          </a:xfrm>
        </p:spPr>
        <p:txBody>
          <a:bodyPr/>
          <a:lstStyle/>
          <a:p>
            <a:r>
              <a:rPr lang="en-US" sz="2400" dirty="0"/>
              <a:t>What is proportion?</a:t>
            </a:r>
          </a:p>
        </p:txBody>
      </p:sp>
      <p:sp>
        <p:nvSpPr>
          <p:cNvPr id="5" name="Footer Placeholder 4">
            <a:extLst>
              <a:ext uri="{FF2B5EF4-FFF2-40B4-BE49-F238E27FC236}">
                <a16:creationId xmlns:a16="http://schemas.microsoft.com/office/drawing/2014/main" id="{241D8BC6-DD9D-7F06-3B9F-9F2B462E4984}"/>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4</a:t>
            </a:fld>
            <a:endParaRPr lang="en-US" dirty="0"/>
          </a:p>
        </p:txBody>
      </p:sp>
      <p:sp>
        <p:nvSpPr>
          <p:cNvPr id="3" name="Content Placeholder 2">
            <a:extLst>
              <a:ext uri="{FF2B5EF4-FFF2-40B4-BE49-F238E27FC236}">
                <a16:creationId xmlns:a16="http://schemas.microsoft.com/office/drawing/2014/main" id="{77C9C890-ADC6-0AA7-BBC0-05E856AA7C3C}"/>
              </a:ext>
            </a:extLst>
          </p:cNvPr>
          <p:cNvSpPr>
            <a:spLocks noGrp="1"/>
          </p:cNvSpPr>
          <p:nvPr>
            <p:ph idx="1"/>
          </p:nvPr>
        </p:nvSpPr>
        <p:spPr>
          <a:xfrm>
            <a:off x="4053981" y="4726986"/>
            <a:ext cx="7237796" cy="2062714"/>
          </a:xfrm>
          <a:solidFill>
            <a:schemeClr val="bg1"/>
          </a:solidFill>
        </p:spPr>
        <p:txBody>
          <a:bodyPr/>
          <a:lstStyle/>
          <a:p>
            <a:pPr>
              <a:lnSpc>
                <a:spcPts val="2400"/>
              </a:lnSpc>
            </a:pPr>
            <a:endParaRPr lang="en-US" sz="2800" b="0" i="0" dirty="0">
              <a:solidFill>
                <a:srgbClr val="000000"/>
              </a:solidFill>
              <a:effectLst/>
            </a:endParaRPr>
          </a:p>
          <a:p>
            <a:pPr>
              <a:lnSpc>
                <a:spcPts val="2400"/>
              </a:lnSpc>
            </a:pPr>
            <a:r>
              <a:rPr lang="en-US" sz="2800" b="0" i="0" dirty="0">
                <a:solidFill>
                  <a:srgbClr val="000000"/>
                </a:solidFill>
                <a:effectLst/>
              </a:rPr>
              <a:t>A Proportion is the fraction or percentage that indicates the part of the population or sample having a particular trait of interest.</a:t>
            </a:r>
          </a:p>
          <a:p>
            <a:pPr>
              <a:lnSpc>
                <a:spcPts val="2400"/>
              </a:lnSpc>
            </a:pPr>
            <a:endParaRPr lang="en-US" sz="2800" dirty="0">
              <a:solidFill>
                <a:srgbClr val="000000"/>
              </a:solidFill>
            </a:endParaRPr>
          </a:p>
          <a:p>
            <a:pPr>
              <a:lnSpc>
                <a:spcPts val="2400"/>
              </a:lnSpc>
            </a:pPr>
            <a:endParaRPr lang="en-US" sz="2800" b="0" i="0" dirty="0">
              <a:solidFill>
                <a:srgbClr val="000000"/>
              </a:solidFill>
              <a:effectLst/>
            </a:endParaRPr>
          </a:p>
          <a:p>
            <a:pPr>
              <a:lnSpc>
                <a:spcPts val="2400"/>
              </a:lnSpc>
            </a:pPr>
            <a:endParaRPr lang="en-US" sz="2800" b="0" i="0" dirty="0">
              <a:solidFill>
                <a:srgbClr val="000000"/>
              </a:solidFill>
              <a:effectLst/>
            </a:endParaRPr>
          </a:p>
          <a:p>
            <a:pPr>
              <a:lnSpc>
                <a:spcPts val="2400"/>
              </a:lnSpc>
            </a:pPr>
            <a:endParaRPr lang="en-US" sz="2800" dirty="0">
              <a:solidFill>
                <a:srgbClr val="000000"/>
              </a:solidFill>
            </a:endParaRPr>
          </a:p>
          <a:p>
            <a:pPr>
              <a:lnSpc>
                <a:spcPts val="2400"/>
              </a:lnSpc>
            </a:pPr>
            <a:endParaRPr lang="en-US" sz="2800" b="1" i="0" dirty="0">
              <a:solidFill>
                <a:srgbClr val="000000"/>
              </a:solidFill>
              <a:effectLst/>
            </a:endParaRPr>
          </a:p>
          <a:p>
            <a:pPr>
              <a:lnSpc>
                <a:spcPts val="2400"/>
              </a:lnSpc>
            </a:pPr>
            <a:endParaRPr lang="en-US" sz="3200" dirty="0">
              <a:ea typeface="+mn-lt"/>
              <a:cs typeface="+mn-lt"/>
            </a:endParaRPr>
          </a:p>
        </p:txBody>
      </p:sp>
      <p:pic>
        <p:nvPicPr>
          <p:cNvPr id="6" name="Picture 5">
            <a:extLst>
              <a:ext uri="{FF2B5EF4-FFF2-40B4-BE49-F238E27FC236}">
                <a16:creationId xmlns:a16="http://schemas.microsoft.com/office/drawing/2014/main" id="{AEAE8A73-083E-205C-1B9D-8DA782C98FFA}"/>
              </a:ext>
            </a:extLst>
          </p:cNvPr>
          <p:cNvPicPr>
            <a:picLocks noChangeAspect="1"/>
          </p:cNvPicPr>
          <p:nvPr/>
        </p:nvPicPr>
        <p:blipFill>
          <a:blip r:embed="rId3"/>
          <a:stretch>
            <a:fillRect/>
          </a:stretch>
        </p:blipFill>
        <p:spPr>
          <a:xfrm>
            <a:off x="3680044" y="1365471"/>
            <a:ext cx="4831912" cy="3057618"/>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7F93338-3C99-54AC-DE10-FAB5FA5862A4}"/>
                  </a:ext>
                </a:extLst>
              </p:cNvPr>
              <p:cNvSpPr txBox="1"/>
              <p:nvPr/>
            </p:nvSpPr>
            <p:spPr>
              <a:xfrm>
                <a:off x="8875528" y="2589154"/>
                <a:ext cx="2572519" cy="762901"/>
              </a:xfrm>
              <a:prstGeom prst="rect">
                <a:avLst/>
              </a:prstGeom>
              <a:noFill/>
            </p:spPr>
            <p:txBody>
              <a:bodyPr wrap="square">
                <a:spAutoFit/>
              </a:bodyPr>
              <a:lstStyle/>
              <a:p>
                <a:r>
                  <a:rPr lang="en-US" dirty="0"/>
                  <a:t>The proportion of girls in the class is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8</m:t>
                        </m:r>
                      </m:den>
                    </m:f>
                    <m:r>
                      <a:rPr lang="en-US" b="0" i="1" smtClean="0">
                        <a:latin typeface="Cambria Math" panose="02040503050406030204" pitchFamily="18" charset="0"/>
                      </a:rPr>
                      <m:t> </m:t>
                    </m:r>
                    <m:r>
                      <a:rPr lang="en-US" b="0" i="1" smtClean="0">
                        <a:latin typeface="Cambria Math" panose="02040503050406030204" pitchFamily="18" charset="0"/>
                      </a:rPr>
                      <m:t>𝑜𝑟</m:t>
                    </m:r>
                    <m:r>
                      <a:rPr lang="en-US" b="0" i="1" smtClean="0">
                        <a:latin typeface="Cambria Math" panose="02040503050406030204" pitchFamily="18" charset="0"/>
                      </a:rPr>
                      <m:t> 37.5%</m:t>
                    </m:r>
                  </m:oMath>
                </a14:m>
                <a:endParaRPr lang="en-US" dirty="0"/>
              </a:p>
            </p:txBody>
          </p:sp>
        </mc:Choice>
        <mc:Fallback xmlns="">
          <p:sp>
            <p:nvSpPr>
              <p:cNvPr id="11" name="TextBox 10">
                <a:extLst>
                  <a:ext uri="{FF2B5EF4-FFF2-40B4-BE49-F238E27FC236}">
                    <a16:creationId xmlns:a16="http://schemas.microsoft.com/office/drawing/2014/main" id="{77F93338-3C99-54AC-DE10-FAB5FA5862A4}"/>
                  </a:ext>
                </a:extLst>
              </p:cNvPr>
              <p:cNvSpPr txBox="1">
                <a:spLocks noRot="1" noChangeAspect="1" noMove="1" noResize="1" noEditPoints="1" noAdjustHandles="1" noChangeArrowheads="1" noChangeShapeType="1" noTextEdit="1"/>
              </p:cNvSpPr>
              <p:nvPr/>
            </p:nvSpPr>
            <p:spPr>
              <a:xfrm>
                <a:off x="8875528" y="2589154"/>
                <a:ext cx="2572519" cy="762901"/>
              </a:xfrm>
              <a:prstGeom prst="rect">
                <a:avLst/>
              </a:prstGeom>
              <a:blipFill>
                <a:blip r:embed="rId4"/>
                <a:stretch>
                  <a:fillRect l="-2133" t="-4800" b="-4000"/>
                </a:stretch>
              </a:blipFill>
            </p:spPr>
            <p:txBody>
              <a:bodyPr/>
              <a:lstStyle/>
              <a:p>
                <a:r>
                  <a:rPr lang="en-US">
                    <a:noFill/>
                  </a:rPr>
                  <a:t> </a:t>
                </a:r>
              </a:p>
            </p:txBody>
          </p:sp>
        </mc:Fallback>
      </mc:AlternateContent>
      <p:sp>
        <p:nvSpPr>
          <p:cNvPr id="12" name="Rectangle 3">
            <a:extLst>
              <a:ext uri="{FF2B5EF4-FFF2-40B4-BE49-F238E27FC236}">
                <a16:creationId xmlns:a16="http://schemas.microsoft.com/office/drawing/2014/main" id="{5F4BF642-3CFC-01AC-A653-D76C1A7DC824}"/>
              </a:ext>
            </a:extLst>
          </p:cNvPr>
          <p:cNvSpPr>
            <a:spLocks noChangeArrowheads="1"/>
          </p:cNvSpPr>
          <p:nvPr/>
        </p:nvSpPr>
        <p:spPr bwMode="auto">
          <a:xfrm>
            <a:off x="8868578" y="1388825"/>
            <a:ext cx="30296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a:ln>
                  <a:noFill/>
                </a:ln>
                <a:solidFill>
                  <a:schemeClr val="tx1"/>
                </a:solidFill>
                <a:effectLst/>
                <a:latin typeface="+mn-lt"/>
              </a:rPr>
              <a:t>what is the proportion of girls in the class?</a:t>
            </a:r>
            <a:endParaRPr kumimoji="0" lang="en-US" altLang="en-US" sz="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202124"/>
                </a:solidFill>
                <a:effectLst/>
                <a:latin typeface="+mn-lt"/>
                <a:cs typeface="Arial" panose="020B0604020202020204" pitchFamily="34" charset="0"/>
              </a:rPr>
            </a:br>
            <a:endParaRPr kumimoji="0" lang="en-US" altLang="en-US" sz="18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8650754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500"/>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bg/>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a:xfrm>
            <a:off x="3899713" y="275808"/>
            <a:ext cx="7737792" cy="548641"/>
          </a:xfrm>
        </p:spPr>
        <p:txBody>
          <a:bodyPr/>
          <a:lstStyle/>
          <a:p>
            <a:r>
              <a:rPr lang="en-US" altLang="en-US" sz="2800" b="1" dirty="0">
                <a:latin typeface="Helvetica Neue Light" charset="0"/>
                <a:ea typeface="ＭＳ Ｐゴシック" panose="020B0600070205080204" pitchFamily="34" charset="-128"/>
              </a:rPr>
              <a:t>One-Sample Proportion test</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5</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E560F56-8AE8-DCC8-1551-2E945A4F5B1F}"/>
                  </a:ext>
                </a:extLst>
              </p:cNvPr>
              <p:cNvSpPr txBox="1"/>
              <p:nvPr/>
            </p:nvSpPr>
            <p:spPr>
              <a:xfrm>
                <a:off x="4872973" y="5153025"/>
                <a:ext cx="6096000" cy="1733551"/>
              </a:xfrm>
              <a:prstGeom prst="rect">
                <a:avLst/>
              </a:prstGeom>
              <a:noFill/>
            </p:spPr>
            <p:txBody>
              <a:bodyPr wrap="square">
                <a:spAutoFit/>
              </a:bodyPr>
              <a:lstStyle/>
              <a:p>
                <a:pPr marL="0" marR="0">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2400" i="1" smtClean="0">
                          <a:effectLst/>
                          <a:latin typeface="Cambria Math" panose="02040503050406030204" pitchFamily="18" charset="0"/>
                          <a:ea typeface="Calibri" panose="020F0502020204030204" pitchFamily="34" charset="0"/>
                          <a:cs typeface="Calibri Light" panose="020F0302020204030204" pitchFamily="34" charset="0"/>
                        </a:rPr>
                        <m:t>𝑧</m:t>
                      </m:r>
                      <m:r>
                        <a:rPr lang="en-US" sz="2400" i="1">
                          <a:effectLst/>
                          <a:latin typeface="Cambria Math" panose="02040503050406030204" pitchFamily="18" charset="0"/>
                          <a:ea typeface="Times New Roman" panose="02020603050405020304" pitchFamily="18" charset="0"/>
                          <a:cs typeface="Calibri Light" panose="020F0302020204030204" pitchFamily="34" charset="0"/>
                        </a:rPr>
                        <m:t>=</m:t>
                      </m:r>
                      <m:f>
                        <m:fPr>
                          <m:ctrlPr>
                            <a:rPr lang="en-US" sz="2400" i="1">
                              <a:effectLst/>
                              <a:latin typeface="Cambria Math" panose="02040503050406030204" pitchFamily="18" charset="0"/>
                              <a:ea typeface="Times New Roman" panose="02020603050405020304" pitchFamily="18" charset="0"/>
                              <a:cs typeface="Calibri Light" panose="020F0302020204030204" pitchFamily="34" charset="0"/>
                            </a:rPr>
                          </m:ctrlPr>
                        </m:fPr>
                        <m:num>
                          <m:f>
                            <m:fPr>
                              <m:ctrlPr>
                                <a:rPr lang="en-US" sz="2400" i="1" smtClean="0">
                                  <a:effectLst/>
                                  <a:latin typeface="Cambria Math" panose="02040503050406030204" pitchFamily="18" charset="0"/>
                                  <a:ea typeface="Times New Roman" panose="02020603050405020304" pitchFamily="18" charset="0"/>
                                  <a:cs typeface="Calibri Light" panose="020F0302020204030204" pitchFamily="34" charset="0"/>
                                </a:rPr>
                              </m:ctrlPr>
                            </m:fPr>
                            <m:num>
                              <m:r>
                                <a:rPr lang="en-US" sz="2400" i="1">
                                  <a:effectLst/>
                                  <a:latin typeface="Cambria Math" panose="02040503050406030204" pitchFamily="18" charset="0"/>
                                  <a:ea typeface="Times New Roman" panose="02020603050405020304" pitchFamily="18" charset="0"/>
                                  <a:cs typeface="Calibri Light" panose="020F0302020204030204" pitchFamily="34" charset="0"/>
                                </a:rPr>
                                <m:t>𝑥</m:t>
                              </m:r>
                            </m:num>
                            <m:den>
                              <m:r>
                                <a:rPr lang="en-US" sz="2400" i="1">
                                  <a:effectLst/>
                                  <a:latin typeface="Cambria Math" panose="02040503050406030204" pitchFamily="18" charset="0"/>
                                  <a:ea typeface="Times New Roman" panose="02020603050405020304" pitchFamily="18" charset="0"/>
                                  <a:cs typeface="Calibri Light" panose="020F0302020204030204" pitchFamily="34" charset="0"/>
                                </a:rPr>
                                <m:t>𝑛</m:t>
                              </m:r>
                            </m:den>
                          </m:f>
                          <m:r>
                            <a:rPr lang="en-US" sz="2400" i="1">
                              <a:effectLst/>
                              <a:latin typeface="Cambria Math" panose="02040503050406030204" pitchFamily="18" charset="0"/>
                              <a:ea typeface="Times New Roman" panose="02020603050405020304" pitchFamily="18" charset="0"/>
                              <a:cs typeface="Calibri Light" panose="020F0302020204030204" pitchFamily="34" charset="0"/>
                            </a:rPr>
                            <m:t>−</m:t>
                          </m:r>
                          <m:sSub>
                            <m:sSubPr>
                              <m:ctrlPr>
                                <a:rPr lang="en-US" sz="2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US" sz="2400" i="1">
                                  <a:effectLst/>
                                  <a:latin typeface="Cambria Math" panose="02040503050406030204" pitchFamily="18" charset="0"/>
                                  <a:ea typeface="Calibri" panose="020F0502020204030204" pitchFamily="34" charset="0"/>
                                  <a:cs typeface="Calibri Light" panose="020F0302020204030204" pitchFamily="34" charset="0"/>
                                </a:rPr>
                                <m:t>𝜋</m:t>
                              </m:r>
                            </m:e>
                            <m:sub>
                              <m:r>
                                <a:rPr lang="en-US" sz="2400" i="1">
                                  <a:effectLst/>
                                  <a:latin typeface="Cambria Math" panose="02040503050406030204" pitchFamily="18" charset="0"/>
                                  <a:ea typeface="Calibri" panose="020F0502020204030204" pitchFamily="34" charset="0"/>
                                  <a:cs typeface="Calibri Light" panose="020F0302020204030204" pitchFamily="34" charset="0"/>
                                </a:rPr>
                                <m:t>0</m:t>
                              </m:r>
                            </m:sub>
                          </m:sSub>
                        </m:num>
                        <m:den>
                          <m:rad>
                            <m:radPr>
                              <m:degHide m:val="on"/>
                              <m:ctrlPr>
                                <a:rPr lang="en-US" sz="2400" i="1">
                                  <a:effectLst/>
                                  <a:latin typeface="Cambria Math" panose="02040503050406030204" pitchFamily="18" charset="0"/>
                                  <a:ea typeface="Times New Roman" panose="02020603050405020304" pitchFamily="18" charset="0"/>
                                  <a:cs typeface="Calibri Light" panose="020F0302020204030204" pitchFamily="34" charset="0"/>
                                </a:rPr>
                              </m:ctrlPr>
                            </m:radPr>
                            <m:deg/>
                            <m:e>
                              <m:sSub>
                                <m:sSubPr>
                                  <m:ctrlPr>
                                    <a:rPr lang="en-US" sz="2400" i="1">
                                      <a:effectLst/>
                                      <a:latin typeface="Cambria Math" panose="02040503050406030204" pitchFamily="18" charset="0"/>
                                      <a:ea typeface="Times New Roman" panose="02020603050405020304" pitchFamily="18" charset="0"/>
                                      <a:cs typeface="Calibri Light" panose="020F0302020204030204" pitchFamily="34" charset="0"/>
                                    </a:rPr>
                                  </m:ctrlPr>
                                </m:sSubPr>
                                <m:e>
                                  <m:r>
                                    <a:rPr lang="en-US" sz="2400" i="1">
                                      <a:effectLst/>
                                      <a:latin typeface="Cambria Math" panose="02040503050406030204" pitchFamily="18" charset="0"/>
                                      <a:ea typeface="Times New Roman" panose="02020603050405020304" pitchFamily="18" charset="0"/>
                                      <a:cs typeface="Calibri Light" panose="020F0302020204030204" pitchFamily="34" charset="0"/>
                                    </a:rPr>
                                    <m:t>𝜋</m:t>
                                  </m:r>
                                </m:e>
                                <m:sub>
                                  <m:r>
                                    <a:rPr lang="en-US" sz="2400" i="1">
                                      <a:effectLst/>
                                      <a:latin typeface="Cambria Math" panose="02040503050406030204" pitchFamily="18" charset="0"/>
                                      <a:ea typeface="Times New Roman" panose="02020603050405020304" pitchFamily="18" charset="0"/>
                                      <a:cs typeface="Calibri Light" panose="020F0302020204030204" pitchFamily="34" charset="0"/>
                                    </a:rPr>
                                    <m:t>0</m:t>
                                  </m:r>
                                </m:sub>
                              </m:sSub>
                              <m:r>
                                <a:rPr lang="en-US" sz="2400" i="1">
                                  <a:effectLst/>
                                  <a:latin typeface="Cambria Math" panose="02040503050406030204" pitchFamily="18" charset="0"/>
                                  <a:ea typeface="Times New Roman" panose="02020603050405020304" pitchFamily="18" charset="0"/>
                                  <a:cs typeface="Calibri Light" panose="020F0302020204030204" pitchFamily="34" charset="0"/>
                                </a:rPr>
                                <m:t>(1−</m:t>
                              </m:r>
                              <m:sSub>
                                <m:sSubPr>
                                  <m:ctrlPr>
                                    <a:rPr lang="en-US" sz="2400" i="1">
                                      <a:effectLst/>
                                      <a:latin typeface="Cambria Math" panose="02040503050406030204" pitchFamily="18" charset="0"/>
                                      <a:ea typeface="Times New Roman" panose="02020603050405020304" pitchFamily="18" charset="0"/>
                                      <a:cs typeface="Calibri Light" panose="020F0302020204030204" pitchFamily="34" charset="0"/>
                                    </a:rPr>
                                  </m:ctrlPr>
                                </m:sSubPr>
                                <m:e>
                                  <m:r>
                                    <a:rPr lang="en-US" sz="2400" i="1">
                                      <a:effectLst/>
                                      <a:latin typeface="Cambria Math" panose="02040503050406030204" pitchFamily="18" charset="0"/>
                                      <a:ea typeface="Times New Roman" panose="02020603050405020304" pitchFamily="18" charset="0"/>
                                      <a:cs typeface="Calibri Light" panose="020F0302020204030204" pitchFamily="34" charset="0"/>
                                    </a:rPr>
                                    <m:t>𝜋</m:t>
                                  </m:r>
                                </m:e>
                                <m:sub>
                                  <m:r>
                                    <a:rPr lang="en-US" sz="2400" i="1">
                                      <a:effectLst/>
                                      <a:latin typeface="Cambria Math" panose="02040503050406030204" pitchFamily="18" charset="0"/>
                                      <a:ea typeface="Times New Roman" panose="02020603050405020304" pitchFamily="18" charset="0"/>
                                      <a:cs typeface="Calibri Light" panose="020F0302020204030204" pitchFamily="34" charset="0"/>
                                    </a:rPr>
                                    <m:t>0</m:t>
                                  </m:r>
                                </m:sub>
                              </m:sSub>
                              <m:r>
                                <a:rPr lang="en-US" sz="2400" i="1">
                                  <a:effectLst/>
                                  <a:latin typeface="Cambria Math" panose="02040503050406030204" pitchFamily="18" charset="0"/>
                                  <a:ea typeface="Times New Roman" panose="02020603050405020304" pitchFamily="18" charset="0"/>
                                  <a:cs typeface="Calibri Light" panose="020F0302020204030204" pitchFamily="34" charset="0"/>
                                </a:rPr>
                                <m:t>)/</m:t>
                              </m:r>
                              <m:r>
                                <a:rPr lang="en-US" sz="2400" i="1">
                                  <a:effectLst/>
                                  <a:latin typeface="Cambria Math" panose="02040503050406030204" pitchFamily="18" charset="0"/>
                                  <a:ea typeface="Times New Roman" panose="02020603050405020304" pitchFamily="18" charset="0"/>
                                  <a:cs typeface="Calibri Light" panose="020F0302020204030204" pitchFamily="34" charset="0"/>
                                </a:rPr>
                                <m:t>𝑛</m:t>
                              </m:r>
                            </m:e>
                          </m:rad>
                        </m:den>
                      </m:f>
                    </m:oMath>
                  </m:oMathPara>
                </a14:m>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effectLst/>
                    <a:latin typeface="Arial Narrow" panose="020B0606020202030204" pitchFamily="34" charset="0"/>
                    <a:ea typeface="Calibri" panose="020F0502020204030204" pitchFamily="34" charset="0"/>
                    <a:cs typeface="Calibri Light" panose="020F03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0E560F56-8AE8-DCC8-1551-2E945A4F5B1F}"/>
                  </a:ext>
                </a:extLst>
              </p:cNvPr>
              <p:cNvSpPr txBox="1">
                <a:spLocks noRot="1" noChangeAspect="1" noMove="1" noResize="1" noEditPoints="1" noAdjustHandles="1" noChangeArrowheads="1" noChangeShapeType="1" noTextEdit="1"/>
              </p:cNvSpPr>
              <p:nvPr/>
            </p:nvSpPr>
            <p:spPr>
              <a:xfrm>
                <a:off x="4872973" y="5153025"/>
                <a:ext cx="6096000" cy="1733551"/>
              </a:xfrm>
              <a:prstGeom prst="rect">
                <a:avLst/>
              </a:prstGeom>
              <a:blipFill>
                <a:blip r:embed="rId2"/>
                <a:stretch>
                  <a:fillRect/>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064942A6-296A-73AA-BBFF-51952C1274D9}"/>
              </a:ext>
            </a:extLst>
          </p:cNvPr>
          <p:cNvPicPr>
            <a:picLocks noChangeAspect="1"/>
          </p:cNvPicPr>
          <p:nvPr/>
        </p:nvPicPr>
        <p:blipFill>
          <a:blip r:embed="rId3"/>
          <a:stretch>
            <a:fillRect/>
          </a:stretch>
        </p:blipFill>
        <p:spPr>
          <a:xfrm>
            <a:off x="3747962" y="1113018"/>
            <a:ext cx="7889543" cy="3200400"/>
          </a:xfrm>
          <a:prstGeom prst="rect">
            <a:avLst/>
          </a:prstGeom>
        </p:spPr>
      </p:pic>
      <p:sp>
        <p:nvSpPr>
          <p:cNvPr id="19" name="TextBox 18">
            <a:extLst>
              <a:ext uri="{FF2B5EF4-FFF2-40B4-BE49-F238E27FC236}">
                <a16:creationId xmlns:a16="http://schemas.microsoft.com/office/drawing/2014/main" id="{80A82B6F-1A89-77E6-4AEF-4640D9CD60BE}"/>
              </a:ext>
            </a:extLst>
          </p:cNvPr>
          <p:cNvSpPr txBox="1"/>
          <p:nvPr/>
        </p:nvSpPr>
        <p:spPr>
          <a:xfrm>
            <a:off x="4463016" y="4313419"/>
            <a:ext cx="6966984" cy="830997"/>
          </a:xfrm>
          <a:prstGeom prst="rect">
            <a:avLst/>
          </a:prstGeom>
          <a:noFill/>
        </p:spPr>
        <p:txBody>
          <a:bodyPr wrap="square">
            <a:spAutoFit/>
          </a:bodyPr>
          <a:lstStyle/>
          <a:p>
            <a:r>
              <a:rPr lang="en-US" sz="2400" dirty="0"/>
              <a:t>By using the approach by the normal distribution, the 𝑧 statistic is used for this test</a:t>
            </a:r>
          </a:p>
        </p:txBody>
      </p:sp>
      <p:sp>
        <p:nvSpPr>
          <p:cNvPr id="5" name="TextBox 4">
            <a:extLst>
              <a:ext uri="{FF2B5EF4-FFF2-40B4-BE49-F238E27FC236}">
                <a16:creationId xmlns:a16="http://schemas.microsoft.com/office/drawing/2014/main" id="{DC951DAD-A1E3-4019-4568-DCDAD3EBCFBB}"/>
              </a:ext>
            </a:extLst>
          </p:cNvPr>
          <p:cNvSpPr txBox="1"/>
          <p:nvPr/>
        </p:nvSpPr>
        <p:spPr>
          <a:xfrm>
            <a:off x="420624" y="833058"/>
            <a:ext cx="2871216" cy="707886"/>
          </a:xfrm>
          <a:prstGeom prst="rect">
            <a:avLst/>
          </a:prstGeom>
          <a:noFill/>
        </p:spPr>
        <p:txBody>
          <a:bodyPr wrap="square">
            <a:spAutoFit/>
          </a:bodyPr>
          <a:lstStyle/>
          <a:p>
            <a:r>
              <a:rPr lang="en-US" sz="2000" b="1" dirty="0">
                <a:solidFill>
                  <a:srgbClr val="002060"/>
                </a:solidFill>
              </a:rPr>
              <a:t>Assumptions of the one sample Z Proportion test</a:t>
            </a:r>
          </a:p>
        </p:txBody>
      </p:sp>
      <p:sp>
        <p:nvSpPr>
          <p:cNvPr id="7" name="TextBox 6">
            <a:extLst>
              <a:ext uri="{FF2B5EF4-FFF2-40B4-BE49-F238E27FC236}">
                <a16:creationId xmlns:a16="http://schemas.microsoft.com/office/drawing/2014/main" id="{8E70DA40-D48F-4793-2A4B-48D103ED9121}"/>
              </a:ext>
            </a:extLst>
          </p:cNvPr>
          <p:cNvSpPr txBox="1"/>
          <p:nvPr/>
        </p:nvSpPr>
        <p:spPr>
          <a:xfrm>
            <a:off x="0" y="1931670"/>
            <a:ext cx="3337560" cy="4062651"/>
          </a:xfrm>
          <a:prstGeom prst="rect">
            <a:avLst/>
          </a:prstGeom>
          <a:noFill/>
        </p:spPr>
        <p:txBody>
          <a:bodyPr wrap="square" rtlCol="0">
            <a:spAutoFit/>
          </a:bodyPr>
          <a:lstStyle/>
          <a:p>
            <a:pPr marL="285750" indent="-285750" algn="l" fontAlgn="base">
              <a:buFont typeface="Wingdings" panose="05000000000000000000" pitchFamily="2" charset="2"/>
              <a:buChar char="ü"/>
            </a:pPr>
            <a:r>
              <a:rPr lang="en-US" sz="2000" dirty="0">
                <a:solidFill>
                  <a:srgbClr val="444444"/>
                </a:solidFill>
                <a:latin typeface="Lato" panose="020F0502020204030203" pitchFamily="34" charset="0"/>
              </a:rPr>
              <a:t>T</a:t>
            </a:r>
            <a:r>
              <a:rPr lang="en-US" sz="2000" b="0" i="0" dirty="0">
                <a:solidFill>
                  <a:srgbClr val="444444"/>
                </a:solidFill>
                <a:effectLst/>
                <a:latin typeface="Lato" panose="020F0502020204030203" pitchFamily="34" charset="0"/>
              </a:rPr>
              <a:t>he data are simply random values from the population or </a:t>
            </a:r>
            <a:r>
              <a:rPr lang="en-US" sz="2000" dirty="0"/>
              <a:t>data were randomly selected. </a:t>
            </a:r>
            <a:endParaRPr lang="en-US" sz="2000" b="0" i="0" dirty="0">
              <a:solidFill>
                <a:srgbClr val="444444"/>
              </a:solidFill>
              <a:effectLst/>
              <a:latin typeface="Lato" panose="020F0502020204030203" pitchFamily="34" charset="0"/>
            </a:endParaRPr>
          </a:p>
          <a:p>
            <a:pPr marL="285750" indent="-285750" algn="l" fontAlgn="base">
              <a:buFont typeface="Wingdings" panose="05000000000000000000" pitchFamily="2" charset="2"/>
              <a:buChar char="ü"/>
            </a:pPr>
            <a:r>
              <a:rPr lang="en-US" sz="2000" b="0" i="0" dirty="0">
                <a:solidFill>
                  <a:srgbClr val="444444"/>
                </a:solidFill>
                <a:effectLst/>
                <a:latin typeface="Lato" panose="020F0502020204030203" pitchFamily="34" charset="0"/>
              </a:rPr>
              <a:t>the population follows a binomial distribution</a:t>
            </a:r>
          </a:p>
          <a:p>
            <a:pPr marL="285750" indent="-285750" algn="l" fontAlgn="base">
              <a:buFont typeface="Wingdings" panose="05000000000000000000" pitchFamily="2" charset="2"/>
              <a:buChar char="ü"/>
            </a:pPr>
            <a:r>
              <a:rPr lang="en-US" sz="2000" b="0" i="0" dirty="0">
                <a:solidFill>
                  <a:srgbClr val="444444"/>
                </a:solidFill>
                <a:effectLst/>
                <a:latin typeface="Lato" panose="020F0502020204030203" pitchFamily="34" charset="0"/>
              </a:rPr>
              <a:t>When both np and n(1-p) values are greater than 10, the </a:t>
            </a:r>
            <a:r>
              <a:rPr lang="en-US" sz="2000" b="0" i="0" dirty="0">
                <a:solidFill>
                  <a:srgbClr val="444444"/>
                </a:solidFill>
                <a:effectLst/>
                <a:latin typeface="Lato" panose="020F0502020204030203" pitchFamily="34" charset="0"/>
                <a:hlinkClick r:id="rId4"/>
              </a:rPr>
              <a:t>binomial distribution</a:t>
            </a:r>
            <a:r>
              <a:rPr lang="en-US" sz="2000" b="0" i="0" dirty="0">
                <a:solidFill>
                  <a:srgbClr val="444444"/>
                </a:solidFill>
                <a:effectLst/>
                <a:latin typeface="Lato" panose="020F0502020204030203" pitchFamily="34" charset="0"/>
              </a:rPr>
              <a:t> can be approximated by the </a:t>
            </a:r>
            <a:r>
              <a:rPr lang="en-US" sz="2000" b="0" i="0" dirty="0">
                <a:solidFill>
                  <a:srgbClr val="444444"/>
                </a:solidFill>
                <a:effectLst/>
                <a:latin typeface="Lato" panose="020F0502020204030203" pitchFamily="34" charset="0"/>
                <a:hlinkClick r:id="rId5"/>
              </a:rPr>
              <a:t>normal distribution</a:t>
            </a:r>
            <a:endParaRPr lang="en-US" sz="2000" b="0" i="0" dirty="0">
              <a:solidFill>
                <a:srgbClr val="444444"/>
              </a:solidFill>
              <a:effectLst/>
              <a:latin typeface="Lato" panose="020F0502020204030203" pitchFamily="34" charset="0"/>
            </a:endParaRPr>
          </a:p>
          <a:p>
            <a:endParaRPr lang="en-US" sz="2000" dirty="0"/>
          </a:p>
        </p:txBody>
      </p:sp>
    </p:spTree>
    <p:extLst>
      <p:ext uri="{BB962C8B-B14F-4D97-AF65-F5344CB8AC3E}">
        <p14:creationId xmlns:p14="http://schemas.microsoft.com/office/powerpoint/2010/main" val="30672800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577AB3-1D8A-4E85-37D1-EE5724C3907C}"/>
              </a:ext>
            </a:extLst>
          </p:cNvPr>
          <p:cNvSpPr>
            <a:spLocks noGrp="1"/>
          </p:cNvSpPr>
          <p:nvPr>
            <p:ph type="sldNum" sz="quarter" idx="11"/>
          </p:nvPr>
        </p:nvSpPr>
        <p:spPr/>
        <p:txBody>
          <a:bodyPr/>
          <a:lstStyle/>
          <a:p>
            <a:fld id="{75DF2D63-3FF5-D547-96B9-BE9CCD1ABA58}" type="slidenum">
              <a:rPr lang="en-US" smtClean="0"/>
              <a:t>6</a:t>
            </a:fld>
            <a:endParaRPr lang="en-US" dirty="0"/>
          </a:p>
        </p:txBody>
      </p:sp>
      <p:sp>
        <p:nvSpPr>
          <p:cNvPr id="5" name="Footer Placeholder 4">
            <a:extLst>
              <a:ext uri="{FF2B5EF4-FFF2-40B4-BE49-F238E27FC236}">
                <a16:creationId xmlns:a16="http://schemas.microsoft.com/office/drawing/2014/main" id="{0B24A81E-E0D4-62D0-802F-FE73C22E5974}"/>
              </a:ext>
            </a:extLst>
          </p:cNvPr>
          <p:cNvSpPr>
            <a:spLocks noGrp="1"/>
          </p:cNvSpPr>
          <p:nvPr>
            <p:ph type="ftr" sz="quarter" idx="12"/>
          </p:nvPr>
        </p:nvSpPr>
        <p:spPr/>
        <p:txBody>
          <a:bodyPr/>
          <a:lstStyle/>
          <a:p>
            <a:r>
              <a:rPr lang="en-US"/>
              <a:t>presentation title</a:t>
            </a:r>
            <a:endParaRPr lang="en-US" dirty="0"/>
          </a:p>
        </p:txBody>
      </p:sp>
      <p:sp>
        <p:nvSpPr>
          <p:cNvPr id="10" name="Title 1">
            <a:extLst>
              <a:ext uri="{FF2B5EF4-FFF2-40B4-BE49-F238E27FC236}">
                <a16:creationId xmlns:a16="http://schemas.microsoft.com/office/drawing/2014/main" id="{1345D968-24EE-8472-C5C1-4CCA0C107BEB}"/>
              </a:ext>
            </a:extLst>
          </p:cNvPr>
          <p:cNvSpPr>
            <a:spLocks noGrp="1"/>
          </p:cNvSpPr>
          <p:nvPr>
            <p:ph type="title"/>
          </p:nvPr>
        </p:nvSpPr>
        <p:spPr>
          <a:xfrm>
            <a:off x="2363707" y="230188"/>
            <a:ext cx="10058400" cy="914400"/>
          </a:xfrm>
        </p:spPr>
        <p:txBody>
          <a:bodyPr/>
          <a:lstStyle/>
          <a:p>
            <a:r>
              <a:rPr lang="en-US" altLang="en-US" sz="3600" b="1" dirty="0">
                <a:latin typeface="Helvetica Neue Light" charset="0"/>
                <a:ea typeface="ＭＳ Ｐゴシック" panose="020B0600070205080204" pitchFamily="34" charset="-128"/>
              </a:rPr>
              <a:t>One-Sample Proportion test</a:t>
            </a:r>
          </a:p>
        </p:txBody>
      </p:sp>
      <p:pic>
        <p:nvPicPr>
          <p:cNvPr id="2" name="Picture 1">
            <a:extLst>
              <a:ext uri="{FF2B5EF4-FFF2-40B4-BE49-F238E27FC236}">
                <a16:creationId xmlns:a16="http://schemas.microsoft.com/office/drawing/2014/main" id="{ED8F268B-4AD8-0D96-3D7A-CF6D02DE3201}"/>
              </a:ext>
            </a:extLst>
          </p:cNvPr>
          <p:cNvPicPr>
            <a:picLocks noChangeAspect="1"/>
          </p:cNvPicPr>
          <p:nvPr/>
        </p:nvPicPr>
        <p:blipFill>
          <a:blip r:embed="rId2"/>
          <a:stretch>
            <a:fillRect/>
          </a:stretch>
        </p:blipFill>
        <p:spPr>
          <a:xfrm>
            <a:off x="2363707" y="884682"/>
            <a:ext cx="6741431" cy="5700086"/>
          </a:xfrm>
          <a:prstGeom prst="rect">
            <a:avLst/>
          </a:prstGeom>
        </p:spPr>
      </p:pic>
    </p:spTree>
    <p:extLst>
      <p:ext uri="{BB962C8B-B14F-4D97-AF65-F5344CB8AC3E}">
        <p14:creationId xmlns:p14="http://schemas.microsoft.com/office/powerpoint/2010/main" val="32375206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AB95C-853E-2C56-1747-E1A9BF0AC4C3}"/>
              </a:ext>
            </a:extLst>
          </p:cNvPr>
          <p:cNvSpPr>
            <a:spLocks noGrp="1"/>
          </p:cNvSpPr>
          <p:nvPr>
            <p:ph type="title"/>
          </p:nvPr>
        </p:nvSpPr>
        <p:spPr/>
        <p:txBody>
          <a:bodyPr/>
          <a:lstStyle/>
          <a:p>
            <a:r>
              <a:rPr lang="en-US" dirty="0"/>
              <a:t>Step of proportion test</a:t>
            </a:r>
          </a:p>
        </p:txBody>
      </p:sp>
      <p:sp>
        <p:nvSpPr>
          <p:cNvPr id="3" name="Content Placeholder 2">
            <a:extLst>
              <a:ext uri="{FF2B5EF4-FFF2-40B4-BE49-F238E27FC236}">
                <a16:creationId xmlns:a16="http://schemas.microsoft.com/office/drawing/2014/main" id="{423EBEB9-C873-3D18-0B99-F04BDCA4F095}"/>
              </a:ext>
            </a:extLst>
          </p:cNvPr>
          <p:cNvSpPr>
            <a:spLocks noGrp="1"/>
          </p:cNvSpPr>
          <p:nvPr>
            <p:ph idx="1"/>
          </p:nvPr>
        </p:nvSpPr>
        <p:spPr/>
        <p:txBody>
          <a:bodyPr/>
          <a:lstStyle/>
          <a:p>
            <a:pPr marL="0" indent="0" algn="l" latinLnBrk="0">
              <a:buNone/>
            </a:pPr>
            <a:r>
              <a:rPr lang="en-US" b="0" i="0" dirty="0">
                <a:solidFill>
                  <a:srgbClr val="3B444F"/>
                </a:solidFill>
                <a:effectLst/>
                <a:latin typeface="open-sans"/>
              </a:rPr>
              <a:t>The steps to perform a test of proportion using the critical value approval are as follows:</a:t>
            </a:r>
          </a:p>
          <a:p>
            <a:pPr algn="l" latinLnBrk="0">
              <a:buFont typeface="+mj-lt"/>
              <a:buAutoNum type="arabicPeriod"/>
            </a:pPr>
            <a:r>
              <a:rPr lang="en-US" b="0" i="0" dirty="0">
                <a:solidFill>
                  <a:srgbClr val="3B444F"/>
                </a:solidFill>
                <a:effectLst/>
                <a:latin typeface="open-sans"/>
              </a:rPr>
              <a:t>State the null hypothesis </a:t>
            </a:r>
            <a:r>
              <a:rPr lang="en-US" b="0" i="1" dirty="0">
                <a:solidFill>
                  <a:srgbClr val="3B444F"/>
                </a:solidFill>
                <a:effectLst/>
                <a:latin typeface="open-sans"/>
              </a:rPr>
              <a:t>H</a:t>
            </a:r>
            <a:r>
              <a:rPr lang="en-US" b="0" i="1" baseline="-25000" dirty="0">
                <a:solidFill>
                  <a:srgbClr val="3B444F"/>
                </a:solidFill>
                <a:effectLst/>
                <a:latin typeface="open-sans"/>
              </a:rPr>
              <a:t>0</a:t>
            </a:r>
            <a:r>
              <a:rPr lang="en-US" b="0" i="0" dirty="0">
                <a:solidFill>
                  <a:srgbClr val="3B444F"/>
                </a:solidFill>
                <a:effectLst/>
                <a:latin typeface="open-sans"/>
              </a:rPr>
              <a:t> and the alternative hypothesis </a:t>
            </a:r>
            <a:r>
              <a:rPr lang="en-US" b="0" i="1" dirty="0">
                <a:solidFill>
                  <a:srgbClr val="3B444F"/>
                </a:solidFill>
                <a:effectLst/>
                <a:latin typeface="open-sans"/>
              </a:rPr>
              <a:t>H</a:t>
            </a:r>
            <a:r>
              <a:rPr lang="en-US" b="0" i="1" baseline="-25000" dirty="0">
                <a:solidFill>
                  <a:srgbClr val="3B444F"/>
                </a:solidFill>
                <a:effectLst/>
                <a:latin typeface="open-sans"/>
              </a:rPr>
              <a:t>1</a:t>
            </a:r>
            <a:r>
              <a:rPr lang="en-US" b="0" i="0" dirty="0">
                <a:solidFill>
                  <a:srgbClr val="3B444F"/>
                </a:solidFill>
                <a:effectLst/>
                <a:latin typeface="open-sans"/>
              </a:rPr>
              <a:t>.</a:t>
            </a:r>
          </a:p>
          <a:p>
            <a:pPr algn="l" latinLnBrk="0">
              <a:buFont typeface="+mj-lt"/>
              <a:buAutoNum type="arabicPeriod"/>
            </a:pPr>
            <a:r>
              <a:rPr lang="en-US" b="0" i="0" dirty="0">
                <a:solidFill>
                  <a:srgbClr val="3B444F"/>
                </a:solidFill>
                <a:effectLst/>
                <a:latin typeface="open-sans"/>
              </a:rPr>
              <a:t>Calculate the test statistic</a:t>
            </a:r>
          </a:p>
          <a:p>
            <a:pPr algn="l" latinLnBrk="0">
              <a:buFont typeface="+mj-lt"/>
              <a:buAutoNum type="arabicPeriod"/>
            </a:pPr>
            <a:r>
              <a:rPr lang="en-US" b="0" i="0" dirty="0">
                <a:solidFill>
                  <a:srgbClr val="3B444F"/>
                </a:solidFill>
                <a:effectLst/>
                <a:latin typeface="open-sans"/>
              </a:rPr>
              <a:t>Determine the critical region.</a:t>
            </a:r>
          </a:p>
          <a:p>
            <a:pPr algn="l" latinLnBrk="0">
              <a:buFont typeface="+mj-lt"/>
              <a:buAutoNum type="arabicPeriod"/>
            </a:pPr>
            <a:r>
              <a:rPr lang="en-US" b="0" i="0" dirty="0">
                <a:solidFill>
                  <a:srgbClr val="3B444F"/>
                </a:solidFill>
                <a:effectLst/>
                <a:latin typeface="open-sans"/>
              </a:rPr>
              <a:t>Make a decision. Determine if the test statistic falls in the critical region. If it does, reject the null hypothesis. If it does not, do not reject the null hypothesis.</a:t>
            </a:r>
            <a:br>
              <a:rPr lang="en-US" b="0" i="0" dirty="0">
                <a:solidFill>
                  <a:srgbClr val="3B444F"/>
                </a:solidFill>
                <a:effectLst/>
                <a:latin typeface="open-sans"/>
              </a:rPr>
            </a:br>
            <a:endParaRPr lang="en-US" dirty="0"/>
          </a:p>
        </p:txBody>
      </p:sp>
      <p:sp>
        <p:nvSpPr>
          <p:cNvPr id="4" name="Slide Number Placeholder 3">
            <a:extLst>
              <a:ext uri="{FF2B5EF4-FFF2-40B4-BE49-F238E27FC236}">
                <a16:creationId xmlns:a16="http://schemas.microsoft.com/office/drawing/2014/main" id="{C78CDB89-BBD0-72E2-E03F-B7DBC8AE7010}"/>
              </a:ext>
            </a:extLst>
          </p:cNvPr>
          <p:cNvSpPr>
            <a:spLocks noGrp="1"/>
          </p:cNvSpPr>
          <p:nvPr>
            <p:ph type="sldNum" sz="quarter" idx="11"/>
          </p:nvPr>
        </p:nvSpPr>
        <p:spPr/>
        <p:txBody>
          <a:bodyPr/>
          <a:lstStyle/>
          <a:p>
            <a:fld id="{75DF2D63-3FF5-D547-96B9-BE9CCD1ABA58}" type="slidenum">
              <a:rPr lang="en-US" smtClean="0"/>
              <a:t>7</a:t>
            </a:fld>
            <a:endParaRPr lang="en-US" dirty="0"/>
          </a:p>
        </p:txBody>
      </p:sp>
      <p:sp>
        <p:nvSpPr>
          <p:cNvPr id="5" name="Footer Placeholder 4">
            <a:extLst>
              <a:ext uri="{FF2B5EF4-FFF2-40B4-BE49-F238E27FC236}">
                <a16:creationId xmlns:a16="http://schemas.microsoft.com/office/drawing/2014/main" id="{5C5ED761-78E8-43CD-506D-C7FBA76D5AA8}"/>
              </a:ext>
            </a:extLst>
          </p:cNvPr>
          <p:cNvSpPr>
            <a:spLocks noGrp="1"/>
          </p:cNvSpPr>
          <p:nvPr>
            <p:ph type="ftr" sz="quarter" idx="12"/>
          </p:nvPr>
        </p:nvSpPr>
        <p:spPr/>
        <p:txBody>
          <a:bodyPr/>
          <a:lstStyle/>
          <a:p>
            <a:r>
              <a:rPr lang="en-US"/>
              <a:t>presentation title</a:t>
            </a:r>
            <a:endParaRPr lang="en-US" dirty="0"/>
          </a:p>
        </p:txBody>
      </p:sp>
    </p:spTree>
    <p:extLst>
      <p:ext uri="{BB962C8B-B14F-4D97-AF65-F5344CB8AC3E}">
        <p14:creationId xmlns:p14="http://schemas.microsoft.com/office/powerpoint/2010/main" val="9069924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5C4E4-323D-595B-4C28-77291BB15911}"/>
              </a:ext>
            </a:extLst>
          </p:cNvPr>
          <p:cNvSpPr>
            <a:spLocks noGrp="1"/>
          </p:cNvSpPr>
          <p:nvPr>
            <p:ph type="title"/>
          </p:nvPr>
        </p:nvSpPr>
        <p:spPr>
          <a:xfrm>
            <a:off x="877824" y="196848"/>
            <a:ext cx="10058400" cy="914400"/>
          </a:xfrm>
        </p:spPr>
        <p:txBody>
          <a:bodyPr/>
          <a:lstStyle/>
          <a:p>
            <a:r>
              <a:rPr lang="en-US" dirty="0"/>
              <a:t>CASE 1</a:t>
            </a:r>
          </a:p>
        </p:txBody>
      </p:sp>
      <p:sp>
        <p:nvSpPr>
          <p:cNvPr id="3" name="Content Placeholder 2">
            <a:extLst>
              <a:ext uri="{FF2B5EF4-FFF2-40B4-BE49-F238E27FC236}">
                <a16:creationId xmlns:a16="http://schemas.microsoft.com/office/drawing/2014/main" id="{F19892AE-B1F7-14B1-9C06-45755917BA3E}"/>
              </a:ext>
            </a:extLst>
          </p:cNvPr>
          <p:cNvSpPr>
            <a:spLocks noGrp="1"/>
          </p:cNvSpPr>
          <p:nvPr>
            <p:ph idx="1"/>
          </p:nvPr>
        </p:nvSpPr>
        <p:spPr>
          <a:xfrm>
            <a:off x="420624" y="985358"/>
            <a:ext cx="11094436" cy="1587722"/>
          </a:xfrm>
        </p:spPr>
        <p:txBody>
          <a:bodyPr/>
          <a:lstStyle/>
          <a:p>
            <a:pPr marL="0" indent="0">
              <a:buNone/>
            </a:pPr>
            <a:r>
              <a:rPr lang="en-US" sz="1800" dirty="0">
                <a:solidFill>
                  <a:srgbClr val="333333"/>
                </a:solidFill>
                <a:latin typeface="Helvetica Neue"/>
              </a:rPr>
              <a:t>Suppose it</a:t>
            </a:r>
            <a:r>
              <a:rPr lang="en-US" sz="1800" b="0" i="0" dirty="0">
                <a:solidFill>
                  <a:srgbClr val="333333"/>
                </a:solidFill>
                <a:effectLst/>
                <a:latin typeface="Helvetica Neue"/>
              </a:rPr>
              <a:t> has been claimed that among social media users, 73% use Facebook more than once per day, and to test this claim, a survey was carried out (</a:t>
            </a:r>
            <a:r>
              <a:rPr lang="en-US" sz="1800" b="0" i="0" u="none" strike="noStrike" dirty="0">
                <a:solidFill>
                  <a:srgbClr val="4183C4"/>
                </a:solidFill>
                <a:effectLst/>
                <a:latin typeface="Helvetica Neue"/>
                <a:hlinkClick r:id="rId2"/>
              </a:rPr>
              <a:t>Raymond 2019</a:t>
            </a:r>
            <a:r>
              <a:rPr lang="en-US" sz="1800" b="0" i="0" dirty="0">
                <a:solidFill>
                  <a:srgbClr val="333333"/>
                </a:solidFill>
                <a:effectLst/>
                <a:latin typeface="Helvetica Neue"/>
              </a:rPr>
              <a:t>) to study the social media habits of regular social media users from around the world. Supposing that of the 484 respondents, 368 said they used Facebook more than once per day. With a significance level of 5%, what conclusions can be drawn from this survey?</a:t>
            </a:r>
          </a:p>
          <a:p>
            <a:pPr marL="0" indent="0">
              <a:buNone/>
            </a:pPr>
            <a:endParaRPr lang="en-US" sz="2000" b="0" i="0" dirty="0">
              <a:solidFill>
                <a:srgbClr val="333333"/>
              </a:solidFill>
              <a:effectLst/>
              <a:latin typeface="Helvetica Neue"/>
            </a:endParaRPr>
          </a:p>
          <a:p>
            <a:pPr marL="0" indent="0">
              <a:buNone/>
            </a:pPr>
            <a:endParaRPr lang="en-US" sz="2000" dirty="0">
              <a:solidFill>
                <a:srgbClr val="333333"/>
              </a:solidFill>
              <a:latin typeface="Helvetica Neue"/>
            </a:endParaRPr>
          </a:p>
          <a:p>
            <a:pPr marL="0" indent="0">
              <a:buNone/>
            </a:pPr>
            <a:endParaRPr lang="en-US" sz="2000" b="0" i="0" dirty="0">
              <a:solidFill>
                <a:srgbClr val="333333"/>
              </a:solidFill>
              <a:effectLst/>
              <a:latin typeface="Helvetica Neue"/>
            </a:endParaRPr>
          </a:p>
          <a:p>
            <a:pPr marL="0" indent="0">
              <a:buNone/>
            </a:pPr>
            <a:endParaRPr lang="en-US" dirty="0">
              <a:solidFill>
                <a:srgbClr val="333333"/>
              </a:solidFill>
              <a:latin typeface="Helvetica Neue"/>
            </a:endParaRPr>
          </a:p>
          <a:p>
            <a:pPr marL="0" indent="0">
              <a:buNone/>
            </a:pPr>
            <a:endParaRPr lang="en-US" dirty="0"/>
          </a:p>
        </p:txBody>
      </p:sp>
      <p:sp>
        <p:nvSpPr>
          <p:cNvPr id="4" name="Slide Number Placeholder 3">
            <a:extLst>
              <a:ext uri="{FF2B5EF4-FFF2-40B4-BE49-F238E27FC236}">
                <a16:creationId xmlns:a16="http://schemas.microsoft.com/office/drawing/2014/main" id="{58211157-86EB-E2D1-F7D0-E387AFD20A52}"/>
              </a:ext>
            </a:extLst>
          </p:cNvPr>
          <p:cNvSpPr>
            <a:spLocks noGrp="1"/>
          </p:cNvSpPr>
          <p:nvPr>
            <p:ph type="sldNum" sz="quarter" idx="11"/>
          </p:nvPr>
        </p:nvSpPr>
        <p:spPr/>
        <p:txBody>
          <a:bodyPr/>
          <a:lstStyle/>
          <a:p>
            <a:fld id="{75DF2D63-3FF5-D547-96B9-BE9CCD1ABA58}" type="slidenum">
              <a:rPr lang="en-US" smtClean="0"/>
              <a:t>8</a:t>
            </a:fld>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1071B07-3B73-A8E1-0E3A-EBA792B5A478}"/>
                  </a:ext>
                </a:extLst>
              </p:cNvPr>
              <p:cNvSpPr txBox="1"/>
              <p:nvPr/>
            </p:nvSpPr>
            <p:spPr>
              <a:xfrm>
                <a:off x="676940" y="2427769"/>
                <a:ext cx="6053469" cy="3637919"/>
              </a:xfrm>
              <a:prstGeom prst="rect">
                <a:avLst/>
              </a:prstGeom>
              <a:noFill/>
            </p:spPr>
            <p:txBody>
              <a:bodyPr wrap="square" rtlCol="0">
                <a:spAutoFit/>
              </a:bodyPr>
              <a:lstStyle/>
              <a:p>
                <a:pPr algn="l" latinLnBrk="0"/>
                <a:r>
                  <a:rPr lang="en-US" sz="1600" b="1" dirty="0">
                    <a:solidFill>
                      <a:srgbClr val="0070C0"/>
                    </a:solidFill>
                  </a:rPr>
                  <a:t>STEP 1 : State </a:t>
                </a:r>
                <a:r>
                  <a:rPr lang="en-US" sz="1600" b="1" i="0" dirty="0">
                    <a:solidFill>
                      <a:srgbClr val="0070C0"/>
                    </a:solidFill>
                    <a:effectLst/>
                  </a:rPr>
                  <a:t>the null hypothesis </a:t>
                </a:r>
                <a:r>
                  <a:rPr lang="en-US" sz="1600" b="1" i="1" dirty="0">
                    <a:solidFill>
                      <a:srgbClr val="0070C0"/>
                    </a:solidFill>
                    <a:effectLst/>
                  </a:rPr>
                  <a:t>H</a:t>
                </a:r>
                <a:r>
                  <a:rPr lang="en-US" sz="1600" b="1" i="1" baseline="-25000" dirty="0">
                    <a:solidFill>
                      <a:srgbClr val="0070C0"/>
                    </a:solidFill>
                    <a:effectLst/>
                  </a:rPr>
                  <a:t>0</a:t>
                </a:r>
                <a:r>
                  <a:rPr lang="en-US" sz="1600" b="1" i="0" dirty="0">
                    <a:solidFill>
                      <a:srgbClr val="0070C0"/>
                    </a:solidFill>
                    <a:effectLst/>
                  </a:rPr>
                  <a:t> and the alternative hypothesis </a:t>
                </a:r>
                <a:r>
                  <a:rPr lang="en-US" sz="1600" b="1" i="1" dirty="0">
                    <a:solidFill>
                      <a:srgbClr val="0070C0"/>
                    </a:solidFill>
                    <a:effectLst/>
                  </a:rPr>
                  <a:t>H</a:t>
                </a:r>
                <a:r>
                  <a:rPr lang="en-US" sz="1600" b="1" i="1" baseline="-25000" dirty="0">
                    <a:solidFill>
                      <a:srgbClr val="0070C0"/>
                    </a:solidFill>
                    <a:effectLst/>
                  </a:rPr>
                  <a:t>1</a:t>
                </a:r>
                <a:r>
                  <a:rPr lang="en-US" sz="1600" b="1" baseline="-25000" dirty="0">
                    <a:solidFill>
                      <a:srgbClr val="0070C0"/>
                    </a:solidFill>
                  </a:rPr>
                  <a:t> </a:t>
                </a:r>
              </a:p>
              <a:p>
                <a:pPr marL="50799" marR="40639">
                  <a:lnSpc>
                    <a:spcPct val="120000"/>
                  </a:lnSpc>
                </a:pPr>
                <a14:m>
                  <m:oMathPara xmlns:m="http://schemas.openxmlformats.org/officeDocument/2006/math">
                    <m:oMathParaPr>
                      <m:jc m:val="left"/>
                    </m:oMathParaPr>
                    <m:oMath xmlns:m="http://schemas.openxmlformats.org/officeDocument/2006/math">
                      <m:sSub>
                        <m:sSubPr>
                          <m:ctrlPr>
                            <a:rPr lang="en-US" sz="1600" i="1" spc="-7" smtClean="0">
                              <a:latin typeface="Cambria Math" panose="02040503050406030204" pitchFamily="18" charset="0"/>
                              <a:ea typeface="Inter" panose="020B0604020202020204" charset="0"/>
                              <a:cs typeface="Calibri"/>
                            </a:rPr>
                          </m:ctrlPr>
                        </m:sSubPr>
                        <m:e>
                          <m:r>
                            <a:rPr lang="en-US" sz="1600" b="0" i="1" spc="-7" smtClean="0">
                              <a:latin typeface="Cambria Math" panose="02040503050406030204" pitchFamily="18" charset="0"/>
                              <a:ea typeface="Inter" panose="020B0604020202020204" charset="0"/>
                              <a:cs typeface="Calibri"/>
                            </a:rPr>
                            <m:t>𝐻</m:t>
                          </m:r>
                        </m:e>
                        <m:sub>
                          <m:r>
                            <a:rPr lang="en-US" sz="1600" b="0" i="1" spc="-7" smtClean="0">
                              <a:latin typeface="Cambria Math" panose="02040503050406030204" pitchFamily="18" charset="0"/>
                              <a:ea typeface="Inter" panose="020B0604020202020204" charset="0"/>
                              <a:cs typeface="Calibri"/>
                            </a:rPr>
                            <m:t>0</m:t>
                          </m:r>
                        </m:sub>
                      </m:sSub>
                      <m:r>
                        <a:rPr lang="en-US" sz="1600" b="0" i="1" spc="-7" smtClean="0">
                          <a:latin typeface="Cambria Math" panose="02040503050406030204" pitchFamily="18" charset="0"/>
                          <a:ea typeface="Inter" panose="020B0604020202020204" charset="0"/>
                          <a:cs typeface="Calibri"/>
                        </a:rPr>
                        <m:t> : </m:t>
                      </m:r>
                      <m:r>
                        <a:rPr lang="en-US" sz="1600" b="0" i="1" spc="-7" smtClean="0">
                          <a:latin typeface="Cambria Math" panose="02040503050406030204" pitchFamily="18" charset="0"/>
                          <a:ea typeface="Cambria Math" panose="02040503050406030204" pitchFamily="18" charset="0"/>
                          <a:cs typeface="Calibri"/>
                        </a:rPr>
                        <m:t>𝜋</m:t>
                      </m:r>
                      <m:r>
                        <a:rPr lang="en-US" sz="1600" b="0" i="1" spc="-7" smtClean="0">
                          <a:latin typeface="Cambria Math" panose="02040503050406030204" pitchFamily="18" charset="0"/>
                          <a:ea typeface="Cambria Math" panose="02040503050406030204" pitchFamily="18" charset="0"/>
                          <a:cs typeface="Calibri"/>
                        </a:rPr>
                        <m:t>=0,73</m:t>
                      </m:r>
                    </m:oMath>
                  </m:oMathPara>
                </a14:m>
                <a:endParaRPr lang="en-US" sz="1600" b="0" i="1" spc="-7" dirty="0">
                  <a:ea typeface="Cambria Math" panose="02040503050406030204" pitchFamily="18" charset="0"/>
                  <a:cs typeface="Calibri"/>
                </a:endParaRPr>
              </a:p>
              <a:p>
                <a:pPr marL="50799" marR="40639">
                  <a:lnSpc>
                    <a:spcPct val="120000"/>
                  </a:lnSpc>
                </a:pPr>
                <a14:m>
                  <m:oMathPara xmlns:m="http://schemas.openxmlformats.org/officeDocument/2006/math">
                    <m:oMathParaPr>
                      <m:jc m:val="left"/>
                    </m:oMathParaPr>
                    <m:oMath xmlns:m="http://schemas.openxmlformats.org/officeDocument/2006/math">
                      <m:sSub>
                        <m:sSubPr>
                          <m:ctrlPr>
                            <a:rPr lang="en-US" sz="1600" i="1" spc="-7" smtClean="0">
                              <a:latin typeface="Cambria Math" panose="02040503050406030204" pitchFamily="18" charset="0"/>
                              <a:ea typeface="Inter" panose="020B0604020202020204" charset="0"/>
                              <a:cs typeface="Calibri"/>
                            </a:rPr>
                          </m:ctrlPr>
                        </m:sSubPr>
                        <m:e>
                          <m:r>
                            <a:rPr lang="en-US" sz="1600" b="0" i="1" spc="-7" smtClean="0">
                              <a:latin typeface="Cambria Math" panose="02040503050406030204" pitchFamily="18" charset="0"/>
                              <a:ea typeface="Inter" panose="020B0604020202020204" charset="0"/>
                              <a:cs typeface="Calibri"/>
                            </a:rPr>
                            <m:t>𝐻</m:t>
                          </m:r>
                        </m:e>
                        <m:sub>
                          <m:r>
                            <a:rPr lang="en-US" sz="1600" b="0" i="1" spc="-7" smtClean="0">
                              <a:latin typeface="Cambria Math" panose="02040503050406030204" pitchFamily="18" charset="0"/>
                              <a:ea typeface="Inter" panose="020B0604020202020204" charset="0"/>
                              <a:cs typeface="Calibri"/>
                            </a:rPr>
                            <m:t>1</m:t>
                          </m:r>
                        </m:sub>
                      </m:sSub>
                      <m:r>
                        <a:rPr lang="en-US" sz="1600" b="0" i="1" spc="-7" smtClean="0">
                          <a:latin typeface="Cambria Math" panose="02040503050406030204" pitchFamily="18" charset="0"/>
                          <a:ea typeface="Inter" panose="020B0604020202020204" charset="0"/>
                          <a:cs typeface="Calibri"/>
                        </a:rPr>
                        <m:t> : </m:t>
                      </m:r>
                      <m:r>
                        <a:rPr lang="en-US" sz="1600" b="0" i="1" spc="-7" smtClean="0">
                          <a:latin typeface="Cambria Math" panose="02040503050406030204" pitchFamily="18" charset="0"/>
                          <a:ea typeface="Cambria Math" panose="02040503050406030204" pitchFamily="18" charset="0"/>
                          <a:cs typeface="Calibri"/>
                        </a:rPr>
                        <m:t>𝜋</m:t>
                      </m:r>
                      <m:r>
                        <a:rPr lang="en-US" sz="1600" b="0" i="1" spc="-7" smtClean="0">
                          <a:latin typeface="Cambria Math" panose="02040503050406030204" pitchFamily="18" charset="0"/>
                          <a:ea typeface="Cambria Math" panose="02040503050406030204" pitchFamily="18" charset="0"/>
                          <a:cs typeface="Calibri"/>
                        </a:rPr>
                        <m:t>≠0,73</m:t>
                      </m:r>
                    </m:oMath>
                  </m:oMathPara>
                </a14:m>
                <a:endParaRPr lang="en-US" sz="1600" b="0" i="0" dirty="0">
                  <a:solidFill>
                    <a:srgbClr val="3B444F"/>
                  </a:solidFill>
                  <a:effectLst/>
                </a:endParaRPr>
              </a:p>
              <a:p>
                <a:pPr algn="l" latinLnBrk="0"/>
                <a:endParaRPr lang="en-US" sz="1600" b="0" i="0" dirty="0">
                  <a:solidFill>
                    <a:srgbClr val="3B444F"/>
                  </a:solidFill>
                  <a:effectLst/>
                </a:endParaRPr>
              </a:p>
              <a:p>
                <a:pPr algn="l" latinLnBrk="0"/>
                <a:r>
                  <a:rPr lang="en-US" sz="1600" b="1" dirty="0">
                    <a:solidFill>
                      <a:srgbClr val="0070C0"/>
                    </a:solidFill>
                  </a:rPr>
                  <a:t>STEP 2 : </a:t>
                </a:r>
                <a:r>
                  <a:rPr lang="en-US" sz="1600" b="1" i="0" dirty="0">
                    <a:solidFill>
                      <a:srgbClr val="0070C0"/>
                    </a:solidFill>
                    <a:effectLst/>
                  </a:rPr>
                  <a:t>Calculate the test statistic</a:t>
                </a:r>
              </a:p>
              <a:p>
                <a:pPr algn="l" latinLnBrk="0"/>
                <a:endParaRPr lang="en-US" sz="1600" b="0" i="0" dirty="0">
                  <a:solidFill>
                    <a:srgbClr val="3B444F"/>
                  </a:solidFill>
                  <a:effectLst/>
                </a:endParaRPr>
              </a:p>
              <a:p>
                <a:pPr algn="l" latinLnBrk="0">
                  <a:buFont typeface="+mj-lt"/>
                  <a:buAutoNum type="arabicPeriod"/>
                </a:pPr>
                <a:endParaRPr lang="en-US" sz="1600" b="0" i="0" dirty="0">
                  <a:solidFill>
                    <a:srgbClr val="3B444F"/>
                  </a:solidFill>
                  <a:effectLst/>
                </a:endParaRPr>
              </a:p>
              <a:p>
                <a:pPr algn="l" latinLnBrk="0">
                  <a:buFont typeface="+mj-lt"/>
                  <a:buAutoNum type="arabicPeriod"/>
                </a:pPr>
                <a:endParaRPr lang="en-US" sz="1600" dirty="0">
                  <a:solidFill>
                    <a:srgbClr val="3B444F"/>
                  </a:solidFill>
                </a:endParaRPr>
              </a:p>
              <a:p>
                <a:pPr algn="l" latinLnBrk="0">
                  <a:buFont typeface="+mj-lt"/>
                  <a:buAutoNum type="arabicPeriod"/>
                </a:pPr>
                <a:endParaRPr lang="en-US" sz="1600" b="0" i="0" dirty="0">
                  <a:solidFill>
                    <a:srgbClr val="3B444F"/>
                  </a:solidFill>
                  <a:effectLst/>
                </a:endParaRPr>
              </a:p>
              <a:p>
                <a:pPr algn="l" latinLnBrk="0">
                  <a:buFont typeface="+mj-lt"/>
                  <a:buAutoNum type="arabicPeriod"/>
                </a:pPr>
                <a:endParaRPr lang="en-US" sz="1600" dirty="0">
                  <a:solidFill>
                    <a:srgbClr val="3B444F"/>
                  </a:solidFill>
                </a:endParaRPr>
              </a:p>
              <a:p>
                <a:pPr algn="l" latinLnBrk="0"/>
                <a:endParaRPr lang="en-US" sz="1600" b="0" i="0" dirty="0">
                  <a:solidFill>
                    <a:srgbClr val="3B444F"/>
                  </a:solidFill>
                  <a:effectLst/>
                </a:endParaRPr>
              </a:p>
              <a:p>
                <a:pPr algn="l" latinLnBrk="0"/>
                <a:endParaRPr lang="en-US" sz="1600" dirty="0">
                  <a:solidFill>
                    <a:srgbClr val="3B444F"/>
                  </a:solidFill>
                </a:endParaRPr>
              </a:p>
              <a:p>
                <a:pPr algn="l" latinLnBrk="0"/>
                <a:endParaRPr lang="en-US" sz="1600" b="0" i="0" dirty="0">
                  <a:solidFill>
                    <a:srgbClr val="3B444F"/>
                  </a:solidFill>
                  <a:effectLst/>
                </a:endParaRPr>
              </a:p>
              <a:p>
                <a:endParaRPr lang="en-US" sz="1600" dirty="0"/>
              </a:p>
            </p:txBody>
          </p:sp>
        </mc:Choice>
        <mc:Fallback xmlns="">
          <p:sp>
            <p:nvSpPr>
              <p:cNvPr id="6" name="TextBox 5">
                <a:extLst>
                  <a:ext uri="{FF2B5EF4-FFF2-40B4-BE49-F238E27FC236}">
                    <a16:creationId xmlns:a16="http://schemas.microsoft.com/office/drawing/2014/main" id="{91071B07-3B73-A8E1-0E3A-EBA792B5A478}"/>
                  </a:ext>
                </a:extLst>
              </p:cNvPr>
              <p:cNvSpPr txBox="1">
                <a:spLocks noRot="1" noChangeAspect="1" noMove="1" noResize="1" noEditPoints="1" noAdjustHandles="1" noChangeArrowheads="1" noChangeShapeType="1" noTextEdit="1"/>
              </p:cNvSpPr>
              <p:nvPr/>
            </p:nvSpPr>
            <p:spPr>
              <a:xfrm>
                <a:off x="676940" y="2427769"/>
                <a:ext cx="6053469" cy="3637919"/>
              </a:xfrm>
              <a:prstGeom prst="rect">
                <a:avLst/>
              </a:prstGeom>
              <a:blipFill>
                <a:blip r:embed="rId3"/>
                <a:stretch>
                  <a:fillRect l="-504" t="-3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1468922-CCFB-F242-F8B8-61F571EA0D79}"/>
                  </a:ext>
                </a:extLst>
              </p:cNvPr>
              <p:cNvSpPr txBox="1"/>
              <p:nvPr/>
            </p:nvSpPr>
            <p:spPr>
              <a:xfrm>
                <a:off x="554495" y="3886809"/>
                <a:ext cx="6175914" cy="8192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effectLst/>
                          <a:latin typeface="Cambria Math" panose="02040503050406030204" pitchFamily="18" charset="0"/>
                          <a:ea typeface="Calibri" panose="020F0502020204030204" pitchFamily="34" charset="0"/>
                          <a:cs typeface="Calibri Light" panose="020F0302020204030204" pitchFamily="34" charset="0"/>
                        </a:rPr>
                        <m:t>𝑧</m:t>
                      </m:r>
                      <m:r>
                        <a:rPr lang="en-US" sz="1600" i="1">
                          <a:effectLst/>
                          <a:latin typeface="Cambria Math" panose="02040503050406030204" pitchFamily="18" charset="0"/>
                          <a:ea typeface="Times New Roman" panose="02020603050405020304" pitchFamily="18" charset="0"/>
                          <a:cs typeface="Calibri Light" panose="020F0302020204030204" pitchFamily="34" charset="0"/>
                        </a:rPr>
                        <m:t>=</m:t>
                      </m:r>
                      <m:f>
                        <m:fPr>
                          <m:ctrlPr>
                            <a:rPr lang="en-US" sz="1600" i="1" smtClean="0">
                              <a:effectLst/>
                              <a:latin typeface="Cambria Math" panose="02040503050406030204" pitchFamily="18" charset="0"/>
                              <a:ea typeface="Times New Roman" panose="02020603050405020304" pitchFamily="18" charset="0"/>
                              <a:cs typeface="Calibri Light" panose="020F0302020204030204" pitchFamily="34" charset="0"/>
                            </a:rPr>
                          </m:ctrlPr>
                        </m:fPr>
                        <m:num>
                          <m:f>
                            <m:fPr>
                              <m:ctrlPr>
                                <a:rPr lang="en-US" sz="1600" i="1">
                                  <a:effectLst/>
                                  <a:latin typeface="Cambria Math" panose="02040503050406030204" pitchFamily="18" charset="0"/>
                                  <a:ea typeface="Times New Roman" panose="02020603050405020304" pitchFamily="18" charset="0"/>
                                  <a:cs typeface="Calibri Light" panose="020F0302020204030204" pitchFamily="34" charset="0"/>
                                </a:rPr>
                              </m:ctrlPr>
                            </m:fPr>
                            <m:num>
                              <m:r>
                                <a:rPr lang="en-US" sz="1600" i="1">
                                  <a:effectLst/>
                                  <a:latin typeface="Cambria Math" panose="02040503050406030204" pitchFamily="18" charset="0"/>
                                  <a:ea typeface="Times New Roman" panose="02020603050405020304" pitchFamily="18" charset="0"/>
                                  <a:cs typeface="Calibri Light" panose="020F0302020204030204" pitchFamily="34" charset="0"/>
                                </a:rPr>
                                <m:t>𝑥</m:t>
                              </m:r>
                            </m:num>
                            <m:den>
                              <m:r>
                                <a:rPr lang="en-US" sz="1600" i="1">
                                  <a:effectLst/>
                                  <a:latin typeface="Cambria Math" panose="02040503050406030204" pitchFamily="18" charset="0"/>
                                  <a:ea typeface="Times New Roman" panose="02020603050405020304" pitchFamily="18" charset="0"/>
                                  <a:cs typeface="Calibri Light" panose="020F0302020204030204" pitchFamily="34" charset="0"/>
                                </a:rPr>
                                <m:t>𝑛</m:t>
                              </m:r>
                            </m:den>
                          </m:f>
                          <m:r>
                            <a:rPr lang="en-US" sz="1600" i="1">
                              <a:effectLst/>
                              <a:latin typeface="Cambria Math" panose="02040503050406030204" pitchFamily="18" charset="0"/>
                              <a:ea typeface="Times New Roman" panose="02020603050405020304" pitchFamily="18" charset="0"/>
                              <a:cs typeface="Calibri Light" panose="020F0302020204030204" pitchFamily="34" charset="0"/>
                            </a:rPr>
                            <m:t>−</m:t>
                          </m:r>
                          <m:sSub>
                            <m:sSubPr>
                              <m:ctrlPr>
                                <a:rPr lang="en-US" sz="1600" i="1">
                                  <a:effectLst/>
                                  <a:latin typeface="Cambria Math" panose="02040503050406030204" pitchFamily="18" charset="0"/>
                                  <a:ea typeface="Calibri" panose="020F0502020204030204" pitchFamily="34" charset="0"/>
                                  <a:cs typeface="Calibri Light" panose="020F0302020204030204" pitchFamily="34" charset="0"/>
                                </a:rPr>
                              </m:ctrlPr>
                            </m:sSubPr>
                            <m:e>
                              <m:r>
                                <a:rPr lang="en-US" sz="1600" i="1">
                                  <a:effectLst/>
                                  <a:latin typeface="Cambria Math" panose="02040503050406030204" pitchFamily="18" charset="0"/>
                                  <a:ea typeface="Calibri" panose="020F0502020204030204" pitchFamily="34" charset="0"/>
                                  <a:cs typeface="Calibri Light" panose="020F0302020204030204" pitchFamily="34" charset="0"/>
                                </a:rPr>
                                <m:t>𝜋</m:t>
                              </m:r>
                            </m:e>
                            <m:sub>
                              <m:r>
                                <a:rPr lang="en-US" sz="1600" i="1">
                                  <a:effectLst/>
                                  <a:latin typeface="Cambria Math" panose="02040503050406030204" pitchFamily="18" charset="0"/>
                                  <a:ea typeface="Calibri" panose="020F0502020204030204" pitchFamily="34" charset="0"/>
                                  <a:cs typeface="Calibri Light" panose="020F0302020204030204" pitchFamily="34" charset="0"/>
                                </a:rPr>
                                <m:t>0</m:t>
                              </m:r>
                            </m:sub>
                          </m:sSub>
                        </m:num>
                        <m:den>
                          <m:rad>
                            <m:radPr>
                              <m:degHide m:val="on"/>
                              <m:ctrlPr>
                                <a:rPr lang="en-US" sz="1600" i="1">
                                  <a:effectLst/>
                                  <a:latin typeface="Cambria Math" panose="02040503050406030204" pitchFamily="18" charset="0"/>
                                  <a:ea typeface="Times New Roman" panose="02020603050405020304" pitchFamily="18" charset="0"/>
                                  <a:cs typeface="Calibri Light" panose="020F0302020204030204" pitchFamily="34" charset="0"/>
                                </a:rPr>
                              </m:ctrlPr>
                            </m:radPr>
                            <m:deg/>
                            <m:e>
                              <m:sSub>
                                <m:sSubPr>
                                  <m:ctrlPr>
                                    <a:rPr lang="en-US" sz="1600" i="1">
                                      <a:effectLst/>
                                      <a:latin typeface="Cambria Math" panose="02040503050406030204" pitchFamily="18" charset="0"/>
                                      <a:ea typeface="Times New Roman" panose="02020603050405020304" pitchFamily="18" charset="0"/>
                                      <a:cs typeface="Calibri Light" panose="020F0302020204030204" pitchFamily="34" charset="0"/>
                                    </a:rPr>
                                  </m:ctrlPr>
                                </m:sSubPr>
                                <m:e>
                                  <m:r>
                                    <a:rPr lang="en-US" sz="1600" i="1">
                                      <a:effectLst/>
                                      <a:latin typeface="Cambria Math" panose="02040503050406030204" pitchFamily="18" charset="0"/>
                                      <a:ea typeface="Times New Roman" panose="02020603050405020304" pitchFamily="18" charset="0"/>
                                      <a:cs typeface="Calibri Light" panose="020F0302020204030204" pitchFamily="34" charset="0"/>
                                    </a:rPr>
                                    <m:t>𝜋</m:t>
                                  </m:r>
                                </m:e>
                                <m:sub>
                                  <m:r>
                                    <a:rPr lang="en-US" sz="1600" i="1">
                                      <a:effectLst/>
                                      <a:latin typeface="Cambria Math" panose="02040503050406030204" pitchFamily="18" charset="0"/>
                                      <a:ea typeface="Times New Roman" panose="02020603050405020304" pitchFamily="18" charset="0"/>
                                      <a:cs typeface="Calibri Light" panose="020F0302020204030204" pitchFamily="34" charset="0"/>
                                    </a:rPr>
                                    <m:t>0</m:t>
                                  </m:r>
                                </m:sub>
                              </m:sSub>
                              <m:r>
                                <a:rPr lang="en-US" sz="1600" i="1">
                                  <a:effectLst/>
                                  <a:latin typeface="Cambria Math" panose="02040503050406030204" pitchFamily="18" charset="0"/>
                                  <a:ea typeface="Times New Roman" panose="02020603050405020304" pitchFamily="18" charset="0"/>
                                  <a:cs typeface="Calibri Light" panose="020F0302020204030204" pitchFamily="34" charset="0"/>
                                </a:rPr>
                                <m:t>(1−</m:t>
                              </m:r>
                              <m:sSub>
                                <m:sSubPr>
                                  <m:ctrlPr>
                                    <a:rPr lang="en-US" sz="1600" i="1">
                                      <a:effectLst/>
                                      <a:latin typeface="Cambria Math" panose="02040503050406030204" pitchFamily="18" charset="0"/>
                                      <a:ea typeface="Times New Roman" panose="02020603050405020304" pitchFamily="18" charset="0"/>
                                      <a:cs typeface="Calibri Light" panose="020F0302020204030204" pitchFamily="34" charset="0"/>
                                    </a:rPr>
                                  </m:ctrlPr>
                                </m:sSubPr>
                                <m:e>
                                  <m:r>
                                    <a:rPr lang="en-US" sz="1600" i="1">
                                      <a:effectLst/>
                                      <a:latin typeface="Cambria Math" panose="02040503050406030204" pitchFamily="18" charset="0"/>
                                      <a:ea typeface="Times New Roman" panose="02020603050405020304" pitchFamily="18" charset="0"/>
                                      <a:cs typeface="Calibri Light" panose="020F0302020204030204" pitchFamily="34" charset="0"/>
                                    </a:rPr>
                                    <m:t>𝜋</m:t>
                                  </m:r>
                                </m:e>
                                <m:sub>
                                  <m:r>
                                    <a:rPr lang="en-US" sz="1600" i="1">
                                      <a:effectLst/>
                                      <a:latin typeface="Cambria Math" panose="02040503050406030204" pitchFamily="18" charset="0"/>
                                      <a:ea typeface="Times New Roman" panose="02020603050405020304" pitchFamily="18" charset="0"/>
                                      <a:cs typeface="Calibri Light" panose="020F0302020204030204" pitchFamily="34" charset="0"/>
                                    </a:rPr>
                                    <m:t>0</m:t>
                                  </m:r>
                                </m:sub>
                              </m:sSub>
                              <m:r>
                                <a:rPr lang="en-US" sz="1600" i="1">
                                  <a:effectLst/>
                                  <a:latin typeface="Cambria Math" panose="02040503050406030204" pitchFamily="18" charset="0"/>
                                  <a:ea typeface="Times New Roman" panose="02020603050405020304" pitchFamily="18" charset="0"/>
                                  <a:cs typeface="Calibri Light" panose="020F0302020204030204" pitchFamily="34" charset="0"/>
                                </a:rPr>
                                <m:t>)/</m:t>
                              </m:r>
                              <m:r>
                                <a:rPr lang="en-US" sz="1600" i="1">
                                  <a:effectLst/>
                                  <a:latin typeface="Cambria Math" panose="02040503050406030204" pitchFamily="18" charset="0"/>
                                  <a:ea typeface="Times New Roman" panose="02020603050405020304" pitchFamily="18" charset="0"/>
                                  <a:cs typeface="Calibri Light" panose="020F0302020204030204" pitchFamily="34" charset="0"/>
                                </a:rPr>
                                <m:t>𝑛</m:t>
                              </m:r>
                            </m:e>
                          </m:rad>
                        </m:den>
                      </m:f>
                      <m:r>
                        <a:rPr lang="en-US" sz="1600" b="0" i="0" smtClean="0">
                          <a:effectLst/>
                          <a:latin typeface="Cambria Math" panose="02040503050406030204" pitchFamily="18" charset="0"/>
                          <a:ea typeface="Times New Roman" panose="02020603050405020304" pitchFamily="18" charset="0"/>
                          <a:cs typeface="Calibri Light" panose="020F0302020204030204" pitchFamily="34" charset="0"/>
                        </a:rPr>
                        <m:t>= </m:t>
                      </m:r>
                      <m:f>
                        <m:fPr>
                          <m:ctrlPr>
                            <a:rPr lang="en-US" sz="1600" b="0" i="1" smtClean="0">
                              <a:effectLst/>
                              <a:latin typeface="Cambria Math" panose="02040503050406030204" pitchFamily="18" charset="0"/>
                              <a:cs typeface="Calibri Light" panose="020F0302020204030204" pitchFamily="34" charset="0"/>
                            </a:rPr>
                          </m:ctrlPr>
                        </m:fPr>
                        <m:num>
                          <m:f>
                            <m:fPr>
                              <m:ctrlPr>
                                <a:rPr lang="en-US" sz="1600" i="1">
                                  <a:latin typeface="Cambria Math" panose="02040503050406030204" pitchFamily="18" charset="0"/>
                                  <a:ea typeface="Times New Roman" panose="02020603050405020304" pitchFamily="18" charset="0"/>
                                  <a:cs typeface="Calibri Light" panose="020F0302020204030204" pitchFamily="34" charset="0"/>
                                </a:rPr>
                              </m:ctrlPr>
                            </m:fPr>
                            <m:num>
                              <m:r>
                                <a:rPr lang="en-US" sz="1600" b="0" i="1" smtClean="0">
                                  <a:latin typeface="Cambria Math" panose="02040503050406030204" pitchFamily="18" charset="0"/>
                                  <a:ea typeface="Times New Roman" panose="02020603050405020304" pitchFamily="18" charset="0"/>
                                  <a:cs typeface="Calibri Light" panose="020F0302020204030204" pitchFamily="34" charset="0"/>
                                </a:rPr>
                                <m:t>368</m:t>
                              </m:r>
                            </m:num>
                            <m:den>
                              <m:r>
                                <a:rPr lang="en-US" sz="1600" b="0" i="1" smtClean="0">
                                  <a:latin typeface="Cambria Math" panose="02040503050406030204" pitchFamily="18" charset="0"/>
                                  <a:ea typeface="Times New Roman" panose="02020603050405020304" pitchFamily="18" charset="0"/>
                                  <a:cs typeface="Calibri Light" panose="020F0302020204030204" pitchFamily="34" charset="0"/>
                                </a:rPr>
                                <m:t>484</m:t>
                              </m:r>
                            </m:den>
                          </m:f>
                          <m:r>
                            <a:rPr lang="en-US" sz="1600" i="1">
                              <a:latin typeface="Cambria Math" panose="02040503050406030204" pitchFamily="18" charset="0"/>
                              <a:ea typeface="Times New Roman" panose="02020603050405020304" pitchFamily="18" charset="0"/>
                              <a:cs typeface="Calibri Light" panose="020F0302020204030204" pitchFamily="34" charset="0"/>
                            </a:rPr>
                            <m:t>−</m:t>
                          </m:r>
                          <m:r>
                            <a:rPr lang="en-US" sz="1600" b="0" i="1" smtClean="0">
                              <a:latin typeface="Cambria Math" panose="02040503050406030204" pitchFamily="18" charset="0"/>
                              <a:ea typeface="Calibri" panose="020F0502020204030204" pitchFamily="34" charset="0"/>
                              <a:cs typeface="Calibri Light" panose="020F0302020204030204" pitchFamily="34" charset="0"/>
                            </a:rPr>
                            <m:t>0,73</m:t>
                          </m:r>
                        </m:num>
                        <m:den>
                          <m:rad>
                            <m:radPr>
                              <m:degHide m:val="on"/>
                              <m:ctrlPr>
                                <a:rPr lang="en-US" sz="1600" b="0" i="1" smtClean="0">
                                  <a:effectLst/>
                                  <a:latin typeface="Cambria Math" panose="02040503050406030204" pitchFamily="18" charset="0"/>
                                  <a:cs typeface="Calibri Light" panose="020F0302020204030204" pitchFamily="34" charset="0"/>
                                </a:rPr>
                              </m:ctrlPr>
                            </m:radPr>
                            <m:deg/>
                            <m:e>
                              <m:r>
                                <a:rPr lang="en-US" sz="1600" b="0" i="1" smtClean="0">
                                  <a:effectLst/>
                                  <a:latin typeface="Cambria Math" panose="02040503050406030204" pitchFamily="18" charset="0"/>
                                  <a:cs typeface="Calibri Light" panose="020F0302020204030204" pitchFamily="34" charset="0"/>
                                </a:rPr>
                                <m:t>0,73(0,27)/484</m:t>
                              </m:r>
                            </m:e>
                          </m:rad>
                        </m:den>
                      </m:f>
                      <m:r>
                        <a:rPr lang="en-US" sz="1600" b="0" i="1" smtClean="0">
                          <a:effectLst/>
                          <a:latin typeface="Cambria Math" panose="02040503050406030204" pitchFamily="18" charset="0"/>
                          <a:cs typeface="Calibri Light" panose="020F0302020204030204" pitchFamily="34" charset="0"/>
                        </a:rPr>
                        <m:t>=</m:t>
                      </m:r>
                      <m:f>
                        <m:fPr>
                          <m:ctrlPr>
                            <a:rPr lang="en-US" sz="1600" b="0" i="1" smtClean="0">
                              <a:effectLst/>
                              <a:latin typeface="Cambria Math" panose="02040503050406030204" pitchFamily="18" charset="0"/>
                              <a:cs typeface="Calibri Light" panose="020F0302020204030204" pitchFamily="34" charset="0"/>
                            </a:rPr>
                          </m:ctrlPr>
                        </m:fPr>
                        <m:num>
                          <m:r>
                            <a:rPr lang="en-US" sz="1600" b="0" i="1" smtClean="0">
                              <a:effectLst/>
                              <a:latin typeface="Cambria Math" panose="02040503050406030204" pitchFamily="18" charset="0"/>
                              <a:cs typeface="Calibri Light" panose="020F0302020204030204" pitchFamily="34" charset="0"/>
                            </a:rPr>
                            <m:t>0,76−0,73</m:t>
                          </m:r>
                        </m:num>
                        <m:den>
                          <m:rad>
                            <m:radPr>
                              <m:degHide m:val="on"/>
                              <m:ctrlPr>
                                <a:rPr lang="en-US" sz="1600" b="0" i="1" smtClean="0">
                                  <a:effectLst/>
                                  <a:latin typeface="Cambria Math" panose="02040503050406030204" pitchFamily="18" charset="0"/>
                                  <a:cs typeface="Calibri Light" panose="020F0302020204030204" pitchFamily="34" charset="0"/>
                                </a:rPr>
                              </m:ctrlPr>
                            </m:radPr>
                            <m:deg/>
                            <m:e>
                              <m:r>
                                <a:rPr lang="en-US" sz="1600" b="0" i="1" smtClean="0">
                                  <a:effectLst/>
                                  <a:latin typeface="Cambria Math" panose="02040503050406030204" pitchFamily="18" charset="0"/>
                                  <a:cs typeface="Calibri Light" panose="020F0302020204030204" pitchFamily="34" charset="0"/>
                                </a:rPr>
                                <m:t>0,0004</m:t>
                              </m:r>
                            </m:e>
                          </m:rad>
                        </m:den>
                      </m:f>
                      <m:r>
                        <a:rPr lang="en-US" sz="1600" b="0" i="1" smtClean="0">
                          <a:effectLst/>
                          <a:latin typeface="Cambria Math" panose="02040503050406030204" pitchFamily="18" charset="0"/>
                          <a:cs typeface="Calibri Light" panose="020F0302020204030204" pitchFamily="34" charset="0"/>
                        </a:rPr>
                        <m:t>=</m:t>
                      </m:r>
                      <m:f>
                        <m:fPr>
                          <m:ctrlPr>
                            <a:rPr lang="en-US" sz="1600" b="0" i="1" smtClean="0">
                              <a:effectLst/>
                              <a:latin typeface="Cambria Math" panose="02040503050406030204" pitchFamily="18" charset="0"/>
                              <a:cs typeface="Calibri Light" panose="020F0302020204030204" pitchFamily="34" charset="0"/>
                            </a:rPr>
                          </m:ctrlPr>
                        </m:fPr>
                        <m:num>
                          <m:r>
                            <a:rPr lang="en-US" sz="1600" b="0" i="1" smtClean="0">
                              <a:effectLst/>
                              <a:latin typeface="Cambria Math" panose="02040503050406030204" pitchFamily="18" charset="0"/>
                              <a:cs typeface="Calibri Light" panose="020F0302020204030204" pitchFamily="34" charset="0"/>
                            </a:rPr>
                            <m:t>0,03</m:t>
                          </m:r>
                        </m:num>
                        <m:den>
                          <m:r>
                            <a:rPr lang="en-US" sz="1600" b="0" i="1" smtClean="0">
                              <a:effectLst/>
                              <a:latin typeface="Cambria Math" panose="02040503050406030204" pitchFamily="18" charset="0"/>
                              <a:cs typeface="Calibri Light" panose="020F0302020204030204" pitchFamily="34" charset="0"/>
                            </a:rPr>
                            <m:t>0,02</m:t>
                          </m:r>
                        </m:den>
                      </m:f>
                      <m:r>
                        <a:rPr lang="en-US" sz="1600" b="0" i="1" smtClean="0">
                          <a:effectLst/>
                          <a:latin typeface="Cambria Math" panose="02040503050406030204" pitchFamily="18" charset="0"/>
                          <a:cs typeface="Calibri Light" panose="020F0302020204030204" pitchFamily="34" charset="0"/>
                        </a:rPr>
                        <m:t>=1,5</m:t>
                      </m:r>
                    </m:oMath>
                  </m:oMathPara>
                </a14:m>
                <a:endParaRPr lang="en-US" sz="1600" dirty="0"/>
              </a:p>
            </p:txBody>
          </p:sp>
        </mc:Choice>
        <mc:Fallback xmlns="">
          <p:sp>
            <p:nvSpPr>
              <p:cNvPr id="7" name="TextBox 6">
                <a:extLst>
                  <a:ext uri="{FF2B5EF4-FFF2-40B4-BE49-F238E27FC236}">
                    <a16:creationId xmlns:a16="http://schemas.microsoft.com/office/drawing/2014/main" id="{01468922-CCFB-F242-F8B8-61F571EA0D79}"/>
                  </a:ext>
                </a:extLst>
              </p:cNvPr>
              <p:cNvSpPr txBox="1">
                <a:spLocks noRot="1" noChangeAspect="1" noMove="1" noResize="1" noEditPoints="1" noAdjustHandles="1" noChangeArrowheads="1" noChangeShapeType="1" noTextEdit="1"/>
              </p:cNvSpPr>
              <p:nvPr/>
            </p:nvSpPr>
            <p:spPr>
              <a:xfrm>
                <a:off x="554495" y="3886809"/>
                <a:ext cx="6175914" cy="8192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C647B1A-6AF9-CE90-F1B4-AE27AB54F6F4}"/>
                  </a:ext>
                </a:extLst>
              </p:cNvPr>
              <p:cNvSpPr txBox="1"/>
              <p:nvPr/>
            </p:nvSpPr>
            <p:spPr>
              <a:xfrm>
                <a:off x="676940" y="4882908"/>
                <a:ext cx="4784651" cy="1730667"/>
              </a:xfrm>
              <a:prstGeom prst="rect">
                <a:avLst/>
              </a:prstGeom>
              <a:noFill/>
            </p:spPr>
            <p:txBody>
              <a:bodyPr wrap="square" rtlCol="0">
                <a:spAutoFit/>
              </a:bodyPr>
              <a:lstStyle/>
              <a:p>
                <a:pPr>
                  <a:tabLst>
                    <a:tab pos="1198563" algn="l"/>
                  </a:tabLst>
                </a:pPr>
                <a:r>
                  <a:rPr lang="en-US" sz="1600" b="1" i="0" dirty="0">
                    <a:solidFill>
                      <a:srgbClr val="0070C0"/>
                    </a:solidFill>
                    <a:effectLst/>
                  </a:rPr>
                  <a:t>STEP 3 : Determine the critical region.</a:t>
                </a:r>
              </a:p>
              <a:p>
                <a:pPr>
                  <a:tabLst>
                    <a:tab pos="1198563" algn="l"/>
                  </a:tabLst>
                </a:pPr>
                <a:endParaRPr lang="en-US" i="1" dirty="0">
                  <a:effectLst/>
                  <a:latin typeface="Cambria Math" panose="02040503050406030204" pitchFamily="18" charset="0"/>
                  <a:cs typeface="Calibri Light" panose="020F0302020204030204" pitchFamily="34" charset="0"/>
                </a:endParaRPr>
              </a:p>
              <a:p>
                <a:pPr>
                  <a:tabLst>
                    <a:tab pos="1198563" algn="l"/>
                  </a:tabLst>
                </a:pPr>
                <a:endParaRPr lang="en-US" i="1" dirty="0">
                  <a:latin typeface="Cambria Math" panose="02040503050406030204" pitchFamily="18" charset="0"/>
                  <a:cs typeface="Calibri Light" panose="020F0302020204030204" pitchFamily="34" charset="0"/>
                </a:endParaRPr>
              </a:p>
              <a:p>
                <a:pPr>
                  <a:tabLst>
                    <a:tab pos="1198563" algn="l"/>
                  </a:tabLst>
                </a:pPr>
                <a14:m>
                  <m:oMathPara xmlns:m="http://schemas.openxmlformats.org/officeDocument/2006/math">
                    <m:oMathParaPr>
                      <m:jc m:val="centerGroup"/>
                    </m:oMathParaPr>
                    <m:oMath xmlns:m="http://schemas.openxmlformats.org/officeDocument/2006/math">
                      <m:sSub>
                        <m:sSubPr>
                          <m:ctrlPr>
                            <a:rPr lang="en-US" i="1" smtClean="0">
                              <a:effectLst/>
                              <a:latin typeface="Cambria Math" panose="02040503050406030204" pitchFamily="18" charset="0"/>
                              <a:cs typeface="Calibri Light" panose="020F0302020204030204" pitchFamily="34" charset="0"/>
                            </a:rPr>
                          </m:ctrlPr>
                        </m:sSubPr>
                        <m:e>
                          <m:r>
                            <a:rPr lang="en-US" i="1">
                              <a:effectLst/>
                              <a:latin typeface="Cambria Math" panose="02040503050406030204" pitchFamily="18" charset="0"/>
                              <a:ea typeface="Calibri" panose="020F0502020204030204" pitchFamily="34" charset="0"/>
                              <a:cs typeface="Calibri Light" panose="020F0302020204030204" pitchFamily="34" charset="0"/>
                            </a:rPr>
                            <m:t>𝑧</m:t>
                          </m:r>
                        </m:e>
                        <m:sub>
                          <m:f>
                            <m:fPr>
                              <m:ctrlPr>
                                <a:rPr lang="en-US" b="0" i="1" smtClean="0">
                                  <a:effectLst/>
                                  <a:latin typeface="Cambria Math" panose="02040503050406030204" pitchFamily="18" charset="0"/>
                                  <a:ea typeface="Calibri" panose="020F0502020204030204" pitchFamily="34" charset="0"/>
                                  <a:cs typeface="Calibri Light" panose="020F0302020204030204" pitchFamily="34" charset="0"/>
                                </a:rPr>
                              </m:ctrlPr>
                            </m:fPr>
                            <m:num>
                              <m:r>
                                <a:rPr lang="en-US" b="0" i="1" smtClean="0">
                                  <a:effectLst/>
                                  <a:latin typeface="Cambria Math" panose="02040503050406030204" pitchFamily="18" charset="0"/>
                                  <a:ea typeface="Calibri" panose="020F0502020204030204" pitchFamily="34" charset="0"/>
                                  <a:cs typeface="Calibri Light" panose="020F0302020204030204" pitchFamily="34" charset="0"/>
                                </a:rPr>
                                <m:t>1</m:t>
                              </m:r>
                            </m:num>
                            <m:den>
                              <m:r>
                                <a:rPr lang="en-US" b="0" i="1" smtClean="0">
                                  <a:effectLst/>
                                  <a:latin typeface="Cambria Math" panose="02040503050406030204" pitchFamily="18" charset="0"/>
                                  <a:ea typeface="Calibri" panose="020F0502020204030204" pitchFamily="34" charset="0"/>
                                  <a:cs typeface="Calibri Light" panose="020F0302020204030204" pitchFamily="34" charset="0"/>
                                </a:rPr>
                                <m:t>2</m:t>
                              </m:r>
                            </m:den>
                          </m:f>
                          <m:r>
                            <a:rPr lang="en-US" b="0" i="1" smtClean="0">
                              <a:effectLst/>
                              <a:latin typeface="Cambria Math" panose="02040503050406030204" pitchFamily="18" charset="0"/>
                              <a:ea typeface="Calibri" panose="020F0502020204030204" pitchFamily="34" charset="0"/>
                              <a:cs typeface="Calibri Light" panose="020F0302020204030204" pitchFamily="34" charset="0"/>
                            </a:rPr>
                            <m:t>(1</m:t>
                          </m:r>
                          <m:r>
                            <a:rPr lang="en-US" i="1">
                              <a:effectLst/>
                              <a:latin typeface="Cambria Math" panose="02040503050406030204" pitchFamily="18" charset="0"/>
                              <a:ea typeface="Calibri" panose="020F0502020204030204" pitchFamily="34" charset="0"/>
                              <a:cs typeface="Calibri Light" panose="020F0302020204030204" pitchFamily="34" charset="0"/>
                            </a:rPr>
                            <m:t>−</m:t>
                          </m:r>
                          <m:r>
                            <a:rPr lang="en-US" i="1">
                              <a:effectLst/>
                              <a:latin typeface="Cambria Math" panose="02040503050406030204" pitchFamily="18" charset="0"/>
                              <a:ea typeface="Calibri" panose="020F0502020204030204" pitchFamily="34" charset="0"/>
                              <a:cs typeface="Calibri Light" panose="020F0302020204030204" pitchFamily="34" charset="0"/>
                            </a:rPr>
                            <m:t>𝛼</m:t>
                          </m:r>
                          <m:r>
                            <a:rPr lang="en-US" b="0" i="1" smtClean="0">
                              <a:effectLst/>
                              <a:latin typeface="Cambria Math" panose="02040503050406030204" pitchFamily="18" charset="0"/>
                              <a:ea typeface="Calibri" panose="020F0502020204030204" pitchFamily="34" charset="0"/>
                              <a:cs typeface="Calibri Light" panose="020F0302020204030204" pitchFamily="34" charset="0"/>
                            </a:rPr>
                            <m:t>)</m:t>
                          </m:r>
                        </m:sub>
                      </m:sSub>
                      <m:r>
                        <a:rPr lang="en-US" b="0" i="1" smtClean="0">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US" sz="1600" i="1">
                              <a:latin typeface="Cambria Math" panose="02040503050406030204" pitchFamily="18" charset="0"/>
                              <a:cs typeface="Calibri Light" panose="020F0302020204030204" pitchFamily="34" charset="0"/>
                            </a:rPr>
                          </m:ctrlPr>
                        </m:sSubPr>
                        <m:e>
                          <m:r>
                            <a:rPr lang="en-US" sz="1600" i="1">
                              <a:latin typeface="Cambria Math" panose="02040503050406030204" pitchFamily="18" charset="0"/>
                              <a:ea typeface="Calibri" panose="020F0502020204030204" pitchFamily="34" charset="0"/>
                              <a:cs typeface="Calibri Light" panose="020F0302020204030204" pitchFamily="34" charset="0"/>
                            </a:rPr>
                            <m:t>𝑧</m:t>
                          </m:r>
                        </m:e>
                        <m:sub>
                          <m:f>
                            <m:fPr>
                              <m:ctrlPr>
                                <a:rPr lang="en-US" sz="1600" b="0" i="1" smtClean="0">
                                  <a:latin typeface="Cambria Math" panose="02040503050406030204" pitchFamily="18" charset="0"/>
                                  <a:ea typeface="Calibri" panose="020F0502020204030204" pitchFamily="34" charset="0"/>
                                  <a:cs typeface="Calibri Light" panose="020F0302020204030204" pitchFamily="34" charset="0"/>
                                </a:rPr>
                              </m:ctrlPr>
                            </m:fPr>
                            <m:num>
                              <m:r>
                                <a:rPr lang="en-US" sz="1600" i="1" smtClean="0">
                                  <a:latin typeface="Cambria Math" panose="02040503050406030204" pitchFamily="18" charset="0"/>
                                  <a:ea typeface="Calibri" panose="020F0502020204030204" pitchFamily="34" charset="0"/>
                                  <a:cs typeface="Calibri Light" panose="020F0302020204030204" pitchFamily="34" charset="0"/>
                                </a:rPr>
                                <m:t>1</m:t>
                              </m:r>
                            </m:num>
                            <m:den>
                              <m:r>
                                <a:rPr lang="en-US" sz="1600" b="0" i="1" smtClean="0">
                                  <a:latin typeface="Cambria Math" panose="02040503050406030204" pitchFamily="18" charset="0"/>
                                  <a:ea typeface="Calibri" panose="020F0502020204030204" pitchFamily="34" charset="0"/>
                                  <a:cs typeface="Calibri Light" panose="020F0302020204030204" pitchFamily="34" charset="0"/>
                                </a:rPr>
                                <m:t>2</m:t>
                              </m:r>
                            </m:den>
                          </m:f>
                          <m:r>
                            <a:rPr lang="en-US" sz="1600" b="0" i="1" smtClean="0">
                              <a:latin typeface="Cambria Math" panose="02040503050406030204" pitchFamily="18" charset="0"/>
                              <a:ea typeface="Calibri" panose="020F0502020204030204" pitchFamily="34" charset="0"/>
                              <a:cs typeface="Calibri Light" panose="020F0302020204030204" pitchFamily="34" charset="0"/>
                            </a:rPr>
                            <m:t>(1−0,05)</m:t>
                          </m:r>
                        </m:sub>
                      </m:sSub>
                      <m:r>
                        <a:rPr lang="en-US" sz="1600" b="0" i="1" smtClean="0">
                          <a:latin typeface="Cambria Math" panose="02040503050406030204" pitchFamily="18" charset="0"/>
                          <a:ea typeface="Calibri" panose="020F0502020204030204" pitchFamily="34" charset="0"/>
                          <a:cs typeface="Calibri Light" panose="020F0302020204030204" pitchFamily="34" charset="0"/>
                        </a:rPr>
                        <m:t>=</m:t>
                      </m:r>
                      <m:sSub>
                        <m:sSubPr>
                          <m:ctrlPr>
                            <a:rPr lang="en-US" sz="1600" b="0" i="1" smtClean="0">
                              <a:latin typeface="Cambria Math" panose="02040503050406030204" pitchFamily="18" charset="0"/>
                              <a:ea typeface="Calibri" panose="020F0502020204030204" pitchFamily="34" charset="0"/>
                              <a:cs typeface="Calibri Light" panose="020F0302020204030204" pitchFamily="34" charset="0"/>
                            </a:rPr>
                          </m:ctrlPr>
                        </m:sSubPr>
                        <m:e>
                          <m:r>
                            <a:rPr lang="en-US" sz="1600" b="0" i="1" smtClean="0">
                              <a:latin typeface="Cambria Math" panose="02040503050406030204" pitchFamily="18" charset="0"/>
                              <a:ea typeface="Calibri" panose="020F0502020204030204" pitchFamily="34" charset="0"/>
                              <a:cs typeface="Calibri Light" panose="020F0302020204030204" pitchFamily="34" charset="0"/>
                            </a:rPr>
                            <m:t>𝑧</m:t>
                          </m:r>
                        </m:e>
                        <m:sub>
                          <m:r>
                            <a:rPr lang="en-US" sz="1600" b="0" i="1" smtClean="0">
                              <a:latin typeface="Cambria Math" panose="02040503050406030204" pitchFamily="18" charset="0"/>
                              <a:ea typeface="Calibri" panose="020F0502020204030204" pitchFamily="34" charset="0"/>
                              <a:cs typeface="Calibri Light" panose="020F0302020204030204" pitchFamily="34" charset="0"/>
                            </a:rPr>
                            <m:t>0,475</m:t>
                          </m:r>
                        </m:sub>
                      </m:sSub>
                      <m:r>
                        <a:rPr lang="en-US" sz="1600" b="0" i="1" smtClean="0">
                          <a:latin typeface="Cambria Math" panose="02040503050406030204" pitchFamily="18" charset="0"/>
                          <a:ea typeface="Calibri" panose="020F0502020204030204" pitchFamily="34" charset="0"/>
                          <a:cs typeface="Calibri Light" panose="020F0302020204030204" pitchFamily="34" charset="0"/>
                        </a:rPr>
                        <m:t>=</m:t>
                      </m:r>
                      <m:r>
                        <a:rPr lang="en-US" sz="1600" i="1">
                          <a:latin typeface="Cambria Math" panose="02040503050406030204" pitchFamily="18" charset="0"/>
                          <a:ea typeface="Calibri" panose="020F0502020204030204" pitchFamily="34" charset="0"/>
                          <a:cs typeface="Calibri Light" panose="020F0302020204030204" pitchFamily="34" charset="0"/>
                        </a:rPr>
                        <m:t>1,96 </m:t>
                      </m:r>
                    </m:oMath>
                  </m:oMathPara>
                </a14:m>
                <a:endParaRPr lang="en-US" sz="1600" i="1" dirty="0">
                  <a:ea typeface="Calibri" panose="020F0502020204030204" pitchFamily="34" charset="0"/>
                  <a:cs typeface="Calibri Light" panose="020F0302020204030204" pitchFamily="34" charset="0"/>
                </a:endParaRPr>
              </a:p>
              <a:p>
                <a:pPr>
                  <a:tabLst>
                    <a:tab pos="1198563" algn="l"/>
                  </a:tabLst>
                </a:pPr>
                <a14:m>
                  <m:oMath xmlns:m="http://schemas.openxmlformats.org/officeDocument/2006/math">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h𝑡𝑡𝑝𝑠</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𝑤𝑤𝑤</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𝑠𝑡𝑎𝑡𝑖𝑠𝑡𝑖𝑐𝑠h𝑜𝑤𝑡𝑜</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𝑐𝑜𝑚</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𝑡𝑎𝑏𝑙𝑒𝑠</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𝑧</m:t>
                    </m:r>
                    <m:r>
                      <a:rPr lang="en-US" sz="1100" i="1">
                        <a:latin typeface="Cambria Math" panose="02040503050406030204" pitchFamily="18" charset="0"/>
                        <a:ea typeface="Calibri" panose="020F0502020204030204" pitchFamily="34" charset="0"/>
                        <a:cs typeface="Calibri Light" panose="020F0302020204030204" pitchFamily="34" charset="0"/>
                      </a:rPr>
                      <m:t>−</m:t>
                    </m:r>
                    <m:r>
                      <a:rPr lang="en-US" sz="1100" i="1">
                        <a:latin typeface="Cambria Math" panose="02040503050406030204" pitchFamily="18" charset="0"/>
                        <a:ea typeface="Calibri" panose="020F0502020204030204" pitchFamily="34" charset="0"/>
                        <a:cs typeface="Calibri Light" panose="020F0302020204030204" pitchFamily="34" charset="0"/>
                      </a:rPr>
                      <m:t>𝑡𝑎𝑏𝑙𝑒</m:t>
                    </m:r>
                    <m:r>
                      <a:rPr lang="en-US" sz="1100" i="1">
                        <a:latin typeface="Cambria Math" panose="02040503050406030204" pitchFamily="18" charset="0"/>
                        <a:ea typeface="Calibri" panose="020F0502020204030204" pitchFamily="34" charset="0"/>
                        <a:cs typeface="Calibri Light" panose="020F0302020204030204" pitchFamily="34" charset="0"/>
                      </a:rPr>
                      <m:t>/</m:t>
                    </m:r>
                  </m:oMath>
                </a14:m>
                <a:r>
                  <a:rPr lang="en-US" sz="1100" dirty="0"/>
                  <a:t>)</a:t>
                </a:r>
                <a:endParaRPr lang="en-US" sz="1600" dirty="0"/>
              </a:p>
              <a:p>
                <a:pPr>
                  <a:tabLst>
                    <a:tab pos="1198563" algn="l"/>
                  </a:tabLst>
                </a:pPr>
                <a:r>
                  <a:rPr lang="en-US" sz="1600" dirty="0">
                    <a:ea typeface="Calibri" panose="020F0502020204030204" pitchFamily="34" charset="0"/>
                    <a:cs typeface="Calibri Light" panose="020F0302020204030204" pitchFamily="34" charset="0"/>
                  </a:rPr>
                  <a:t>Tolak </a:t>
                </a:r>
                <a:r>
                  <a:rPr lang="en-US" sz="1600" dirty="0">
                    <a:effectLst/>
                    <a:ea typeface="Calibri" panose="020F0502020204030204" pitchFamily="34" charset="0"/>
                    <a:cs typeface="Calibri Light" panose="020F0302020204030204" pitchFamily="34" charset="0"/>
                  </a:rPr>
                  <a:t>H</a:t>
                </a:r>
                <a:r>
                  <a:rPr lang="en-US" sz="1600" baseline="-25000" dirty="0">
                    <a:effectLst/>
                    <a:ea typeface="Calibri" panose="020F0502020204030204" pitchFamily="34" charset="0"/>
                    <a:cs typeface="Calibri Light" panose="020F0302020204030204" pitchFamily="34" charset="0"/>
                  </a:rPr>
                  <a:t>0</a:t>
                </a:r>
                <a:r>
                  <a:rPr lang="en-US" sz="1600" dirty="0">
                    <a:effectLst/>
                    <a:ea typeface="Calibri" panose="020F0502020204030204" pitchFamily="34" charset="0"/>
                    <a:cs typeface="Calibri Light" panose="020F0302020204030204" pitchFamily="34" charset="0"/>
                  </a:rPr>
                  <a:t> If z </a:t>
                </a:r>
                <a14:m>
                  <m:oMath xmlns:m="http://schemas.openxmlformats.org/officeDocument/2006/math">
                    <m:r>
                      <a:rPr lang="en-US" sz="1600" i="1" smtClean="0">
                        <a:effectLst/>
                        <a:latin typeface="Cambria Math" panose="02040503050406030204" pitchFamily="18" charset="0"/>
                        <a:ea typeface="Cambria Math" panose="02040503050406030204" pitchFamily="18" charset="0"/>
                        <a:cs typeface="Calibri Light" panose="020F0302020204030204" pitchFamily="34" charset="0"/>
                      </a:rPr>
                      <m:t>≤</m:t>
                    </m:r>
                  </m:oMath>
                </a14:m>
                <a:r>
                  <a:rPr lang="en-US" sz="1600" dirty="0">
                    <a:effectLst/>
                    <a:ea typeface="Calibri" panose="020F0502020204030204" pitchFamily="34" charset="0"/>
                    <a:cs typeface="Calibri Light" panose="020F0302020204030204" pitchFamily="34" charset="0"/>
                  </a:rPr>
                  <a:t> -1,96 </a:t>
                </a:r>
                <a:r>
                  <a:rPr lang="en-US" sz="1600" dirty="0" err="1">
                    <a:effectLst/>
                    <a:ea typeface="Calibri" panose="020F0502020204030204" pitchFamily="34" charset="0"/>
                    <a:cs typeface="Calibri Light" panose="020F0302020204030204" pitchFamily="34" charset="0"/>
                  </a:rPr>
                  <a:t>atau</a:t>
                </a:r>
                <a:r>
                  <a:rPr lang="en-US" sz="1600" dirty="0">
                    <a:effectLst/>
                    <a:ea typeface="Calibri" panose="020F0502020204030204" pitchFamily="34" charset="0"/>
                    <a:cs typeface="Calibri Light" panose="020F0302020204030204" pitchFamily="34" charset="0"/>
                  </a:rPr>
                  <a:t> z </a:t>
                </a:r>
                <a:r>
                  <a:rPr lang="en-US" sz="1600" dirty="0">
                    <a:effectLst/>
                    <a:latin typeface="Calibri" panose="020F0502020204030204" pitchFamily="34" charset="0"/>
                    <a:ea typeface="Calibri" panose="020F0502020204030204" pitchFamily="34" charset="0"/>
                    <a:cs typeface="Calibri" panose="020F0502020204030204" pitchFamily="34" charset="0"/>
                  </a:rPr>
                  <a:t>≥ 1,96</a:t>
                </a:r>
                <a:endParaRPr lang="en-US" sz="1600" dirty="0"/>
              </a:p>
            </p:txBody>
          </p:sp>
        </mc:Choice>
        <mc:Fallback xmlns="">
          <p:sp>
            <p:nvSpPr>
              <p:cNvPr id="12" name="TextBox 11">
                <a:extLst>
                  <a:ext uri="{FF2B5EF4-FFF2-40B4-BE49-F238E27FC236}">
                    <a16:creationId xmlns:a16="http://schemas.microsoft.com/office/drawing/2014/main" id="{9C647B1A-6AF9-CE90-F1B4-AE27AB54F6F4}"/>
                  </a:ext>
                </a:extLst>
              </p:cNvPr>
              <p:cNvSpPr txBox="1">
                <a:spLocks noRot="1" noChangeAspect="1" noMove="1" noResize="1" noEditPoints="1" noAdjustHandles="1" noChangeArrowheads="1" noChangeShapeType="1" noTextEdit="1"/>
              </p:cNvSpPr>
              <p:nvPr/>
            </p:nvSpPr>
            <p:spPr>
              <a:xfrm>
                <a:off x="676940" y="4882908"/>
                <a:ext cx="4784651" cy="1730667"/>
              </a:xfrm>
              <a:prstGeom prst="rect">
                <a:avLst/>
              </a:prstGeom>
              <a:blipFill>
                <a:blip r:embed="rId5"/>
                <a:stretch>
                  <a:fillRect l="-637" t="-704" b="-35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25F24A6-61A3-FA46-E6F5-46E447BFE8BB}"/>
                  </a:ext>
                </a:extLst>
              </p:cNvPr>
              <p:cNvSpPr txBox="1"/>
              <p:nvPr/>
            </p:nvSpPr>
            <p:spPr>
              <a:xfrm rot="10800000" flipV="1">
                <a:off x="7315200" y="4457700"/>
                <a:ext cx="4199860" cy="1792654"/>
              </a:xfrm>
              <a:prstGeom prst="rect">
                <a:avLst/>
              </a:prstGeom>
              <a:noFill/>
            </p:spPr>
            <p:txBody>
              <a:bodyPr wrap="square" rtlCol="0">
                <a:spAutoFit/>
              </a:bodyPr>
              <a:lstStyle/>
              <a:p>
                <a:r>
                  <a:rPr lang="en-US" sz="2000" b="1" dirty="0">
                    <a:solidFill>
                      <a:srgbClr val="0070C0"/>
                    </a:solidFill>
                  </a:rPr>
                  <a:t>STEP 4. </a:t>
                </a:r>
                <a:r>
                  <a:rPr lang="en-US" sz="2000" b="1" i="0" dirty="0">
                    <a:solidFill>
                      <a:srgbClr val="0070C0"/>
                    </a:solidFill>
                    <a:effectLst/>
                  </a:rPr>
                  <a:t>Make a decision</a:t>
                </a:r>
              </a:p>
              <a:p>
                <a:r>
                  <a:rPr lang="en-US" dirty="0">
                    <a:solidFill>
                      <a:srgbClr val="3B444F"/>
                    </a:solidFill>
                  </a:rPr>
                  <a:t>The test statistic z = 1,5  is not in the rejection region. So, </a:t>
                </a:r>
                <a14:m>
                  <m:oMath xmlns:m="http://schemas.openxmlformats.org/officeDocument/2006/math">
                    <m:sSub>
                      <m:sSubPr>
                        <m:ctrlPr>
                          <a:rPr lang="en-US" i="1" spc="-7" smtClean="0">
                            <a:latin typeface="Cambria Math" panose="02040503050406030204" pitchFamily="18" charset="0"/>
                            <a:ea typeface="Inter" panose="020B0604020202020204" charset="0"/>
                            <a:cs typeface="Calibri"/>
                          </a:rPr>
                        </m:ctrlPr>
                      </m:sSubPr>
                      <m:e>
                        <m:r>
                          <a:rPr lang="en-US" b="0" i="1" spc="-7" smtClean="0">
                            <a:latin typeface="Cambria Math" panose="02040503050406030204" pitchFamily="18" charset="0"/>
                            <a:ea typeface="Inter" panose="020B0604020202020204" charset="0"/>
                            <a:cs typeface="Calibri"/>
                          </a:rPr>
                          <m:t>𝐻</m:t>
                        </m:r>
                      </m:e>
                      <m:sub>
                        <m:r>
                          <a:rPr lang="en-US" b="0" i="1" spc="-7" smtClean="0">
                            <a:latin typeface="Cambria Math" panose="02040503050406030204" pitchFamily="18" charset="0"/>
                            <a:ea typeface="Inter" panose="020B0604020202020204" charset="0"/>
                            <a:cs typeface="Calibri"/>
                          </a:rPr>
                          <m:t>0</m:t>
                        </m:r>
                      </m:sub>
                    </m:sSub>
                    <m:r>
                      <a:rPr lang="en-US" b="0" i="1" spc="-7" smtClean="0">
                        <a:latin typeface="Cambria Math" panose="02040503050406030204" pitchFamily="18" charset="0"/>
                        <a:ea typeface="Inter" panose="020B0604020202020204" charset="0"/>
                        <a:cs typeface="Calibri"/>
                      </a:rPr>
                      <m:t> </m:t>
                    </m:r>
                    <m:r>
                      <m:rPr>
                        <m:sty m:val="p"/>
                      </m:rPr>
                      <a:rPr lang="en-US" b="0" i="0" spc="-7" smtClean="0">
                        <a:latin typeface="Cambria Math" panose="02040503050406030204" pitchFamily="18" charset="0"/>
                        <a:ea typeface="Inter" panose="020B0604020202020204" charset="0"/>
                        <a:cs typeface="Calibri"/>
                      </a:rPr>
                      <m:t>do</m:t>
                    </m:r>
                    <m:r>
                      <a:rPr lang="en-US" b="0" i="0" spc="-7" smtClean="0">
                        <a:latin typeface="Cambria Math" panose="02040503050406030204" pitchFamily="18" charset="0"/>
                        <a:ea typeface="Inter" panose="020B0604020202020204" charset="0"/>
                        <a:cs typeface="Calibri"/>
                      </a:rPr>
                      <m:t> </m:t>
                    </m:r>
                    <m:r>
                      <m:rPr>
                        <m:sty m:val="p"/>
                      </m:rPr>
                      <a:rPr lang="en-US" b="0" i="0" spc="-7" smtClean="0">
                        <a:latin typeface="Cambria Math" panose="02040503050406030204" pitchFamily="18" charset="0"/>
                        <a:ea typeface="Inter" panose="020B0604020202020204" charset="0"/>
                        <a:cs typeface="Calibri"/>
                      </a:rPr>
                      <m:t>not</m:t>
                    </m:r>
                    <m:r>
                      <a:rPr lang="en-US" b="0" i="0" spc="-7" smtClean="0">
                        <a:latin typeface="Cambria Math" panose="02040503050406030204" pitchFamily="18" charset="0"/>
                        <a:ea typeface="Inter" panose="020B0604020202020204" charset="0"/>
                        <a:cs typeface="Calibri"/>
                      </a:rPr>
                      <m:t> </m:t>
                    </m:r>
                    <m:r>
                      <m:rPr>
                        <m:sty m:val="p"/>
                      </m:rPr>
                      <a:rPr lang="en-US" b="0" i="0" spc="-7" smtClean="0">
                        <a:latin typeface="Cambria Math" panose="02040503050406030204" pitchFamily="18" charset="0"/>
                        <a:ea typeface="Inter" panose="020B0604020202020204" charset="0"/>
                        <a:cs typeface="Calibri"/>
                      </a:rPr>
                      <m:t>reject</m:t>
                    </m:r>
                    <m:r>
                      <a:rPr lang="en-US" b="0" i="0" spc="-7" smtClean="0">
                        <a:latin typeface="Cambria Math" panose="02040503050406030204" pitchFamily="18" charset="0"/>
                        <a:ea typeface="Inter" panose="020B0604020202020204" charset="0"/>
                        <a:cs typeface="Calibri"/>
                      </a:rPr>
                      <m:t>.</m:t>
                    </m:r>
                  </m:oMath>
                </a14:m>
                <a:endParaRPr lang="en-US" b="0" spc="-7" dirty="0">
                  <a:ea typeface="Inter" panose="020B0604020202020204" charset="0"/>
                  <a:cs typeface="Calibri"/>
                </a:endParaRPr>
              </a:p>
              <a:p>
                <a:endParaRPr lang="en-US" b="0" spc="-7" dirty="0">
                  <a:ea typeface="Inter" panose="020B0604020202020204" charset="0"/>
                  <a:cs typeface="Calibri"/>
                </a:endParaRPr>
              </a:p>
              <a:p>
                <a:r>
                  <a:rPr lang="en-US" spc="-7" dirty="0">
                    <a:ea typeface="Inter" panose="020B0604020202020204" charset="0"/>
                    <a:cs typeface="Calibri"/>
                  </a:rPr>
                  <a:t>Conclusion: </a:t>
                </a:r>
                <a:r>
                  <a:rPr lang="en-US" b="0" i="0" dirty="0">
                    <a:solidFill>
                      <a:srgbClr val="333333"/>
                    </a:solidFill>
                    <a:effectLst/>
                  </a:rPr>
                  <a:t>73% of social media users use Facebook more than once per day</a:t>
                </a:r>
                <a:r>
                  <a:rPr lang="en-US" spc="-7" dirty="0">
                    <a:ea typeface="Inter" panose="020B0604020202020204" charset="0"/>
                    <a:cs typeface="Calibri"/>
                  </a:rPr>
                  <a:t> </a:t>
                </a:r>
                <a:endParaRPr lang="en-US" b="0" spc="-7" dirty="0">
                  <a:ea typeface="Inter" panose="020B0604020202020204" charset="0"/>
                  <a:cs typeface="Calibri"/>
                </a:endParaRPr>
              </a:p>
            </p:txBody>
          </p:sp>
        </mc:Choice>
        <mc:Fallback xmlns="">
          <p:sp>
            <p:nvSpPr>
              <p:cNvPr id="14" name="TextBox 13">
                <a:extLst>
                  <a:ext uri="{FF2B5EF4-FFF2-40B4-BE49-F238E27FC236}">
                    <a16:creationId xmlns:a16="http://schemas.microsoft.com/office/drawing/2014/main" id="{C25F24A6-61A3-FA46-E6F5-46E447BFE8BB}"/>
                  </a:ext>
                </a:extLst>
              </p:cNvPr>
              <p:cNvSpPr txBox="1">
                <a:spLocks noRot="1" noChangeAspect="1" noMove="1" noResize="1" noEditPoints="1" noAdjustHandles="1" noChangeArrowheads="1" noChangeShapeType="1" noTextEdit="1"/>
              </p:cNvSpPr>
              <p:nvPr/>
            </p:nvSpPr>
            <p:spPr>
              <a:xfrm rot="10800000" flipV="1">
                <a:off x="7315200" y="4457700"/>
                <a:ext cx="4199860" cy="1792654"/>
              </a:xfrm>
              <a:prstGeom prst="rect">
                <a:avLst/>
              </a:prstGeom>
              <a:blipFill>
                <a:blip r:embed="rId6"/>
                <a:stretch>
                  <a:fillRect l="-1451" t="-1701" b="-4082"/>
                </a:stretch>
              </a:blipFill>
            </p:spPr>
            <p:txBody>
              <a:bodyPr/>
              <a:lstStyle/>
              <a:p>
                <a:r>
                  <a:rPr lang="en-US">
                    <a:noFill/>
                  </a:rPr>
                  <a:t> </a:t>
                </a:r>
              </a:p>
            </p:txBody>
          </p:sp>
        </mc:Fallback>
      </mc:AlternateContent>
      <p:pic>
        <p:nvPicPr>
          <p:cNvPr id="5" name="Picture 2">
            <a:extLst>
              <a:ext uri="{FF2B5EF4-FFF2-40B4-BE49-F238E27FC236}">
                <a16:creationId xmlns:a16="http://schemas.microsoft.com/office/drawing/2014/main" id="{4263D67C-4D3E-D1DF-F6A7-0C62468F73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52617" y="1223339"/>
            <a:ext cx="5340236" cy="35601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618A8D9-C86F-D741-42F5-25F585D5D924}"/>
              </a:ext>
            </a:extLst>
          </p:cNvPr>
          <p:cNvPicPr>
            <a:picLocks noChangeAspect="1"/>
          </p:cNvPicPr>
          <p:nvPr/>
        </p:nvPicPr>
        <p:blipFill>
          <a:blip r:embed="rId8"/>
          <a:stretch>
            <a:fillRect/>
          </a:stretch>
        </p:blipFill>
        <p:spPr>
          <a:xfrm>
            <a:off x="728064" y="5196186"/>
            <a:ext cx="6744622" cy="530243"/>
          </a:xfrm>
          <a:prstGeom prst="rect">
            <a:avLst/>
          </a:prstGeom>
        </p:spPr>
      </p:pic>
    </p:spTree>
    <p:extLst>
      <p:ext uri="{BB962C8B-B14F-4D97-AF65-F5344CB8AC3E}">
        <p14:creationId xmlns:p14="http://schemas.microsoft.com/office/powerpoint/2010/main" val="2317132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fade">
                                      <p:cBhvr>
                                        <p:cTn id="29" dur="500"/>
                                        <p:tgtEl>
                                          <p:spTgt spid="1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2">
                                            <p:txEl>
                                              <p:pRg st="3" end="3"/>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2">
                                            <p:txEl>
                                              <p:pRg st="4" end="4"/>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D9196-8D00-0A1E-0059-5869EE259EC8}"/>
              </a:ext>
            </a:extLst>
          </p:cNvPr>
          <p:cNvSpPr>
            <a:spLocks noGrp="1"/>
          </p:cNvSpPr>
          <p:nvPr>
            <p:ph type="title"/>
          </p:nvPr>
        </p:nvSpPr>
        <p:spPr/>
        <p:txBody>
          <a:bodyPr/>
          <a:lstStyle/>
          <a:p>
            <a:r>
              <a:rPr lang="en-US" dirty="0"/>
              <a:t>Case 2</a:t>
            </a:r>
          </a:p>
        </p:txBody>
      </p:sp>
      <p:sp>
        <p:nvSpPr>
          <p:cNvPr id="3" name="Content Placeholder 2">
            <a:extLst>
              <a:ext uri="{FF2B5EF4-FFF2-40B4-BE49-F238E27FC236}">
                <a16:creationId xmlns:a16="http://schemas.microsoft.com/office/drawing/2014/main" id="{9533C561-32EE-9739-255A-D54116E164ED}"/>
              </a:ext>
            </a:extLst>
          </p:cNvPr>
          <p:cNvSpPr>
            <a:spLocks noGrp="1"/>
          </p:cNvSpPr>
          <p:nvPr>
            <p:ph idx="1"/>
          </p:nvPr>
        </p:nvSpPr>
        <p:spPr>
          <a:xfrm>
            <a:off x="1295400" y="1855945"/>
            <a:ext cx="9820656" cy="3237050"/>
          </a:xfrm>
        </p:spPr>
        <p:txBody>
          <a:bodyPr/>
          <a:lstStyle/>
          <a:p>
            <a:pPr marL="0" indent="0" algn="just">
              <a:buNone/>
            </a:pPr>
            <a:r>
              <a:rPr lang="en-US" sz="2000" dirty="0">
                <a:latin typeface="Helvetica Neue"/>
                <a:ea typeface="Times New Roman" panose="02020603050405020304" pitchFamily="18" charset="0"/>
                <a:cs typeface="Times New Roman" panose="02020603050405020304" pitchFamily="18" charset="0"/>
              </a:rPr>
              <a:t>A researcher conducted research on the effectiveness of discovery learning on students' mathematical reflective thinking skills. The research hypothesis is that </a:t>
            </a:r>
            <a:r>
              <a:rPr lang="en-US" sz="2000" b="1" dirty="0">
                <a:solidFill>
                  <a:srgbClr val="FF0000"/>
                </a:solidFill>
                <a:latin typeface="Helvetica Neue"/>
                <a:ea typeface="Times New Roman" panose="02020603050405020304" pitchFamily="18" charset="0"/>
                <a:cs typeface="Times New Roman" panose="02020603050405020304" pitchFamily="18" charset="0"/>
              </a:rPr>
              <a:t>the proportion of students who have good categorized mathematical reflective thinking skills who take part in discovery learning is more than 60%</a:t>
            </a:r>
            <a:r>
              <a:rPr lang="en-US" sz="2000" dirty="0">
                <a:latin typeface="Helvetica Neue"/>
                <a:ea typeface="Times New Roman" panose="02020603050405020304" pitchFamily="18" charset="0"/>
                <a:cs typeface="Times New Roman" panose="02020603050405020304" pitchFamily="18" charset="0"/>
              </a:rPr>
              <a:t>. Students are said to have mathematical reflective thinking skills in the good category if they get scores more than or equal to the minimum completeness score set at school, which is 75. After conducting the research, the scores obtained from the test scores for mathematical reflective thinking skills are as follows. </a:t>
            </a:r>
            <a:r>
              <a:rPr lang="en-US" sz="2000" b="0" i="0" dirty="0">
                <a:effectLst/>
                <a:latin typeface="Helvetica Neue"/>
              </a:rPr>
              <a:t>With a significance level of 5%, what conclusions can be drawn from this research?</a:t>
            </a:r>
            <a:endParaRPr lang="en-US" sz="2000" dirty="0">
              <a:latin typeface="Helvetica Neue"/>
              <a:ea typeface="Times New Roman" panose="02020603050405020304" pitchFamily="18" charset="0"/>
              <a:cs typeface="Times New Roman" panose="02020603050405020304" pitchFamily="18" charset="0"/>
            </a:endParaRPr>
          </a:p>
          <a:p>
            <a:pPr marL="0" indent="0">
              <a:buNone/>
            </a:pPr>
            <a:endParaRPr lang="en-US" sz="2000" dirty="0">
              <a:solidFill>
                <a:srgbClr val="000000"/>
              </a:solidFill>
              <a:latin typeface="Helvetica Neue"/>
              <a:ea typeface="Times New Roman" panose="02020603050405020304" pitchFamily="18" charset="0"/>
              <a:cs typeface="Times New Roman" panose="02020603050405020304" pitchFamily="18" charset="0"/>
            </a:endParaRPr>
          </a:p>
          <a:p>
            <a:pPr marL="0" indent="0">
              <a:buNone/>
            </a:pPr>
            <a:r>
              <a:rPr lang="en-US" sz="2000" dirty="0">
                <a:solidFill>
                  <a:srgbClr val="000000"/>
                </a:solidFill>
                <a:latin typeface="Helvetica Neue"/>
                <a:ea typeface="Times New Roman" panose="02020603050405020304" pitchFamily="18" charset="0"/>
                <a:cs typeface="Times New Roman" panose="02020603050405020304" pitchFamily="18" charset="0"/>
                <a:hlinkClick r:id="rId2" action="ppaction://hlinkfile"/>
              </a:rPr>
              <a:t>Data</a:t>
            </a:r>
            <a:endParaRPr lang="en-US" sz="2000" dirty="0">
              <a:solidFill>
                <a:srgbClr val="000000"/>
              </a:solidFill>
              <a:latin typeface="Helvetica Neue"/>
              <a:ea typeface="Times New Roman" panose="02020603050405020304" pitchFamily="18" charset="0"/>
              <a:cs typeface="Times New Roman" panose="02020603050405020304" pitchFamily="18" charset="0"/>
            </a:endParaRPr>
          </a:p>
          <a:p>
            <a:pPr marL="0" indent="0">
              <a:buNone/>
            </a:pPr>
            <a:endParaRPr lang="en-US" sz="2000" dirty="0">
              <a:latin typeface="Helvetica Neue"/>
            </a:endParaRPr>
          </a:p>
          <a:p>
            <a:endParaRPr lang="en-US" sz="2000" dirty="0">
              <a:latin typeface="Helvetica Neue"/>
            </a:endParaRPr>
          </a:p>
        </p:txBody>
      </p:sp>
      <p:sp>
        <p:nvSpPr>
          <p:cNvPr id="4" name="Slide Number Placeholder 3">
            <a:extLst>
              <a:ext uri="{FF2B5EF4-FFF2-40B4-BE49-F238E27FC236}">
                <a16:creationId xmlns:a16="http://schemas.microsoft.com/office/drawing/2014/main" id="{41669501-610C-2209-5067-3DAF8E17FBDC}"/>
              </a:ext>
            </a:extLst>
          </p:cNvPr>
          <p:cNvSpPr>
            <a:spLocks noGrp="1"/>
          </p:cNvSpPr>
          <p:nvPr>
            <p:ph type="sldNum" sz="quarter" idx="11"/>
          </p:nvPr>
        </p:nvSpPr>
        <p:spPr/>
        <p:txBody>
          <a:bodyPr/>
          <a:lstStyle/>
          <a:p>
            <a:fld id="{75DF2D63-3FF5-D547-96B9-BE9CCD1ABA58}" type="slidenum">
              <a:rPr lang="en-US" smtClean="0"/>
              <a:t>9</a:t>
            </a:fld>
            <a:endParaRPr lang="en-US" dirty="0"/>
          </a:p>
        </p:txBody>
      </p:sp>
      <p:sp>
        <p:nvSpPr>
          <p:cNvPr id="5" name="Footer Placeholder 4">
            <a:extLst>
              <a:ext uri="{FF2B5EF4-FFF2-40B4-BE49-F238E27FC236}">
                <a16:creationId xmlns:a16="http://schemas.microsoft.com/office/drawing/2014/main" id="{91BE4463-0FD3-AF6F-CCF0-B654B1BD1231}"/>
              </a:ext>
            </a:extLst>
          </p:cNvPr>
          <p:cNvSpPr>
            <a:spLocks noGrp="1"/>
          </p:cNvSpPr>
          <p:nvPr>
            <p:ph type="ftr" sz="quarter" idx="12"/>
          </p:nvPr>
        </p:nvSpPr>
        <p:spPr/>
        <p:txBody>
          <a:bodyPr/>
          <a:lstStyle/>
          <a:p>
            <a:r>
              <a:rPr lang="en-US"/>
              <a:t>presentation title</a:t>
            </a:r>
            <a:endParaRPr lang="en-US" dirty="0"/>
          </a:p>
        </p:txBody>
      </p:sp>
    </p:spTree>
    <p:extLst>
      <p:ext uri="{BB962C8B-B14F-4D97-AF65-F5344CB8AC3E}">
        <p14:creationId xmlns:p14="http://schemas.microsoft.com/office/powerpoint/2010/main" val="9583695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Discovery_Win32_EF_v4" id="{D94798B6-E450-4518-8015-6EE17CD1412B}" vid="{16A04E6B-C80A-471C-86D6-D49E9EAD76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746342-5E84-430E-9251-61001F208E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0E8B3377-22F1-4153-96F0-CC2E4BE41C57}">
  <ds:schemaRefs>
    <ds:schemaRef ds:uri="http://schemas.microsoft.com/sharepoint/v3/contenttype/forms"/>
  </ds:schemaRefs>
</ds:datastoreItem>
</file>

<file path=customXml/itemProps3.xml><?xml version="1.0" encoding="utf-8"?>
<ds:datastoreItem xmlns:ds="http://schemas.openxmlformats.org/officeDocument/2006/customXml" ds:itemID="{2EB2FABB-45EC-440E-B647-8CA57BA45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{51D7FACC-455C-4102-AFC1-6CBE9CEACEDA}tf67061901_win32</Template>
  <TotalTime>2093</TotalTime>
  <Words>698</Words>
  <Application>Microsoft Office PowerPoint</Application>
  <PresentationFormat>Widescreen</PresentationFormat>
  <Paragraphs>88</Paragraphs>
  <Slides>12</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Arial</vt:lpstr>
      <vt:lpstr>Arial Narrow</vt:lpstr>
      <vt:lpstr>Calibri</vt:lpstr>
      <vt:lpstr>Cambria Math</vt:lpstr>
      <vt:lpstr>Daytona Condensed Light</vt:lpstr>
      <vt:lpstr>Helvetica Neue</vt:lpstr>
      <vt:lpstr>Helvetica Neue Light</vt:lpstr>
      <vt:lpstr>Lato</vt:lpstr>
      <vt:lpstr>LiberationSerif_1u_2</vt:lpstr>
      <vt:lpstr>Noto Sans</vt:lpstr>
      <vt:lpstr>open-sans</vt:lpstr>
      <vt:lpstr>Posterama</vt:lpstr>
      <vt:lpstr>Wingdings</vt:lpstr>
      <vt:lpstr>Office Theme</vt:lpstr>
      <vt:lpstr>Hypothesis Testing for Proportion</vt:lpstr>
      <vt:lpstr>Learning objectives</vt:lpstr>
      <vt:lpstr>What is hypothesis testing? </vt:lpstr>
      <vt:lpstr>What is proportion?</vt:lpstr>
      <vt:lpstr>One-Sample Proportion test</vt:lpstr>
      <vt:lpstr>One-Sample Proportion test</vt:lpstr>
      <vt:lpstr>Step of proportion test</vt:lpstr>
      <vt:lpstr>CASE 1</vt:lpstr>
      <vt:lpstr>Case 2</vt:lpstr>
      <vt:lpstr>Summary </vt:lpstr>
      <vt:lpstr>Whatever you are, be a good one</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Pengujian hipotesis statistik terkait rata-rata</dc:title>
  <dc:creator>Lenovo Lenovo</dc:creator>
  <cp:lastModifiedBy>Lenovo Lenovo</cp:lastModifiedBy>
  <cp:revision>123</cp:revision>
  <dcterms:created xsi:type="dcterms:W3CDTF">2023-02-27T02:33:52Z</dcterms:created>
  <dcterms:modified xsi:type="dcterms:W3CDTF">2023-04-11T11:00:24Z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