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3" r:id="rId3"/>
    <p:sldId id="257" r:id="rId4"/>
    <p:sldId id="261" r:id="rId5"/>
    <p:sldId id="260" r:id="rId6"/>
    <p:sldId id="268" r:id="rId7"/>
    <p:sldId id="262" r:id="rId8"/>
    <p:sldId id="258" r:id="rId9"/>
    <p:sldId id="259" r:id="rId10"/>
    <p:sldId id="264" r:id="rId11"/>
    <p:sldId id="267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6" autoAdjust="0"/>
    <p:restoredTop sz="94660"/>
  </p:normalViewPr>
  <p:slideViewPr>
    <p:cSldViewPr snapToGrid="0">
      <p:cViewPr>
        <p:scale>
          <a:sx n="63" d="100"/>
          <a:sy n="63" d="100"/>
        </p:scale>
        <p:origin x="72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A7DF-14E3-4912-9012-4D1C2BA5D380}" type="datetimeFigureOut">
              <a:rPr lang="en-ID" smtClean="0"/>
              <a:t>13/09/2023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0F093-A95E-41EB-A630-76A35333CD4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693974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A7DF-14E3-4912-9012-4D1C2BA5D380}" type="datetimeFigureOut">
              <a:rPr lang="en-ID" smtClean="0"/>
              <a:t>13/09/2023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0F093-A95E-41EB-A630-76A35333CD4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97822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A7DF-14E3-4912-9012-4D1C2BA5D380}" type="datetimeFigureOut">
              <a:rPr lang="en-ID" smtClean="0"/>
              <a:t>13/09/2023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0F093-A95E-41EB-A630-76A35333CD4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81845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A7DF-14E3-4912-9012-4D1C2BA5D380}" type="datetimeFigureOut">
              <a:rPr lang="en-ID" smtClean="0"/>
              <a:t>13/09/2023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0F093-A95E-41EB-A630-76A35333CD4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81001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A7DF-14E3-4912-9012-4D1C2BA5D380}" type="datetimeFigureOut">
              <a:rPr lang="en-ID" smtClean="0"/>
              <a:t>13/09/2023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0F093-A95E-41EB-A630-76A35333CD4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166939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A7DF-14E3-4912-9012-4D1C2BA5D380}" type="datetimeFigureOut">
              <a:rPr lang="en-ID" smtClean="0"/>
              <a:t>13/09/2023</a:t>
            </a:fld>
            <a:endParaRPr lang="en-ID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0F093-A95E-41EB-A630-76A35333CD4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74525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A7DF-14E3-4912-9012-4D1C2BA5D380}" type="datetimeFigureOut">
              <a:rPr lang="en-ID" smtClean="0"/>
              <a:t>13/09/2023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0F093-A95E-41EB-A630-76A35333CD45}" type="slidenum">
              <a:rPr lang="en-ID" smtClean="0"/>
              <a:t>‹#›</a:t>
            </a:fld>
            <a:endParaRPr lang="en-ID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844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A7DF-14E3-4912-9012-4D1C2BA5D380}" type="datetimeFigureOut">
              <a:rPr lang="en-ID" smtClean="0"/>
              <a:t>13/09/2023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0F093-A95E-41EB-A630-76A35333CD4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00712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A7DF-14E3-4912-9012-4D1C2BA5D380}" type="datetimeFigureOut">
              <a:rPr lang="en-ID" smtClean="0"/>
              <a:t>13/09/2023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0F093-A95E-41EB-A630-76A35333CD4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26953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A7DF-14E3-4912-9012-4D1C2BA5D380}" type="datetimeFigureOut">
              <a:rPr lang="en-ID" smtClean="0"/>
              <a:t>13/09/2023</a:t>
            </a:fld>
            <a:endParaRPr lang="en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ID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0F093-A95E-41EB-A630-76A35333CD4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84429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87ACA7DF-14E3-4912-9012-4D1C2BA5D380}" type="datetimeFigureOut">
              <a:rPr lang="en-ID" smtClean="0"/>
              <a:t>13/09/2023</a:t>
            </a:fld>
            <a:endParaRPr lang="en-ID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0F093-A95E-41EB-A630-76A35333CD4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29446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87ACA7DF-14E3-4912-9012-4D1C2BA5D380}" type="datetimeFigureOut">
              <a:rPr lang="en-ID" smtClean="0"/>
              <a:t>13/09/2023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9260F093-A95E-41EB-A630-76A35333CD4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82799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F18CC-2803-7C91-22C0-2CFBAEE73A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Lingkungan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7572FC-1EAF-4724-4F0F-A55D9EC33E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dirty="0"/>
              <a:t>Intan Fitri Meutia, Ph.D.</a:t>
            </a:r>
          </a:p>
          <a:p>
            <a:pPr algn="r"/>
            <a:r>
              <a:rPr lang="en-US" dirty="0" err="1"/>
              <a:t>Jurusan</a:t>
            </a:r>
            <a:r>
              <a:rPr lang="en-US" dirty="0"/>
              <a:t> </a:t>
            </a:r>
            <a:r>
              <a:rPr lang="en-US" dirty="0" err="1"/>
              <a:t>Administrasi</a:t>
            </a:r>
            <a:r>
              <a:rPr lang="en-US" dirty="0"/>
              <a:t> Negara Universitas Lampung</a:t>
            </a:r>
          </a:p>
          <a:p>
            <a:pPr algn="r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31532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179B7-C95F-330E-74CD-C27D6AF21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08804"/>
            <a:ext cx="3698803" cy="1440394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Analisis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struktur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organisasi</a:t>
            </a:r>
            <a:endParaRPr lang="en-ID" sz="240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403EBD-907E-4D59-98D4-A72CD1063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4BAA64-AABD-ADC3-54A7-B248894A2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r>
              <a:rPr lang="en-ID" dirty="0" err="1">
                <a:solidFill>
                  <a:srgbClr val="040C28"/>
                </a:solidFill>
                <a:latin typeface="Google Sans"/>
              </a:rPr>
              <a:t>S</a:t>
            </a:r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pesialisasi</a:t>
            </a:r>
            <a:r>
              <a:rPr lang="en-ID" b="0" i="0" dirty="0">
                <a:solidFill>
                  <a:srgbClr val="040C28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kerja</a:t>
            </a:r>
            <a:endParaRPr lang="en-ID" dirty="0">
              <a:solidFill>
                <a:srgbClr val="040C28"/>
              </a:solidFill>
              <a:latin typeface="Google Sans"/>
            </a:endParaRPr>
          </a:p>
          <a:p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Departementalisasi</a:t>
            </a:r>
            <a:endParaRPr lang="en-ID" dirty="0">
              <a:solidFill>
                <a:srgbClr val="040C28"/>
              </a:solidFill>
              <a:latin typeface="Google Sans"/>
            </a:endParaRPr>
          </a:p>
          <a:p>
            <a:r>
              <a:rPr lang="en-ID" dirty="0" err="1">
                <a:solidFill>
                  <a:srgbClr val="040C28"/>
                </a:solidFill>
                <a:latin typeface="Google Sans"/>
              </a:rPr>
              <a:t>R</a:t>
            </a:r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antai</a:t>
            </a:r>
            <a:r>
              <a:rPr lang="en-ID" b="0" i="0" dirty="0">
                <a:solidFill>
                  <a:srgbClr val="040C28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komando</a:t>
            </a:r>
            <a:endParaRPr lang="en-ID" dirty="0">
              <a:solidFill>
                <a:srgbClr val="040C28"/>
              </a:solidFill>
              <a:latin typeface="Google Sans"/>
            </a:endParaRPr>
          </a:p>
          <a:p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Rentang</a:t>
            </a:r>
            <a:r>
              <a:rPr lang="en-ID" b="0" i="0" dirty="0">
                <a:solidFill>
                  <a:srgbClr val="040C28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kendali</a:t>
            </a:r>
            <a:endParaRPr lang="en-ID" dirty="0">
              <a:solidFill>
                <a:srgbClr val="040C28"/>
              </a:solidFill>
              <a:latin typeface="Google Sans"/>
            </a:endParaRPr>
          </a:p>
          <a:p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Sentralisasi</a:t>
            </a:r>
            <a:r>
              <a:rPr lang="en-ID" b="0" i="0" dirty="0">
                <a:solidFill>
                  <a:srgbClr val="040C28"/>
                </a:solidFill>
                <a:effectLst/>
                <a:latin typeface="Google Sans"/>
              </a:rPr>
              <a:t> dan </a:t>
            </a:r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desentralisasi</a:t>
            </a:r>
            <a:endParaRPr lang="en-ID" dirty="0">
              <a:solidFill>
                <a:srgbClr val="040C28"/>
              </a:solidFill>
              <a:latin typeface="Google Sans"/>
            </a:endParaRPr>
          </a:p>
          <a:p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Formalisasi</a:t>
            </a:r>
            <a:endParaRPr lang="en-ID" dirty="0">
              <a:solidFill>
                <a:srgbClr val="040C28"/>
              </a:solidFill>
              <a:latin typeface="Google Sans"/>
            </a:endParaRPr>
          </a:p>
          <a:p>
            <a:r>
              <a:rPr lang="en-ID" b="0" i="0" dirty="0" err="1">
                <a:solidFill>
                  <a:srgbClr val="040C28"/>
                </a:solidFill>
                <a:effectLst/>
                <a:latin typeface="Google Sans"/>
              </a:rPr>
              <a:t>Rentang</a:t>
            </a:r>
            <a:r>
              <a:rPr lang="en-ID" b="0" i="0" dirty="0">
                <a:solidFill>
                  <a:srgbClr val="040C28"/>
                </a:solidFill>
                <a:effectLst/>
                <a:latin typeface="Google Sans"/>
              </a:rPr>
              <a:t> batas</a:t>
            </a:r>
            <a:r>
              <a:rPr lang="en-ID" b="0" i="0" dirty="0">
                <a:solidFill>
                  <a:srgbClr val="4D5156"/>
                </a:solidFill>
                <a:effectLst/>
                <a:latin typeface="Google Sans"/>
              </a:rPr>
              <a:t> .</a:t>
            </a:r>
            <a:endParaRPr lang="en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2098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D4372-269C-9024-5038-508250029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internal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E9C3F-4C0D-CFED-36F2-841D63C92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945636"/>
          </a:xfrm>
        </p:spPr>
        <p:txBody>
          <a:bodyPr>
            <a:normAutofit fontScale="77500" lnSpcReduction="20000"/>
          </a:bodyPr>
          <a:lstStyle/>
          <a:p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Artifak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(artifact),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budaya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organisasi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tingkat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pertama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yaitu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hal-hal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dilihat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didengar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dirasa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ketika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seseorang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berhubungan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suatu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kelompok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baru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Artifak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bersifat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kasat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mata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(visible),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misalnya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lingkungan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fisik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organisasi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cara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berprilaku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cara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berpakaian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, dan lain-lain. Karena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antara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organisasi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satu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organisasi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lainnya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artifaknya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berbeda-beda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maka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anggota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baru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suatu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organisasi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perlu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belajar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memberikan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perhatian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terhadap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budaya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organisasi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tersebut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. </a:t>
            </a:r>
            <a:endParaRPr lang="en-ID" b="0" i="0" u="none" strike="noStrike" dirty="0">
              <a:solidFill>
                <a:srgbClr val="626262"/>
              </a:solidFill>
              <a:effectLst/>
              <a:latin typeface="Roboto" panose="02000000000000000000" pitchFamily="2" charset="0"/>
            </a:endParaRPr>
          </a:p>
          <a:p>
            <a:pPr algn="just" fontAlgn="base">
              <a:spcAft>
                <a:spcPts val="1200"/>
              </a:spcAft>
            </a:pP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Nilai (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expoused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values),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merupakan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alasan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diberikan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oleh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sebuah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organisasi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mendukung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caranya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melakukan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seseuatu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Ini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budaya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organisasi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tingkat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kedua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mempunyai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tingkat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kesadaran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lebih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tinggi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daripada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artifak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. Pada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tingkat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ini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baik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organisasi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maupun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anggota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organisasi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memerlukan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tuntunan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strategi,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tujuan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filosofi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pemimpin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organisasi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bersikap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bertindak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. Oleh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karena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itu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memahami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espoused values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ini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seringkali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dilakukan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wawancara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anggota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kunci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organisasi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misalnya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menganalisa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kandungan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artifak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seperti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dokumen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.</a:t>
            </a:r>
            <a:endParaRPr lang="en-ID" b="0" i="0" u="none" strike="noStrike" dirty="0">
              <a:solidFill>
                <a:srgbClr val="626262"/>
              </a:solidFill>
              <a:effectLst/>
              <a:latin typeface="Roboto" panose="02000000000000000000" pitchFamily="2" charset="0"/>
            </a:endParaRPr>
          </a:p>
          <a:p>
            <a:pPr algn="just" fontAlgn="base">
              <a:spcAft>
                <a:spcPts val="1200"/>
              </a:spcAft>
            </a:pP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Asumsi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dasar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(basic assumption),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merupakan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bagian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penting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budaya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organisasi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Asumsi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ini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merupakan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reaksi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dipelajari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bermula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nilai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nilai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didukung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karena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merupakan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keyakinan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dianggap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sudah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ada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oleh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anggota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suatu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organisasi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seperti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kepercayaan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persepsi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ataupun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perasaan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menjadi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sumber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nilai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tindakan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Budaya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organisasi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tingkat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ketiga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ini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menetapkan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cara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tepat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melakukan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seseuatu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sebuah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organisasi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, yang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seringkali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dilakukan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lewat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asumsi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tidak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u="none" strike="noStrike" dirty="0" err="1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diucapkan</a:t>
            </a:r>
            <a:r>
              <a:rPr lang="en-ID" b="0" i="0" u="none" strike="noStrike" dirty="0">
                <a:solidFill>
                  <a:srgbClr val="626262"/>
                </a:solidFill>
                <a:effectLst/>
                <a:latin typeface="Arial" panose="020B0604020202020204" pitchFamily="34" charset="0"/>
              </a:rPr>
              <a:t>.</a:t>
            </a:r>
            <a:endParaRPr lang="en-ID" b="0" i="0" u="none" strike="noStrike" dirty="0">
              <a:solidFill>
                <a:srgbClr val="626262"/>
              </a:solidFill>
              <a:effectLst/>
              <a:latin typeface="Roboto" panose="02000000000000000000" pitchFamily="2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11590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39093-47B2-7E85-8DC7-FB10079B8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FEA1D-4B97-D6CD-1453-528EB98104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000" dirty="0"/>
              <a:t>TUGAS??</a:t>
            </a:r>
          </a:p>
        </p:txBody>
      </p:sp>
    </p:spTree>
    <p:extLst>
      <p:ext uri="{BB962C8B-B14F-4D97-AF65-F5344CB8AC3E}">
        <p14:creationId xmlns:p14="http://schemas.microsoft.com/office/powerpoint/2010/main" val="297617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96F38-40D7-0DDF-5CA5-4096B04D9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ANALISIS LINGKUNGAN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62BC6-0226-03DE-11BB-2D23D3D4D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Pengertian</a:t>
            </a:r>
            <a:endParaRPr lang="en-US" dirty="0"/>
          </a:p>
          <a:p>
            <a:r>
              <a:rPr lang="en-US" dirty="0"/>
              <a:t>2. </a:t>
            </a:r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Lingkungan</a:t>
            </a:r>
            <a:endParaRPr lang="en-US" dirty="0"/>
          </a:p>
          <a:p>
            <a:r>
              <a:rPr lang="en-US" dirty="0"/>
              <a:t>3. Proses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Lingkungan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967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E4630-D549-DC23-6315-1048A6C97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920" y="1586484"/>
            <a:ext cx="4569985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US" sz="3000" dirty="0">
                <a:solidFill>
                  <a:srgbClr val="FFFFFF"/>
                </a:solidFill>
              </a:rPr>
              <a:t>ANALISIS LINGKUNGAN</a:t>
            </a:r>
            <a:endParaRPr lang="en-ID" sz="3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295A7-1BAE-8E93-4E88-16F2CD17F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695" y="1402080"/>
            <a:ext cx="5320696" cy="4053840"/>
          </a:xfrm>
        </p:spPr>
        <p:txBody>
          <a:bodyPr anchor="ctr">
            <a:normAutofit/>
          </a:bodyPr>
          <a:lstStyle/>
          <a:p>
            <a:r>
              <a:rPr lang="nl-NL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Analisa lingkungan adalah proses monitoring terhadap lingkungan organisasi yang bertujuan untuk mengidentifikasikan peluang dan tantangan yang mempengaruhi kemampuan perusahaan untuk mencapai tujuannya atau penyusunan strateginya (Certo &amp; Peter, 1991)</a:t>
            </a:r>
          </a:p>
          <a:p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Analisis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lingkungan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Adalah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suatu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proses yang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digunakan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oleh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pembuat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strategi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memantau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sektor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lingkungan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baik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eksternal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maupun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internal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menentukan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peluang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dan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ancaman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terhadap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perusahaan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Glueck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(1988)</a:t>
            </a:r>
            <a:endParaRPr lang="en-ID" sz="18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039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55533-F178-EABF-5D49-E25D4F916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9518" y="1059838"/>
            <a:ext cx="3632052" cy="4738324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en-ID" sz="1200" b="1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Lingkungan</a:t>
            </a:r>
            <a:r>
              <a:rPr lang="en-ID" sz="1200" b="1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200" b="1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eksternal</a:t>
            </a:r>
            <a:r>
              <a:rPr lang="en-ID" sz="1200" b="1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br>
              <a:rPr lang="en-ID" sz="1200" b="1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</a:br>
            <a:br>
              <a:rPr lang="en-ID" sz="1200" b="1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</a:b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adalah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lingkungan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diluar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perusahaan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berpengaruh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secara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tidak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langsung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terhadap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kegiatan-kegiatan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perusahaan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. Yang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termasuk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lingkungan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eksternal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perusahaan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adalah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: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aspek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politik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ekonomi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sosial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budaya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hukum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teknologi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dimensi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internasional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suplier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konsumen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lembaga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keuangan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pasar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tenaga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kerja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lembaga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pemerintah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dsb</a:t>
            </a:r>
            <a:r>
              <a:rPr lang="en-ID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.</a:t>
            </a:r>
            <a:endParaRPr lang="en-ID" sz="12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794B4-9B6A-D33D-EC01-2404713CE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9109" y="1059838"/>
            <a:ext cx="4665397" cy="473832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ID" b="1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Lingkungan</a:t>
            </a:r>
            <a:r>
              <a:rPr lang="en-ID" b="1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Internal </a:t>
            </a:r>
          </a:p>
          <a:p>
            <a:pPr marL="0" indent="0">
              <a:buNone/>
            </a:pP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adalah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lingkungan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didalam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perusahaan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akan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berpengaruh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secara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langsung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terhadap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kegiatan-kegiatan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organisasi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perusahaan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Disamping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itu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lingkungan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internal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secara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langsung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dpt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dikendalikan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(controllable) oleh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perusahaan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misalnya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: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aspek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pemasaran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produksi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, personalia,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keuangan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organisasi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budaya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organisasi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gaya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kepemimpinan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manajemen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dsb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69966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82E23-288A-354C-0147-157B91309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8590" y="988741"/>
            <a:ext cx="5888754" cy="4880518"/>
          </a:xfrm>
          <a:noFill/>
          <a:ln>
            <a:noFill/>
          </a:ln>
        </p:spPr>
        <p:txBody>
          <a:bodyPr vert="horz" wrap="square" lIns="274320" tIns="182880" rIns="274320" bIns="182880" rtlCol="0" anchor="ctr" anchorCtr="1">
            <a:normAutofit fontScale="90000"/>
          </a:bodyPr>
          <a:lstStyle/>
          <a:p>
            <a:pPr algn="l"/>
            <a:r>
              <a:rPr lang="en-US" sz="4800" kern="1200" cap="none" spc="2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Analisis</a:t>
            </a:r>
            <a:r>
              <a:rPr lang="en-US" sz="4800" kern="1200" cap="none" spc="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cap="none" spc="2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lingkungan</a:t>
            </a:r>
            <a:r>
              <a:rPr lang="en-US" sz="4800" kern="1200" cap="none" spc="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cap="none" spc="2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eksternal</a:t>
            </a:r>
            <a:br>
              <a:rPr lang="en-US" sz="4800" kern="1200" cap="none" spc="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800" kern="1200" cap="none" spc="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1. </a:t>
            </a:r>
            <a:r>
              <a:rPr lang="en-US" sz="4800" kern="1200" cap="none" spc="2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Komponen</a:t>
            </a:r>
            <a:r>
              <a:rPr lang="en-US" sz="4800" kern="1200" cap="none" spc="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cap="none" spc="2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Lingkungan</a:t>
            </a:r>
            <a:r>
              <a:rPr lang="en-US" sz="4800" kern="1200" cap="none" spc="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cap="none" spc="2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Eksternal</a:t>
            </a:r>
            <a:br>
              <a:rPr lang="en-US" sz="4800" kern="1200" cap="none" spc="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800" kern="1200" cap="none" spc="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2. Proses </a:t>
            </a:r>
            <a:r>
              <a:rPr lang="en-US" sz="4800" kern="1200" cap="none" spc="2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Analisis</a:t>
            </a:r>
            <a:r>
              <a:rPr lang="en-US" sz="4800" kern="1200" cap="none" spc="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cap="none" spc="2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Lingkungan</a:t>
            </a:r>
            <a:r>
              <a:rPr lang="en-US" sz="4800" kern="1200" cap="none" spc="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cap="none" spc="2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Eksternal</a:t>
            </a:r>
            <a:endParaRPr lang="en-US" sz="4800" kern="1200" cap="none" spc="200" baseline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029695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179B7-C95F-330E-74CD-C27D6AF21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08804"/>
            <a:ext cx="3698803" cy="1440394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KOMPONEN LINGKUNGAN EKSTERNAL</a:t>
            </a:r>
            <a:endParaRPr lang="en-ID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4BAA64-AABD-ADC3-54A7-B248894A2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Economic</a:t>
            </a:r>
          </a:p>
          <a:p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Social </a:t>
            </a:r>
          </a:p>
          <a:p>
            <a:r>
              <a:rPr lang="en-ID" dirty="0">
                <a:solidFill>
                  <a:srgbClr val="444444"/>
                </a:solidFill>
                <a:latin typeface="Open Sans" panose="020B0606030504020204" pitchFamily="34" charset="0"/>
              </a:rPr>
              <a:t>C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ultural</a:t>
            </a:r>
          </a:p>
          <a:p>
            <a:r>
              <a:rPr lang="en-ID" dirty="0">
                <a:solidFill>
                  <a:srgbClr val="444444"/>
                </a:solidFill>
                <a:latin typeface="Open Sans" panose="020B0606030504020204" pitchFamily="34" charset="0"/>
              </a:rPr>
              <a:t>D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emographic &amp; environmental forces</a:t>
            </a:r>
          </a:p>
          <a:p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Political</a:t>
            </a:r>
          </a:p>
          <a:p>
            <a:r>
              <a:rPr lang="en-ID" dirty="0">
                <a:solidFill>
                  <a:srgbClr val="444444"/>
                </a:solidFill>
                <a:latin typeface="Open Sans" panose="020B0606030504020204" pitchFamily="34" charset="0"/>
              </a:rPr>
              <a:t>G</a:t>
            </a:r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overnmental &amp; legal forces</a:t>
            </a:r>
          </a:p>
          <a:p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Technological forces</a:t>
            </a:r>
          </a:p>
          <a:p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Competitive forces</a:t>
            </a:r>
            <a:endParaRPr lang="en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181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C9F9EF0-93D5-4D4B-BAFE-477002814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898D22-73C6-8BFF-508E-C4903034D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16" y="141732"/>
            <a:ext cx="7729728" cy="1188720"/>
          </a:xfrm>
          <a:solidFill>
            <a:srgbClr val="FFFFFF">
              <a:alpha val="10000"/>
            </a:srgb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Proses </a:t>
            </a:r>
            <a:r>
              <a:rPr lang="en-US" dirty="0" err="1">
                <a:solidFill>
                  <a:schemeClr val="tx1"/>
                </a:solidFill>
              </a:rPr>
              <a:t>analisis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lingkungan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eksternal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BB3D1-7B3C-01FF-C265-C835902B5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" y="1472184"/>
            <a:ext cx="12110720" cy="3101983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id-ID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TEKNOLOGI</a:t>
            </a:r>
            <a:endParaRPr lang="en-ID" sz="6400" dirty="0"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d-ID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Apakah teknologi yang ada akan menuju kedewasaan ?</a:t>
            </a:r>
            <a:r>
              <a:rPr lang="en-ID" sz="6400" dirty="0"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id-ID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Perkembangan teknologi apakah yang terjadi atau trend teknologi apa yang akan berdampak pada industri ?</a:t>
            </a:r>
            <a:endParaRPr lang="en-ID" sz="6400" dirty="0"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 algn="just"/>
            <a:r>
              <a:rPr lang="id-ID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PEMERINTAH</a:t>
            </a:r>
            <a:endParaRPr lang="en-ID" sz="6400" dirty="0"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 algn="just"/>
            <a:r>
              <a:rPr lang="id-ID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Peraturan (UU) apakah yang akan mungkin berubah ?</a:t>
            </a:r>
            <a:r>
              <a:rPr lang="en-ID" sz="6400" dirty="0"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id-ID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Apakah ada pajak atau iuran lain yang akan dikembangkan ?</a:t>
            </a:r>
            <a:r>
              <a:rPr lang="en-ID" sz="6400" dirty="0"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id-ID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Apakah ada resiko perubahan politik di pemerintahan  ?</a:t>
            </a:r>
            <a:endParaRPr lang="en-ID" sz="6400" dirty="0"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 algn="just"/>
            <a:r>
              <a:rPr lang="id-ID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ECONOM</a:t>
            </a:r>
            <a:r>
              <a:rPr lang="en-US" sz="640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</a:t>
            </a:r>
            <a:endParaRPr lang="en-ID" sz="6400" dirty="0"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 marL="444500" algn="just"/>
            <a:r>
              <a:rPr lang="id-ID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Bagaimana  prospek  ekonomi dan  tingkat  inflasinya  ? </a:t>
            </a:r>
            <a:r>
              <a:rPr lang="en-ID" sz="6400" dirty="0"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id-ID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Bagaimana pengaruhnya pada strategi ?</a:t>
            </a:r>
            <a:endParaRPr lang="en-ID" sz="6400" dirty="0"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 algn="just"/>
            <a:r>
              <a:rPr lang="id-ID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BUDAYA</a:t>
            </a:r>
            <a:endParaRPr lang="en-ID" sz="6400" dirty="0"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 marL="444500" algn="just"/>
            <a:r>
              <a:rPr lang="id-ID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Bagaimana kondisi budaya sekarang dan trendnya  dalam gaya  hidup  masyarakat, pakian  dan  berbagai  komponen budaya lainnya ? mengapa terjadi ? Apa implikasinya ?</a:t>
            </a:r>
            <a:r>
              <a:rPr lang="en-US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ID" sz="6400" dirty="0"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 algn="just"/>
            <a:r>
              <a:rPr lang="id-ID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DEMOGRAFI</a:t>
            </a:r>
            <a:endParaRPr lang="en-ID" sz="6400" dirty="0"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 marL="444500" algn="just"/>
            <a:r>
              <a:rPr lang="id-ID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Bagaimana  pengaruh  trend  demografi  terhadap  ukuran pasar dalam industri ini atau sub-pasar ? Apakah  trend demografi akan menjadi peluang atau ancaman ?</a:t>
            </a:r>
            <a:endParaRPr lang="en-ID" sz="6400" dirty="0"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 algn="just"/>
            <a:r>
              <a:rPr lang="id-ID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MASALAH UMUM EXTERNAL</a:t>
            </a:r>
            <a:endParaRPr lang="en-ID" sz="6400" dirty="0"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 marL="444500" algn="just"/>
            <a:r>
              <a:rPr lang="id-ID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Ada kejadian dan kecenderungan apa yang akan terjadi ?</a:t>
            </a:r>
            <a:r>
              <a:rPr lang="en-ID" sz="6400" dirty="0"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id-ID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Apakah nampak ada peluang atau ancaman ?</a:t>
            </a:r>
            <a:r>
              <a:rPr lang="en-ID" sz="6400" dirty="0"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id-ID" sz="64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Ketidakpastian bidang permasalahan strategis apa  yang menjadi  kunci,  kecenderungannya atau hal-hal yang mungkin terjadi yang potensial mempengaruhi strategi.</a:t>
            </a:r>
            <a:endParaRPr lang="en-ID" sz="6400" dirty="0"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endParaRPr lang="en-ID" dirty="0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3AEEFD82-9789-76F0-61FF-BFF19B0262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D"/>
          </a:p>
        </p:txBody>
      </p:sp>
      <p:sp>
        <p:nvSpPr>
          <p:cNvPr id="19" name="Rectangle 24">
            <a:extLst>
              <a:ext uri="{FF2B5EF4-FFF2-40B4-BE49-F238E27FC236}">
                <a16:creationId xmlns:a16="http://schemas.microsoft.com/office/drawing/2014/main" id="{B388D773-6C18-34A4-C366-D88866FAA6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034026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391D5-9A22-E771-0174-B8919EEB2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08804"/>
            <a:ext cx="3698803" cy="1440394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Analisis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Lingkungan</a:t>
            </a:r>
            <a:r>
              <a:rPr lang="en-US" sz="2400" dirty="0">
                <a:solidFill>
                  <a:schemeClr val="tx1"/>
                </a:solidFill>
              </a:rPr>
              <a:t> internal</a:t>
            </a:r>
            <a:endParaRPr lang="en-ID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1AE88-8FB6-D341-35D7-FF191E329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1. </a:t>
            </a:r>
            <a:r>
              <a:rPr lang="en-US" dirty="0" err="1">
                <a:solidFill>
                  <a:schemeClr val="bg1"/>
                </a:solidFill>
              </a:rPr>
              <a:t>Komponen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Lingkungan</a:t>
            </a:r>
            <a:r>
              <a:rPr lang="en-US" dirty="0">
                <a:solidFill>
                  <a:schemeClr val="bg1"/>
                </a:solidFill>
              </a:rPr>
              <a:t> Internal</a:t>
            </a:r>
          </a:p>
          <a:p>
            <a:r>
              <a:rPr lang="en-US" dirty="0">
                <a:solidFill>
                  <a:schemeClr val="bg1"/>
                </a:solidFill>
              </a:rPr>
              <a:t>2. </a:t>
            </a:r>
            <a:r>
              <a:rPr lang="en-US" dirty="0" err="1">
                <a:solidFill>
                  <a:schemeClr val="bg1"/>
                </a:solidFill>
              </a:rPr>
              <a:t>Analisis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Sumber</a:t>
            </a:r>
            <a:r>
              <a:rPr lang="en-US" dirty="0">
                <a:solidFill>
                  <a:schemeClr val="bg1"/>
                </a:solidFill>
              </a:rPr>
              <a:t> Daya</a:t>
            </a:r>
          </a:p>
          <a:p>
            <a:r>
              <a:rPr lang="en-US" dirty="0">
                <a:solidFill>
                  <a:schemeClr val="bg1"/>
                </a:solidFill>
              </a:rPr>
              <a:t>3. </a:t>
            </a:r>
            <a:r>
              <a:rPr lang="en-US" dirty="0" err="1">
                <a:solidFill>
                  <a:schemeClr val="bg1"/>
                </a:solidFill>
              </a:rPr>
              <a:t>Analisis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Struktur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Organisasi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4. </a:t>
            </a:r>
            <a:r>
              <a:rPr lang="en-US" dirty="0" err="1">
                <a:solidFill>
                  <a:schemeClr val="bg1"/>
                </a:solidFill>
              </a:rPr>
              <a:t>Analisis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Budaya</a:t>
            </a:r>
            <a:r>
              <a:rPr lang="en-US" dirty="0">
                <a:solidFill>
                  <a:schemeClr val="bg1"/>
                </a:solidFill>
              </a:rPr>
              <a:t> Internal</a:t>
            </a:r>
            <a:endParaRPr lang="en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1222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A1AB7-8CE2-55E3-EBE2-D34F70EC9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343" y="1444753"/>
            <a:ext cx="4379439" cy="3968496"/>
          </a:xfrm>
          <a:prstGeom prst="rect">
            <a:avLst/>
          </a:prstGeom>
          <a:solidFill>
            <a:schemeClr val="accent2"/>
          </a:solidFill>
          <a:ln w="190500" cap="sq" cmpd="thinThick">
            <a:solidFill>
              <a:schemeClr val="accent2"/>
            </a:solidFill>
            <a:miter lim="800000"/>
          </a:ln>
        </p:spPr>
        <p:txBody>
          <a:bodyPr wrap="square" anchor="ctr">
            <a:normAutofit/>
          </a:bodyPr>
          <a:lstStyle/>
          <a:p>
            <a:r>
              <a:rPr lang="en-US" sz="3200" dirty="0" err="1">
                <a:solidFill>
                  <a:srgbClr val="FFFFFF"/>
                </a:solidFill>
              </a:rPr>
              <a:t>Analisis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sumber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daya</a:t>
            </a:r>
            <a:endParaRPr lang="en-ID" sz="32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4BD11-B7A1-034F-A084-6AC69CC40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1444752"/>
            <a:ext cx="4816392" cy="3968496"/>
          </a:xfrm>
        </p:spPr>
        <p:txBody>
          <a:bodyPr anchor="ctr">
            <a:normAutofit/>
          </a:bodyPr>
          <a:lstStyle/>
          <a:p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PENGADAAN, PENGEMBANGAN, PEMELIHARAAN SDM </a:t>
            </a:r>
          </a:p>
          <a:p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KOMPENSASI, INTEGRASI, HUBUNGAN PERBURUHAN, PHK</a:t>
            </a:r>
          </a:p>
          <a:p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PERENCANAAN, PENARIKAN, SELEKSI, PENEMPATAN, PEMBEKALAN, PENDIDIKAN DAN PELATIHAN</a:t>
            </a:r>
          </a:p>
          <a:p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PENGEMBANGAN KARIR: INSTRUMEN ANALISIS JABATAN, PENILAIAN PRESTASI KERJA, EVALUASI JABATAN </a:t>
            </a:r>
            <a:endParaRPr lang="en-ID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28501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83</TotalTime>
  <Words>709</Words>
  <Application>Microsoft Office PowerPoint</Application>
  <PresentationFormat>Widescreen</PresentationFormat>
  <Paragraphs>62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Arial Narrow</vt:lpstr>
      <vt:lpstr>Courier New</vt:lpstr>
      <vt:lpstr>Gill Sans MT</vt:lpstr>
      <vt:lpstr>Google Sans</vt:lpstr>
      <vt:lpstr>Open Sans</vt:lpstr>
      <vt:lpstr>Roboto</vt:lpstr>
      <vt:lpstr>Parcel</vt:lpstr>
      <vt:lpstr>Analisis Lingkungan</vt:lpstr>
      <vt:lpstr>ANALISIS LINGKUNGAN</vt:lpstr>
      <vt:lpstr>ANALISIS LINGKUNGAN</vt:lpstr>
      <vt:lpstr>Lingkungan eksternal   adalah lingkungan diluar perusahaan yang berpengaruh secara tidak langsung terhadap kegiatan-kegiatan perusahaan. Yang termasuk lingkungan eksternal perusahaan adalah: aspek politik, ekonomi, sosial budaya, hukum, teknologi dimensi internasional, suplier, konsumen, lembaga keuangan pasar tenaga kerja, lembaga pemerintah dsb.</vt:lpstr>
      <vt:lpstr>Analisis lingkungan eksternal 1. Komponen Lingkungan Eksternal 2. Proses Analisis Lingkungan Eksternal</vt:lpstr>
      <vt:lpstr>KOMPONEN LINGKUNGAN EKSTERNAL</vt:lpstr>
      <vt:lpstr>Proses analisis lingkungan eksternal</vt:lpstr>
      <vt:lpstr>Analisis Lingkungan internal</vt:lpstr>
      <vt:lpstr>Analisis sumber daya</vt:lpstr>
      <vt:lpstr>Analisis struktur organisasi</vt:lpstr>
      <vt:lpstr>Analisis budaya internal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Lingkungan</dc:title>
  <dc:creator>Intan Fitri Meutia</dc:creator>
  <cp:lastModifiedBy>Intan Fitri Meutia</cp:lastModifiedBy>
  <cp:revision>2</cp:revision>
  <dcterms:created xsi:type="dcterms:W3CDTF">2023-09-13T14:17:46Z</dcterms:created>
  <dcterms:modified xsi:type="dcterms:W3CDTF">2023-09-13T15:41:34Z</dcterms:modified>
</cp:coreProperties>
</file>