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3"/>
  </p:notesMasterIdLst>
  <p:sldIdLst>
    <p:sldId id="256" r:id="rId3"/>
    <p:sldId id="257" r:id="rId4"/>
    <p:sldId id="259" r:id="rId5"/>
    <p:sldId id="260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C584E-B7EB-4C15-B732-C3E05BF5B1ED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87D58-04C0-4668-BE8D-BB05E4EFA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87D58-04C0-4668-BE8D-BB05E4EFA17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248150"/>
            <a:ext cx="87839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 smtClean="0">
                <a:latin typeface="Arial" pitchFamily="34" charset="0"/>
                <a:cs typeface="Arial" pitchFamily="34" charset="0"/>
              </a:rPr>
              <a:t>MKU PENDIDIKAN PANCASILA</a:t>
            </a:r>
          </a:p>
          <a:p>
            <a:pPr algn="r"/>
            <a:endParaRPr lang="en-US" altLang="ko-KR" sz="14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400" b="1" dirty="0" smtClean="0">
                <a:latin typeface="Arial" pitchFamily="34" charset="0"/>
                <a:cs typeface="Arial" pitchFamily="34" charset="0"/>
              </a:rPr>
              <a:t>PERTEMUAN 9</a:t>
            </a:r>
          </a:p>
          <a:p>
            <a:pPr algn="r"/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800600" y="1428750"/>
            <a:ext cx="319029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err="1" smtClean="0">
                <a:latin typeface="Calibri" pitchFamily="34" charset="0"/>
                <a:cs typeface="Times New Roman" pitchFamily="18" charset="0"/>
              </a:rPr>
              <a:t>Dinamika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Calibri" pitchFamily="34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Calibri" pitchFamily="34" charset="0"/>
                <a:cs typeface="Times New Roman" pitchFamily="18" charset="0"/>
              </a:rPr>
              <a:t>tantangan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Calibri" pitchFamily="34" charset="0"/>
                <a:cs typeface="Times New Roman" pitchFamily="18" charset="0"/>
              </a:rPr>
              <a:t>Pancasila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Calibri" pitchFamily="34" charset="0"/>
                <a:cs typeface="Times New Roman" pitchFamily="18" charset="0"/>
              </a:rPr>
              <a:t>D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Ideologi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Negara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971551"/>
            <a:ext cx="6912768" cy="3688432"/>
          </a:xfrm>
        </p:spPr>
        <p:txBody>
          <a:bodyPr/>
          <a:lstStyle/>
          <a:p>
            <a:r>
              <a:rPr lang="it-IT" dirty="0" smtClean="0"/>
              <a:t>d. Pancasila sebagai Ideologi dalam masa pemerintahan presiden</a:t>
            </a:r>
          </a:p>
          <a:p>
            <a:r>
              <a:rPr lang="en-US" dirty="0" smtClean="0"/>
              <a:t>Abdurrahman Wahid.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Abdurrahman Wahid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endParaRPr lang="en-US" dirty="0" smtClean="0"/>
          </a:p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TAP NO.XXV/MPRS/1966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pelarangan</a:t>
            </a:r>
            <a:r>
              <a:rPr lang="en-US" dirty="0" smtClean="0"/>
              <a:t> PKI</a:t>
            </a:r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.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melemah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Megawati.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endParaRPr lang="en-US" dirty="0" smtClean="0"/>
          </a:p>
          <a:p>
            <a:r>
              <a:rPr lang="sv-SE" dirty="0" smtClean="0"/>
              <a:t>formalitasnya dengan disahkannya Undang-Undang SISDIKNAS No. 20</a:t>
            </a:r>
          </a:p>
          <a:p>
            <a:r>
              <a:rPr lang="en-US" dirty="0" err="1" smtClean="0"/>
              <a:t>tahun</a:t>
            </a:r>
            <a:r>
              <a:rPr lang="en-US" dirty="0" smtClean="0"/>
              <a:t> 2003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f.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Susilo</a:t>
            </a:r>
            <a:endParaRPr lang="en-US" dirty="0" smtClean="0"/>
          </a:p>
          <a:p>
            <a:r>
              <a:rPr lang="en-US" dirty="0" err="1" smtClean="0"/>
              <a:t>Bambang</a:t>
            </a:r>
            <a:r>
              <a:rPr lang="en-US" dirty="0" smtClean="0"/>
              <a:t> </a:t>
            </a:r>
            <a:r>
              <a:rPr lang="en-US" dirty="0" err="1" smtClean="0"/>
              <a:t>Yudhoyono</a:t>
            </a:r>
            <a:r>
              <a:rPr lang="en-US" dirty="0" smtClean="0"/>
              <a:t> (SBY)</a:t>
            </a:r>
          </a:p>
          <a:p>
            <a:r>
              <a:rPr lang="en-US" dirty="0" err="1" smtClean="0"/>
              <a:t>Pemerintahan</a:t>
            </a:r>
            <a:r>
              <a:rPr lang="en-US" dirty="0" smtClean="0"/>
              <a:t> SBY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endParaRPr lang="en-US" dirty="0" smtClean="0"/>
          </a:p>
          <a:p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sv-SE" dirty="0" smtClean="0"/>
              <a:t>negara. Hal ini dapat dilihat dari belum adanya upaya untuk membentuk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Keppres</a:t>
            </a:r>
            <a:r>
              <a:rPr lang="en-US" dirty="0" smtClean="0"/>
              <a:t> No. 27 </a:t>
            </a:r>
            <a:r>
              <a:rPr lang="en-US" dirty="0" err="1" smtClean="0"/>
              <a:t>tahun</a:t>
            </a:r>
            <a:r>
              <a:rPr lang="en-US" dirty="0" smtClean="0"/>
              <a:t> 1999.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pertarungan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memperebutkan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endParaRPr lang="en-US" dirty="0" smtClean="0"/>
          </a:p>
          <a:p>
            <a:r>
              <a:rPr lang="en-US" dirty="0" err="1" smtClean="0"/>
              <a:t>sebanyak-banyaknya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2.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Sosiologis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it-IT" dirty="0" smtClean="0"/>
              <a:t>Pancasila sebagai ideologi negara berakar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Pancasilasebagai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r>
              <a:rPr lang="en-US" dirty="0" err="1" smtClean="0"/>
              <a:t>beragama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gaib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Beradab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endParaRPr lang="en-US" dirty="0" smtClean="0"/>
          </a:p>
          <a:p>
            <a:r>
              <a:rPr lang="en-US" dirty="0" err="1" smtClean="0"/>
              <a:t>sewenang-wenang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, rasa</a:t>
            </a:r>
          </a:p>
          <a:p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kawan</a:t>
            </a:r>
            <a:r>
              <a:rPr lang="en-US" dirty="0" smtClean="0"/>
              <a:t>, rasa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 yang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90550"/>
            <a:ext cx="6912768" cy="4069433"/>
          </a:xfrm>
        </p:spPr>
        <p:txBody>
          <a:bodyPr/>
          <a:lstStyle/>
          <a:p>
            <a:r>
              <a:rPr lang="fi-FI" dirty="0" smtClean="0"/>
              <a:t>d. Sila Kerakyatan yang Dipimpin oleh Hikmat Kebijaksanaan dalam</a:t>
            </a:r>
          </a:p>
          <a:p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endParaRPr lang="en-US" dirty="0" smtClean="0"/>
          </a:p>
          <a:p>
            <a:r>
              <a:rPr lang="sv-SE" dirty="0" smtClean="0"/>
              <a:t>pendapat orang lain, semangat musyawarah dalam mengambil keputusan.</a:t>
            </a:r>
          </a:p>
          <a:p>
            <a:endParaRPr lang="sv-SE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Rakyat Indonesia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en-US" dirty="0" smtClean="0"/>
          </a:p>
          <a:p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,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menyolok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endParaRPr lang="en-US" dirty="0" smtClean="0"/>
          </a:p>
          <a:p>
            <a:r>
              <a:rPr lang="en-US" dirty="0" err="1" smtClean="0"/>
              <a:t>berlebihan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Politis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123951"/>
            <a:ext cx="7226424" cy="3536032"/>
          </a:xfrm>
        </p:spPr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diajak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endParaRPr lang="en-US" dirty="0" smtClean="0"/>
          </a:p>
          <a:p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antarumat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Beradab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endParaRPr lang="en-US" dirty="0" smtClean="0"/>
          </a:p>
          <a:p>
            <a:r>
              <a:rPr lang="fi-FI" dirty="0" smtClean="0"/>
              <a:t>terhadap pelaksanaan Hak Asasi Manusia (HAM) di Indonesia.</a:t>
            </a:r>
          </a:p>
          <a:p>
            <a:endParaRPr lang="fi-FI" dirty="0" smtClean="0"/>
          </a:p>
          <a:p>
            <a:r>
              <a:rPr lang="it-IT" dirty="0" smtClean="0"/>
              <a:t>c. Sila Persatuan Indonesia diwujudkan dalam mendahulukan kepentingan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fi-FI" dirty="0" smtClean="0"/>
              <a:t>d. Sila Kerakyatan yang Dipimpin oleh Hikmat Kebijaksanaan dalam</a:t>
            </a:r>
          </a:p>
          <a:p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mendahulukan</a:t>
            </a:r>
            <a:endParaRPr lang="en-US" dirty="0" smtClean="0"/>
          </a:p>
          <a:p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voting.</a:t>
            </a:r>
          </a:p>
          <a:p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Rakyat Indonesia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(</a:t>
            </a:r>
            <a:r>
              <a:rPr lang="en-US" i="1" dirty="0" smtClean="0"/>
              <a:t>abuse of power) </a:t>
            </a:r>
            <a:r>
              <a:rPr lang="en-US" i="1" dirty="0" err="1" smtClean="0"/>
              <a:t>untuk</a:t>
            </a:r>
            <a:endParaRPr lang="en-US" i="1" dirty="0" smtClean="0"/>
          </a:p>
          <a:p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itulah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pemicu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D. </a:t>
            </a:r>
            <a:r>
              <a:rPr lang="en-US" sz="2000" dirty="0" err="1" smtClean="0"/>
              <a:t>Membangun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Dinamika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Tantangan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pPr algn="just"/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pasang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;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endParaRPr lang="en-US" dirty="0" smtClean="0"/>
          </a:p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penggali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pasang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dicampur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pPr algn="just"/>
            <a:r>
              <a:rPr lang="en-US" dirty="0" err="1" smtClean="0"/>
              <a:t>komunisme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Nasakom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2. </a:t>
            </a:r>
            <a:r>
              <a:rPr lang="en-US" sz="1600" dirty="0" err="1" smtClean="0"/>
              <a:t>Argumen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Tantangan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0"/>
            <a:ext cx="7226424" cy="3962400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Unsur-unsur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internal. </a:t>
            </a:r>
            <a:r>
              <a:rPr lang="en-US" dirty="0" err="1" smtClean="0"/>
              <a:t>Adapun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Pertarungan</a:t>
            </a:r>
            <a:r>
              <a:rPr lang="en-US" dirty="0" smtClean="0"/>
              <a:t> </a:t>
            </a:r>
            <a:r>
              <a:rPr lang="en-US" dirty="0" err="1" smtClean="0"/>
              <a:t>ideologis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i="1" dirty="0" smtClean="0"/>
              <a:t>super power </a:t>
            </a:r>
            <a:r>
              <a:rPr lang="en-US" i="1" dirty="0" err="1" smtClean="0"/>
              <a:t>antara</a:t>
            </a:r>
            <a:r>
              <a:rPr lang="en-US" i="1" dirty="0" smtClean="0"/>
              <a:t> </a:t>
            </a:r>
            <a:r>
              <a:rPr lang="en-US" i="1" dirty="0" err="1" smtClean="0"/>
              <a:t>Amerika</a:t>
            </a:r>
            <a:r>
              <a:rPr lang="en-US" i="1" dirty="0" smtClean="0"/>
              <a:t> </a:t>
            </a:r>
          </a:p>
          <a:p>
            <a:pPr marL="342900" indent="-342900"/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Soviet </a:t>
            </a:r>
            <a:r>
              <a:rPr lang="en-US" dirty="0" err="1" smtClean="0"/>
              <a:t>antara</a:t>
            </a:r>
            <a:r>
              <a:rPr lang="en-US" dirty="0" smtClean="0"/>
              <a:t> 1945 </a:t>
            </a:r>
            <a:r>
              <a:rPr lang="en-US" dirty="0" err="1" smtClean="0"/>
              <a:t>sampai</a:t>
            </a:r>
            <a:r>
              <a:rPr lang="en-US" dirty="0" smtClean="0"/>
              <a:t> 1990 yang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bubarnya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negara</a:t>
            </a:r>
            <a:r>
              <a:rPr lang="en-US" dirty="0" smtClean="0"/>
              <a:t> Soviet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i="1" dirty="0" smtClean="0"/>
              <a:t>super power.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Menguatnya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global yang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pertambahan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masif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konkritnya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banjir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438150"/>
            <a:ext cx="6912768" cy="4495799"/>
          </a:xfrm>
        </p:spPr>
        <p:txBody>
          <a:bodyPr/>
          <a:lstStyle/>
          <a:p>
            <a:r>
              <a:rPr lang="en-US" b="1" dirty="0" smtClean="0"/>
              <a:t>E. </a:t>
            </a:r>
            <a:r>
              <a:rPr lang="en-US" b="1" dirty="0" err="1" smtClean="0"/>
              <a:t>Mendeskripsikan</a:t>
            </a:r>
            <a:r>
              <a:rPr lang="en-US" b="1" dirty="0" smtClean="0"/>
              <a:t>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err="1" smtClean="0"/>
              <a:t>Hakikat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bagian</a:t>
            </a:r>
            <a:r>
              <a:rPr lang="en-US" sz="1200" dirty="0" smtClean="0"/>
              <a:t> </a:t>
            </a:r>
            <a:r>
              <a:rPr lang="en-US" sz="1200" dirty="0" err="1" smtClean="0"/>
              <a:t>ini</a:t>
            </a:r>
            <a:r>
              <a:rPr lang="en-US" sz="1200" dirty="0" smtClean="0"/>
              <a:t>, </a:t>
            </a:r>
            <a:r>
              <a:rPr lang="en-US" sz="1200" dirty="0" err="1" smtClean="0"/>
              <a:t>akan</a:t>
            </a:r>
            <a:r>
              <a:rPr lang="en-US" sz="1200" dirty="0" smtClean="0"/>
              <a:t> </a:t>
            </a:r>
            <a:r>
              <a:rPr lang="en-US" sz="1200" dirty="0" err="1" smtClean="0"/>
              <a:t>di</a:t>
            </a:r>
            <a:r>
              <a:rPr lang="en-US" sz="1200" dirty="0" smtClean="0"/>
              <a:t> </a:t>
            </a:r>
            <a:r>
              <a:rPr lang="en-US" sz="1200" dirty="0" err="1" smtClean="0"/>
              <a:t>pahami</a:t>
            </a:r>
            <a:r>
              <a:rPr lang="en-US" sz="1200" dirty="0" smtClean="0"/>
              <a:t> </a:t>
            </a:r>
            <a:r>
              <a:rPr lang="en-US" sz="1200" dirty="0" err="1" smtClean="0"/>
              <a:t>hakikat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sebagai</a:t>
            </a:r>
            <a:r>
              <a:rPr lang="en-US" sz="1200" dirty="0" smtClean="0"/>
              <a:t> </a:t>
            </a:r>
            <a:r>
              <a:rPr lang="en-US" sz="1200" dirty="0" err="1" smtClean="0"/>
              <a:t>ideologi</a:t>
            </a:r>
            <a:r>
              <a:rPr lang="en-US" sz="1200" dirty="0" smtClean="0"/>
              <a:t> </a:t>
            </a:r>
            <a:r>
              <a:rPr lang="en-US" sz="1200" dirty="0" err="1" smtClean="0"/>
              <a:t>negara</a:t>
            </a:r>
            <a:endParaRPr lang="en-US" sz="1200" dirty="0" smtClean="0"/>
          </a:p>
          <a:p>
            <a:r>
              <a:rPr lang="it-IT" sz="1200" dirty="0" smtClean="0"/>
              <a:t>memiliki tiga dimensi sebagai berikut:</a:t>
            </a:r>
          </a:p>
          <a:p>
            <a:pPr marL="228600" indent="-228600" algn="just">
              <a:buAutoNum type="alphaLcPeriod"/>
            </a:pPr>
            <a:r>
              <a:rPr lang="en-US" sz="1200" dirty="0" err="1" smtClean="0"/>
              <a:t>Dimensi</a:t>
            </a:r>
            <a:r>
              <a:rPr lang="en-US" sz="1200" dirty="0" smtClean="0"/>
              <a:t> </a:t>
            </a:r>
            <a:r>
              <a:rPr lang="en-US" sz="1200" dirty="0" err="1" smtClean="0"/>
              <a:t>realitas</a:t>
            </a:r>
            <a:r>
              <a:rPr lang="en-US" sz="1200" dirty="0" smtClean="0"/>
              <a:t>; </a:t>
            </a:r>
            <a:r>
              <a:rPr lang="en-US" sz="1200" dirty="0" err="1" smtClean="0"/>
              <a:t>mengandung</a:t>
            </a:r>
            <a:r>
              <a:rPr lang="en-US" sz="1200" dirty="0" smtClean="0"/>
              <a:t> </a:t>
            </a:r>
            <a:r>
              <a:rPr lang="en-US" sz="1200" dirty="0" err="1" smtClean="0"/>
              <a:t>makna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dasar</a:t>
            </a:r>
            <a:r>
              <a:rPr lang="en-US" sz="1200" dirty="0" smtClean="0"/>
              <a:t> yang </a:t>
            </a:r>
            <a:r>
              <a:rPr lang="en-US" sz="1200" dirty="0" err="1" smtClean="0"/>
              <a:t>terkandung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</a:p>
          <a:p>
            <a:pPr marL="228600" indent="-228600" algn="just"/>
            <a:r>
              <a:rPr lang="en-US" sz="1200" dirty="0" err="1" smtClean="0"/>
              <a:t>dirinya</a:t>
            </a:r>
            <a:r>
              <a:rPr lang="en-US" sz="1200" dirty="0" smtClean="0"/>
              <a:t> </a:t>
            </a:r>
            <a:r>
              <a:rPr lang="en-US" sz="1200" dirty="0" err="1" smtClean="0"/>
              <a:t>bersumber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real yang </a:t>
            </a:r>
            <a:r>
              <a:rPr lang="en-US" sz="1200" dirty="0" err="1" smtClean="0"/>
              <a:t>hidup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masyarakatnya</a:t>
            </a:r>
            <a:r>
              <a:rPr lang="en-US" sz="1200" dirty="0" smtClean="0"/>
              <a:t>. Hal </a:t>
            </a:r>
            <a:r>
              <a:rPr lang="en-US" sz="1200" dirty="0" err="1" smtClean="0"/>
              <a:t>ini</a:t>
            </a:r>
            <a:r>
              <a:rPr lang="en-US" sz="1200" dirty="0" smtClean="0"/>
              <a:t> </a:t>
            </a:r>
          </a:p>
          <a:p>
            <a:pPr marL="228600" indent="-228600" algn="just"/>
            <a:r>
              <a:rPr lang="en-US" sz="1200" dirty="0" err="1" smtClean="0"/>
              <a:t>mengandung</a:t>
            </a:r>
            <a:r>
              <a:rPr lang="en-US" sz="1200" dirty="0" smtClean="0"/>
              <a:t> </a:t>
            </a:r>
            <a:r>
              <a:rPr lang="en-US" sz="1200" dirty="0" err="1" smtClean="0"/>
              <a:t>arti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bersumber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bangsa</a:t>
            </a:r>
            <a:endParaRPr lang="en-US" sz="1200" dirty="0" smtClean="0"/>
          </a:p>
          <a:p>
            <a:pPr marL="228600" indent="-228600" algn="just"/>
            <a:r>
              <a:rPr lang="en-US" sz="1200" dirty="0" smtClean="0"/>
              <a:t>Indonesia </a:t>
            </a:r>
            <a:r>
              <a:rPr lang="en-US" sz="1200" dirty="0" err="1" smtClean="0"/>
              <a:t>sekaligus</a:t>
            </a:r>
            <a:r>
              <a:rPr lang="en-US" sz="1200" dirty="0" smtClean="0"/>
              <a:t> </a:t>
            </a:r>
            <a:r>
              <a:rPr lang="en-US" sz="1200" dirty="0" err="1" smtClean="0"/>
              <a:t>juga</a:t>
            </a:r>
            <a:r>
              <a:rPr lang="en-US" sz="1200" dirty="0" smtClean="0"/>
              <a:t> </a:t>
            </a:r>
            <a:r>
              <a:rPr lang="en-US" sz="1200" dirty="0" err="1" smtClean="0"/>
              <a:t>berarti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harus</a:t>
            </a:r>
            <a:r>
              <a:rPr lang="en-US" sz="1200" dirty="0" smtClean="0"/>
              <a:t> </a:t>
            </a:r>
            <a:r>
              <a:rPr lang="en-US" sz="1200" dirty="0" err="1" smtClean="0"/>
              <a:t>dijabarkan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</a:p>
          <a:p>
            <a:pPr marL="228600" indent="-228600" algn="just"/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nyata</a:t>
            </a:r>
            <a:r>
              <a:rPr lang="en-US" sz="1200" dirty="0" smtClean="0"/>
              <a:t> </a:t>
            </a:r>
            <a:r>
              <a:rPr lang="en-US" sz="1200" dirty="0" err="1" smtClean="0"/>
              <a:t>sehari-hari</a:t>
            </a:r>
            <a:r>
              <a:rPr lang="en-US" sz="1200" dirty="0" smtClean="0"/>
              <a:t> </a:t>
            </a:r>
            <a:r>
              <a:rPr lang="en-US" sz="1200" dirty="0" err="1" smtClean="0"/>
              <a:t>baik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kaitannya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bermasyarakat</a:t>
            </a:r>
            <a:r>
              <a:rPr lang="en-US" sz="1200" dirty="0" smtClean="0"/>
              <a:t> </a:t>
            </a:r>
          </a:p>
          <a:p>
            <a:pPr marL="228600" indent="-228600" algn="just"/>
            <a:r>
              <a:rPr lang="en-US" sz="1200" dirty="0" err="1" smtClean="0"/>
              <a:t>maupun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segala</a:t>
            </a:r>
            <a:r>
              <a:rPr lang="en-US" sz="1200" dirty="0" smtClean="0"/>
              <a:t> </a:t>
            </a:r>
            <a:r>
              <a:rPr lang="en-US" sz="1200" dirty="0" err="1" smtClean="0"/>
              <a:t>aspek</a:t>
            </a:r>
            <a:r>
              <a:rPr lang="en-US" sz="1200" dirty="0" smtClean="0"/>
              <a:t> </a:t>
            </a:r>
            <a:r>
              <a:rPr lang="en-US" sz="1200" dirty="0" err="1" smtClean="0"/>
              <a:t>penyelenggaraan</a:t>
            </a:r>
            <a:r>
              <a:rPr lang="en-US" sz="1200" dirty="0" smtClean="0"/>
              <a:t> </a:t>
            </a:r>
            <a:r>
              <a:rPr lang="en-US" sz="1200" dirty="0" err="1" smtClean="0"/>
              <a:t>negara</a:t>
            </a:r>
            <a:r>
              <a:rPr lang="en-US" sz="1200" dirty="0" smtClean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438151"/>
            <a:ext cx="6912768" cy="422183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idealitas</a:t>
            </a:r>
            <a:r>
              <a:rPr lang="en-US" dirty="0" smtClean="0"/>
              <a:t>;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optimisme</a:t>
            </a:r>
            <a:endParaRPr lang="en-US" dirty="0" smtClean="0"/>
          </a:p>
          <a:p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menggugah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fleksibilitas</a:t>
            </a:r>
            <a:r>
              <a:rPr lang="en-US" dirty="0" smtClean="0"/>
              <a:t>;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endParaRPr lang="en-US" dirty="0" smtClean="0"/>
          </a:p>
          <a:p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endParaRPr lang="en-US" dirty="0" smtClean="0"/>
          </a:p>
          <a:p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internal yang </a:t>
            </a:r>
            <a:r>
              <a:rPr lang="en-US" dirty="0" err="1" smtClean="0"/>
              <a:t>mengundang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meyakininya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endParaRPr lang="en-US" dirty="0" smtClean="0"/>
          </a:p>
          <a:p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khawatir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(</a:t>
            </a:r>
            <a:r>
              <a:rPr lang="en-US" dirty="0" err="1" smtClean="0"/>
              <a:t>Alfian</a:t>
            </a:r>
            <a:r>
              <a:rPr lang="en-US" dirty="0" smtClean="0"/>
              <a:t>,</a:t>
            </a:r>
          </a:p>
          <a:p>
            <a:r>
              <a:rPr lang="en-US" dirty="0" smtClean="0"/>
              <a:t>1991: 192 – 195).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idea, yang </a:t>
            </a:r>
            <a:r>
              <a:rPr lang="en-US" i="1" dirty="0" err="1" smtClean="0"/>
              <a:t>artinya</a:t>
            </a:r>
            <a:r>
              <a:rPr lang="en-US" i="1" dirty="0" smtClean="0"/>
              <a:t> </a:t>
            </a:r>
            <a:r>
              <a:rPr lang="en-US" i="1" dirty="0" err="1" smtClean="0"/>
              <a:t>gagasan</a:t>
            </a:r>
            <a:r>
              <a:rPr lang="en-US" i="1" dirty="0" smtClean="0"/>
              <a:t>, </a:t>
            </a:r>
            <a:r>
              <a:rPr lang="en-US" i="1" dirty="0" err="1" smtClean="0"/>
              <a:t>konsep</a:t>
            </a:r>
            <a:r>
              <a:rPr lang="en-US" i="1" dirty="0" smtClean="0"/>
              <a:t>, </a:t>
            </a:r>
            <a:r>
              <a:rPr lang="en-US" i="1" dirty="0" err="1" smtClean="0"/>
              <a:t>pengertian</a:t>
            </a:r>
            <a:r>
              <a:rPr lang="en-US" i="1" dirty="0" smtClean="0"/>
              <a:t> </a:t>
            </a:r>
            <a:r>
              <a:rPr lang="en-US" i="1" dirty="0" err="1" smtClean="0"/>
              <a:t>dasar</a:t>
            </a:r>
            <a:r>
              <a:rPr lang="en-US" i="1" dirty="0" smtClean="0"/>
              <a:t>, </a:t>
            </a:r>
            <a:r>
              <a:rPr lang="en-US" i="1" dirty="0" err="1" smtClean="0"/>
              <a:t>cita-cita</a:t>
            </a:r>
            <a:r>
              <a:rPr lang="en-US" i="1" dirty="0" smtClean="0"/>
              <a:t>;</a:t>
            </a:r>
          </a:p>
          <a:p>
            <a:pPr algn="just"/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logos yang </a:t>
            </a:r>
            <a:r>
              <a:rPr lang="en-US" i="1" dirty="0" err="1" smtClean="0"/>
              <a:t>berarti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. </a:t>
            </a:r>
            <a:r>
              <a:rPr lang="en-US" i="1" dirty="0" err="1" smtClean="0"/>
              <a:t>Ideologi</a:t>
            </a:r>
            <a:r>
              <a:rPr lang="en-US" i="1" dirty="0" smtClean="0"/>
              <a:t> </a:t>
            </a:r>
            <a:r>
              <a:rPr lang="en-US" i="1" dirty="0" err="1" smtClean="0"/>
              <a:t>secara</a:t>
            </a:r>
            <a:r>
              <a:rPr lang="en-US" i="1" dirty="0" smtClean="0"/>
              <a:t> </a:t>
            </a:r>
            <a:r>
              <a:rPr lang="en-US" i="1" dirty="0" err="1" smtClean="0"/>
              <a:t>etimologis</a:t>
            </a:r>
            <a:r>
              <a:rPr lang="en-US" i="1" dirty="0" smtClean="0"/>
              <a:t>, </a:t>
            </a:r>
            <a:r>
              <a:rPr lang="en-US" i="1" dirty="0" err="1" smtClean="0"/>
              <a:t>artinya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(</a:t>
            </a:r>
            <a:r>
              <a:rPr lang="en-US" i="1" dirty="0" smtClean="0"/>
              <a:t>the science of ideas),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ajaran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i="1" dirty="0" err="1" smtClean="0"/>
              <a:t>pengertian</a:t>
            </a:r>
            <a:r>
              <a:rPr lang="en-US" i="1" dirty="0" smtClean="0"/>
              <a:t> </a:t>
            </a:r>
            <a:r>
              <a:rPr lang="en-US" i="1" dirty="0" err="1" smtClean="0"/>
              <a:t>dasar</a:t>
            </a:r>
            <a:r>
              <a:rPr lang="en-US" i="1" dirty="0" smtClean="0"/>
              <a:t> (</a:t>
            </a:r>
            <a:r>
              <a:rPr lang="en-US" i="1" dirty="0" err="1" smtClean="0"/>
              <a:t>Kaelan</a:t>
            </a:r>
            <a:r>
              <a:rPr lang="en-US" i="1" dirty="0" smtClean="0"/>
              <a:t>, </a:t>
            </a:r>
            <a:r>
              <a:rPr lang="en-US" dirty="0" smtClean="0"/>
              <a:t>2013: 60--61). </a:t>
            </a:r>
            <a:r>
              <a:rPr lang="sv-SE" dirty="0" smtClean="0"/>
              <a:t>Dalam Kamus Besar Bahasa Indonesia, ideologi didefinisikan sebagai 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bersistem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, </a:t>
            </a:r>
            <a:r>
              <a:rPr lang="en-US" dirty="0" err="1" smtClean="0"/>
              <a:t>teori</a:t>
            </a:r>
            <a:r>
              <a:rPr lang="en-US" dirty="0" smtClean="0"/>
              <a:t>,</a:t>
            </a:r>
          </a:p>
          <a:p>
            <a:pPr algn="just"/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program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 Indonesia, 2008: 517).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600" dirty="0" smtClean="0"/>
              <a:t>2. Urgensi Pancasila sebagai Ideologi 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legal formal,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endParaRPr lang="en-US" dirty="0" smtClean="0"/>
          </a:p>
          <a:p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 smtClean="0"/>
          </a:p>
          <a:p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penuntun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preskripsi</a:t>
            </a:r>
            <a:r>
              <a:rPr lang="en-US" dirty="0" smtClean="0"/>
              <a:t> moral. </a:t>
            </a:r>
            <a:r>
              <a:rPr lang="en-US" dirty="0" err="1" smtClean="0"/>
              <a:t>Contohnya</a:t>
            </a:r>
            <a:r>
              <a:rPr lang="en-US" dirty="0" smtClean="0"/>
              <a:t>,</a:t>
            </a:r>
          </a:p>
          <a:p>
            <a:r>
              <a:rPr lang="nn-NO" dirty="0" smtClean="0"/>
              <a:t>kasus narkoba yang merebak di kalangan generasi muda menunjukkan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preskripsi</a:t>
            </a:r>
            <a:r>
              <a:rPr lang="en-US" dirty="0" smtClean="0"/>
              <a:t> moral </a:t>
            </a:r>
            <a:r>
              <a:rPr lang="en-US" dirty="0" err="1" smtClean="0"/>
              <a:t>ideologis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disadari</a:t>
            </a:r>
            <a:r>
              <a:rPr lang="en-US" dirty="0" smtClean="0"/>
              <a:t> </a:t>
            </a:r>
            <a:r>
              <a:rPr lang="en-US" dirty="0" err="1" smtClean="0"/>
              <a:t>kehadirannya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penuntun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, </a:t>
            </a:r>
            <a:r>
              <a:rPr lang="en-US" dirty="0" err="1" smtClean="0"/>
              <a:t>imbauan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676400" y="1047750"/>
            <a:ext cx="7315200" cy="3809999"/>
          </a:xfrm>
        </p:spPr>
        <p:txBody>
          <a:bodyPr/>
          <a:lstStyle/>
          <a:p>
            <a:pPr algn="just"/>
            <a:r>
              <a:rPr lang="en-US" dirty="0" smtClean="0"/>
              <a:t>Jorge </a:t>
            </a:r>
            <a:r>
              <a:rPr lang="en-US" dirty="0" err="1" smtClean="0"/>
              <a:t>Larrain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pembebasan</a:t>
            </a:r>
            <a:r>
              <a:rPr lang="en-US" dirty="0" smtClean="0"/>
              <a:t> </a:t>
            </a:r>
            <a:r>
              <a:rPr lang="en-US" dirty="0" err="1" smtClean="0"/>
              <a:t>borjuis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belenggu</a:t>
            </a:r>
            <a:r>
              <a:rPr lang="en-US" dirty="0" smtClean="0"/>
              <a:t> </a:t>
            </a:r>
            <a:r>
              <a:rPr lang="en-US" dirty="0" err="1" smtClean="0"/>
              <a:t>feodal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de-DE" dirty="0" smtClean="0"/>
              <a:t>pemikiran modern baru yang kritis. Niccolo Machiavelli (1460--1520)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pelopor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sv-SE" dirty="0" smtClean="0"/>
              <a:t>berkaitan dengan fenomena </a:t>
            </a:r>
          </a:p>
          <a:p>
            <a:pPr algn="just"/>
            <a:r>
              <a:rPr lang="sv-SE" dirty="0" smtClean="0"/>
              <a:t>ideologi. Machiavelli mengamati praktik politik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pangeran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pula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</a:t>
            </a:r>
          </a:p>
          <a:p>
            <a:pPr algn="just"/>
            <a:r>
              <a:rPr lang="en-US" i="1" dirty="0" smtClean="0"/>
              <a:t>Ideology” </a:t>
            </a:r>
            <a:r>
              <a:rPr lang="en-US" i="1" dirty="0" err="1" smtClean="0"/>
              <a:t>sama</a:t>
            </a:r>
            <a:r>
              <a:rPr lang="en-US" i="1" dirty="0" smtClean="0"/>
              <a:t> </a:t>
            </a:r>
            <a:r>
              <a:rPr lang="en-US" i="1" dirty="0" err="1" smtClean="0"/>
              <a:t>sekali</a:t>
            </a:r>
            <a:r>
              <a:rPr lang="en-US" i="1" dirty="0" smtClean="0"/>
              <a:t>.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tiga</a:t>
            </a:r>
            <a:r>
              <a:rPr lang="en-US" i="1" dirty="0" smtClean="0"/>
              <a:t> </a:t>
            </a:r>
            <a:r>
              <a:rPr lang="en-US" i="1" dirty="0" err="1" smtClean="0"/>
              <a:t>aspek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dibahas</a:t>
            </a:r>
            <a:r>
              <a:rPr lang="en-US" dirty="0" smtClean="0"/>
              <a:t> Machiavelli, </a:t>
            </a:r>
            <a:r>
              <a:rPr lang="en-US" dirty="0" err="1" smtClean="0"/>
              <a:t>yaitu</a:t>
            </a:r>
            <a:r>
              <a:rPr lang="en-US" dirty="0" smtClean="0"/>
              <a:t> agama,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dominasi</a:t>
            </a:r>
            <a:r>
              <a:rPr lang="en-US" dirty="0" smtClean="0"/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0"/>
            <a:ext cx="6912768" cy="3809999"/>
          </a:xfrm>
        </p:spPr>
        <p:txBody>
          <a:bodyPr/>
          <a:lstStyle/>
          <a:p>
            <a:pPr algn="just"/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pemikir</a:t>
            </a:r>
            <a:r>
              <a:rPr lang="en-US" dirty="0" smtClean="0"/>
              <a:t> Indonesia</a:t>
            </a:r>
          </a:p>
          <a:p>
            <a:pPr algn="just"/>
            <a:r>
              <a:rPr lang="nb-NO" dirty="0" smtClean="0"/>
              <a:t>yang mendefinisikan ideologi sebagai berikut.</a:t>
            </a:r>
          </a:p>
          <a:p>
            <a:pPr algn="just"/>
            <a:r>
              <a:rPr lang="en-US" dirty="0" smtClean="0"/>
              <a:t>a. </a:t>
            </a:r>
            <a:r>
              <a:rPr lang="en-US" dirty="0" err="1" smtClean="0"/>
              <a:t>Sastrapratedja</a:t>
            </a:r>
            <a:r>
              <a:rPr lang="en-US" dirty="0" smtClean="0"/>
              <a:t> (2001: 43): ”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sv-SE" dirty="0" smtClean="0"/>
              <a:t>gagasan/pemikiran yang berorientasi pada tindakan dan diorganisir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</a:p>
          <a:p>
            <a:pPr algn="just"/>
            <a:r>
              <a:rPr lang="en-US" dirty="0" err="1" smtClean="0"/>
              <a:t>teratur</a:t>
            </a:r>
            <a:r>
              <a:rPr lang="en-US" dirty="0" smtClean="0"/>
              <a:t>”.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b. </a:t>
            </a:r>
            <a:r>
              <a:rPr lang="en-US" dirty="0" err="1" smtClean="0"/>
              <a:t>Soerjanto</a:t>
            </a:r>
            <a:r>
              <a:rPr lang="en-US" dirty="0" smtClean="0"/>
              <a:t> (1991: 47): “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berkat</a:t>
            </a:r>
            <a:endParaRPr lang="en-US" dirty="0" smtClean="0"/>
          </a:p>
          <a:p>
            <a:pPr algn="just"/>
            <a:r>
              <a:rPr lang="en-US" dirty="0" err="1" smtClean="0"/>
              <a:t>kemampuannya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”.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c. </a:t>
            </a:r>
            <a:r>
              <a:rPr lang="en-US" dirty="0" err="1" smtClean="0"/>
              <a:t>Mubyarto</a:t>
            </a:r>
            <a:r>
              <a:rPr lang="en-US" dirty="0" smtClean="0"/>
              <a:t> (1991: 239): ”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doktrin</a:t>
            </a:r>
            <a:r>
              <a:rPr lang="en-US" dirty="0" smtClean="0"/>
              <a:t>,</a:t>
            </a:r>
          </a:p>
          <a:p>
            <a:pPr algn="just"/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simbol-simbol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pPr algn="just"/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smtClean="0"/>
              <a:t>2. Urgensi Pancasila sebagai Ideologi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819150"/>
            <a:ext cx="8496944" cy="4191000"/>
          </a:xfrm>
        </p:spPr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yang paling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. </a:t>
            </a:r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  era </a:t>
            </a:r>
            <a:r>
              <a:rPr lang="en-US" dirty="0" err="1" smtClean="0"/>
              <a:t>salingketerhubungan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sv-SE" dirty="0" smtClean="0"/>
              <a:t>masyarakat suatu bangsa dan masyarakat bangsa yang lain        sehingga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kebudayaan</a:t>
            </a:r>
            <a:r>
              <a:rPr lang="en-US" dirty="0" smtClean="0"/>
              <a:t> global             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mendekatkan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menengarai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a.Berbagai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timbal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b. Pengakuan akan identitas dan keanekaragaman masyarakat dalam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pluralisme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etnis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religius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c.Masyarakat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bekerjasama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bersaing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pun 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dominan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khas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utuh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200" dirty="0" smtClean="0">
                <a:latin typeface="Times New Roman" pitchFamily="18" charset="0"/>
                <a:cs typeface="Times New Roman" pitchFamily="18" charset="0"/>
              </a:rPr>
              <a:t>tetap bersifat plural dan heterogen.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e.Nilai-nilai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(HAM),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dihayati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interpretasi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berbedabeda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2001: 26--27).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B. Menanya Alasan Diperlukannya Kajian</a:t>
            </a:r>
            <a:br>
              <a:rPr lang="fi-FI" sz="2400" dirty="0" smtClean="0"/>
            </a:b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Ideologi</a:t>
            </a:r>
            <a:r>
              <a:rPr lang="en-US" sz="2400" dirty="0" smtClean="0"/>
              <a:t> Negara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1"/>
            <a:ext cx="8496944" cy="3680048"/>
          </a:xfrm>
        </p:spPr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Warga</a:t>
            </a:r>
            <a:r>
              <a:rPr lang="en-US" b="1" dirty="0" smtClean="0"/>
              <a:t> Negara </a:t>
            </a:r>
            <a:r>
              <a:rPr lang="en-US" b="1" dirty="0" err="1" smtClean="0"/>
              <a:t>Memahami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Melaksanakan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endParaRPr lang="en-US" b="1" dirty="0" smtClean="0"/>
          </a:p>
          <a:p>
            <a:r>
              <a:rPr lang="en-US" b="1" dirty="0" err="1" smtClean="0"/>
              <a:t>Ideologi</a:t>
            </a:r>
            <a:r>
              <a:rPr lang="en-US" b="1" dirty="0" smtClean="0"/>
              <a:t> Negara.</a:t>
            </a:r>
          </a:p>
          <a:p>
            <a:endParaRPr lang="en-US" b="1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perlu</a:t>
            </a:r>
            <a:endParaRPr lang="en-US" dirty="0" smtClean="0"/>
          </a:p>
          <a:p>
            <a:r>
              <a:rPr lang="en-US" dirty="0" err="1" smtClean="0"/>
              <a:t>diidentifikasikan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a.Unsur</a:t>
            </a:r>
            <a:r>
              <a:rPr lang="en-US" dirty="0" smtClean="0"/>
              <a:t> </a:t>
            </a:r>
            <a:r>
              <a:rPr lang="en-US" dirty="0" err="1" smtClean="0"/>
              <a:t>ateisme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Marxisme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 </a:t>
            </a:r>
            <a:r>
              <a:rPr lang="sv-SE" dirty="0" smtClean="0"/>
              <a:t>bertentangan dengan </a:t>
            </a:r>
          </a:p>
          <a:p>
            <a:r>
              <a:rPr lang="sv-SE" dirty="0" smtClean="0"/>
              <a:t>sila Ketuhanan Yang Maha Esa.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individualisme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liberalisme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c.Kapitalisme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2. </a:t>
            </a:r>
            <a:r>
              <a:rPr lang="en-US" sz="1800" dirty="0" err="1" smtClean="0"/>
              <a:t>Penyelenggara</a:t>
            </a:r>
            <a:r>
              <a:rPr lang="en-US" sz="1800" dirty="0" smtClean="0"/>
              <a:t> Negara </a:t>
            </a:r>
            <a:r>
              <a:rPr lang="en-US" sz="1800" dirty="0" err="1" smtClean="0"/>
              <a:t>Memahami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Melaksanakan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Ideologi</a:t>
            </a:r>
            <a:r>
              <a:rPr lang="en-US" sz="1800" dirty="0" smtClean="0"/>
              <a:t> Negara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0"/>
            <a:ext cx="7226424" cy="3886199"/>
          </a:xfrm>
        </p:spPr>
        <p:txBody>
          <a:bodyPr/>
          <a:lstStyle/>
          <a:p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berwibawa</a:t>
            </a:r>
            <a:endParaRPr lang="en-US" dirty="0" smtClean="0"/>
          </a:p>
          <a:p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. </a:t>
            </a:r>
            <a:r>
              <a:rPr lang="en-US" dirty="0" err="1" smtClean="0"/>
              <a:t>Magnis</a:t>
            </a:r>
            <a:r>
              <a:rPr lang="en-US" dirty="0" smtClean="0"/>
              <a:t> </a:t>
            </a:r>
            <a:r>
              <a:rPr lang="en-US" dirty="0" err="1" smtClean="0"/>
              <a:t>Suseno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endParaRPr lang="en-US" dirty="0" smtClean="0"/>
          </a:p>
          <a:p>
            <a:r>
              <a:rPr lang="en-US" dirty="0" err="1" smtClean="0"/>
              <a:t>pelaksanakan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1800" dirty="0" smtClean="0"/>
              <a:t>C. Menggali Sumber Historis, Sosiologis, Politis</a:t>
            </a:r>
            <a:br>
              <a:rPr lang="nb-NO" sz="1800" dirty="0" smtClean="0"/>
            </a:b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Ideologi</a:t>
            </a:r>
            <a:r>
              <a:rPr lang="en-US" sz="1800" dirty="0" smtClean="0"/>
              <a:t> Negara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895351"/>
            <a:ext cx="7226424" cy="376463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historis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ditelusuri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r>
              <a:rPr lang="en-US" dirty="0" err="1" smtClean="0"/>
              <a:t>Soekarno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ditegaskan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sv-SE" dirty="0" smtClean="0"/>
              <a:t>pemersatu bangsa. Penegasan ini dikumandangkan oleh Soekarno dalam</a:t>
            </a:r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pidato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1945--1960.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endParaRPr lang="en-US" dirty="0" smtClean="0"/>
          </a:p>
          <a:p>
            <a:r>
              <a:rPr lang="pl-PL" dirty="0" smtClean="0"/>
              <a:t>dengan perjalanan waktu, pada kurun waktu 1960--1965, Soekarno lebih</a:t>
            </a:r>
          </a:p>
          <a:p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Nasakom</a:t>
            </a:r>
            <a:r>
              <a:rPr lang="en-US" dirty="0" smtClean="0"/>
              <a:t> (</a:t>
            </a:r>
            <a:r>
              <a:rPr lang="en-US" dirty="0" err="1" smtClean="0"/>
              <a:t>Nasionalisme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05000" y="1047750"/>
            <a:ext cx="6997824" cy="3809999"/>
          </a:xfrm>
        </p:spPr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asas tunggal bagi Organisasi Politik dan Organisasi Kemasyarakatan.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diawali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keluarnya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TAP MPR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No.II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/1978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pemasyarakatan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TAP MPR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Dilaksanakannya penataran P-4 bagi semua lapisan masyarakat.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menggantikan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mundur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21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Mei 1998,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desakan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menghapus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P-4.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resonansi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bergema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disibukkan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Di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bertanggungjawab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sosialisasi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dibubarkan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Keppres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No. 27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pencabutan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Keppres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No. 10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1979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endParaRPr lang="es-E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Badan Pembinaan Pendidikan Pelaksanaan Pedoman Penghayatan dan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Pengamalan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(BP-7).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1930</Words>
  <Application>Microsoft Office PowerPoint</Application>
  <PresentationFormat>On-screen Show (16:9)</PresentationFormat>
  <Paragraphs>215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Custom Design</vt:lpstr>
      <vt:lpstr>Slide 1</vt:lpstr>
      <vt:lpstr> </vt:lpstr>
      <vt:lpstr>Slide 3</vt:lpstr>
      <vt:lpstr>Slide 4</vt:lpstr>
      <vt:lpstr>2. Urgensi Pancasila sebagai Ideologi Negara</vt:lpstr>
      <vt:lpstr>B. Menanya Alasan Diperlukannya Kajian Pancasila sebagai Ideologi Negara</vt:lpstr>
      <vt:lpstr>2. Penyelenggara Negara Memahami dan Melaksanakan Pancasila sebagai Ideologi Negara</vt:lpstr>
      <vt:lpstr>C. Menggali Sumber Historis, Sosiologis, Politis tentang Pancasila sebagai Ideologi Negara</vt:lpstr>
      <vt:lpstr>Slide 9</vt:lpstr>
      <vt:lpstr>Slide 10</vt:lpstr>
      <vt:lpstr>Slide 11</vt:lpstr>
      <vt:lpstr>2. Sumber Sosiologis Pancasila sebagai Ideologi Negara</vt:lpstr>
      <vt:lpstr>Slide 13</vt:lpstr>
      <vt:lpstr>3. Sumber Politis Pancasila sebagai Ideologi Negara</vt:lpstr>
      <vt:lpstr>Slide 15</vt:lpstr>
      <vt:lpstr>D. Membangun Argumen tentang Dinamika dan Tantangan Pancasila sebagai Ideologi Negara</vt:lpstr>
      <vt:lpstr>2. Argumen tentang Tantangan terhadap Pancasila sebagai Ideologi Negara</vt:lpstr>
      <vt:lpstr>Slide 18</vt:lpstr>
      <vt:lpstr>Slide 19</vt:lpstr>
      <vt:lpstr>2. Urgensi Pancasila sebagai Ideologi Negara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35</cp:revision>
  <dcterms:created xsi:type="dcterms:W3CDTF">2014-04-01T16:27:38Z</dcterms:created>
  <dcterms:modified xsi:type="dcterms:W3CDTF">2021-08-28T13:37:18Z</dcterms:modified>
</cp:coreProperties>
</file>