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autoCompressPictures="0">
  <p:sldMasterIdLst>
    <p:sldMasterId id="2147483954" r:id="rId4"/>
  </p:sldMasterIdLst>
  <p:notesMasterIdLst>
    <p:notesMasterId r:id="rId26"/>
  </p:notesMasterIdLst>
  <p:handoutMasterIdLst>
    <p:handoutMasterId r:id="rId27"/>
  </p:handoutMasterIdLst>
  <p:sldIdLst>
    <p:sldId id="261" r:id="rId5"/>
    <p:sldId id="316" r:id="rId6"/>
    <p:sldId id="318" r:id="rId7"/>
    <p:sldId id="317" r:id="rId8"/>
    <p:sldId id="314" r:id="rId9"/>
    <p:sldId id="315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87175F"/>
    <a:srgbClr val="EEC621"/>
    <a:srgbClr val="E58C09"/>
    <a:srgbClr val="43467B"/>
    <a:srgbClr val="AEA422"/>
    <a:srgbClr val="F69E1D"/>
    <a:srgbClr val="E19E6B"/>
    <a:srgbClr val="75503A"/>
    <a:srgbClr val="DDB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DBED569-4797-4DF1-A0F4-6AAB3CD982D8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34" autoAdjust="0"/>
  </p:normalViewPr>
  <p:slideViewPr>
    <p:cSldViewPr>
      <p:cViewPr varScale="1">
        <p:scale>
          <a:sx n="84" d="100"/>
          <a:sy n="84" d="100"/>
        </p:scale>
        <p:origin x="581" y="82"/>
      </p:cViewPr>
      <p:guideLst/>
    </p:cSldViewPr>
  </p:slideViewPr>
  <p:outlineViewPr>
    <p:cViewPr>
      <p:scale>
        <a:sx n="33" d="100"/>
        <a:sy n="33" d="100"/>
      </p:scale>
      <p:origin x="0" y="-208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3187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464472-DAE5-4012-9A5A-CB432293B4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86DB41-0314-4E22-8F5A-547FA67B06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33E32-5603-440A-ACDD-7442C88C5FED}" type="datetimeFigureOut">
              <a:rPr lang="en-US" smtClean="0">
                <a:latin typeface="Tw Cen MT" panose="020B0602020104020603" pitchFamily="34" charset="0"/>
              </a:rPr>
              <a:t>11/3/2021</a:t>
            </a:fld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63188E-D235-4A3B-823C-E0E10F336C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3A68C-A1CC-4704-8503-01E13B0AED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B1589-0F8A-400D-AEF4-57688446A2F5}" type="slidenum">
              <a:rPr lang="en-US" smtClean="0">
                <a:latin typeface="Tw Cen MT" panose="020B0602020104020603" pitchFamily="34" charset="0"/>
              </a:rPr>
              <a:t>‹#›</a:t>
            </a:fld>
            <a:endParaRPr lang="en-US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910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w Cen MT" panose="020B0602020104020603" pitchFamily="34" charset="0"/>
              </a:defRPr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w Cen MT" panose="020B0602020104020603" pitchFamily="34" charset="0"/>
              </a:defRPr>
            </a:lvl1pPr>
          </a:lstStyle>
          <a:p>
            <a:fld id="{AF4A386A-BFE4-4655-9801-CBB04655F27A}" type="datetimeFigureOut">
              <a:rPr lang="en-US" noProof="0" smtClean="0"/>
              <a:pPr/>
              <a:t>11/3/2021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w Cen MT" panose="020B0602020104020603" pitchFamily="34" charset="0"/>
              </a:defRPr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w Cen MT" panose="020B0602020104020603" pitchFamily="34" charset="0"/>
              </a:defRPr>
            </a:lvl1pPr>
          </a:lstStyle>
          <a:p>
            <a:fld id="{DAE5FABD-26C8-4F74-B1E3-45BC91BC9D7B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7753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4798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71578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62540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15529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54259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sea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14886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14971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323754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17665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536208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_Triangle patch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05BCA9F-FC20-461D-9118-7EC2AC28D0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3175958" y="0"/>
            <a:ext cx="9016043" cy="6858000"/>
          </a:xfrm>
          <a:custGeom>
            <a:avLst/>
            <a:gdLst>
              <a:gd name="connsiteX0" fmla="*/ 5153328 w 9016043"/>
              <a:gd name="connsiteY0" fmla="*/ 0 h 6858000"/>
              <a:gd name="connsiteX1" fmla="*/ 9016043 w 9016043"/>
              <a:gd name="connsiteY1" fmla="*/ 0 h 6858000"/>
              <a:gd name="connsiteX2" fmla="*/ 9016043 w 9016043"/>
              <a:gd name="connsiteY2" fmla="*/ 6858000 h 6858000"/>
              <a:gd name="connsiteX3" fmla="*/ 0 w 9016043"/>
              <a:gd name="connsiteY3" fmla="*/ 6858000 h 6858000"/>
              <a:gd name="connsiteX4" fmla="*/ 5153328 w 9016043"/>
              <a:gd name="connsiteY4" fmla="*/ 681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16043" h="6858000">
                <a:moveTo>
                  <a:pt x="5153328" y="0"/>
                </a:moveTo>
                <a:lnTo>
                  <a:pt x="9016043" y="0"/>
                </a:lnTo>
                <a:lnTo>
                  <a:pt x="9016043" y="6858000"/>
                </a:lnTo>
                <a:lnTo>
                  <a:pt x="0" y="6858000"/>
                </a:lnTo>
                <a:lnTo>
                  <a:pt x="5153328" y="68183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04092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F869F17-9BF3-4974-956D-0CBCD60BA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42137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654DBB0-1027-4E5D-B635-00F2F173A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33771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920827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whit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01" y="112976"/>
            <a:ext cx="6858000" cy="6745024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E59725C5-1168-4A5F-B420-8E056201968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5238089" y="208890"/>
            <a:ext cx="6745024" cy="6553200"/>
          </a:xfrm>
          <a:gradFill flip="none" rotWithShape="1">
            <a:gsLst>
              <a:gs pos="0">
                <a:schemeClr val="bg1"/>
              </a:gs>
              <a:gs pos="82000">
                <a:schemeClr val="bg1">
                  <a:alpha val="0"/>
                </a:schemeClr>
              </a:gs>
            </a:gsLst>
            <a:lin ang="16200000" scaled="1"/>
            <a:tileRect/>
          </a:gra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532AFA8-ADE4-4C3E-AF0A-235C724999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47721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  <p15:guide id="3" pos="432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horizontal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11094718" cy="175712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709677"/>
            <a:ext cx="11094717" cy="1500876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232B29A-2701-4A73-83CF-09E0AB1B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46410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5775959" cy="354355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53200" y="2667001"/>
            <a:ext cx="5090157" cy="3543552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A52166E-5DA9-4AA1-9355-E8DBFDD90A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40959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617492"/>
            <a:ext cx="9890759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9FF8476-DF8C-4276-8CF6-44BC91B88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700533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11099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446520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C5AD12C-F7F6-431D-ABA4-F7E37CACE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900304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698" y="3735622"/>
            <a:ext cx="5013960" cy="2408917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38376498-C218-4EDB-8416-A59802EF20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1981199"/>
            <a:ext cx="4389542" cy="4163339"/>
          </a:xfrm>
          <a:solidFill>
            <a:schemeClr val="bg1"/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589520" y="2286000"/>
            <a:ext cx="3688080" cy="358140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accent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EC81B64-070E-43F3-BCB5-833AB965D6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3717925"/>
            <a:ext cx="914400" cy="93027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D5893EC-1256-429B-9581-379342C23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66431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Multiple images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0" y="4176259"/>
            <a:ext cx="4343400" cy="1968280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96DE17A8-F4B7-4571-A6E8-FD28BA425B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42834" y="1066801"/>
            <a:ext cx="3505199" cy="50777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9D9A0502-98A2-467D-BE1C-CE8391C73BF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191000" y="4343400"/>
            <a:ext cx="2743200" cy="18011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8298DB4E-3B92-4CA4-852A-9F647E7219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191000" y="1066801"/>
            <a:ext cx="2743200" cy="3126023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E528B4D-15E8-4161-96F7-75D0217AD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694295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with 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674502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67066A-9B9E-468B-97C6-94BF615FA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AF7E6-6C19-4A41-BFA5-44C4F2A3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24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C59837-0A86-4467-BB38-E2AC882F3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857779-E765-4EC2-825C-B8E41285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070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61801" y="1189969"/>
            <a:ext cx="4389542" cy="4677431"/>
          </a:xfrm>
          <a:solidFill>
            <a:schemeClr val="bg1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612321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Important Content</a:t>
            </a:r>
            <a:endParaRPr lang="en-GB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E16EF6-8987-4193-B346-1BEA14401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2D4840-4EB5-4438-9A16-D0006A68A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6413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4706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50D09E5B-B146-4D08-82EC-846DD89B0B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462" y="0"/>
            <a:ext cx="9931338" cy="6823040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88940597-2E9A-4141-B2D0-C488487F11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0"/>
            <a:ext cx="50863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0600" y="609600"/>
            <a:ext cx="7429500" cy="56388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905000"/>
            <a:ext cx="5864382" cy="22752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EA44EEDB-C599-41AA-9D84-D53811C288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0896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FE574478-76DE-4613-8FBD-36B3530818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8391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56533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2269" y="1189969"/>
            <a:ext cx="4389542" cy="4677431"/>
          </a:xfrm>
          <a:solidFill>
            <a:schemeClr val="accent2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02789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AC89BA5-7D71-4838-92DC-A9DD44EC0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614DBA-0879-4C83-B4B4-EECB085A2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4419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68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27803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27803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27803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C94646A1-59D8-49D7-B0E1-B7771AB22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8066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35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5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358640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F4C1E55C-86D8-4053-9865-59D5B4F8A35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816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3B68B60C-9D86-4961-A5CE-AB650CA336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6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AFE200E7-D3F0-41C3-92B0-E09677035A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168336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520633DF-6AFD-4B07-9AFD-09317A9CC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66824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38400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4391622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4666886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4517480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62157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23061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3556396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3846999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3697593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562600" y="4689732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4000" y="4980335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48944" y="4830929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2847411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151214" y="2035302"/>
            <a:ext cx="4312844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840" y="2280181"/>
            <a:ext cx="49377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756426" y="1935993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071132" y="3576256"/>
            <a:ext cx="5392925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8640" y="3846999"/>
            <a:ext cx="40233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4774508" y="350281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4949699" y="5117210"/>
            <a:ext cx="6514359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48641" y="5362089"/>
            <a:ext cx="29565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80392" y="501790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9F57DF2-7AB9-4D3A-AADE-E93D5621B0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8974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2018097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B9C406-BFD3-481F-9B48-3DCA3A330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57518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AF3D50D-B3D8-4A41-84D8-4BE250D1BD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94856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1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1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6321F101-EC7B-4128-A7FA-373AC507D3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672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2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229667AF-39CB-43E6-8D30-A2DDF8365C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0010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3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B4CA538-2AD9-458A-B582-2FBFEAF60CF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672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857C263B-EA99-4350-84C0-08B9746AEC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010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</p:spTree>
    <p:extLst>
      <p:ext uri="{BB962C8B-B14F-4D97-AF65-F5344CB8AC3E}">
        <p14:creationId xmlns:p14="http://schemas.microsoft.com/office/powerpoint/2010/main" val="1184759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1751397" y="5027659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23902" y="2057402"/>
            <a:ext cx="2743197" cy="274319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1021" y="5307558"/>
            <a:ext cx="31089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FD9C5C0-2B13-4BD9-BA25-5F692DE9E82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1021" y="5688559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71D9F8-CAE6-4680-A029-F96D0F1441FD}"/>
              </a:ext>
            </a:extLst>
          </p:cNvPr>
          <p:cNvCxnSpPr>
            <a:cxnSpLocks/>
          </p:cNvCxnSpPr>
          <p:nvPr userDrawn="1"/>
        </p:nvCxnSpPr>
        <p:spPr>
          <a:xfrm flipH="1">
            <a:off x="3907846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31598D0-210A-4FC8-9A7B-BFA0921CF2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536511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606439E2-68F5-46DF-9799-ABBEBECFD3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3906013" y="2754546"/>
            <a:ext cx="3254399" cy="2828600"/>
            <a:chOff x="4431264" y="2199060"/>
            <a:chExt cx="3363136" cy="2828600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95E9585-55FC-4C03-8122-DED9B077D9F8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2403E01-A7A9-4801-84C2-A2B3D9B7F577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BDA24073-E1E8-43FF-B135-B2947B9722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 userDrawn="1">
            <p:ph type="pic" sz="quarter" idx="19" hasCustomPrompt="1"/>
          </p:nvPr>
        </p:nvSpPr>
        <p:spPr>
          <a:xfrm>
            <a:off x="5426747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DAD1D946-AD65-4E2D-A739-D93BA1AC1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 userDrawn="1">
            <p:ph type="pic" sz="quarter" idx="20" hasCustomPrompt="1"/>
          </p:nvPr>
        </p:nvSpPr>
        <p:spPr>
          <a:xfrm>
            <a:off x="4408933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036FD13F-5CDF-4A6F-A890-1F23EA5902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 userDrawn="1">
            <p:ph type="pic" sz="quarter" idx="21" hasCustomPrompt="1"/>
          </p:nvPr>
        </p:nvSpPr>
        <p:spPr>
          <a:xfrm>
            <a:off x="6458832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EA974DF-48E5-46E7-9453-8A47028BC5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7036660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A85692E-DBD5-4FD7-95CA-849C102632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8665325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06422F5-A2F2-43D5-84EE-F875A28A72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7034827" y="2754546"/>
            <a:ext cx="3254399" cy="2828600"/>
            <a:chOff x="4431264" y="2199060"/>
            <a:chExt cx="3363136" cy="282860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BDD12EB-7EFD-4370-A7C6-9E57D6A7C6D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5D1AAC8-713E-418F-B7B4-27B58BDFD77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DEE070FD-95C9-4396-B429-69E1E14E32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555561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Picture Placeholder 8">
            <a:extLst>
              <a:ext uri="{FF2B5EF4-FFF2-40B4-BE49-F238E27FC236}">
                <a16:creationId xmlns:a16="http://schemas.microsoft.com/office/drawing/2014/main" id="{5A9E7D40-35C3-4F7D-AAB6-D4168037C9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537747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13CB6343-C37E-4656-A566-EA9A3A1BF0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587646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847B0A6E-95FE-4876-8783-F2D69813E0D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595850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4E9CD2A8-E96D-45CF-B252-F6F8267FF34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7415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1AE8BBFE-01C4-4028-9B89-8D3A005A4B8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64282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7" name="Text Placeholder 7">
            <a:extLst>
              <a:ext uri="{FF2B5EF4-FFF2-40B4-BE49-F238E27FC236}">
                <a16:creationId xmlns:a16="http://schemas.microsoft.com/office/drawing/2014/main" id="{49C15349-435A-457E-9835-D4345AD3ED9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27786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06DC437D-C5F6-49FA-8BF0-932297827EA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689351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9DB16E7F-EE86-4AF9-871B-5614FE2D442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696218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6222131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960064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8864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88864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46423" y="665228"/>
            <a:ext cx="0" cy="740664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8112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204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04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400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492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2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544977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5904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5904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595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687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9687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9066634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775905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775905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72609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96641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25441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25441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112012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0527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8815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69127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5010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308140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0115251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78265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_Deep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4319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78095" y="1905000"/>
            <a:ext cx="1255400" cy="1255400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01136" y="2288331"/>
            <a:ext cx="3108959" cy="290097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01136" y="2566041"/>
            <a:ext cx="3108959" cy="221043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670561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0984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29272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473699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ChangeAspect="1"/>
          </p:cNvSpPr>
          <p:nvPr>
            <p:ph type="pic" sz="quarter" idx="33" hasCustomPrompt="1"/>
          </p:nvPr>
        </p:nvSpPr>
        <p:spPr>
          <a:xfrm>
            <a:off x="65467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>
          <a:xfrm>
            <a:off x="8353860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ChangeAspect="1"/>
          </p:cNvSpPr>
          <p:nvPr>
            <p:ph type="pic" sz="quarter" idx="39" hasCustomPrompt="1"/>
          </p:nvPr>
        </p:nvSpPr>
        <p:spPr>
          <a:xfrm>
            <a:off x="10160971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69BD202-1C38-47A5-8B06-0AADB78AAE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2642433"/>
            <a:ext cx="0" cy="5564151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icture Placeholder 8">
            <a:extLst>
              <a:ext uri="{FF2B5EF4-FFF2-40B4-BE49-F238E27FC236}">
                <a16:creationId xmlns:a16="http://schemas.microsoft.com/office/drawing/2014/main" id="{68CF0B9D-069C-46BA-9B77-7BDE114F3E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ChangeAspect="1"/>
          </p:cNvSpPr>
          <p:nvPr>
            <p:ph type="pic" sz="quarter" idx="45" hasCustomPrompt="1"/>
          </p:nvPr>
        </p:nvSpPr>
        <p:spPr>
          <a:xfrm>
            <a:off x="29272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6EB5CB55-9BF0-4309-AA93-9540CDA1CE2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5908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184A6FF6-89E5-41B3-83AD-E1F1AC1C7187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25908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65909E03-0C86-44C4-9260-484E8CF631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ChangeAspect="1"/>
          </p:cNvSpPr>
          <p:nvPr>
            <p:ph type="pic" sz="quarter" idx="48" hasCustomPrompt="1"/>
          </p:nvPr>
        </p:nvSpPr>
        <p:spPr>
          <a:xfrm>
            <a:off x="473699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0D08C690-4C72-47C4-ADBC-6DBFC463FC37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40055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EBB122E-6E5D-4B48-91C0-C6EB8BA3D2D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40055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A968314E-9F6B-4D90-BC2A-C5BB6AC70F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ChangeAspect="1"/>
          </p:cNvSpPr>
          <p:nvPr>
            <p:ph type="pic" sz="quarter" idx="51" hasCustomPrompt="1"/>
          </p:nvPr>
        </p:nvSpPr>
        <p:spPr>
          <a:xfrm>
            <a:off x="65467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98FF5C01-8CE1-475F-A59A-011328494FC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62103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DC690F93-088F-498C-9B26-2DCE00A1145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2103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1D462CE1-BEE9-45C4-AB54-354D05E69D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ChangeAspect="1"/>
          </p:cNvSpPr>
          <p:nvPr>
            <p:ph type="pic" sz="quarter" idx="54" hasCustomPrompt="1"/>
          </p:nvPr>
        </p:nvSpPr>
        <p:spPr>
          <a:xfrm>
            <a:off x="8353860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9FA2731A-D1B2-4144-8373-12B9313F9BF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017411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F61DF59D-6B27-4EC6-A151-0F9B99DC8051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017411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1020462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0005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7057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Oran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5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058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526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17223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5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1092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489EE1C9-68AE-4BDD-B34C-9DE809C4DD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>
              <a:alpha val="84000"/>
            </a:schemeClr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9F89ADF8-2320-4EC3-98EA-5CB618A528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0"/>
            <a:ext cx="6781800" cy="6324600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825" y="2265916"/>
            <a:ext cx="5314950" cy="3488998"/>
          </a:xfrm>
          <a:noFill/>
        </p:spPr>
        <p:txBody>
          <a:bodyPr anchor="b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4D12B-58A6-47D1-9B2D-697AB265C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5375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3FC1AA-8591-43A1-9962-1599E1A8A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4822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1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60B2D8-3756-4781-A8DD-692C3F895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107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20110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5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EDA9EB-20CE-4EA1-9720-40FBEB456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3650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6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033509-FE6E-46FC-85C8-B777FBA2F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89156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78135" y="1219200"/>
            <a:ext cx="7232465" cy="9036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THANK yOU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932519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2032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3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4857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4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48034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539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3450" y="4343400"/>
            <a:ext cx="4381500" cy="1355732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9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495801"/>
            <a:ext cx="4876800" cy="60960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31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14478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621E917-505B-493E-99EE-2E57CB332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924664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72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Emphasis-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" y="1676400"/>
            <a:ext cx="10837333" cy="424732"/>
          </a:xfrm>
          <a:solidFill>
            <a:schemeClr val="accent1"/>
          </a:solidFill>
        </p:spPr>
        <p:txBody>
          <a:bodyPr wrap="square" lIns="640080" rIns="91440">
            <a:sp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8E95652-9528-4150-8049-C40C3BB1B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059476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103120"/>
            <a:ext cx="11106150" cy="422148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93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9" r:id="rId2"/>
    <p:sldLayoutId id="2147483961" r:id="rId3"/>
    <p:sldLayoutId id="2147483962" r:id="rId4"/>
    <p:sldLayoutId id="2147483964" r:id="rId5"/>
    <p:sldLayoutId id="2147483958" r:id="rId6"/>
    <p:sldLayoutId id="2147483963" r:id="rId7"/>
    <p:sldLayoutId id="2147483957" r:id="rId8"/>
    <p:sldLayoutId id="2147483965" r:id="rId9"/>
    <p:sldLayoutId id="2147483966" r:id="rId10"/>
    <p:sldLayoutId id="2147483996" r:id="rId11"/>
    <p:sldLayoutId id="2147483997" r:id="rId12"/>
    <p:sldLayoutId id="2147483998" r:id="rId13"/>
    <p:sldLayoutId id="2147483999" r:id="rId14"/>
    <p:sldLayoutId id="2147484000" r:id="rId15"/>
    <p:sldLayoutId id="2147484001" r:id="rId16"/>
    <p:sldLayoutId id="2147484007" r:id="rId17"/>
    <p:sldLayoutId id="2147483967" r:id="rId18"/>
    <p:sldLayoutId id="2147483968" r:id="rId19"/>
    <p:sldLayoutId id="2147483987" r:id="rId20"/>
    <p:sldLayoutId id="2147483969" r:id="rId21"/>
    <p:sldLayoutId id="2147483970" r:id="rId22"/>
    <p:sldLayoutId id="2147483971" r:id="rId23"/>
    <p:sldLayoutId id="2147483972" r:id="rId24"/>
    <p:sldLayoutId id="2147483973" r:id="rId25"/>
    <p:sldLayoutId id="2147483978" r:id="rId26"/>
    <p:sldLayoutId id="2147483974" r:id="rId27"/>
    <p:sldLayoutId id="2147483975" r:id="rId28"/>
    <p:sldLayoutId id="2147483976" r:id="rId29"/>
    <p:sldLayoutId id="2147483977" r:id="rId30"/>
    <p:sldLayoutId id="2147483988" r:id="rId31"/>
    <p:sldLayoutId id="2147483989" r:id="rId32"/>
    <p:sldLayoutId id="2147483990" r:id="rId33"/>
    <p:sldLayoutId id="2147483991" r:id="rId34"/>
    <p:sldLayoutId id="2147483992" r:id="rId35"/>
    <p:sldLayoutId id="2147483993" r:id="rId36"/>
    <p:sldLayoutId id="2147483995" r:id="rId37"/>
    <p:sldLayoutId id="2147484002" r:id="rId38"/>
    <p:sldLayoutId id="2147484003" r:id="rId39"/>
    <p:sldLayoutId id="2147484004" r:id="rId40"/>
    <p:sldLayoutId id="2147483994" r:id="rId41"/>
    <p:sldLayoutId id="2147484005" r:id="rId42"/>
    <p:sldLayoutId id="2147484006" r:id="rId43"/>
    <p:sldLayoutId id="2147483979" r:id="rId44"/>
    <p:sldLayoutId id="2147483980" r:id="rId45"/>
    <p:sldLayoutId id="2147483981" r:id="rId46"/>
    <p:sldLayoutId id="2147483982" r:id="rId47"/>
    <p:sldLayoutId id="2147483983" r:id="rId48"/>
    <p:sldLayoutId id="2147483984" r:id="rId49"/>
    <p:sldLayoutId id="2147483985" r:id="rId50"/>
    <p:sldLayoutId id="2147483986" r:id="rId51"/>
    <p:sldLayoutId id="2147484008" r:id="rId52"/>
    <p:sldLayoutId id="2147484009" r:id="rId53"/>
    <p:sldLayoutId id="2147484010" r:id="rId54"/>
    <p:sldLayoutId id="2147484011" r:id="rId55"/>
    <p:sldLayoutId id="2147484012" r:id="rId5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ub.ac.id/iroel/files/2013/03/Etika-Lingkungan-Hidup.ppt" TargetMode="External"/><Relationship Id="rId2" Type="http://schemas.openxmlformats.org/officeDocument/2006/relationships/hyperlink" Target="https://biodiversitywarriors.kehati.or.id/artikel/prinsip-etika-lingkungan/?lang=en" TargetMode="Externa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09890287-4DB6-4C87-AEAF-17E9594F40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13" b="7813"/>
          <a:stretch>
            <a:fillRect/>
          </a:stretch>
        </p:blipFill>
        <p:spPr/>
      </p:pic>
      <p:sp>
        <p:nvSpPr>
          <p:cNvPr id="285" name="Text Placeholder 284">
            <a:extLst>
              <a:ext uri="{FF2B5EF4-FFF2-40B4-BE49-F238E27FC236}">
                <a16:creationId xmlns:a16="http://schemas.microsoft.com/office/drawing/2014/main" id="{C0BF9B80-F084-4423-8C1C-E79BE82987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6" name="Text Placeholder 285">
            <a:extLst>
              <a:ext uri="{FF2B5EF4-FFF2-40B4-BE49-F238E27FC236}">
                <a16:creationId xmlns:a16="http://schemas.microsoft.com/office/drawing/2014/main" id="{9626180B-FF05-48CF-BFB3-C95C9B5DAB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933031D-018B-489E-B613-2113C1CD23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06F8B2E-A7F5-4413-BEED-BFF7C3D9F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1784" y="3680270"/>
            <a:ext cx="4072586" cy="146304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Swis721 Hv BT" panose="020B0804020202020204" pitchFamily="34" charset="0"/>
              </a:rPr>
              <a:t>Arif Surtono</a:t>
            </a:r>
            <a:endParaRPr lang="en-US" sz="2800" dirty="0">
              <a:latin typeface="Swis721 Hv BT" panose="020B08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228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biosentrisme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 err="1">
                <a:latin typeface="Swis721 Hv BT" panose="020B0804020202020204" pitchFamily="34" charset="0"/>
              </a:rPr>
              <a:t>Tidak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benar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bahwa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hanya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 yang </a:t>
            </a:r>
            <a:r>
              <a:rPr lang="en-US" altLang="en-US" sz="2400" dirty="0" err="1">
                <a:latin typeface="Swis721 Hv BT" panose="020B0804020202020204" pitchFamily="34" charset="0"/>
              </a:rPr>
              <a:t>mempunyai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nilai</a:t>
            </a:r>
            <a:r>
              <a:rPr lang="en-US" altLang="en-US" sz="2400" dirty="0">
                <a:latin typeface="Swis721 Hv BT" panose="020B0804020202020204" pitchFamily="34" charset="0"/>
              </a:rPr>
              <a:t>, </a:t>
            </a:r>
            <a:r>
              <a:rPr lang="en-US" altLang="en-US" sz="2400" dirty="0" err="1">
                <a:latin typeface="Swis721 Hv BT" panose="020B0804020202020204" pitchFamily="34" charset="0"/>
              </a:rPr>
              <a:t>alam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juga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mempunyai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nilai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pada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dirinya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sendiri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smtClean="0">
                <a:latin typeface="Swis721 Hv BT" panose="020B0804020202020204" pitchFamily="34" charset="0"/>
              </a:rPr>
              <a:t>yang </a:t>
            </a:r>
            <a:r>
              <a:rPr lang="en-US" altLang="en-US" sz="2400" dirty="0" err="1" smtClean="0">
                <a:latin typeface="Swis721 Hv BT" panose="020B0804020202020204" pitchFamily="34" charset="0"/>
              </a:rPr>
              <a:t>lepas</a:t>
            </a:r>
            <a:r>
              <a:rPr lang="en-US" altLang="en-US" sz="2400" dirty="0" smtClean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dari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kepentingan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.</a:t>
            </a: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Menganggap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setiap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kehidupan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makhluk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hidup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mempunyai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nilai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berharga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pada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dirinya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sendiri</a:t>
            </a:r>
            <a:r>
              <a:rPr lang="en-US" altLang="en-US" sz="2400" dirty="0">
                <a:latin typeface="Swis721 Hv BT" panose="020B0804020202020204" pitchFamily="34" charset="0"/>
              </a:rPr>
              <a:t>.</a:t>
            </a: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mempunyai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kewajiban</a:t>
            </a:r>
            <a:r>
              <a:rPr lang="en-US" altLang="en-US" sz="2400" dirty="0">
                <a:latin typeface="Swis721 Hv BT" panose="020B0804020202020204" pitchFamily="34" charset="0"/>
              </a:rPr>
              <a:t> moral </a:t>
            </a:r>
            <a:r>
              <a:rPr lang="en-US" altLang="en-US" sz="2400" dirty="0" err="1">
                <a:latin typeface="Swis721 Hv BT" panose="020B0804020202020204" pitchFamily="34" charset="0"/>
              </a:rPr>
              <a:t>terhadap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alam</a:t>
            </a:r>
            <a:r>
              <a:rPr lang="en-US" altLang="en-US" sz="2400" dirty="0">
                <a:latin typeface="Swis721 Hv BT" panose="020B0804020202020204" pitchFamily="34" charset="0"/>
              </a:rPr>
              <a:t>.</a:t>
            </a:r>
          </a:p>
          <a:p>
            <a:endParaRPr lang="en-US" sz="2400" dirty="0">
              <a:latin typeface="Swis721 Hv BT" panose="020B0804020202020204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22578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biosentrisme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 err="1">
                <a:latin typeface="Swis721 Hv BT" panose="020B0804020202020204" pitchFamily="34" charset="0"/>
              </a:rPr>
              <a:t>Keyakinan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bahwa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adalah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anggota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dari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komunitas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kehidupan</a:t>
            </a:r>
            <a:r>
              <a:rPr lang="en-US" altLang="en-US" sz="2400" dirty="0">
                <a:latin typeface="Swis721 Hv BT" panose="020B0804020202020204" pitchFamily="34" charset="0"/>
              </a:rPr>
              <a:t> di </a:t>
            </a:r>
            <a:r>
              <a:rPr lang="en-US" altLang="en-US" sz="2400" dirty="0" err="1" smtClean="0">
                <a:latin typeface="Swis721 Hv BT" panose="020B0804020202020204" pitchFamily="34" charset="0"/>
              </a:rPr>
              <a:t>bumi</a:t>
            </a:r>
            <a:r>
              <a:rPr lang="en-US" altLang="en-US" sz="2400" dirty="0" smtClean="0">
                <a:latin typeface="Swis721 Hv BT" panose="020B0804020202020204" pitchFamily="34" charset="0"/>
              </a:rPr>
              <a:t>, </a:t>
            </a:r>
            <a:r>
              <a:rPr lang="en-US" altLang="en-US" sz="2400" dirty="0" err="1">
                <a:latin typeface="Swis721 Hv BT" panose="020B0804020202020204" pitchFamily="34" charset="0"/>
              </a:rPr>
              <a:t>sama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seperti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makhluk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hidup</a:t>
            </a:r>
            <a:r>
              <a:rPr lang="en-US" altLang="en-US" sz="2400" dirty="0">
                <a:latin typeface="Swis721 Hv BT" panose="020B0804020202020204" pitchFamily="34" charset="0"/>
              </a:rPr>
              <a:t> yang lain.</a:t>
            </a: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Spesies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bersama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spesies</a:t>
            </a:r>
            <a:r>
              <a:rPr lang="en-US" altLang="en-US" sz="2400" dirty="0">
                <a:latin typeface="Swis721 Hv BT" panose="020B0804020202020204" pitchFamily="34" charset="0"/>
              </a:rPr>
              <a:t> yang lain </a:t>
            </a:r>
            <a:r>
              <a:rPr lang="en-US" altLang="en-US" sz="2400" dirty="0" err="1">
                <a:latin typeface="Swis721 Hv BT" panose="020B0804020202020204" pitchFamily="34" charset="0"/>
              </a:rPr>
              <a:t>adalah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bagian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dari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sistem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ekosistem</a:t>
            </a:r>
            <a:r>
              <a:rPr lang="en-US" altLang="en-US" sz="2400" dirty="0">
                <a:latin typeface="Swis721 Hv BT" panose="020B0804020202020204" pitchFamily="34" charset="0"/>
              </a:rPr>
              <a:t> yang </a:t>
            </a:r>
            <a:r>
              <a:rPr lang="en-US" altLang="en-US" sz="2400" dirty="0" err="1">
                <a:latin typeface="Swis721 Hv BT" panose="020B0804020202020204" pitchFamily="34" charset="0"/>
              </a:rPr>
              <a:t>saling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tergantung</a:t>
            </a:r>
            <a:r>
              <a:rPr lang="en-US" altLang="en-US" sz="2400" dirty="0">
                <a:latin typeface="Swis721 Hv BT" panose="020B0804020202020204" pitchFamily="34" charset="0"/>
              </a:rPr>
              <a:t>.</a:t>
            </a: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Organisme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adalah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pusat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kehidupan</a:t>
            </a:r>
            <a:r>
              <a:rPr lang="en-US" altLang="en-US" sz="2400" dirty="0">
                <a:latin typeface="Swis721 Hv BT" panose="020B0804020202020204" pitchFamily="34" charset="0"/>
              </a:rPr>
              <a:t> yang </a:t>
            </a:r>
            <a:r>
              <a:rPr lang="en-US" altLang="en-US" sz="2400" dirty="0" err="1">
                <a:latin typeface="Swis721 Hv BT" panose="020B0804020202020204" pitchFamily="34" charset="0"/>
              </a:rPr>
              <a:t>mempunyai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tujuan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sendiri</a:t>
            </a:r>
            <a:r>
              <a:rPr lang="en-US" altLang="en-US" sz="2400" dirty="0">
                <a:latin typeface="Swis721 Hv BT" panose="020B0804020202020204" pitchFamily="34" charset="0"/>
              </a:rPr>
              <a:t>.</a:t>
            </a: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pada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dirinya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 smtClean="0">
                <a:latin typeface="Swis721 Hv BT" panose="020B0804020202020204" pitchFamily="34" charset="0"/>
              </a:rPr>
              <a:t>sendiri</a:t>
            </a:r>
            <a:r>
              <a:rPr lang="en-US" altLang="en-US" sz="2400" dirty="0" smtClean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tidak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lebih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unggul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daripada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mahkluk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hidup</a:t>
            </a:r>
            <a:r>
              <a:rPr lang="en-US" altLang="en-US" sz="2400" dirty="0">
                <a:latin typeface="Swis721 Hv BT" panose="020B0804020202020204" pitchFamily="34" charset="0"/>
              </a:rPr>
              <a:t> yang lain.</a:t>
            </a:r>
          </a:p>
          <a:p>
            <a:endParaRPr lang="en-US" sz="2400" dirty="0">
              <a:latin typeface="Swis721 Hv BT" panose="020B0804020202020204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35517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ekosentrisme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sv-SE" altLang="en-US" sz="2400" dirty="0">
                <a:latin typeface="Swis721 Hv BT" panose="020B0804020202020204" pitchFamily="34" charset="0"/>
              </a:rPr>
              <a:t>Ekosentrisme merupakan kelanjutan dari teori etika lingkungan biosentrisme.</a:t>
            </a:r>
            <a:endParaRPr lang="en-US" altLang="en-US" sz="2400" dirty="0">
              <a:latin typeface="Swis721 Hv BT" panose="020B0804020202020204" pitchFamily="34" charset="0"/>
            </a:endParaRP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T</a:t>
            </a:r>
            <a:r>
              <a:rPr lang="en-US" altLang="en-US" sz="2400" dirty="0" err="1" smtClean="0">
                <a:latin typeface="Swis721 Hv BT" panose="020B0804020202020204" pitchFamily="34" charset="0"/>
              </a:rPr>
              <a:t>eori</a:t>
            </a:r>
            <a:r>
              <a:rPr lang="en-US" altLang="en-US" sz="2400" dirty="0" smtClean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ini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sering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disamakan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begitu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saja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karena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terdapat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banyak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kesamaan</a:t>
            </a:r>
            <a:endParaRPr lang="en-US" altLang="en-US" sz="2400" dirty="0">
              <a:latin typeface="Swis721 Hv BT" panose="020B0804020202020204" pitchFamily="34" charset="0"/>
            </a:endParaRP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Yaitu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pada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penekanannya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atas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pendobrakan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cara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pandang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antroposentrisme</a:t>
            </a:r>
            <a:r>
              <a:rPr lang="en-US" altLang="en-US" sz="2400" dirty="0">
                <a:latin typeface="Swis721 Hv BT" panose="020B0804020202020204" pitchFamily="34" charset="0"/>
              </a:rPr>
              <a:t> yang </a:t>
            </a:r>
            <a:r>
              <a:rPr lang="en-US" altLang="en-US" sz="2400" dirty="0" err="1">
                <a:latin typeface="Swis721 Hv BT" panose="020B0804020202020204" pitchFamily="34" charset="0"/>
              </a:rPr>
              <a:t>membatasi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keberlakuan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etika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hanya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pada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komunitas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.</a:t>
            </a:r>
          </a:p>
          <a:p>
            <a:endParaRPr lang="en-US" sz="2400" dirty="0">
              <a:latin typeface="Swis721 Hv BT" panose="020B0804020202020204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12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02258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ekosentrisme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 err="1">
                <a:latin typeface="Swis721 Hv BT" panose="020B0804020202020204" pitchFamily="34" charset="0"/>
              </a:rPr>
              <a:t>Keduanya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memperluas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keberlakuan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etika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untuk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mencakup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komunitas</a:t>
            </a:r>
            <a:r>
              <a:rPr lang="en-US" altLang="en-US" sz="2400" dirty="0">
                <a:latin typeface="Swis721 Hv BT" panose="020B0804020202020204" pitchFamily="34" charset="0"/>
              </a:rPr>
              <a:t> yang </a:t>
            </a:r>
            <a:r>
              <a:rPr lang="en-US" altLang="en-US" sz="2400" dirty="0" err="1">
                <a:latin typeface="Swis721 Hv BT" panose="020B0804020202020204" pitchFamily="34" charset="0"/>
              </a:rPr>
              <a:t>lebih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luas</a:t>
            </a:r>
            <a:r>
              <a:rPr lang="en-US" altLang="en-US" sz="2400" dirty="0">
                <a:latin typeface="Swis721 Hv BT" panose="020B0804020202020204" pitchFamily="34" charset="0"/>
              </a:rPr>
              <a:t>. </a:t>
            </a: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Pada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biosentrisme</a:t>
            </a:r>
            <a:r>
              <a:rPr lang="en-US" altLang="en-US" sz="2400" dirty="0">
                <a:latin typeface="Swis721 Hv BT" panose="020B0804020202020204" pitchFamily="34" charset="0"/>
              </a:rPr>
              <a:t>, </a:t>
            </a:r>
            <a:r>
              <a:rPr lang="en-US" altLang="en-US" sz="2400" dirty="0" err="1">
                <a:latin typeface="Swis721 Hv BT" panose="020B0804020202020204" pitchFamily="34" charset="0"/>
              </a:rPr>
              <a:t>konsep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etika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dibatasi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pada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komunitas</a:t>
            </a:r>
            <a:r>
              <a:rPr lang="en-US" altLang="en-US" sz="2400" dirty="0">
                <a:latin typeface="Swis721 Hv BT" panose="020B0804020202020204" pitchFamily="34" charset="0"/>
              </a:rPr>
              <a:t> yang </a:t>
            </a:r>
            <a:r>
              <a:rPr lang="en-US" altLang="en-US" sz="2400" dirty="0" err="1">
                <a:latin typeface="Swis721 Hv BT" panose="020B0804020202020204" pitchFamily="34" charset="0"/>
              </a:rPr>
              <a:t>hidup</a:t>
            </a:r>
            <a:r>
              <a:rPr lang="en-US" altLang="en-US" sz="2400" dirty="0">
                <a:latin typeface="Swis721 Hv BT" panose="020B0804020202020204" pitchFamily="34" charset="0"/>
              </a:rPr>
              <a:t> (</a:t>
            </a:r>
            <a:r>
              <a:rPr lang="en-US" altLang="en-US" sz="2400" dirty="0" err="1">
                <a:latin typeface="Swis721 Hv BT" panose="020B0804020202020204" pitchFamily="34" charset="0"/>
              </a:rPr>
              <a:t>biosentrism</a:t>
            </a:r>
            <a:r>
              <a:rPr lang="en-US" altLang="en-US" sz="2400" dirty="0">
                <a:latin typeface="Swis721 Hv BT" panose="020B0804020202020204" pitchFamily="34" charset="0"/>
              </a:rPr>
              <a:t>), </a:t>
            </a:r>
            <a:r>
              <a:rPr lang="en-US" altLang="en-US" sz="2400" dirty="0" err="1">
                <a:latin typeface="Swis721 Hv BT" panose="020B0804020202020204" pitchFamily="34" charset="0"/>
              </a:rPr>
              <a:t>seperti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tumbuhan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hewan</a:t>
            </a:r>
            <a:r>
              <a:rPr lang="en-US" altLang="en-US" sz="2400" dirty="0">
                <a:latin typeface="Swis721 Hv BT" panose="020B0804020202020204" pitchFamily="34" charset="0"/>
              </a:rPr>
              <a:t>. </a:t>
            </a: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Sedang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pada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ekosentrisme</a:t>
            </a:r>
            <a:r>
              <a:rPr lang="en-US" altLang="en-US" sz="2400" dirty="0">
                <a:latin typeface="Swis721 Hv BT" panose="020B0804020202020204" pitchFamily="34" charset="0"/>
              </a:rPr>
              <a:t>, </a:t>
            </a:r>
            <a:r>
              <a:rPr lang="en-US" altLang="en-US" sz="2400" dirty="0" err="1">
                <a:latin typeface="Swis721 Hv BT" panose="020B0804020202020204" pitchFamily="34" charset="0"/>
              </a:rPr>
              <a:t>pemakaian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etika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diperluas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untuk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mencakup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komunitas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ekosistem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seluruhnya</a:t>
            </a:r>
            <a:r>
              <a:rPr lang="en-US" altLang="en-US" sz="2400" dirty="0">
                <a:latin typeface="Swis721 Hv BT" panose="020B0804020202020204" pitchFamily="34" charset="0"/>
              </a:rPr>
              <a:t> (</a:t>
            </a:r>
            <a:r>
              <a:rPr lang="en-US" altLang="en-US" sz="2400" dirty="0" err="1">
                <a:latin typeface="Swis721 Hv BT" panose="020B0804020202020204" pitchFamily="34" charset="0"/>
              </a:rPr>
              <a:t>ekosentrism</a:t>
            </a:r>
            <a:r>
              <a:rPr lang="en-US" altLang="en-US" sz="2400" dirty="0">
                <a:latin typeface="Swis721 Hv BT" panose="020B0804020202020204" pitchFamily="34" charset="0"/>
              </a:rPr>
              <a:t>).</a:t>
            </a:r>
          </a:p>
          <a:p>
            <a:endParaRPr lang="en-US" sz="2400" dirty="0">
              <a:latin typeface="Swis721 Hv BT" panose="020B0804020202020204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13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01698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Aliran-aliran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solidFill>
            <a:srgbClr val="FFFF00"/>
          </a:solidFill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Teosentrisme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Ekofeminisme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Zoosentrisme</a:t>
            </a:r>
            <a:endParaRPr lang="en-US" dirty="0" smtClean="0"/>
          </a:p>
          <a:p>
            <a:pPr marL="0" indent="0">
              <a:buNone/>
            </a:pPr>
            <a:r>
              <a:rPr lang="en-US" sz="2400" b="1" u="sng" dirty="0" err="1" smtClean="0"/>
              <a:t>Tugas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Anda</a:t>
            </a:r>
            <a:r>
              <a:rPr lang="en-US" sz="2400" b="1" u="sng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aliran-aliran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(Point 1, 2 </a:t>
            </a:r>
            <a:r>
              <a:rPr lang="en-US" dirty="0" err="1" smtClean="0"/>
              <a:t>dan</a:t>
            </a:r>
            <a:r>
              <a:rPr lang="en-US" dirty="0" smtClean="0"/>
              <a:t> 3 di </a:t>
            </a:r>
            <a:r>
              <a:rPr lang="en-US" dirty="0" err="1" smtClean="0"/>
              <a:t>atas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Makalahnya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file document (MS Word)</a:t>
            </a:r>
          </a:p>
          <a:p>
            <a:pPr marL="0" indent="0">
              <a:buNone/>
            </a:pP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link </a:t>
            </a:r>
            <a:r>
              <a:rPr lang="en-US" dirty="0" err="1" smtClean="0"/>
              <a:t>Googledrive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14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9382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57048" y="2231886"/>
            <a:ext cx="10288693" cy="3660648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fontAlgn="base"/>
            <a:r>
              <a:rPr lang="en-US" b="1" dirty="0"/>
              <a:t>1.Prinsip </a:t>
            </a:r>
            <a:r>
              <a:rPr lang="en-US" b="1" dirty="0" err="1"/>
              <a:t>sikap</a:t>
            </a:r>
            <a:r>
              <a:rPr lang="en-US" b="1" dirty="0"/>
              <a:t> </a:t>
            </a:r>
            <a:r>
              <a:rPr lang="en-US" b="1" dirty="0" err="1"/>
              <a:t>hormat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alam</a:t>
            </a:r>
            <a:r>
              <a:rPr lang="en-US" b="1" dirty="0"/>
              <a:t> (</a:t>
            </a:r>
            <a:r>
              <a:rPr lang="en-US" b="1" i="1" dirty="0"/>
              <a:t>respect for nature</a:t>
            </a:r>
            <a:r>
              <a:rPr lang="en-US" b="1" dirty="0"/>
              <a:t>)</a:t>
            </a:r>
          </a:p>
          <a:p>
            <a:pPr marL="0" indent="0" fontAlgn="base">
              <a:buNone/>
            </a:pP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,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tumbuh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alamiah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penciptanya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merawat</a:t>
            </a:r>
            <a:r>
              <a:rPr lang="en-US" dirty="0"/>
              <a:t>, </a:t>
            </a:r>
            <a:r>
              <a:rPr lang="en-US" dirty="0" err="1"/>
              <a:t>menjaga</a:t>
            </a:r>
            <a:r>
              <a:rPr lang="en-US" dirty="0"/>
              <a:t>, </a:t>
            </a:r>
            <a:r>
              <a:rPr lang="en-US" dirty="0" err="1"/>
              <a:t>melindungi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melestarikan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isinya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diperbolehkan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dibenarkan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moral.</a:t>
            </a:r>
          </a:p>
          <a:p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https://biodiversitywarriors.kehati.or.id/artikel/prinsip-etika-lingkungan/?lang=en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15</a:t>
            </a:fld>
            <a:endParaRPr lang="en-US" noProof="0" dirty="0"/>
          </a:p>
        </p:txBody>
      </p:sp>
      <p:sp>
        <p:nvSpPr>
          <p:cNvPr id="7" name="Rectangle 6"/>
          <p:cNvSpPr/>
          <p:nvPr/>
        </p:nvSpPr>
        <p:spPr>
          <a:xfrm>
            <a:off x="548640" y="2145792"/>
            <a:ext cx="102886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Prinsip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etika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lingkungan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hidup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dirumuskan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dengan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tujuan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untuk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dapat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dipakai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sebagai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pegangan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dan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tuntutan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bagi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perilaku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manusia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dalam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berhadapan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dengan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alam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. Minimal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ada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Sembilan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prinsip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dalam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etika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lingkungan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hidup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 (Sonny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Keraf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, 2002), </a:t>
            </a:r>
            <a:r>
              <a:rPr lang="en-US" sz="2000" dirty="0" err="1">
                <a:solidFill>
                  <a:srgbClr val="212529"/>
                </a:solidFill>
                <a:latin typeface="Arial Rounded MT Bold" panose="020F0704030504030204" pitchFamily="34" charset="0"/>
              </a:rPr>
              <a:t>yaitu</a:t>
            </a:r>
            <a:r>
              <a:rPr lang="en-US" sz="2000" dirty="0">
                <a:solidFill>
                  <a:srgbClr val="212529"/>
                </a:solidFill>
                <a:latin typeface="Arial Rounded MT Bold" panose="020F0704030504030204" pitchFamily="34" charset="0"/>
              </a:rPr>
              <a:t>:</a:t>
            </a:r>
            <a:endParaRPr lang="en-US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93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731936" cy="3660648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n-US" sz="2400" dirty="0">
                <a:latin typeface="Arial Rounded MT Bold" panose="020F0704030504030204" pitchFamily="34" charset="0"/>
              </a:rPr>
              <a:t>2.     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400" b="1" dirty="0" err="1">
                <a:latin typeface="Arial Rounded MT Bold" panose="020F0704030504030204" pitchFamily="34" charset="0"/>
              </a:rPr>
              <a:t>Prinsip</a:t>
            </a:r>
            <a:r>
              <a:rPr lang="en-US" sz="2400" b="1" dirty="0">
                <a:latin typeface="Arial Rounded MT Bold" panose="020F0704030504030204" pitchFamily="34" charset="0"/>
              </a:rPr>
              <a:t> </a:t>
            </a:r>
            <a:r>
              <a:rPr lang="en-US" sz="2200" b="1" dirty="0" err="1">
                <a:latin typeface="Arial Rounded MT Bold" panose="020F0704030504030204" pitchFamily="34" charset="0"/>
              </a:rPr>
              <a:t>tanggung</a:t>
            </a:r>
            <a:r>
              <a:rPr lang="en-US" sz="2200" b="1" dirty="0">
                <a:latin typeface="Arial Rounded MT Bold" panose="020F0704030504030204" pitchFamily="34" charset="0"/>
              </a:rPr>
              <a:t> </a:t>
            </a:r>
            <a:r>
              <a:rPr lang="en-US" sz="2200" b="1" dirty="0" err="1">
                <a:latin typeface="Arial Rounded MT Bold" panose="020F0704030504030204" pitchFamily="34" charset="0"/>
              </a:rPr>
              <a:t>jawab</a:t>
            </a:r>
            <a:r>
              <a:rPr lang="en-US" sz="2200" b="1" dirty="0">
                <a:latin typeface="Arial Rounded MT Bold" panose="020F0704030504030204" pitchFamily="34" charset="0"/>
              </a:rPr>
              <a:t> (</a:t>
            </a:r>
            <a:r>
              <a:rPr lang="en-US" sz="2200" b="1" i="1" dirty="0">
                <a:latin typeface="Arial Rounded MT Bold" panose="020F0704030504030204" pitchFamily="34" charset="0"/>
              </a:rPr>
              <a:t>moral responsibility for nature</a:t>
            </a:r>
            <a:r>
              <a:rPr lang="en-US" sz="2200" b="1" dirty="0">
                <a:latin typeface="Arial Rounded MT Bold" panose="020F0704030504030204" pitchFamily="34" charset="0"/>
              </a:rPr>
              <a:t>)</a:t>
            </a:r>
          </a:p>
          <a:p>
            <a:pPr fontAlgn="base"/>
            <a:r>
              <a:rPr lang="en-US" sz="2400" dirty="0" err="1"/>
              <a:t>Sejatinya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milik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r>
              <a:rPr lang="en-US" sz="2400" dirty="0"/>
              <a:t> </a:t>
            </a:r>
            <a:r>
              <a:rPr lang="en-US" sz="2400" dirty="0" err="1"/>
              <a:t>dihargai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bernilai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rasa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sendirinya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.</a:t>
            </a:r>
          </a:p>
          <a:p>
            <a:pPr fontAlgn="base"/>
            <a:r>
              <a:rPr lang="en-US" sz="2200" dirty="0">
                <a:latin typeface="Arial Rounded MT Bold" panose="020F0704030504030204" pitchFamily="34" charset="0"/>
              </a:rPr>
              <a:t>3.      </a:t>
            </a:r>
            <a:r>
              <a:rPr lang="en-US" sz="2200" b="1" dirty="0" err="1">
                <a:latin typeface="Arial Rounded MT Bold" panose="020F0704030504030204" pitchFamily="34" charset="0"/>
              </a:rPr>
              <a:t>Prinsip</a:t>
            </a:r>
            <a:r>
              <a:rPr lang="en-US" sz="2200" b="1" dirty="0">
                <a:latin typeface="Arial Rounded MT Bold" panose="020F0704030504030204" pitchFamily="34" charset="0"/>
              </a:rPr>
              <a:t> </a:t>
            </a:r>
            <a:r>
              <a:rPr lang="en-US" sz="2200" b="1" dirty="0" err="1">
                <a:latin typeface="Arial Rounded MT Bold" panose="020F0704030504030204" pitchFamily="34" charset="0"/>
              </a:rPr>
              <a:t>solidaritas</a:t>
            </a:r>
            <a:r>
              <a:rPr lang="en-US" sz="2200" b="1" dirty="0">
                <a:latin typeface="Arial Rounded MT Bold" panose="020F0704030504030204" pitchFamily="34" charset="0"/>
              </a:rPr>
              <a:t> </a:t>
            </a:r>
            <a:r>
              <a:rPr lang="en-US" sz="2200" b="1" dirty="0" err="1">
                <a:latin typeface="Arial Rounded MT Bold" panose="020F0704030504030204" pitchFamily="34" charset="0"/>
              </a:rPr>
              <a:t>kosmis</a:t>
            </a:r>
            <a:r>
              <a:rPr lang="en-US" sz="2200" b="1" dirty="0">
                <a:latin typeface="Arial Rounded MT Bold" panose="020F0704030504030204" pitchFamily="34" charset="0"/>
              </a:rPr>
              <a:t> (</a:t>
            </a:r>
            <a:r>
              <a:rPr lang="en-US" sz="2200" b="1" i="1" dirty="0">
                <a:latin typeface="Arial Rounded MT Bold" panose="020F0704030504030204" pitchFamily="34" charset="0"/>
              </a:rPr>
              <a:t>cosmic solidarity)</a:t>
            </a:r>
            <a:endParaRPr lang="en-US" sz="2200" b="1" dirty="0">
              <a:latin typeface="Arial Rounded MT Bold" panose="020F0704030504030204" pitchFamily="34" charset="0"/>
            </a:endParaRPr>
          </a:p>
          <a:p>
            <a:pPr fontAlgn="base"/>
            <a:r>
              <a:rPr lang="en-US" sz="2400" dirty="0" err="1"/>
              <a:t>Solidaritas</a:t>
            </a:r>
            <a:r>
              <a:rPr lang="en-US" sz="2400" dirty="0"/>
              <a:t> </a:t>
            </a:r>
            <a:r>
              <a:rPr lang="en-US" sz="2400" dirty="0" err="1"/>
              <a:t>kosmis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hakekatnya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/>
              <a:t>solidaritas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r>
              <a:rPr lang="en-US" sz="2400" dirty="0"/>
              <a:t>. </a:t>
            </a:r>
            <a:r>
              <a:rPr lang="en-US" sz="2400" dirty="0" err="1"/>
              <a:t>Solidaritas</a:t>
            </a:r>
            <a:r>
              <a:rPr lang="en-US" sz="2400" dirty="0"/>
              <a:t> </a:t>
            </a:r>
            <a:r>
              <a:rPr lang="en-US" sz="2400" dirty="0" err="1"/>
              <a:t>kosmis</a:t>
            </a:r>
            <a:r>
              <a:rPr lang="en-US" sz="2400" dirty="0"/>
              <a:t> </a:t>
            </a:r>
            <a:r>
              <a:rPr lang="en-US" sz="2400" dirty="0" err="1"/>
              <a:t>berfungsi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mengontrol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batas-batas</a:t>
            </a:r>
            <a:r>
              <a:rPr lang="en-US" sz="2400" dirty="0"/>
              <a:t> </a:t>
            </a:r>
            <a:r>
              <a:rPr lang="en-US" sz="2400" dirty="0" err="1"/>
              <a:t>keseimbangan</a:t>
            </a:r>
            <a:r>
              <a:rPr lang="en-US" sz="2400" dirty="0"/>
              <a:t> </a:t>
            </a:r>
            <a:r>
              <a:rPr lang="en-US" sz="2400" dirty="0" err="1"/>
              <a:t>kosmis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yang pro </a:t>
            </a:r>
            <a:r>
              <a:rPr lang="en-US" sz="2400" dirty="0" err="1"/>
              <a:t>alam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setuju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yang </a:t>
            </a:r>
            <a:r>
              <a:rPr lang="en-US" sz="2400" dirty="0" err="1"/>
              <a:t>merusak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endParaRPr lang="en-US" sz="2400" dirty="0"/>
          </a:p>
          <a:p>
            <a:pPr fontAlgn="base"/>
            <a:r>
              <a:rPr lang="en-US" sz="2200" dirty="0">
                <a:latin typeface="Arial Rounded MT Bold" panose="020F0704030504030204" pitchFamily="34" charset="0"/>
              </a:rPr>
              <a:t>4.    </a:t>
            </a:r>
            <a:r>
              <a:rPr lang="en-US" sz="2200" b="1" dirty="0">
                <a:latin typeface="Arial Rounded MT Bold" panose="020F0704030504030204" pitchFamily="34" charset="0"/>
              </a:rPr>
              <a:t>  </a:t>
            </a:r>
            <a:r>
              <a:rPr lang="en-US" sz="2200" b="1" dirty="0" err="1">
                <a:latin typeface="Arial Rounded MT Bold" panose="020F0704030504030204" pitchFamily="34" charset="0"/>
              </a:rPr>
              <a:t>Prinsip</a:t>
            </a:r>
            <a:r>
              <a:rPr lang="en-US" sz="2200" b="1" dirty="0">
                <a:latin typeface="Arial Rounded MT Bold" panose="020F0704030504030204" pitchFamily="34" charset="0"/>
              </a:rPr>
              <a:t> </a:t>
            </a:r>
            <a:r>
              <a:rPr lang="en-US" sz="2200" b="1" dirty="0" err="1">
                <a:latin typeface="Arial Rounded MT Bold" panose="020F0704030504030204" pitchFamily="34" charset="0"/>
              </a:rPr>
              <a:t>kasih</a:t>
            </a:r>
            <a:r>
              <a:rPr lang="en-US" sz="2200" b="1" dirty="0">
                <a:latin typeface="Arial Rounded MT Bold" panose="020F0704030504030204" pitchFamily="34" charset="0"/>
              </a:rPr>
              <a:t> saying </a:t>
            </a:r>
            <a:r>
              <a:rPr lang="en-US" sz="2200" b="1" dirty="0" err="1">
                <a:latin typeface="Arial Rounded MT Bold" panose="020F0704030504030204" pitchFamily="34" charset="0"/>
              </a:rPr>
              <a:t>dan</a:t>
            </a:r>
            <a:r>
              <a:rPr lang="en-US" sz="2200" b="1" dirty="0">
                <a:latin typeface="Arial Rounded MT Bold" panose="020F0704030504030204" pitchFamily="34" charset="0"/>
              </a:rPr>
              <a:t> </a:t>
            </a:r>
            <a:r>
              <a:rPr lang="en-US" sz="2200" b="1" dirty="0" err="1">
                <a:latin typeface="Arial Rounded MT Bold" panose="020F0704030504030204" pitchFamily="34" charset="0"/>
              </a:rPr>
              <a:t>kepedulian</a:t>
            </a:r>
            <a:r>
              <a:rPr lang="en-US" sz="2200" b="1" dirty="0">
                <a:latin typeface="Arial Rounded MT Bold" panose="020F0704030504030204" pitchFamily="34" charset="0"/>
              </a:rPr>
              <a:t> </a:t>
            </a:r>
            <a:r>
              <a:rPr lang="en-US" sz="2200" b="1" dirty="0" err="1">
                <a:latin typeface="Arial Rounded MT Bold" panose="020F0704030504030204" pitchFamily="34" charset="0"/>
              </a:rPr>
              <a:t>terhadap</a:t>
            </a:r>
            <a:r>
              <a:rPr lang="en-US" sz="2200" b="1" dirty="0">
                <a:latin typeface="Arial Rounded MT Bold" panose="020F0704030504030204" pitchFamily="34" charset="0"/>
              </a:rPr>
              <a:t> </a:t>
            </a:r>
            <a:r>
              <a:rPr lang="en-US" sz="2200" b="1" dirty="0" err="1">
                <a:latin typeface="Arial Rounded MT Bold" panose="020F0704030504030204" pitchFamily="34" charset="0"/>
              </a:rPr>
              <a:t>alam</a:t>
            </a:r>
            <a:r>
              <a:rPr lang="en-US" sz="2200" b="1" dirty="0">
                <a:latin typeface="Arial Rounded MT Bold" panose="020F0704030504030204" pitchFamily="34" charset="0"/>
              </a:rPr>
              <a:t> (</a:t>
            </a:r>
            <a:r>
              <a:rPr lang="en-US" sz="2200" b="1" i="1" dirty="0">
                <a:latin typeface="Arial Rounded MT Bold" panose="020F0704030504030204" pitchFamily="34" charset="0"/>
              </a:rPr>
              <a:t>caring for nature</a:t>
            </a:r>
            <a:r>
              <a:rPr lang="en-US" sz="2200" b="1" dirty="0">
                <a:latin typeface="Arial Rounded MT Bold" panose="020F0704030504030204" pitchFamily="34" charset="0"/>
              </a:rPr>
              <a:t>)</a:t>
            </a:r>
          </a:p>
          <a:p>
            <a:pPr fontAlgn="base"/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moral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arah</a:t>
            </a:r>
            <a:r>
              <a:rPr lang="en-US" sz="2400" dirty="0"/>
              <a:t> yang 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mengharap</a:t>
            </a:r>
            <a:r>
              <a:rPr lang="en-US" sz="2400" dirty="0"/>
              <a:t> </a:t>
            </a:r>
            <a:r>
              <a:rPr lang="en-US" sz="2400" dirty="0" err="1"/>
              <a:t>balasan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didasarkan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pertimbangan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/>
              <a:t>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16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06269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b="1" dirty="0">
                <a:latin typeface="Arial Rounded MT Bold" panose="020F0704030504030204" pitchFamily="34" charset="0"/>
              </a:rPr>
              <a:t>5. </a:t>
            </a:r>
            <a:r>
              <a:rPr lang="en-US" b="1" dirty="0" err="1">
                <a:latin typeface="Arial Rounded MT Bold" panose="020F0704030504030204" pitchFamily="34" charset="0"/>
              </a:rPr>
              <a:t>Prinsip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tidak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merugikan</a:t>
            </a:r>
            <a:r>
              <a:rPr lang="en-US" b="1" dirty="0">
                <a:latin typeface="Arial Rounded MT Bold" panose="020F0704030504030204" pitchFamily="34" charset="0"/>
              </a:rPr>
              <a:t> (</a:t>
            </a:r>
            <a:r>
              <a:rPr lang="en-US" b="1" i="1" dirty="0">
                <a:latin typeface="Arial Rounded MT Bold" panose="020F0704030504030204" pitchFamily="34" charset="0"/>
              </a:rPr>
              <a:t>no harm</a:t>
            </a:r>
            <a:r>
              <a:rPr lang="en-US" b="1" dirty="0">
                <a:latin typeface="Arial Rounded MT Bold" panose="020F0704030504030204" pitchFamily="34" charset="0"/>
              </a:rPr>
              <a:t>)</a:t>
            </a:r>
          </a:p>
          <a:p>
            <a:pPr fontAlgn="base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. </a:t>
            </a:r>
            <a:r>
              <a:rPr lang="en-US" dirty="0" err="1"/>
              <a:t>Bentuk</a:t>
            </a:r>
            <a:r>
              <a:rPr lang="en-US" dirty="0"/>
              <a:t> minimal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lain di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semesta</a:t>
            </a:r>
            <a:r>
              <a:rPr lang="en-US" dirty="0"/>
              <a:t>.</a:t>
            </a:r>
          </a:p>
          <a:p>
            <a:pPr fontAlgn="base"/>
            <a:r>
              <a:rPr lang="en-US" dirty="0">
                <a:latin typeface="Arial Rounded MT Bold" panose="020F0704030504030204" pitchFamily="34" charset="0"/>
              </a:rPr>
              <a:t>6</a:t>
            </a:r>
            <a:r>
              <a:rPr lang="en-US" b="1" dirty="0">
                <a:latin typeface="Arial Rounded MT Bold" panose="020F0704030504030204" pitchFamily="34" charset="0"/>
              </a:rPr>
              <a:t>. </a:t>
            </a:r>
            <a:r>
              <a:rPr lang="en-US" b="1" dirty="0" err="1">
                <a:latin typeface="Arial Rounded MT Bold" panose="020F0704030504030204" pitchFamily="34" charset="0"/>
              </a:rPr>
              <a:t>Prinsip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hidup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sederhana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dan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selaras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dengan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alam</a:t>
            </a:r>
            <a:endParaRPr lang="en-US" b="1" dirty="0">
              <a:latin typeface="Arial Rounded MT Bold" panose="020F0704030504030204" pitchFamily="34" charset="0"/>
            </a:endParaRPr>
          </a:p>
          <a:p>
            <a:pPr fontAlgn="base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, </a:t>
            </a:r>
            <a:r>
              <a:rPr lang="en-US" dirty="0" err="1"/>
              <a:t>kualitas</a:t>
            </a:r>
            <a:r>
              <a:rPr lang="en-US" dirty="0"/>
              <a:t>,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, </a:t>
            </a:r>
            <a:r>
              <a:rPr lang="en-US" dirty="0" err="1"/>
              <a:t>sarana,standard</a:t>
            </a:r>
            <a:r>
              <a:rPr lang="en-US" dirty="0"/>
              <a:t> material.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rakus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tamak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 smtClean="0"/>
              <a:t>, </a:t>
            </a:r>
            <a:r>
              <a:rPr lang="en-US" dirty="0" err="1" smtClean="0"/>
              <a:t>mengeksploitasi</a:t>
            </a:r>
            <a:r>
              <a:rPr lang="en-US" dirty="0" smtClean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 </a:t>
            </a:r>
            <a:r>
              <a:rPr lang="en-US" dirty="0" err="1"/>
              <a:t>Prinsip</a:t>
            </a:r>
            <a:r>
              <a:rPr lang="en-US" dirty="0"/>
              <a:t> moral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 agar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menyelamatkan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17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40378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 sz="2200" b="1" dirty="0">
                <a:latin typeface="Arial Rounded MT Bold" panose="020F0704030504030204" pitchFamily="34" charset="0"/>
              </a:rPr>
              <a:t>7. </a:t>
            </a:r>
            <a:r>
              <a:rPr lang="en-US" sz="2200" b="1" dirty="0" err="1">
                <a:latin typeface="Arial Rounded MT Bold" panose="020F0704030504030204" pitchFamily="34" charset="0"/>
              </a:rPr>
              <a:t>Prinsip</a:t>
            </a:r>
            <a:r>
              <a:rPr lang="en-US" sz="2200" b="1" dirty="0">
                <a:latin typeface="Arial Rounded MT Bold" panose="020F0704030504030204" pitchFamily="34" charset="0"/>
              </a:rPr>
              <a:t> </a:t>
            </a:r>
            <a:r>
              <a:rPr lang="en-US" sz="2200" b="1" dirty="0" err="1">
                <a:latin typeface="Arial Rounded MT Bold" panose="020F0704030504030204" pitchFamily="34" charset="0"/>
              </a:rPr>
              <a:t>keadilan</a:t>
            </a:r>
            <a:endParaRPr lang="en-US" sz="2200" b="1" dirty="0">
              <a:latin typeface="Arial Rounded MT Bold" panose="020F0704030504030204" pitchFamily="34" charset="0"/>
            </a:endParaRPr>
          </a:p>
          <a:p>
            <a:pPr fontAlgn="base"/>
            <a:r>
              <a:rPr lang="en-US" sz="2200" dirty="0" err="1"/>
              <a:t>Prinsip</a:t>
            </a:r>
            <a:r>
              <a:rPr lang="en-US" sz="2200" dirty="0"/>
              <a:t> </a:t>
            </a:r>
            <a:r>
              <a:rPr lang="en-US" sz="2200" dirty="0" err="1"/>
              <a:t>keadilan</a:t>
            </a:r>
            <a:r>
              <a:rPr lang="en-US" sz="2200" dirty="0"/>
              <a:t>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berbeda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prinsip-prinsip</a:t>
            </a:r>
            <a:r>
              <a:rPr lang="en-US" sz="2200" dirty="0"/>
              <a:t> </a:t>
            </a:r>
            <a:r>
              <a:rPr lang="en-US" sz="2200" dirty="0" err="1"/>
              <a:t>sebelumnya</a:t>
            </a:r>
            <a:r>
              <a:rPr lang="en-US" sz="2200" dirty="0"/>
              <a:t>, </a:t>
            </a:r>
            <a:r>
              <a:rPr lang="en-US" sz="2200" dirty="0" err="1"/>
              <a:t>Prinsip</a:t>
            </a:r>
            <a:r>
              <a:rPr lang="en-US" sz="2200" dirty="0"/>
              <a:t> </a:t>
            </a:r>
            <a:r>
              <a:rPr lang="en-US" sz="2200" dirty="0" err="1"/>
              <a:t>keadilan</a:t>
            </a:r>
            <a:r>
              <a:rPr lang="en-US" sz="2200" dirty="0"/>
              <a:t>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ditekankan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bagaimana</a:t>
            </a:r>
            <a:r>
              <a:rPr lang="en-US" sz="2200" dirty="0"/>
              <a:t> </a:t>
            </a:r>
            <a:r>
              <a:rPr lang="en-US" sz="2200" dirty="0" err="1"/>
              <a:t>manusia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berperilaku</a:t>
            </a:r>
            <a:r>
              <a:rPr lang="en-US" sz="2200" dirty="0"/>
              <a:t> </a:t>
            </a:r>
            <a:r>
              <a:rPr lang="en-US" sz="2200" dirty="0" err="1"/>
              <a:t>adil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yang lain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keterkaitan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alam</a:t>
            </a:r>
            <a:r>
              <a:rPr lang="en-US" sz="2200" dirty="0"/>
              <a:t> </a:t>
            </a:r>
            <a:r>
              <a:rPr lang="en-US" sz="2200" dirty="0" err="1"/>
              <a:t>semesta</a:t>
            </a:r>
            <a:r>
              <a:rPr lang="en-US" sz="2200" dirty="0"/>
              <a:t> </a:t>
            </a:r>
            <a:r>
              <a:rPr lang="en-US" sz="2200" dirty="0" err="1"/>
              <a:t>juga</a:t>
            </a:r>
            <a:r>
              <a:rPr lang="en-US" sz="2200" dirty="0"/>
              <a:t>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sistem</a:t>
            </a:r>
            <a:r>
              <a:rPr lang="en-US" sz="2200" dirty="0"/>
              <a:t> social yang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diatur</a:t>
            </a:r>
            <a:r>
              <a:rPr lang="en-US" sz="2200" dirty="0"/>
              <a:t> agar </a:t>
            </a:r>
            <a:r>
              <a:rPr lang="en-US" sz="2200" dirty="0" err="1"/>
              <a:t>berdampak</a:t>
            </a:r>
            <a:r>
              <a:rPr lang="en-US" sz="2200" dirty="0"/>
              <a:t> </a:t>
            </a:r>
            <a:r>
              <a:rPr lang="en-US" sz="2200" dirty="0" err="1"/>
              <a:t>positif</a:t>
            </a:r>
            <a:r>
              <a:rPr lang="en-US" sz="2200" dirty="0"/>
              <a:t> </a:t>
            </a:r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kelestarian</a:t>
            </a:r>
            <a:r>
              <a:rPr lang="en-US" sz="2200" dirty="0"/>
              <a:t> </a:t>
            </a:r>
            <a:r>
              <a:rPr lang="en-US" sz="2200" dirty="0" err="1"/>
              <a:t>lingkungan</a:t>
            </a:r>
            <a:r>
              <a:rPr lang="en-US" sz="2200" dirty="0"/>
              <a:t> </a:t>
            </a:r>
            <a:r>
              <a:rPr lang="en-US" sz="2200" dirty="0" err="1"/>
              <a:t>hidup</a:t>
            </a:r>
            <a:r>
              <a:rPr lang="en-US" sz="2200" dirty="0"/>
              <a:t>. </a:t>
            </a:r>
            <a:r>
              <a:rPr lang="en-US" sz="2200" dirty="0" err="1"/>
              <a:t>Prinsip</a:t>
            </a:r>
            <a:r>
              <a:rPr lang="en-US" sz="2200" dirty="0"/>
              <a:t> </a:t>
            </a:r>
            <a:r>
              <a:rPr lang="en-US" sz="2200" dirty="0" err="1"/>
              <a:t>keadilan</a:t>
            </a:r>
            <a:r>
              <a:rPr lang="en-US" sz="2200" dirty="0"/>
              <a:t> </a:t>
            </a:r>
            <a:r>
              <a:rPr lang="en-US" sz="2200" dirty="0" err="1"/>
              <a:t>terutama</a:t>
            </a:r>
            <a:r>
              <a:rPr lang="en-US" sz="2200" dirty="0"/>
              <a:t> </a:t>
            </a:r>
            <a:r>
              <a:rPr lang="en-US" sz="2200" dirty="0" err="1"/>
              <a:t>berbicara</a:t>
            </a:r>
            <a:r>
              <a:rPr lang="en-US" sz="2200" dirty="0"/>
              <a:t>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peluang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akses</a:t>
            </a:r>
            <a:r>
              <a:rPr lang="en-US" sz="2200" dirty="0"/>
              <a:t> yang </a:t>
            </a:r>
            <a:r>
              <a:rPr lang="en-US" sz="2200" dirty="0" err="1"/>
              <a:t>sama</a:t>
            </a:r>
            <a:r>
              <a:rPr lang="en-US" sz="2200" dirty="0"/>
              <a:t> </a:t>
            </a:r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semua</a:t>
            </a:r>
            <a:r>
              <a:rPr lang="en-US" sz="2200" dirty="0"/>
              <a:t> </a:t>
            </a:r>
            <a:r>
              <a:rPr lang="en-US" sz="2200" dirty="0" err="1"/>
              <a:t>anggota</a:t>
            </a:r>
            <a:r>
              <a:rPr lang="en-US" sz="2200" dirty="0"/>
              <a:t> </a:t>
            </a:r>
            <a:r>
              <a:rPr lang="en-US" sz="2200" dirty="0" err="1"/>
              <a:t>masyarakat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ikut</a:t>
            </a:r>
            <a:r>
              <a:rPr lang="en-US" sz="2200" dirty="0"/>
              <a:t> </a:t>
            </a:r>
            <a:r>
              <a:rPr lang="en-US" sz="2200" dirty="0" err="1"/>
              <a:t>menentukan</a:t>
            </a:r>
            <a:r>
              <a:rPr lang="en-US" sz="2200" dirty="0"/>
              <a:t> </a:t>
            </a:r>
            <a:r>
              <a:rPr lang="en-US" sz="2200" dirty="0" err="1"/>
              <a:t>kebijakan</a:t>
            </a:r>
            <a:r>
              <a:rPr lang="en-US" sz="2200" dirty="0"/>
              <a:t> </a:t>
            </a:r>
            <a:r>
              <a:rPr lang="en-US" sz="2200" dirty="0" err="1"/>
              <a:t>pengelolaan</a:t>
            </a:r>
            <a:r>
              <a:rPr lang="en-US" sz="2200" dirty="0"/>
              <a:t> </a:t>
            </a:r>
            <a:r>
              <a:rPr lang="en-US" sz="2200" dirty="0" err="1"/>
              <a:t>sumbar</a:t>
            </a:r>
            <a:r>
              <a:rPr lang="en-US" sz="2200" dirty="0"/>
              <a:t> </a:t>
            </a:r>
            <a:r>
              <a:rPr lang="en-US" sz="2200" dirty="0" err="1"/>
              <a:t>daya</a:t>
            </a:r>
            <a:r>
              <a:rPr lang="en-US" sz="2200" dirty="0"/>
              <a:t> </a:t>
            </a:r>
            <a:r>
              <a:rPr lang="en-US" sz="2200" dirty="0" err="1"/>
              <a:t>alam</a:t>
            </a:r>
            <a:r>
              <a:rPr lang="en-US" sz="2200" dirty="0"/>
              <a:t>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ikut</a:t>
            </a:r>
            <a:r>
              <a:rPr lang="en-US" sz="2200" dirty="0"/>
              <a:t> </a:t>
            </a:r>
            <a:r>
              <a:rPr lang="en-US" sz="2200" dirty="0" err="1"/>
              <a:t>menikmati</a:t>
            </a:r>
            <a:r>
              <a:rPr lang="en-US" sz="2200" dirty="0"/>
              <a:t> </a:t>
            </a:r>
            <a:r>
              <a:rPr lang="en-US" sz="2200" dirty="0" err="1"/>
              <a:t>pemanfaatannya</a:t>
            </a:r>
            <a:r>
              <a:rPr lang="en-US" sz="2200" dirty="0"/>
              <a:t>.</a:t>
            </a:r>
          </a:p>
          <a:p>
            <a:pPr fontAlgn="base"/>
            <a:r>
              <a:rPr lang="en-US" sz="2200" b="1" dirty="0">
                <a:latin typeface="Arial Rounded MT Bold" panose="020F0704030504030204" pitchFamily="34" charset="0"/>
              </a:rPr>
              <a:t>8. </a:t>
            </a:r>
            <a:r>
              <a:rPr lang="en-US" sz="2200" b="1" dirty="0" err="1">
                <a:latin typeface="Arial Rounded MT Bold" panose="020F0704030504030204" pitchFamily="34" charset="0"/>
              </a:rPr>
              <a:t>Prinsip</a:t>
            </a:r>
            <a:r>
              <a:rPr lang="en-US" sz="2200" b="1" dirty="0">
                <a:latin typeface="Arial Rounded MT Bold" panose="020F0704030504030204" pitchFamily="34" charset="0"/>
              </a:rPr>
              <a:t> </a:t>
            </a:r>
            <a:r>
              <a:rPr lang="en-US" sz="2200" b="1" dirty="0" err="1">
                <a:latin typeface="Arial Rounded MT Bold" panose="020F0704030504030204" pitchFamily="34" charset="0"/>
              </a:rPr>
              <a:t>demokrasi</a:t>
            </a:r>
            <a:endParaRPr lang="en-US" sz="2200" b="1" dirty="0">
              <a:latin typeface="Arial Rounded MT Bold" panose="020F0704030504030204" pitchFamily="34" charset="0"/>
            </a:endParaRPr>
          </a:p>
          <a:p>
            <a:pPr fontAlgn="base"/>
            <a:r>
              <a:rPr lang="en-US" sz="2200" dirty="0" err="1"/>
              <a:t>Demokrasi</a:t>
            </a:r>
            <a:r>
              <a:rPr lang="en-US" sz="2200" dirty="0"/>
              <a:t> </a:t>
            </a:r>
            <a:r>
              <a:rPr lang="en-US" sz="2200" dirty="0" err="1"/>
              <a:t>justru</a:t>
            </a:r>
            <a:r>
              <a:rPr lang="en-US" sz="2200" dirty="0"/>
              <a:t> </a:t>
            </a:r>
            <a:r>
              <a:rPr lang="en-US" sz="2200" dirty="0" err="1"/>
              <a:t>memberi</a:t>
            </a:r>
            <a:r>
              <a:rPr lang="en-US" sz="2200" dirty="0"/>
              <a:t> </a:t>
            </a:r>
            <a:r>
              <a:rPr lang="en-US" sz="2200" dirty="0" err="1"/>
              <a:t>tempat</a:t>
            </a:r>
            <a:r>
              <a:rPr lang="en-US" sz="2200" dirty="0"/>
              <a:t> </a:t>
            </a:r>
            <a:r>
              <a:rPr lang="en-US" sz="2200" dirty="0" err="1"/>
              <a:t>seluas-luasnya</a:t>
            </a:r>
            <a:r>
              <a:rPr lang="en-US" sz="2200" dirty="0"/>
              <a:t> </a:t>
            </a:r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perbedaan</a:t>
            </a:r>
            <a:r>
              <a:rPr lang="en-US" sz="2200" dirty="0"/>
              <a:t>, </a:t>
            </a:r>
            <a:r>
              <a:rPr lang="en-US" sz="2200" dirty="0" err="1"/>
              <a:t>keanekaragaman</a:t>
            </a:r>
            <a:r>
              <a:rPr lang="en-US" sz="2200" dirty="0"/>
              <a:t>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pluralitas</a:t>
            </a:r>
            <a:r>
              <a:rPr lang="en-US" sz="2200" dirty="0"/>
              <a:t>.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karena</a:t>
            </a:r>
            <a:r>
              <a:rPr lang="en-US" sz="2200" dirty="0"/>
              <a:t> </a:t>
            </a:r>
            <a:r>
              <a:rPr lang="en-US" sz="2200" dirty="0" err="1"/>
              <a:t>itu</a:t>
            </a:r>
            <a:r>
              <a:rPr lang="en-US" sz="2200" dirty="0"/>
              <a:t> </a:t>
            </a:r>
            <a:r>
              <a:rPr lang="en-US" sz="2200" dirty="0" err="1"/>
              <a:t>setiap</a:t>
            </a:r>
            <a:r>
              <a:rPr lang="en-US" sz="2200" dirty="0"/>
              <a:t> orang yang </a:t>
            </a:r>
            <a:r>
              <a:rPr lang="en-US" sz="2200" dirty="0" err="1"/>
              <a:t>peduli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lingkungan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orang yang </a:t>
            </a:r>
            <a:r>
              <a:rPr lang="en-US" sz="2200" dirty="0" err="1"/>
              <a:t>demokratis</a:t>
            </a:r>
            <a:r>
              <a:rPr lang="en-US" sz="2200" dirty="0"/>
              <a:t>, </a:t>
            </a:r>
            <a:r>
              <a:rPr lang="en-US" sz="2200" dirty="0" err="1"/>
              <a:t>sebaliknya</a:t>
            </a:r>
            <a:r>
              <a:rPr lang="en-US" sz="2200" dirty="0"/>
              <a:t> orang yang </a:t>
            </a:r>
            <a:r>
              <a:rPr lang="en-US" sz="2200" dirty="0" err="1"/>
              <a:t>demokratis</a:t>
            </a:r>
            <a:r>
              <a:rPr lang="en-US" sz="2200" dirty="0"/>
              <a:t>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mungkin</a:t>
            </a:r>
            <a:r>
              <a:rPr lang="en-US" sz="2200" dirty="0"/>
              <a:t> </a:t>
            </a:r>
            <a:r>
              <a:rPr lang="en-US" sz="2200" dirty="0" err="1"/>
              <a:t>bahwa</a:t>
            </a:r>
            <a:r>
              <a:rPr lang="en-US" sz="2200" dirty="0"/>
              <a:t> </a:t>
            </a:r>
            <a:r>
              <a:rPr lang="en-US" sz="2200" dirty="0" err="1"/>
              <a:t>dia</a:t>
            </a:r>
            <a:r>
              <a:rPr lang="en-US" sz="2200" dirty="0"/>
              <a:t> </a:t>
            </a:r>
            <a:r>
              <a:rPr lang="en-US" sz="2200" dirty="0" err="1"/>
              <a:t>seorang</a:t>
            </a:r>
            <a:r>
              <a:rPr lang="en-US" sz="2200" dirty="0"/>
              <a:t> </a:t>
            </a:r>
            <a:r>
              <a:rPr lang="en-US" sz="2200" dirty="0" err="1"/>
              <a:t>pemperhati</a:t>
            </a:r>
            <a:r>
              <a:rPr lang="en-US" sz="2200" dirty="0"/>
              <a:t> </a:t>
            </a:r>
            <a:r>
              <a:rPr lang="en-US" sz="2200" dirty="0" err="1"/>
              <a:t>lingkungan</a:t>
            </a:r>
            <a:r>
              <a:rPr lang="en-US" sz="2200" dirty="0"/>
              <a:t>. </a:t>
            </a:r>
            <a:r>
              <a:rPr lang="en-US" sz="2200" dirty="0" err="1"/>
              <a:t>Pemperhati</a:t>
            </a:r>
            <a:r>
              <a:rPr lang="en-US" sz="2200" dirty="0"/>
              <a:t> </a:t>
            </a:r>
            <a:r>
              <a:rPr lang="en-US" sz="2200" dirty="0" err="1"/>
              <a:t>lingkungan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berupa</a:t>
            </a:r>
            <a:r>
              <a:rPr lang="en-US" sz="2200" dirty="0"/>
              <a:t> </a:t>
            </a:r>
            <a:r>
              <a:rPr lang="en-US" sz="2200" dirty="0" err="1"/>
              <a:t>multikulturalisme</a:t>
            </a:r>
            <a:r>
              <a:rPr lang="en-US" sz="2200" dirty="0"/>
              <a:t>, </a:t>
            </a:r>
            <a:r>
              <a:rPr lang="en-US" sz="2200" dirty="0" err="1"/>
              <a:t>diverivikasi</a:t>
            </a:r>
            <a:r>
              <a:rPr lang="en-US" sz="2200" dirty="0"/>
              <a:t> </a:t>
            </a:r>
            <a:r>
              <a:rPr lang="en-US" sz="2200" dirty="0" err="1"/>
              <a:t>pola</a:t>
            </a:r>
            <a:r>
              <a:rPr lang="en-US" sz="2200" dirty="0"/>
              <a:t> </a:t>
            </a:r>
            <a:r>
              <a:rPr lang="en-US" sz="2200" dirty="0" err="1"/>
              <a:t>tanam</a:t>
            </a:r>
            <a:r>
              <a:rPr lang="en-US" sz="2200" dirty="0"/>
              <a:t>, </a:t>
            </a:r>
            <a:r>
              <a:rPr lang="en-US" sz="2200" dirty="0" err="1"/>
              <a:t>diversivikasi</a:t>
            </a:r>
            <a:r>
              <a:rPr lang="en-US" sz="2200" dirty="0"/>
              <a:t> </a:t>
            </a:r>
            <a:r>
              <a:rPr lang="en-US" sz="2200" dirty="0" err="1"/>
              <a:t>pola</a:t>
            </a:r>
            <a:r>
              <a:rPr lang="en-US" sz="2200" dirty="0"/>
              <a:t> </a:t>
            </a:r>
            <a:r>
              <a:rPr lang="en-US" sz="2200" dirty="0" err="1"/>
              <a:t>makan</a:t>
            </a:r>
            <a:r>
              <a:rPr lang="en-US" sz="2200" dirty="0"/>
              <a:t>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sebagainya</a:t>
            </a:r>
            <a:r>
              <a:rPr lang="en-US" sz="2200" dirty="0"/>
              <a:t>.</a:t>
            </a:r>
          </a:p>
          <a:p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18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89147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fontAlgn="base"/>
            <a:r>
              <a:rPr lang="en-US" b="1" dirty="0">
                <a:latin typeface="Arial Rounded MT Bold" panose="020F0704030504030204" pitchFamily="34" charset="0"/>
              </a:rPr>
              <a:t>9.      </a:t>
            </a:r>
            <a:r>
              <a:rPr lang="en-US" b="1" dirty="0" err="1">
                <a:latin typeface="Arial Rounded MT Bold" panose="020F0704030504030204" pitchFamily="34" charset="0"/>
              </a:rPr>
              <a:t>Prinsip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integrasi</a:t>
            </a:r>
            <a:r>
              <a:rPr lang="en-US" b="1" dirty="0">
                <a:latin typeface="Arial Rounded MT Bold" panose="020F0704030504030204" pitchFamily="34" charset="0"/>
              </a:rPr>
              <a:t> moral</a:t>
            </a:r>
          </a:p>
          <a:p>
            <a:pPr fontAlgn="base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orang yang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analissi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orang-orang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dedikasi</a:t>
            </a:r>
            <a:r>
              <a:rPr lang="en-US" dirty="0"/>
              <a:t> moral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non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 </a:t>
            </a:r>
          </a:p>
          <a:p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19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07878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altLang="en-US" sz="2400" dirty="0" err="1">
                <a:latin typeface="Swis721 Hv BT" panose="020B0804020202020204" pitchFamily="34" charset="0"/>
              </a:rPr>
              <a:t>Hadir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sebagai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respon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atas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etika</a:t>
            </a:r>
            <a:r>
              <a:rPr lang="en-US" altLang="en-US" sz="2400" dirty="0">
                <a:latin typeface="Swis721 Hv BT" panose="020B0804020202020204" pitchFamily="34" charset="0"/>
              </a:rPr>
              <a:t> moral yang </a:t>
            </a:r>
            <a:r>
              <a:rPr lang="en-US" altLang="en-US" sz="2400" dirty="0" err="1">
                <a:latin typeface="Swis721 Hv BT" panose="020B0804020202020204" pitchFamily="34" charset="0"/>
              </a:rPr>
              <a:t>selama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ini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berlaku</a:t>
            </a:r>
            <a:r>
              <a:rPr lang="en-US" altLang="en-US" sz="2400" dirty="0">
                <a:latin typeface="Swis721 Hv BT" panose="020B0804020202020204" pitchFamily="34" charset="0"/>
              </a:rPr>
              <a:t>, yang </a:t>
            </a:r>
            <a:r>
              <a:rPr lang="en-US" altLang="en-US" sz="2400" dirty="0" err="1">
                <a:latin typeface="Swis721 Hv BT" panose="020B0804020202020204" pitchFamily="34" charset="0"/>
              </a:rPr>
              <a:t>dirasa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lebih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mementingkan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hubungan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antar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mengabaikan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hubungan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antara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mahluk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hidup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bukan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.</a:t>
            </a: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Mahluk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bukan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, </a:t>
            </a:r>
            <a:r>
              <a:rPr lang="en-US" altLang="en-US" sz="2400" dirty="0" err="1">
                <a:latin typeface="Swis721 Hv BT" panose="020B0804020202020204" pitchFamily="34" charset="0"/>
              </a:rPr>
              <a:t>kendati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bukan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pelaku</a:t>
            </a:r>
            <a:r>
              <a:rPr lang="en-US" altLang="en-US" sz="2400" dirty="0">
                <a:latin typeface="Swis721 Hv BT" panose="020B0804020202020204" pitchFamily="34" charset="0"/>
              </a:rPr>
              <a:t> moral (moral agents) </a:t>
            </a:r>
            <a:r>
              <a:rPr lang="en-US" altLang="en-US" sz="2400" dirty="0" err="1">
                <a:latin typeface="Swis721 Hv BT" panose="020B0804020202020204" pitchFamily="34" charset="0"/>
              </a:rPr>
              <a:t>melainkan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dipandang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sebagai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subyek</a:t>
            </a:r>
            <a:r>
              <a:rPr lang="en-US" altLang="en-US" sz="2400" dirty="0">
                <a:latin typeface="Swis721 Hv BT" panose="020B0804020202020204" pitchFamily="34" charset="0"/>
              </a:rPr>
              <a:t> moral (moral subjects), </a:t>
            </a:r>
            <a:r>
              <a:rPr lang="en-US" altLang="en-US" sz="2400" dirty="0" err="1">
                <a:latin typeface="Swis721 Hv BT" panose="020B0804020202020204" pitchFamily="34" charset="0"/>
              </a:rPr>
              <a:t>sehingga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pantas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menjadi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perhatian</a:t>
            </a:r>
            <a:r>
              <a:rPr lang="en-US" altLang="en-US" sz="2400" dirty="0">
                <a:latin typeface="Swis721 Hv BT" panose="020B0804020202020204" pitchFamily="34" charset="0"/>
              </a:rPr>
              <a:t> moral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903321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 smtClean="0"/>
              <a:t>KEHATI, 2017, </a:t>
            </a:r>
            <a:r>
              <a:rPr lang="en-US" b="1" dirty="0" err="1" smtClean="0"/>
              <a:t>Prinsip</a:t>
            </a:r>
            <a:r>
              <a:rPr lang="en-US" b="1" dirty="0" smtClean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 smtClean="0"/>
              <a:t>Lingkungan</a:t>
            </a:r>
            <a:r>
              <a:rPr lang="en-US" b="1" dirty="0" smtClean="0"/>
              <a:t>, </a:t>
            </a:r>
            <a:r>
              <a:rPr lang="en-US" b="1" dirty="0" err="1" smtClean="0"/>
              <a:t>alamat</a:t>
            </a:r>
            <a:r>
              <a:rPr lang="en-US" b="1" dirty="0"/>
              <a:t> web : </a:t>
            </a:r>
            <a:r>
              <a:rPr lang="en-US" b="1" dirty="0">
                <a:hlinkClick r:id="rId2"/>
              </a:rPr>
              <a:t>https://biodiversitywarriors.kehati.or.id/artikel/prinsip-etika-lingkungan/?</a:t>
            </a:r>
            <a:r>
              <a:rPr lang="en-US" b="1" dirty="0" smtClean="0">
                <a:hlinkClick r:id="rId2"/>
              </a:rPr>
              <a:t>lang=en</a:t>
            </a:r>
            <a:endParaRPr lang="en-US" b="1" dirty="0" smtClean="0"/>
          </a:p>
          <a:p>
            <a:r>
              <a:rPr lang="en-US" dirty="0" err="1" smtClean="0"/>
              <a:t>Siti</a:t>
            </a:r>
            <a:r>
              <a:rPr lang="en-US" dirty="0" smtClean="0"/>
              <a:t> </a:t>
            </a:r>
            <a:r>
              <a:rPr lang="en-US" dirty="0" err="1" smtClean="0"/>
              <a:t>Zunariyah</a:t>
            </a:r>
            <a:r>
              <a:rPr lang="en-US" dirty="0" smtClean="0"/>
              <a:t>,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alamat</a:t>
            </a:r>
            <a:r>
              <a:rPr lang="en-US" dirty="0" smtClean="0"/>
              <a:t> web :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 </a:t>
            </a:r>
            <a:r>
              <a:rPr lang="en-US" dirty="0" smtClean="0">
                <a:hlinkClick r:id="rId3"/>
              </a:rPr>
              <a:t>  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blog.ub.ac.id/iroel/files/2013/03/Etika-Lingkungan-Hidup.ppt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20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84467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/>
            <a:endParaRPr lang="en-US" sz="4000" dirty="0" smtClean="0">
              <a:latin typeface="Blackadder ITC" panose="04020505051007020D02" pitchFamily="82" charset="0"/>
            </a:endParaRPr>
          </a:p>
          <a:p>
            <a:pPr algn="ctr"/>
            <a:endParaRPr lang="en-US" sz="4000" dirty="0">
              <a:latin typeface="Blackadder ITC" panose="04020505051007020D02" pitchFamily="82" charset="0"/>
            </a:endParaRPr>
          </a:p>
          <a:p>
            <a:pPr marL="0" indent="0" algn="ctr">
              <a:buNone/>
            </a:pPr>
            <a:r>
              <a:rPr lang="en-US" sz="4000" dirty="0" err="1" smtClean="0">
                <a:latin typeface="Blackadder ITC" panose="04020505051007020D02" pitchFamily="82" charset="0"/>
              </a:rPr>
              <a:t>Trimakasih</a:t>
            </a:r>
            <a:endParaRPr lang="en-US" sz="4000" dirty="0">
              <a:latin typeface="Blackadder ITC" panose="04020505051007020D02" pitchFamily="82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21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00036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 err="1">
                <a:latin typeface="Swis721 Hv BT" panose="020B0804020202020204" pitchFamily="34" charset="0"/>
              </a:rPr>
              <a:t>Kesalahan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terbesar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semua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etika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sejauh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ini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adalah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etika-etika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tersebut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hanya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berbicara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mengenai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hubungan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antara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dengan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.</a:t>
            </a: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Dalam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perkembangan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selanjutnya</a:t>
            </a:r>
            <a:r>
              <a:rPr lang="en-US" altLang="en-US" sz="2400" dirty="0">
                <a:latin typeface="Swis721 Hv BT" panose="020B0804020202020204" pitchFamily="34" charset="0"/>
              </a:rPr>
              <a:t>, </a:t>
            </a:r>
            <a:r>
              <a:rPr lang="en-US" altLang="en-US" sz="2400" dirty="0" err="1">
                <a:latin typeface="Swis721 Hv BT" panose="020B0804020202020204" pitchFamily="34" charset="0"/>
              </a:rPr>
              <a:t>etika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lingkungan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hidup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menuntut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adanya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perluasan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cara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pandang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perilaku</a:t>
            </a:r>
            <a:r>
              <a:rPr lang="en-US" altLang="en-US" sz="2400" dirty="0">
                <a:latin typeface="Swis721 Hv BT" panose="020B0804020202020204" pitchFamily="34" charset="0"/>
              </a:rPr>
              <a:t> moral </a:t>
            </a:r>
            <a:r>
              <a:rPr lang="en-US" altLang="en-US" sz="2400" dirty="0" err="1">
                <a:latin typeface="Swis721 Hv BT" panose="020B0804020202020204" pitchFamily="34" charset="0"/>
              </a:rPr>
              <a:t>manusia</a:t>
            </a:r>
            <a:r>
              <a:rPr lang="en-US" altLang="en-US" sz="2400" dirty="0">
                <a:latin typeface="Swis721 Hv BT" panose="020B0804020202020204" pitchFamily="34" charset="0"/>
              </a:rPr>
              <a:t>.</a:t>
            </a:r>
          </a:p>
          <a:p>
            <a:r>
              <a:rPr lang="en-US" altLang="en-US" sz="2400" dirty="0" err="1">
                <a:latin typeface="Swis721 Hv BT" panose="020B0804020202020204" pitchFamily="34" charset="0"/>
              </a:rPr>
              <a:t>Yaitu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dengan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memasukkan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lingkungan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atau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alam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semesta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sebagai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bagian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dari</a:t>
            </a:r>
            <a:r>
              <a:rPr lang="en-US" altLang="en-US" sz="2400" dirty="0">
                <a:latin typeface="Swis721 Hv BT" panose="020B0804020202020204" pitchFamily="34" charset="0"/>
              </a:rPr>
              <a:t> </a:t>
            </a:r>
            <a:r>
              <a:rPr lang="en-US" altLang="en-US" sz="2400" dirty="0" err="1">
                <a:latin typeface="Swis721 Hv BT" panose="020B0804020202020204" pitchFamily="34" charset="0"/>
              </a:rPr>
              <a:t>komunitas</a:t>
            </a:r>
            <a:r>
              <a:rPr lang="en-US" altLang="en-US" sz="2400" dirty="0">
                <a:latin typeface="Swis721 Hv BT" panose="020B0804020202020204" pitchFamily="34" charset="0"/>
              </a:rPr>
              <a:t> moral</a:t>
            </a:r>
          </a:p>
          <a:p>
            <a:endParaRPr lang="en-US" sz="2400" dirty="0">
              <a:latin typeface="Swis721 Hv BT" panose="020B0804020202020204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77720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4C582A2-A406-4C9B-A3DA-BA4EECAB3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dirty="0" err="1"/>
              <a:t>Apa</a:t>
            </a:r>
            <a:r>
              <a:rPr lang="en-US" altLang="id-ID" dirty="0"/>
              <a:t> </a:t>
            </a:r>
            <a:r>
              <a:rPr lang="en-US" altLang="id-ID" dirty="0" err="1"/>
              <a:t>itu</a:t>
            </a:r>
            <a:r>
              <a:rPr lang="en-US" altLang="id-ID" dirty="0"/>
              <a:t> </a:t>
            </a:r>
            <a:r>
              <a:rPr lang="en-US" altLang="id-ID" dirty="0" err="1"/>
              <a:t>Etika</a:t>
            </a:r>
            <a:r>
              <a:rPr lang="en-US" altLang="id-ID" dirty="0"/>
              <a:t> </a:t>
            </a:r>
            <a:r>
              <a:rPr lang="en-US" altLang="id-ID" dirty="0" err="1"/>
              <a:t>Lingkungan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56610ED-3E2D-4E6A-ABD0-150F203E6B4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Etika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lingkungan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hidup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pada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hakekatnya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membicarakan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mengenai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norma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kaidah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moral yang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perilaku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manusia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berhubungan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alam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serta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nilai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prinsip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moral yang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menjiwai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perilaku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manusia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berhubungan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altLang="id-ID" sz="2400" dirty="0"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  <a:cs typeface="Times New Roman" panose="02020603050405020304" pitchFamily="18" charset="0"/>
              </a:rPr>
              <a:t>alam</a:t>
            </a:r>
            <a:endParaRPr lang="en-US" altLang="id-ID" sz="2400" dirty="0">
              <a:latin typeface="Swis721 Hv BT" panose="020B08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C965B6-7E38-4D37-8DC4-198F7E2181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44A039-11AB-474F-8746-9A34D1C39C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6E5B80C5-6B42-4867-88CC-660291DD3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D2A5B748-37FD-448D-997E-B1D3326587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</p:spTree>
    <p:extLst>
      <p:ext uri="{BB962C8B-B14F-4D97-AF65-F5344CB8AC3E}">
        <p14:creationId xmlns:p14="http://schemas.microsoft.com/office/powerpoint/2010/main" val="2870224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id-ID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D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iartikan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dasar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moralitas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memberikan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pedoman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bagi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individu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masyarakat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berperilaku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memilih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tindakan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baik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menghadapi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menyikapi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segala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sesuatu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berkaitan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lingkungan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kesatuan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pendukung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kelangsungan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perikehidupan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kesejahteraan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umat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manusia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serta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makhluk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hidup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lainnya</a:t>
            </a:r>
            <a:r>
              <a:rPr lang="en-US" altLang="id-ID" sz="2400" dirty="0">
                <a:solidFill>
                  <a:srgbClr val="333333"/>
                </a:solidFill>
                <a:latin typeface="Swis721 Hv BT" panose="020B08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39372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id-ID" dirty="0"/>
              <a:t>Penyebab </a:t>
            </a:r>
            <a:r>
              <a:rPr lang="en-US" altLang="id-ID" dirty="0" err="1"/>
              <a:t>Krisis</a:t>
            </a:r>
            <a:r>
              <a:rPr lang="en-US" altLang="id-ID" dirty="0"/>
              <a:t> </a:t>
            </a:r>
            <a:r>
              <a:rPr lang="en-US" altLang="id-ID" dirty="0" err="1"/>
              <a:t>Ekologi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id-ID" dirty="0"/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Berakar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 smtClean="0">
                <a:latin typeface="Swis721 Hv BT" panose="020B0804020202020204" pitchFamily="34" charset="0"/>
              </a:rPr>
              <a:t>dari</a:t>
            </a:r>
            <a:r>
              <a:rPr lang="en-US" altLang="id-ID" sz="2400" dirty="0" smtClean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 smtClean="0">
                <a:latin typeface="Swis721 Hv BT" panose="020B0804020202020204" pitchFamily="34" charset="0"/>
              </a:rPr>
              <a:t>krisis</a:t>
            </a:r>
            <a:r>
              <a:rPr lang="en-US" altLang="id-ID" sz="2400" dirty="0" smtClean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etika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atau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krisis</a:t>
            </a:r>
            <a:r>
              <a:rPr lang="en-US" altLang="id-ID" sz="2400" dirty="0">
                <a:latin typeface="Swis721 Hv BT" panose="020B0804020202020204" pitchFamily="34" charset="0"/>
              </a:rPr>
              <a:t> moral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 smtClean="0">
                <a:latin typeface="Swis721 Hv BT" panose="020B0804020202020204" pitchFamily="34" charset="0"/>
              </a:rPr>
              <a:t>Eksploitasi</a:t>
            </a:r>
            <a:r>
              <a:rPr lang="en-US" altLang="id-ID" sz="2400" dirty="0" smtClean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Sumber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Daya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Alam</a:t>
            </a:r>
            <a:endParaRPr lang="en-US" altLang="id-ID" sz="2400" dirty="0">
              <a:latin typeface="Swis721 Hv BT" panose="020B08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id-ID" sz="2400" dirty="0" smtClean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 smtClean="0">
                <a:latin typeface="Swis721 Hv BT" panose="020B0804020202020204" pitchFamily="34" charset="0"/>
              </a:rPr>
              <a:t>Mencemari</a:t>
            </a:r>
            <a:r>
              <a:rPr lang="en-US" altLang="id-ID" sz="2400" dirty="0" smtClean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Alam</a:t>
            </a:r>
            <a:endParaRPr lang="en-US" altLang="id-ID" sz="2400" dirty="0">
              <a:latin typeface="Swis721 Hv BT" panose="020B08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id-ID" sz="2400" dirty="0" smtClean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Penurunan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secara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drastis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kualitas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sumber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daya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alam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 smtClean="0">
                <a:latin typeface="Swis721 Hv BT" panose="020B0804020202020204" pitchFamily="34" charset="0"/>
              </a:rPr>
              <a:t>Lenyapnya</a:t>
            </a:r>
            <a:r>
              <a:rPr lang="en-US" altLang="id-ID" sz="2400" dirty="0" smtClean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sebagian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spesies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dari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muka</a:t>
            </a:r>
            <a:r>
              <a:rPr lang="en-US" altLang="id-ID" sz="2400" dirty="0">
                <a:latin typeface="Swis721 Hv BT" panose="020B0804020202020204" pitchFamily="34" charset="0"/>
              </a:rPr>
              <a:t> </a:t>
            </a:r>
            <a:r>
              <a:rPr lang="en-US" altLang="id-ID" sz="2400" dirty="0" err="1">
                <a:latin typeface="Swis721 Hv BT" panose="020B0804020202020204" pitchFamily="34" charset="0"/>
              </a:rPr>
              <a:t>bumi</a:t>
            </a:r>
            <a:endParaRPr lang="en-US" sz="2400" dirty="0">
              <a:latin typeface="Swis721 Hv BT" panose="020B0804020202020204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43779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Aliran-aliran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7</a:t>
            </a:fld>
            <a:endParaRPr lang="en-US" noProof="0" dirty="0"/>
          </a:p>
        </p:txBody>
      </p:sp>
      <p:pic>
        <p:nvPicPr>
          <p:cNvPr id="7" name="Content Placeholder 6" descr="02-04Figure_L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84"/>
          <a:stretch>
            <a:fillRect/>
          </a:stretch>
        </p:blipFill>
        <p:spPr bwMode="auto">
          <a:xfrm>
            <a:off x="2999656" y="2097692"/>
            <a:ext cx="6043276" cy="4594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9776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Antroposentrisme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v-SE" altLang="en-US" sz="2400" dirty="0">
                <a:latin typeface="Swis721 Hv BT" panose="020B0804020202020204" pitchFamily="34" charset="0"/>
              </a:rPr>
              <a:t>Teori etika lingkungan yang memandang manusia sebagai pusat dari sistem alam semesta.</a:t>
            </a:r>
          </a:p>
          <a:p>
            <a:pPr>
              <a:lnSpc>
                <a:spcPct val="80000"/>
              </a:lnSpc>
            </a:pPr>
            <a:r>
              <a:rPr lang="sv-SE" altLang="en-US" sz="2400" dirty="0">
                <a:latin typeface="Swis721 Hv BT" panose="020B0804020202020204" pitchFamily="34" charset="0"/>
              </a:rPr>
              <a:t>Manusia dan kepentingannya dianggap yang paling menentukan dalam tatanan ekosistem dan dalam kebijakan yang diambil dalam kaitan dengan alam, baik secara langsung atau tidak </a:t>
            </a:r>
            <a:r>
              <a:rPr lang="sv-SE" altLang="en-US" sz="2400" dirty="0" smtClean="0">
                <a:latin typeface="Swis721 Hv BT" panose="020B0804020202020204" pitchFamily="34" charset="0"/>
              </a:rPr>
              <a:t>langsung</a:t>
            </a:r>
            <a:r>
              <a:rPr lang="sv-SE" altLang="en-US" sz="2400" dirty="0">
                <a:latin typeface="Swis721 Hv BT" panose="020B0804020202020204" pitchFamily="34" charset="0"/>
              </a:rPr>
              <a:t>.</a:t>
            </a:r>
            <a:endParaRPr lang="it-IT" altLang="en-US" sz="2400" dirty="0">
              <a:latin typeface="Swis721 Hv BT" panose="020B08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it-IT" altLang="en-US" sz="2400" dirty="0">
                <a:latin typeface="Swis721 Hv BT" panose="020B0804020202020204" pitchFamily="34" charset="0"/>
              </a:rPr>
              <a:t>Nilai tertinggi adalah manusia dan kepentingannya.</a:t>
            </a:r>
          </a:p>
          <a:p>
            <a:pPr>
              <a:lnSpc>
                <a:spcPct val="80000"/>
              </a:lnSpc>
            </a:pPr>
            <a:r>
              <a:rPr lang="it-IT" altLang="en-US" sz="2400" dirty="0">
                <a:latin typeface="Swis721 Hv BT" panose="020B0804020202020204" pitchFamily="34" charset="0"/>
              </a:rPr>
              <a:t>Hanya manusia yang mempunyai nilai dan mendapat perhatian</a:t>
            </a:r>
          </a:p>
          <a:p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86653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Antroposentrisme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altLang="en-US" sz="2400" dirty="0">
                <a:latin typeface="Swis721 Hv BT" panose="020B0804020202020204" pitchFamily="34" charset="0"/>
              </a:rPr>
              <a:t>Segala sesuatu yang lain di alam semesta ini hanya akan mendapat nilai dan perhatian sejauh menunjang dan demi kepentingan manusia.</a:t>
            </a:r>
          </a:p>
          <a:p>
            <a:r>
              <a:rPr lang="it-IT" altLang="en-US" sz="2400" dirty="0">
                <a:latin typeface="Swis721 Hv BT" panose="020B0804020202020204" pitchFamily="34" charset="0"/>
              </a:rPr>
              <a:t>Oleh karenanya alam pun hanya dilihat sebagai obyek, alat dan sarana bagi pemenuhan kebutuhan dan kepentingan manusia.</a:t>
            </a:r>
            <a:endParaRPr lang="fi-FI" altLang="en-US" sz="2400" dirty="0">
              <a:latin typeface="Swis721 Hv BT" panose="020B0804020202020204" pitchFamily="34" charset="0"/>
            </a:endParaRPr>
          </a:p>
          <a:p>
            <a:r>
              <a:rPr lang="fi-FI" altLang="en-US" sz="2400" dirty="0">
                <a:latin typeface="Swis721 Hv BT" panose="020B0804020202020204" pitchFamily="34" charset="0"/>
              </a:rPr>
              <a:t>Alam hanya alat bagi pencapaian tujuan manusia. </a:t>
            </a:r>
            <a:r>
              <a:rPr lang="it-IT" altLang="en-US" sz="2400" dirty="0">
                <a:latin typeface="Swis721 Hv BT" panose="020B0804020202020204" pitchFamily="34" charset="0"/>
              </a:rPr>
              <a:t>Alam tidak mempunyai nilai pada dirinya sendiri</a:t>
            </a:r>
            <a:endParaRPr lang="en-US" sz="2400" dirty="0">
              <a:latin typeface="Swis721 Hv BT" panose="020B0804020202020204" pitchFamily="34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noProof="0" smtClean="0"/>
              <a:pPr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34323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ernClassicBlock-3">
  <a:themeElements>
    <a:clrScheme name="MSFT_ELT_ModernClassicBlock_03">
      <a:dk1>
        <a:sysClr val="windowText" lastClr="000000"/>
      </a:dk1>
      <a:lt1>
        <a:sysClr val="window" lastClr="FFFFFF"/>
      </a:lt1>
      <a:dk2>
        <a:srgbClr val="43467B"/>
      </a:dk2>
      <a:lt2>
        <a:srgbClr val="DFE3E5"/>
      </a:lt2>
      <a:accent1>
        <a:srgbClr val="43467B"/>
      </a:accent1>
      <a:accent2>
        <a:srgbClr val="E58C09"/>
      </a:accent2>
      <a:accent3>
        <a:srgbClr val="2683C6"/>
      </a:accent3>
      <a:accent4>
        <a:srgbClr val="EEC621"/>
      </a:accent4>
      <a:accent5>
        <a:srgbClr val="1D9BA1"/>
      </a:accent5>
      <a:accent6>
        <a:srgbClr val="87175F"/>
      </a:accent6>
      <a:hlink>
        <a:srgbClr val="0070C0"/>
      </a:hlink>
      <a:folHlink>
        <a:srgbClr val="C00000"/>
      </a:folHlink>
    </a:clrScheme>
    <a:fontScheme name="MSFT_ELT_ModernClassicBlock_03">
      <a:majorFont>
        <a:latin typeface="Tw Cen MT Condensed"/>
        <a:ea typeface=""/>
        <a:cs typeface=""/>
      </a:majorFont>
      <a:minorFont>
        <a:latin typeface="Tw Cen MT"/>
        <a:ea typeface=""/>
        <a:cs typeface="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LT_Template_ModernClassicBlockLT_v4" id="{30DDF308-B484-4DB0-8959-4BA762476498}" vid="{49FD44A8-5F40-4E6E-BC83-04BD3C4DB24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9fc9171bb41dc08635275f351de8590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29387215989a890c06011de04edfe97d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FCA5F6-1A5A-4D78-BDE2-C793B61E0E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86D9CC-0D9D-4BFE-B3F3-26F480BF8C8A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106BD98-E608-40A1-98A8-93D5976215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classic block presentation</Template>
  <TotalTime>0</TotalTime>
  <Words>948</Words>
  <Application>Microsoft Office PowerPoint</Application>
  <PresentationFormat>Widescreen</PresentationFormat>
  <Paragraphs>106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Arial Rounded MT Bold</vt:lpstr>
      <vt:lpstr>Blackadder ITC</vt:lpstr>
      <vt:lpstr>Swis721 Hv BT</vt:lpstr>
      <vt:lpstr>Times New Roman</vt:lpstr>
      <vt:lpstr>Tw Cen MT</vt:lpstr>
      <vt:lpstr>Tw Cen MT Condensed</vt:lpstr>
      <vt:lpstr>Wingdings</vt:lpstr>
      <vt:lpstr>Wingdings 3</vt:lpstr>
      <vt:lpstr>ModernClassicBlock-3</vt:lpstr>
      <vt:lpstr>Etika Lingkungan</vt:lpstr>
      <vt:lpstr>Latar Belakang</vt:lpstr>
      <vt:lpstr>PowerPoint Presentation</vt:lpstr>
      <vt:lpstr>Apa itu Etika Lingkungan</vt:lpstr>
      <vt:lpstr>PowerPoint Presentation</vt:lpstr>
      <vt:lpstr>Penyebab Krisis Ekologi</vt:lpstr>
      <vt:lpstr>Aliran-aliran etika lingkungan</vt:lpstr>
      <vt:lpstr>Antroposentrisme</vt:lpstr>
      <vt:lpstr>Antroposentrisme</vt:lpstr>
      <vt:lpstr>biosentrisme</vt:lpstr>
      <vt:lpstr>Prinsip biosentrisme</vt:lpstr>
      <vt:lpstr>ekosentrisme</vt:lpstr>
      <vt:lpstr>ekosentrisme</vt:lpstr>
      <vt:lpstr>Aliran-aliran lainnya</vt:lpstr>
      <vt:lpstr>Prinsip-prinsip etika lingkungan</vt:lpstr>
      <vt:lpstr>Prinsip-prinsip etika lingkungan</vt:lpstr>
      <vt:lpstr>PowerPoint Presentation</vt:lpstr>
      <vt:lpstr>PowerPoint Presentation</vt:lpstr>
      <vt:lpstr>PowerPoint Presentation</vt:lpstr>
      <vt:lpstr>Daftar Pustaka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2020-12-09T13:04:51Z</dcterms:created>
  <dcterms:modified xsi:type="dcterms:W3CDTF">2021-11-02T23:18:50Z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