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58" r:id="rId4"/>
    <p:sldId id="285" r:id="rId5"/>
    <p:sldId id="284" r:id="rId6"/>
    <p:sldId id="282" r:id="rId7"/>
    <p:sldId id="278" r:id="rId8"/>
    <p:sldId id="281" r:id="rId9"/>
    <p:sldId id="279" r:id="rId10"/>
    <p:sldId id="283" r:id="rId11"/>
    <p:sldId id="598" r:id="rId12"/>
    <p:sldId id="599" r:id="rId13"/>
    <p:sldId id="559" r:id="rId14"/>
    <p:sldId id="600" r:id="rId15"/>
    <p:sldId id="601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aysqEApOSbRaTYvl01drRaze0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52" autoAdjust="0"/>
  </p:normalViewPr>
  <p:slideViewPr>
    <p:cSldViewPr snapToGrid="0">
      <p:cViewPr>
        <p:scale>
          <a:sx n="57" d="100"/>
          <a:sy n="57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13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F5E09-8056-0B45-4115-CD149F4C6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4F7E4E-C31E-04A0-D847-EEFC3797C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958C8-756C-A6F5-859F-0B4B777AE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Design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8147F-1A2B-7BFF-8E09-0646B429B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5BFDE-161B-FF1B-F376-86BA041F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E0433-4697-2214-12D6-062E7A8A6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A0073-FB6F-7202-95BC-D03B9FC63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Design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3572B-C8F0-4593-4BC1-81C09E505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4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9A8F1-03C2-FA41-97EC-8CF880E2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50C2C-C94E-7A44-E46B-B94C6F453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6AC53-5157-F977-07CF-EFB2783C7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F844-8604-D9FD-F167-BD89695DE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6EE9221A-697C-2143-6C09-13084283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49CD19BC-DC83-0D93-7564-024951566B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EEA6EF0C-D81E-E543-2C34-378498D178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290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0A6CB338-DA02-2B9E-EDD1-86862419C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9EC0842A-F85B-ECE7-9E65-5946263A07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899E293D-460E-D42B-F20C-5E673CB9F1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68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C1F0D541-3C45-FB46-C5D3-7C092CA2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0A5C3701-6F42-6E2D-1881-37E42B49A3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69861FEC-E84D-34B7-0D83-82DCBF2ACC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88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37F8794-BF9F-7DA0-F4E0-CF13C383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DDDA16C0-B8DF-9E31-C2CA-3CB237EC4F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 pair share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tonton</a:t>
            </a:r>
            <a:r>
              <a:rPr lang="en-US" dirty="0">
                <a:sym typeface="Wingdings" panose="05000000000000000000" pitchFamily="2" charset="2"/>
              </a:rPr>
              <a:t> video  </a:t>
            </a:r>
            <a:r>
              <a:rPr lang="en-US" dirty="0" err="1">
                <a:sym typeface="Wingdings" panose="05000000000000000000" pitchFamily="2" charset="2"/>
              </a:rPr>
              <a:t>tambahkan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catatan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2E7BE1F6-C84C-E1CB-DA14-40746FA29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66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88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Lets work in group of 3 </a:t>
            </a:r>
            <a:r>
              <a:rPr lang="en-US" dirty="0">
                <a:sym typeface="Wingdings" panose="05000000000000000000" pitchFamily="2" charset="2"/>
              </a:rPr>
              <a:t> count 1 – 5 </a:t>
            </a: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67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30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41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4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3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2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123" name="Google Shape;123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24" name="Google Shape;124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140" name="Google Shape;140;p2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41" name="Google Shape;141;p2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423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3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" name="Google Shape;23;p13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3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" name="Google Shape;36;p1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3VNkxC6A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pW9UVb_9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965200" y="667658"/>
            <a:ext cx="6528420" cy="223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 New Roman"/>
              <a:buNone/>
            </a:pP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English Teaching Lesson Plan and Material Development </a:t>
            </a:r>
            <a:r>
              <a:rPr lang="id-ID" sz="36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KBG620314</a:t>
            </a:r>
            <a:r>
              <a:rPr lang="id-ID" sz="3600" b="1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subTitle" idx="1"/>
          </p:nvPr>
        </p:nvSpPr>
        <p:spPr>
          <a:xfrm>
            <a:off x="1988459" y="3972090"/>
            <a:ext cx="9231084" cy="187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Dr. Muhammad Sukirlan, M.A.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d-ID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Yanuar Dwi Prastyo, S.Pd. I., MA., Ph.D.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d-ID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Language Education Study Program,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d-ID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of Teacher Training and Education,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d-ID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Universitas Lampung.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Materials Development in Language Teaching by Brian Tomlinson -  9780521157049">
            <a:extLst>
              <a:ext uri="{FF2B5EF4-FFF2-40B4-BE49-F238E27FC236}">
                <a16:creationId xmlns:a16="http://schemas.microsoft.com/office/drawing/2014/main" id="{54888F1A-E9F3-9071-2713-0E2F1DB1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71" y="418213"/>
            <a:ext cx="4119833" cy="61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Components of Lesson Plan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Identitas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School, Subject, Learning Materials, Duration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Tujuan  Capaian Pembelajaran dan Tujuan Pembelajaran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Tahapan Kegiatan 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Pendahuluan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, Kegiatan Inti,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Penutup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Wingdings" panose="05000000000000000000" pitchFamily="2" charset="2"/>
            </a:endParaRP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Penilaian  Prosedur dan Indikator Penilaian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Pengesahan 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Tempat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 dan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tanggal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, Guru,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Kepala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Sekolah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040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ABEF95-9077-68FD-0A8B-C310406D7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90;p27">
            <a:extLst>
              <a:ext uri="{FF2B5EF4-FFF2-40B4-BE49-F238E27FC236}">
                <a16:creationId xmlns:a16="http://schemas.microsoft.com/office/drawing/2014/main" id="{8AC4D722-32D2-238C-2935-80C163E80F43}"/>
              </a:ext>
            </a:extLst>
          </p:cNvPr>
          <p:cNvSpPr txBox="1"/>
          <p:nvPr/>
        </p:nvSpPr>
        <p:spPr>
          <a:xfrm>
            <a:off x="114949" y="90507"/>
            <a:ext cx="11111239" cy="7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2500"/>
          </a:bodyPr>
          <a:lstStyle/>
          <a:p>
            <a:pPr marL="1825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lang="en-US" sz="3200" b="1" i="1" dirty="0">
                <a:solidFill>
                  <a:srgbClr val="0070C0"/>
                </a:solidFill>
                <a:ea typeface="Corbel"/>
                <a:cs typeface="Corbel"/>
                <a:sym typeface="Wingdings" panose="05000000000000000000" pitchFamily="2" charset="2"/>
              </a:rPr>
              <a:t>Lesson Design in </a:t>
            </a:r>
            <a:r>
              <a:rPr lang="en-US" sz="3100" b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Deep Learning (Pembelajaran </a:t>
            </a:r>
            <a:r>
              <a:rPr lang="en-US" sz="3100" b="1" dirty="0" err="1">
                <a:solidFill>
                  <a:srgbClr val="002060"/>
                </a:solidFill>
                <a:ea typeface="Corbel"/>
                <a:cs typeface="Corbel"/>
                <a:sym typeface="Corbel"/>
              </a:rPr>
              <a:t>Mendalam</a:t>
            </a:r>
            <a:endParaRPr sz="3100" b="1" i="1" dirty="0">
              <a:solidFill>
                <a:srgbClr val="002060"/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22674-6040-0DA2-9B73-14B7EF42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6" t="13767" r="4762" b="11587"/>
          <a:stretch>
            <a:fillRect/>
          </a:stretch>
        </p:blipFill>
        <p:spPr>
          <a:xfrm>
            <a:off x="348343" y="853582"/>
            <a:ext cx="10689771" cy="56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6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DFB374-A21E-D844-1424-14B2E8B5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D9D13F-0B0F-2FB2-D9F6-50A61CF1C5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43" t="13766" r="4663" b="10952"/>
          <a:stretch>
            <a:fillRect/>
          </a:stretch>
        </p:blipFill>
        <p:spPr>
          <a:xfrm>
            <a:off x="391886" y="917993"/>
            <a:ext cx="10744200" cy="5563510"/>
          </a:xfrm>
          <a:prstGeom prst="rect">
            <a:avLst/>
          </a:prstGeom>
        </p:spPr>
      </p:pic>
      <p:sp>
        <p:nvSpPr>
          <p:cNvPr id="4" name="Google Shape;890;p27">
            <a:extLst>
              <a:ext uri="{FF2B5EF4-FFF2-40B4-BE49-F238E27FC236}">
                <a16:creationId xmlns:a16="http://schemas.microsoft.com/office/drawing/2014/main" id="{2DC39C19-F8DE-45E4-A613-FB6A87E5895B}"/>
              </a:ext>
            </a:extLst>
          </p:cNvPr>
          <p:cNvSpPr txBox="1"/>
          <p:nvPr/>
        </p:nvSpPr>
        <p:spPr>
          <a:xfrm>
            <a:off x="114949" y="90507"/>
            <a:ext cx="11111239" cy="7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2500"/>
          </a:bodyPr>
          <a:lstStyle/>
          <a:p>
            <a:pPr marL="1825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lang="en-US" sz="3200" b="1" i="1" dirty="0">
                <a:solidFill>
                  <a:srgbClr val="0070C0"/>
                </a:solidFill>
                <a:ea typeface="Corbel"/>
                <a:cs typeface="Corbel"/>
                <a:sym typeface="Wingdings" panose="05000000000000000000" pitchFamily="2" charset="2"/>
              </a:rPr>
              <a:t>Lesson Design in </a:t>
            </a:r>
            <a:r>
              <a:rPr lang="en-US" sz="3100" b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Deep Learning (Pembelajaran </a:t>
            </a:r>
            <a:r>
              <a:rPr lang="en-US" sz="3100" b="1" dirty="0" err="1">
                <a:solidFill>
                  <a:srgbClr val="002060"/>
                </a:solidFill>
                <a:ea typeface="Corbel"/>
                <a:cs typeface="Corbel"/>
                <a:sym typeface="Corbel"/>
              </a:rPr>
              <a:t>Mendalam</a:t>
            </a:r>
            <a:endParaRPr sz="3100" b="1" i="1" dirty="0">
              <a:solidFill>
                <a:srgbClr val="002060"/>
              </a:solidFill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8491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8310B7-2A1B-D2C6-AFB0-8F1157038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0;p27">
            <a:extLst>
              <a:ext uri="{FF2B5EF4-FFF2-40B4-BE49-F238E27FC236}">
                <a16:creationId xmlns:a16="http://schemas.microsoft.com/office/drawing/2014/main" id="{A063BBED-9691-00FA-D316-75AF75CAC6DA}"/>
              </a:ext>
            </a:extLst>
          </p:cNvPr>
          <p:cNvSpPr txBox="1"/>
          <p:nvPr/>
        </p:nvSpPr>
        <p:spPr>
          <a:xfrm>
            <a:off x="114949" y="90507"/>
            <a:ext cx="11438268" cy="7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lang="en-US" sz="3200" b="1" i="1" dirty="0" err="1">
                <a:solidFill>
                  <a:srgbClr val="0070C0"/>
                </a:solidFill>
                <a:ea typeface="Corbel"/>
                <a:cs typeface="Corbel"/>
                <a:sym typeface="Corbel"/>
              </a:rPr>
              <a:t>Bagaimana</a:t>
            </a:r>
            <a:r>
              <a:rPr lang="en-US" sz="3200" b="1" i="1" dirty="0">
                <a:solidFill>
                  <a:srgbClr val="0070C0"/>
                </a:solidFill>
                <a:ea typeface="Corbel"/>
                <a:cs typeface="Corbel"/>
                <a:sym typeface="Corbel"/>
              </a:rPr>
              <a:t>?:</a:t>
            </a:r>
            <a:r>
              <a:rPr lang="en-US" sz="3200" b="1" i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 </a:t>
            </a:r>
            <a:r>
              <a:rPr lang="en-US" sz="3200" b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Membuat Desain Pembelajaran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CA004-12EF-BD18-C502-307665A53E08}"/>
              </a:ext>
            </a:extLst>
          </p:cNvPr>
          <p:cNvSpPr txBox="1"/>
          <p:nvPr/>
        </p:nvSpPr>
        <p:spPr>
          <a:xfrm>
            <a:off x="353860" y="917993"/>
            <a:ext cx="115959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/>
              <a:t>Komponen</a:t>
            </a:r>
            <a:r>
              <a:rPr lang="en-US" sz="3200" dirty="0"/>
              <a:t> Learning Desain: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Identitas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Identifikasi: </a:t>
            </a:r>
            <a:r>
              <a:rPr lang="en-US" sz="3200" dirty="0" err="1"/>
              <a:t>Dimensi</a:t>
            </a:r>
            <a:r>
              <a:rPr lang="en-US" sz="3200" dirty="0"/>
              <a:t> Profil Lulusan</a:t>
            </a:r>
          </a:p>
          <a:p>
            <a:pPr marL="514350" indent="-514350">
              <a:buAutoNum type="arabicPeriod"/>
            </a:pPr>
            <a:r>
              <a:rPr lang="en-US" sz="3200" dirty="0"/>
              <a:t>Desain Pembelajaran: Tujuan Pembelajaran dan </a:t>
            </a:r>
            <a:r>
              <a:rPr lang="en-US" sz="3200" dirty="0" err="1"/>
              <a:t>Kerangka</a:t>
            </a:r>
            <a:r>
              <a:rPr lang="en-US" sz="3200" dirty="0"/>
              <a:t> Pembelajaran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Pengalaman</a:t>
            </a:r>
            <a:r>
              <a:rPr lang="en-US" sz="3200" dirty="0"/>
              <a:t> Belajar: </a:t>
            </a:r>
            <a:r>
              <a:rPr lang="en-US" sz="3200" dirty="0" err="1"/>
              <a:t>memahami</a:t>
            </a:r>
            <a:r>
              <a:rPr lang="en-US" sz="3200" dirty="0"/>
              <a:t>, </a:t>
            </a:r>
            <a:r>
              <a:rPr lang="en-US" sz="3200" dirty="0" err="1"/>
              <a:t>mengaplikasi</a:t>
            </a:r>
            <a:r>
              <a:rPr lang="en-US" sz="3200" dirty="0"/>
              <a:t>, </a:t>
            </a:r>
            <a:r>
              <a:rPr lang="en-US" sz="3200" dirty="0" err="1"/>
              <a:t>merefleksi</a:t>
            </a:r>
            <a:r>
              <a:rPr lang="en-US" sz="3200" dirty="0"/>
              <a:t> 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Asesmen</a:t>
            </a:r>
            <a:r>
              <a:rPr lang="en-US" sz="3200" dirty="0"/>
              <a:t> Pembelajaran: </a:t>
            </a:r>
            <a:r>
              <a:rPr lang="en-US" sz="3200" dirty="0" err="1"/>
              <a:t>Asesmen</a:t>
            </a:r>
            <a:r>
              <a:rPr lang="en-US" sz="3200" dirty="0"/>
              <a:t> </a:t>
            </a:r>
            <a:r>
              <a:rPr lang="en-US" sz="3200" dirty="0" err="1"/>
              <a:t>awal</a:t>
            </a:r>
            <a:r>
              <a:rPr lang="en-US" sz="3200" dirty="0"/>
              <a:t>, </a:t>
            </a:r>
            <a:r>
              <a:rPr lang="en-US" sz="3200" dirty="0" err="1"/>
              <a:t>asesmen</a:t>
            </a:r>
            <a:r>
              <a:rPr lang="en-US" sz="3200" dirty="0"/>
              <a:t> proses, </a:t>
            </a:r>
            <a:r>
              <a:rPr lang="en-US" sz="3200" dirty="0" err="1"/>
              <a:t>asesmen</a:t>
            </a:r>
            <a:r>
              <a:rPr lang="en-US" sz="3200" dirty="0"/>
              <a:t> </a:t>
            </a:r>
            <a:r>
              <a:rPr lang="en-US" sz="3200" dirty="0" err="1"/>
              <a:t>akhir</a:t>
            </a:r>
            <a:r>
              <a:rPr lang="en-US" sz="3200" dirty="0"/>
              <a:t> (assessment as learning: s</a:t>
            </a:r>
            <a:r>
              <a:rPr lang="en-US" sz="3200" i="1" dirty="0"/>
              <a:t>elf- and peer-assessment</a:t>
            </a:r>
            <a:r>
              <a:rPr lang="en-US" sz="3200" dirty="0"/>
              <a:t>; assessment for learning: </a:t>
            </a:r>
            <a:r>
              <a:rPr lang="en-US" sz="3200" i="1" dirty="0"/>
              <a:t>feedback</a:t>
            </a:r>
            <a:r>
              <a:rPr lang="en-US" sz="3200" dirty="0"/>
              <a:t>; assessment of learning: </a:t>
            </a:r>
            <a:r>
              <a:rPr lang="en-US" sz="3200" i="1" dirty="0"/>
              <a:t>results</a:t>
            </a:r>
            <a:r>
              <a:rPr lang="en-US" sz="3200" dirty="0"/>
              <a:t>)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9890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2440ADE2-A7AA-760D-816F-8EF949E1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A7F7653B-15A5-8407-E7F6-5E4305664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Learning Objective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82FDECC3-882E-FF1D-821D-0F2F2A56E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In your group, please create and justify the learning objective in these context.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Young children (English numbers, time)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Elementary school (things at school, days and months)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Junior high school (introduction, descriptive text)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Senior high school (shopping and bargaining, direction)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University students (asking and giving opinion, how to start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245284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80761875-4155-487C-E24F-B20E1752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C0527AB6-7818-CC5C-4418-03EF3D5591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What Have We Learned Today?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6E2D2730-69EF-F44F-4028-AF9E188FAD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1951463"/>
            <a:ext cx="11414760" cy="122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What were the learning objectives? Did you achieve them?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How can you improve your learning </a:t>
            </a:r>
          </a:p>
        </p:txBody>
      </p:sp>
    </p:spTree>
    <p:extLst>
      <p:ext uri="{BB962C8B-B14F-4D97-AF65-F5344CB8AC3E}">
        <p14:creationId xmlns:p14="http://schemas.microsoft.com/office/powerpoint/2010/main" val="20288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id-ID" sz="4400" b="1">
                <a:solidFill>
                  <a:schemeClr val="dk1"/>
                </a:solidFill>
              </a:rPr>
              <a:t>Topics of Discussion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76" name="Google Shape;176;p2"/>
          <p:cNvSpPr txBox="1">
            <a:spLocks noGrp="1"/>
          </p:cNvSpPr>
          <p:nvPr>
            <p:ph type="body" idx="1"/>
          </p:nvPr>
        </p:nvSpPr>
        <p:spPr>
          <a:xfrm>
            <a:off x="39624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600" dirty="0">
                <a:solidFill>
                  <a:schemeClr val="dk1"/>
                </a:solidFill>
              </a:rPr>
              <a:t>What have we learnt last week?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Rencana Pembelajaran Semester (RPS)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Learning Contract (The do’s and the don’ts)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Learning Journey Plan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Why Lesson Planning?</a:t>
            </a: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600" dirty="0">
                <a:solidFill>
                  <a:schemeClr val="dk1"/>
                </a:solidFill>
              </a:rPr>
              <a:t>What will we learn today?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Why Lesson Planning?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Components of Lesson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Check-In Questions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1683834"/>
            <a:ext cx="11414760" cy="190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Why lesson planning is important?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What are the components of lesson plan?</a:t>
            </a: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A1D3411B-B5CA-99F2-4B54-94067BEC6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85537D2F-EB85-B2D9-AF05-F00924159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Learning Objectives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6E50739E-BB03-A218-C0E7-50B4E2F4F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By the end of the lesson,</a:t>
            </a:r>
          </a:p>
          <a:p>
            <a:pPr marL="514350" lvl="0" indent="-514350" algn="ju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Students are able to </a:t>
            </a: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identify and explain the components of lesson plan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based on different examples.</a:t>
            </a:r>
          </a:p>
          <a:p>
            <a:pPr marL="514350" lvl="0" indent="-514350" algn="ju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Students are able to </a:t>
            </a: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create and justify SMART learning objectives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based on the learning outcomes and students’ characters.</a:t>
            </a:r>
          </a:p>
          <a:p>
            <a:pPr marL="514350" lvl="0" indent="-514350" algn="ju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Students are able to </a:t>
            </a: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reflect on the results and process of their learning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in the form of digital media post.</a:t>
            </a: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9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AA7D61F6-F253-B42F-4042-F16A2F202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ED5751CC-77DD-9979-2E69-4B7C8F25AA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Why Lesson Planning?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49362AC3-ADC2-B81B-72F5-34759B241C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Please watch this video and let’s discuss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  <a:hlinkClick r:id="rId3"/>
              </a:rPr>
              <a:t>https://www.youtube.com/watch?v=MD3VNkxC6AI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lvl="0" indent="-457200" algn="just">
              <a:spcBef>
                <a:spcPts val="0"/>
              </a:spcBef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Is lesson planning important?</a:t>
            </a:r>
          </a:p>
          <a:p>
            <a:pPr lvl="0" indent="-457200" algn="just">
              <a:spcBef>
                <a:spcPts val="0"/>
              </a:spcBef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Why do you think it is important or not important?</a:t>
            </a:r>
          </a:p>
        </p:txBody>
      </p:sp>
    </p:spTree>
    <p:extLst>
      <p:ext uri="{BB962C8B-B14F-4D97-AF65-F5344CB8AC3E}">
        <p14:creationId xmlns:p14="http://schemas.microsoft.com/office/powerpoint/2010/main" val="9961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Why Lesson Planning?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Create a logical sequence for the lesson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Working document (revisable)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Record document (what has been taught)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Can be used for “covering” 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1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Components of Lesson Plan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Group Work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Let’s see the example of lesson plan and analyze its components.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SzPts val="3600"/>
              <a:buNone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What do you think the important components of a Lesson Plan are?</a:t>
            </a:r>
          </a:p>
        </p:txBody>
      </p:sp>
    </p:spTree>
    <p:extLst>
      <p:ext uri="{BB962C8B-B14F-4D97-AF65-F5344CB8AC3E}">
        <p14:creationId xmlns:p14="http://schemas.microsoft.com/office/powerpoint/2010/main" val="19716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Components of Lesson Plan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Please watch this video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SzPts val="3600"/>
              <a:buNone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  <a:hlinkClick r:id="rId3"/>
              </a:rPr>
              <a:t>https://www.youtube.com/watch?v=XPpW9UVb_90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SzPts val="36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99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Components of Lesson Plan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Tittle 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Course subject, Grade level, and Teacher’s name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Date  When the lesson plan is designed?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Lesson Objectives  SMART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Standards  Educational Standards / Curriculum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Plan  Beginning, Middle, and End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Assessment  Checking students achievement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Homework 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Student’s follow up activities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Cross Curriculum  Correlation to other subjects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Differentiation  Content, Process, Product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Technology  Incorporating of Technology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Writing Component  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Career Skills  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40048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630</Words>
  <Application>Microsoft Office PowerPoint</Application>
  <PresentationFormat>Widescreen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Corbel</vt:lpstr>
      <vt:lpstr>Wingdings</vt:lpstr>
      <vt:lpstr>Times New Roman</vt:lpstr>
      <vt:lpstr>Calibri</vt:lpstr>
      <vt:lpstr>Arial</vt:lpstr>
      <vt:lpstr>Noto Sans Symbols</vt:lpstr>
      <vt:lpstr>Wisp</vt:lpstr>
      <vt:lpstr>English Teaching Lesson Plan and Material Development (KBG620314)</vt:lpstr>
      <vt:lpstr>Topics of Discussion</vt:lpstr>
      <vt:lpstr>Check-In Questions</vt:lpstr>
      <vt:lpstr>Learning Objectives</vt:lpstr>
      <vt:lpstr>Why Lesson Planning?</vt:lpstr>
      <vt:lpstr>Why Lesson Planning?</vt:lpstr>
      <vt:lpstr>Components of Lesson Plan</vt:lpstr>
      <vt:lpstr>Components of Lesson Plan</vt:lpstr>
      <vt:lpstr>Components of Lesson Plan</vt:lpstr>
      <vt:lpstr>Components of Lesson Plan</vt:lpstr>
      <vt:lpstr>PowerPoint Presentation</vt:lpstr>
      <vt:lpstr>PowerPoint Presentation</vt:lpstr>
      <vt:lpstr>PowerPoint Presentation</vt:lpstr>
      <vt:lpstr>Learning Objective</vt:lpstr>
      <vt:lpstr>What Have We Learned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Professional Development (IP401)</dc:title>
  <dc:creator>myUnit</dc:creator>
  <cp:lastModifiedBy>Yanuar Dwi Prastyo</cp:lastModifiedBy>
  <cp:revision>53</cp:revision>
  <dcterms:created xsi:type="dcterms:W3CDTF">2018-03-06T03:51:43Z</dcterms:created>
  <dcterms:modified xsi:type="dcterms:W3CDTF">2025-09-08T23:43:38Z</dcterms:modified>
</cp:coreProperties>
</file>