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337" y="171450"/>
            <a:ext cx="8626538" cy="6437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233801" y="5913437"/>
            <a:ext cx="2755900" cy="66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60337" y="171450"/>
            <a:ext cx="8626538" cy="544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6705600"/>
            <a:ext cx="4572000" cy="152400"/>
          </a:xfrm>
          <a:custGeom>
            <a:avLst/>
            <a:gdLst/>
            <a:ahLst/>
            <a:cxnLst/>
            <a:rect l="l" t="t" r="r" b="b"/>
            <a:pathLst>
              <a:path w="4572000" h="152400">
                <a:moveTo>
                  <a:pt x="0" y="152400"/>
                </a:moveTo>
                <a:lnTo>
                  <a:pt x="4572000" y="152400"/>
                </a:lnTo>
                <a:lnTo>
                  <a:pt x="4572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05600"/>
            <a:ext cx="4572000" cy="152400"/>
          </a:xfrm>
          <a:custGeom>
            <a:avLst/>
            <a:gdLst/>
            <a:ahLst/>
            <a:cxnLst/>
            <a:rect l="l" t="t" r="r" b="b"/>
            <a:pathLst>
              <a:path w="4572000" h="152400">
                <a:moveTo>
                  <a:pt x="0" y="152400"/>
                </a:moveTo>
                <a:lnTo>
                  <a:pt x="4572000" y="152400"/>
                </a:lnTo>
                <a:lnTo>
                  <a:pt x="4572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003B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572000" y="6705600"/>
            <a:ext cx="4572000" cy="152400"/>
          </a:xfrm>
          <a:custGeom>
            <a:avLst/>
            <a:gdLst/>
            <a:ahLst/>
            <a:cxnLst/>
            <a:rect l="l" t="t" r="r" b="b"/>
            <a:pathLst>
              <a:path w="4572000" h="152400">
                <a:moveTo>
                  <a:pt x="4572000" y="0"/>
                </a:moveTo>
                <a:lnTo>
                  <a:pt x="3116326" y="0"/>
                </a:lnTo>
                <a:lnTo>
                  <a:pt x="3048000" y="0"/>
                </a:lnTo>
                <a:lnTo>
                  <a:pt x="0" y="0"/>
                </a:lnTo>
                <a:lnTo>
                  <a:pt x="0" y="152400"/>
                </a:lnTo>
                <a:lnTo>
                  <a:pt x="3048000" y="152400"/>
                </a:lnTo>
                <a:lnTo>
                  <a:pt x="3116326" y="152400"/>
                </a:lnTo>
                <a:lnTo>
                  <a:pt x="4572000" y="152400"/>
                </a:lnTo>
                <a:lnTo>
                  <a:pt x="4572000" y="0"/>
                </a:lnTo>
                <a:close/>
              </a:path>
            </a:pathLst>
          </a:custGeom>
          <a:solidFill>
            <a:srgbClr val="A68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60337" y="171450"/>
            <a:ext cx="8626538" cy="6437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233801" y="5913437"/>
            <a:ext cx="2755900" cy="666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3555" y="98552"/>
            <a:ext cx="6596888" cy="1937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003B6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3890" y="1195222"/>
            <a:ext cx="8256219" cy="447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whowe@ucdavis.edu" TargetMode="External"/><Relationship Id="rId3" Type="http://schemas.openxmlformats.org/officeDocument/2006/relationships/hyperlink" Target="mailto:jsmith@ucdavis.edu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lang@ucdavis.edu" TargetMode="External"/><Relationship Id="rId3" Type="http://schemas.openxmlformats.org/officeDocument/2006/relationships/image" Target="../media/image3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lary.com/Articles/ArticleDetail.asp?part=par1226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johnson@ucdavis.edu" TargetMode="External"/><Relationship Id="rId3" Type="http://schemas.openxmlformats.org/officeDocument/2006/relationships/hyperlink" Target="mailto:ajohnson@ucdavis.edu" TargetMode="External"/><Relationship Id="rId4" Type="http://schemas.openxmlformats.org/officeDocument/2006/relationships/hyperlink" Target="mailto:jjenkins@ucdavis.edu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6705600"/>
            <a:ext cx="3116580" cy="152400"/>
          </a:xfrm>
          <a:custGeom>
            <a:avLst/>
            <a:gdLst/>
            <a:ahLst/>
            <a:cxnLst/>
            <a:rect l="l" t="t" r="r" b="b"/>
            <a:pathLst>
              <a:path w="3116579" h="152400">
                <a:moveTo>
                  <a:pt x="3116326" y="0"/>
                </a:moveTo>
                <a:lnTo>
                  <a:pt x="0" y="0"/>
                </a:lnTo>
                <a:lnTo>
                  <a:pt x="0" y="152400"/>
                </a:lnTo>
                <a:lnTo>
                  <a:pt x="3116326" y="152400"/>
                </a:lnTo>
                <a:lnTo>
                  <a:pt x="3116326" y="0"/>
                </a:lnTo>
                <a:close/>
              </a:path>
            </a:pathLst>
          </a:custGeom>
          <a:solidFill>
            <a:srgbClr val="A68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20000" y="6705600"/>
            <a:ext cx="1524000" cy="152400"/>
          </a:xfrm>
          <a:custGeom>
            <a:avLst/>
            <a:gdLst/>
            <a:ahLst/>
            <a:cxnLst/>
            <a:rect l="l" t="t" r="r" b="b"/>
            <a:pathLst>
              <a:path w="1524000" h="152400">
                <a:moveTo>
                  <a:pt x="1524000" y="0"/>
                </a:moveTo>
                <a:lnTo>
                  <a:pt x="0" y="0"/>
                </a:lnTo>
                <a:lnTo>
                  <a:pt x="0" y="152400"/>
                </a:lnTo>
                <a:lnTo>
                  <a:pt x="1524000" y="152400"/>
                </a:lnTo>
                <a:lnTo>
                  <a:pt x="1524000" y="0"/>
                </a:lnTo>
                <a:close/>
              </a:path>
            </a:pathLst>
          </a:custGeom>
          <a:solidFill>
            <a:srgbClr val="A68A4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397763" y="198120"/>
            <a:ext cx="8525510" cy="902335"/>
            <a:chOff x="397763" y="198120"/>
            <a:chExt cx="8525510" cy="902335"/>
          </a:xfrm>
        </p:grpSpPr>
        <p:sp>
          <p:nvSpPr>
            <p:cNvPr id="5" name="object 5"/>
            <p:cNvSpPr/>
            <p:nvPr/>
          </p:nvSpPr>
          <p:spPr>
            <a:xfrm>
              <a:off x="397763" y="198120"/>
              <a:ext cx="2927604" cy="9022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88919" y="198120"/>
              <a:ext cx="2363724" cy="9022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616196" y="198120"/>
              <a:ext cx="4306824" cy="9022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8352" y="303733"/>
            <a:ext cx="801560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FFC000"/>
                </a:solidFill>
              </a:rPr>
              <a:t>Welcome to </a:t>
            </a:r>
            <a:r>
              <a:rPr dirty="0" sz="3200"/>
              <a:t>Powerful </a:t>
            </a:r>
            <a:r>
              <a:rPr dirty="0" sz="3200" spc="-5"/>
              <a:t>Resume/CV</a:t>
            </a:r>
            <a:r>
              <a:rPr dirty="0" sz="3200" spc="-114"/>
              <a:t> </a:t>
            </a:r>
            <a:r>
              <a:rPr dirty="0" sz="3200"/>
              <a:t>Writing</a:t>
            </a:r>
            <a:endParaRPr sz="3200"/>
          </a:p>
        </p:txBody>
      </p:sp>
      <p:sp>
        <p:nvSpPr>
          <p:cNvPr id="9" name="object 9"/>
          <p:cNvSpPr/>
          <p:nvPr/>
        </p:nvSpPr>
        <p:spPr>
          <a:xfrm>
            <a:off x="6324600" y="3500437"/>
            <a:ext cx="2697099" cy="2181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21025" y="1325562"/>
            <a:ext cx="3048000" cy="435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9400" y="2155825"/>
            <a:ext cx="2730500" cy="2695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51651" y="1287399"/>
            <a:ext cx="2670175" cy="20034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4080" y="1726183"/>
            <a:ext cx="7418070" cy="3348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2405" marR="88265" indent="-180340">
              <a:lnSpc>
                <a:spcPct val="100000"/>
              </a:lnSpc>
              <a:spcBef>
                <a:spcPts val="10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"Seeking a quality small animal internship where  mentorship is at the forefront in order to  strengthen my clinical and communication skills  while also serving as an asset to clients,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patients  and the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practice."</a:t>
            </a:r>
            <a:endParaRPr sz="2600">
              <a:latin typeface="Arial"/>
              <a:cs typeface="Arial"/>
            </a:endParaRPr>
          </a:p>
          <a:p>
            <a:pPr marL="192405" marR="5080" indent="-180340">
              <a:lnSpc>
                <a:spcPct val="100000"/>
              </a:lnSpc>
              <a:spcBef>
                <a:spcPts val="120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"To become an integral part of ABC Animal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Clinic  practicing ethical medicine, valuing clients and  providing the highest level of care for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patients."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5223" rIns="0" bIns="0" rtlCol="0" vert="horz">
            <a:spAutoFit/>
          </a:bodyPr>
          <a:lstStyle/>
          <a:p>
            <a:pPr algn="ctr" marL="92710">
              <a:lnSpc>
                <a:spcPts val="4105"/>
              </a:lnSpc>
              <a:spcBef>
                <a:spcPts val="100"/>
              </a:spcBef>
            </a:pPr>
            <a:r>
              <a:rPr dirty="0" sz="3600"/>
              <a:t>Good </a:t>
            </a:r>
            <a:r>
              <a:rPr dirty="0" sz="3600" spc="-5"/>
              <a:t>Objective</a:t>
            </a:r>
            <a:r>
              <a:rPr dirty="0" sz="3600" spc="-40"/>
              <a:t> </a:t>
            </a:r>
            <a:r>
              <a:rPr dirty="0" sz="3600"/>
              <a:t>Statement</a:t>
            </a:r>
            <a:endParaRPr sz="3600"/>
          </a:p>
          <a:p>
            <a:pPr algn="ctr" marL="92710">
              <a:lnSpc>
                <a:spcPts val="4105"/>
              </a:lnSpc>
            </a:pPr>
            <a:r>
              <a:rPr dirty="0" sz="3600" i="1">
                <a:latin typeface="Arial"/>
                <a:cs typeface="Arial"/>
              </a:rPr>
              <a:t>Examples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4685" y="763651"/>
            <a:ext cx="14484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Profile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70966" y="2967990"/>
            <a:ext cx="8225155" cy="194627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002C4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Can be called Profile, </a:t>
            </a:r>
            <a:r>
              <a:rPr dirty="0" sz="2400" spc="-25">
                <a:latin typeface="Arial"/>
                <a:cs typeface="Arial"/>
              </a:rPr>
              <a:t>Summary, </a:t>
            </a:r>
            <a:r>
              <a:rPr dirty="0" sz="2400" spc="-5">
                <a:latin typeface="Arial"/>
                <a:cs typeface="Arial"/>
              </a:rPr>
              <a:t>or Professional</a:t>
            </a:r>
            <a:r>
              <a:rPr dirty="0" sz="2400" spc="1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Summary</a:t>
            </a:r>
            <a:endParaRPr sz="2400">
              <a:latin typeface="Arial"/>
              <a:cs typeface="Arial"/>
            </a:endParaRPr>
          </a:p>
          <a:p>
            <a:pPr marL="354965" marR="1710055" indent="-342900">
              <a:lnSpc>
                <a:spcPct val="100000"/>
              </a:lnSpc>
              <a:spcBef>
                <a:spcPts val="1200"/>
              </a:spcBef>
              <a:buClr>
                <a:srgbClr val="002C4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Gives </a:t>
            </a:r>
            <a:r>
              <a:rPr dirty="0" sz="2400" spc="-5">
                <a:latin typeface="Arial"/>
                <a:cs typeface="Arial"/>
              </a:rPr>
              <a:t>overview and detail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who you are and  what you have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offer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2C4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Makes the </a:t>
            </a:r>
            <a:r>
              <a:rPr dirty="0" sz="2400" spc="-5">
                <a:latin typeface="Arial"/>
                <a:cs typeface="Arial"/>
              </a:rPr>
              <a:t>reader want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learn</a:t>
            </a:r>
            <a:r>
              <a:rPr dirty="0" sz="2400">
                <a:latin typeface="Arial"/>
                <a:cs typeface="Arial"/>
              </a:rPr>
              <a:t> more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687" y="1544637"/>
            <a:ext cx="7772400" cy="11385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406400">
              <a:lnSpc>
                <a:spcPct val="100000"/>
              </a:lnSpc>
              <a:spcBef>
                <a:spcPts val="320"/>
              </a:spcBef>
            </a:pPr>
            <a:r>
              <a:rPr dirty="0" sz="1600" spc="-5" b="1">
                <a:latin typeface="Arial"/>
                <a:cs typeface="Arial"/>
              </a:rPr>
              <a:t>Career</a:t>
            </a:r>
            <a:r>
              <a:rPr dirty="0" sz="160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Profile</a:t>
            </a:r>
            <a:endParaRPr sz="1600">
              <a:latin typeface="Arial"/>
              <a:cs typeface="Arial"/>
            </a:endParaRPr>
          </a:p>
          <a:p>
            <a:pPr marL="406400" marR="232410">
              <a:lnSpc>
                <a:spcPct val="100000"/>
              </a:lnSpc>
              <a:spcBef>
                <a:spcPts val="1200"/>
              </a:spcBef>
            </a:pPr>
            <a:r>
              <a:rPr dirty="0" sz="1400">
                <a:latin typeface="Arial"/>
                <a:cs typeface="Arial"/>
              </a:rPr>
              <a:t>Detail-oriented </a:t>
            </a:r>
            <a:r>
              <a:rPr dirty="0" sz="1400" spc="-5">
                <a:latin typeface="Arial"/>
                <a:cs typeface="Arial"/>
              </a:rPr>
              <a:t>veterinarian who </a:t>
            </a:r>
            <a:r>
              <a:rPr dirty="0" sz="1400">
                <a:latin typeface="Arial"/>
                <a:cs typeface="Arial"/>
              </a:rPr>
              <a:t>is proficient in handling complex medical cases including  surgeries, ultrasound diagnosis, and medical reports </a:t>
            </a:r>
            <a:r>
              <a:rPr dirty="0" sz="1400" spc="-5">
                <a:latin typeface="Arial"/>
                <a:cs typeface="Arial"/>
              </a:rPr>
              <a:t>analysis. </a:t>
            </a:r>
            <a:r>
              <a:rPr dirty="0" sz="1400">
                <a:latin typeface="Arial"/>
                <a:cs typeface="Arial"/>
              </a:rPr>
              <a:t>Possesses a natural</a:t>
            </a:r>
            <a:r>
              <a:rPr dirty="0" sz="1400" spc="-2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love </a:t>
            </a:r>
            <a:r>
              <a:rPr dirty="0" sz="1400">
                <a:latin typeface="Arial"/>
                <a:cs typeface="Arial"/>
              </a:rPr>
              <a:t>for  animals, great client </a:t>
            </a:r>
            <a:r>
              <a:rPr dirty="0" sz="1400" spc="-5">
                <a:latin typeface="Arial"/>
                <a:cs typeface="Arial"/>
              </a:rPr>
              <a:t>service </a:t>
            </a:r>
            <a:r>
              <a:rPr dirty="0" sz="1400">
                <a:latin typeface="Arial"/>
                <a:cs typeface="Arial"/>
              </a:rPr>
              <a:t>skills and a readiness to </a:t>
            </a:r>
            <a:r>
              <a:rPr dirty="0" sz="1400" spc="-5">
                <a:latin typeface="Arial"/>
                <a:cs typeface="Arial"/>
              </a:rPr>
              <a:t>work </a:t>
            </a:r>
            <a:r>
              <a:rPr dirty="0" sz="1400">
                <a:latin typeface="Arial"/>
                <a:cs typeface="Arial"/>
              </a:rPr>
              <a:t>around the</a:t>
            </a:r>
            <a:r>
              <a:rPr dirty="0" sz="1400" spc="-2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clock.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2710" y="336550"/>
            <a:ext cx="404050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Profile</a:t>
            </a:r>
            <a:r>
              <a:rPr dirty="0" sz="3600" spc="-60"/>
              <a:t> </a:t>
            </a:r>
            <a:r>
              <a:rPr dirty="0" sz="3600"/>
              <a:t>Statements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04443" y="1418082"/>
            <a:ext cx="7559040" cy="3379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000">
                <a:latin typeface="Arial"/>
                <a:cs typeface="Arial"/>
              </a:rPr>
              <a:t>Goal-oriented DVM student with broad experiences in small  animal medicine, exotics, and shelter medicine. Fluent in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Spanish  and traveled abroad to conduct research. Keen insight </a:t>
            </a:r>
            <a:r>
              <a:rPr dirty="0" sz="2000" spc="-5">
                <a:latin typeface="Arial"/>
                <a:cs typeface="Arial"/>
              </a:rPr>
              <a:t>into  </a:t>
            </a:r>
            <a:r>
              <a:rPr dirty="0" sz="2000">
                <a:latin typeface="Arial"/>
                <a:cs typeface="Arial"/>
              </a:rPr>
              <a:t>managing client relationships. Willing to work a flexible schedule  and open to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relocation.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3B69"/>
              </a:buClr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3B69"/>
              </a:buClr>
              <a:buFont typeface="Arial"/>
              <a:buChar char="•"/>
            </a:pPr>
            <a:endParaRPr sz="1950">
              <a:latin typeface="Arial"/>
              <a:cs typeface="Arial"/>
            </a:endParaRPr>
          </a:p>
          <a:p>
            <a:pPr marL="192405" marR="165735" indent="-180340">
              <a:lnSpc>
                <a:spcPct val="100000"/>
              </a:lnSpc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000">
                <a:latin typeface="Arial"/>
                <a:cs typeface="Arial"/>
              </a:rPr>
              <a:t>Energetic, professional DVM ready for a dynamic position in  equine medicine. Gained considerable knowledge through  vigorous education, externships and senior rotations in </a:t>
            </a:r>
            <a:r>
              <a:rPr dirty="0" sz="2000" spc="-5">
                <a:latin typeface="Arial"/>
                <a:cs typeface="Arial"/>
              </a:rPr>
              <a:t>the</a:t>
            </a:r>
            <a:r>
              <a:rPr dirty="0" sz="2000" spc="-1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large  animal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stream.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0257" y="538048"/>
            <a:ext cx="223710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Education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660017" y="3559555"/>
            <a:ext cx="6426200" cy="1215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105"/>
              </a:spcBef>
              <a:buClr>
                <a:srgbClr val="003B69"/>
              </a:buClr>
              <a:buChar char="•"/>
              <a:tabLst>
                <a:tab pos="220345" algn="l"/>
              </a:tabLst>
            </a:pPr>
            <a:r>
              <a:rPr dirty="0" sz="2600">
                <a:latin typeface="Arial"/>
                <a:cs typeface="Arial"/>
              </a:rPr>
              <a:t>DVM, Undergraduate, Community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College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buClr>
                <a:srgbClr val="003B69"/>
              </a:buClr>
              <a:buChar char="•"/>
              <a:tabLst>
                <a:tab pos="220345" algn="l"/>
              </a:tabLst>
            </a:pPr>
            <a:r>
              <a:rPr dirty="0" sz="2600">
                <a:latin typeface="Arial"/>
                <a:cs typeface="Arial"/>
              </a:rPr>
              <a:t>Graduation Date (Month </a:t>
            </a:r>
            <a:r>
              <a:rPr dirty="0" sz="2600" spc="-60">
                <a:latin typeface="Arial"/>
                <a:cs typeface="Arial"/>
              </a:rPr>
              <a:t>Year </a:t>
            </a:r>
            <a:r>
              <a:rPr dirty="0" sz="2600">
                <a:latin typeface="Arial"/>
                <a:cs typeface="Arial"/>
              </a:rPr>
              <a:t>or Class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of)</a:t>
            </a:r>
            <a:endParaRPr sz="26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buClr>
                <a:srgbClr val="003B69"/>
              </a:buClr>
              <a:buChar char="•"/>
              <a:tabLst>
                <a:tab pos="220345" algn="l"/>
              </a:tabLst>
            </a:pPr>
            <a:r>
              <a:rPr dirty="0" sz="2600">
                <a:latin typeface="Arial"/>
                <a:cs typeface="Arial"/>
              </a:rPr>
              <a:t>Study</a:t>
            </a:r>
            <a:r>
              <a:rPr dirty="0" sz="2600" spc="-1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Abroad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5012" y="1333500"/>
            <a:ext cx="8008874" cy="139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337" y="171450"/>
            <a:ext cx="8627110" cy="6437630"/>
            <a:chOff x="160337" y="171450"/>
            <a:chExt cx="8627110" cy="6437630"/>
          </a:xfrm>
        </p:grpSpPr>
        <p:sp>
          <p:nvSpPr>
            <p:cNvPr id="3" name="object 3"/>
            <p:cNvSpPr/>
            <p:nvPr/>
          </p:nvSpPr>
          <p:spPr>
            <a:xfrm>
              <a:off x="160337" y="171450"/>
              <a:ext cx="8626538" cy="6437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33801" y="5913437"/>
              <a:ext cx="2755900" cy="666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0337" y="171450"/>
              <a:ext cx="8626538" cy="54419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6705600"/>
            <a:ext cx="9144000" cy="152400"/>
            <a:chOff x="0" y="6705600"/>
            <a:chExt cx="9144000" cy="152400"/>
          </a:xfrm>
        </p:grpSpPr>
        <p:sp>
          <p:nvSpPr>
            <p:cNvPr id="7" name="object 7"/>
            <p:cNvSpPr/>
            <p:nvPr/>
          </p:nvSpPr>
          <p:spPr>
            <a:xfrm>
              <a:off x="0" y="6705600"/>
              <a:ext cx="4572000" cy="152400"/>
            </a:xfrm>
            <a:custGeom>
              <a:avLst/>
              <a:gdLst/>
              <a:ahLst/>
              <a:cxnLst/>
              <a:rect l="l" t="t" r="r" b="b"/>
              <a:pathLst>
                <a:path w="4572000" h="152400">
                  <a:moveTo>
                    <a:pt x="0" y="152400"/>
                  </a:moveTo>
                  <a:lnTo>
                    <a:pt x="4572000" y="152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3B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2000" y="6705600"/>
              <a:ext cx="4572000" cy="152400"/>
            </a:xfrm>
            <a:custGeom>
              <a:avLst/>
              <a:gdLst/>
              <a:ahLst/>
              <a:cxnLst/>
              <a:rect l="l" t="t" r="r" b="b"/>
              <a:pathLst>
                <a:path w="4572000" h="152400">
                  <a:moveTo>
                    <a:pt x="4572000" y="0"/>
                  </a:moveTo>
                  <a:lnTo>
                    <a:pt x="3116326" y="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52400"/>
                  </a:lnTo>
                  <a:lnTo>
                    <a:pt x="3048000" y="152400"/>
                  </a:lnTo>
                  <a:lnTo>
                    <a:pt x="3116326" y="152400"/>
                  </a:lnTo>
                  <a:lnTo>
                    <a:pt x="4572000" y="1524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A68A4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29411" y="243585"/>
            <a:ext cx="6951980" cy="102044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ts val="4255"/>
              </a:lnSpc>
              <a:spcBef>
                <a:spcPts val="100"/>
              </a:spcBef>
            </a:pPr>
            <a:r>
              <a:rPr dirty="0" sz="3600" spc="-5"/>
              <a:t>Qualifications</a:t>
            </a:r>
            <a:endParaRPr sz="3600"/>
          </a:p>
          <a:p>
            <a:pPr algn="ctr" marL="12700" marR="5080">
              <a:lnSpc>
                <a:spcPts val="1730"/>
              </a:lnSpc>
              <a:spcBef>
                <a:spcPts val="150"/>
              </a:spcBef>
            </a:pPr>
            <a:r>
              <a:rPr dirty="0" sz="1600" spc="-5" b="0" i="1">
                <a:solidFill>
                  <a:srgbClr val="000000"/>
                </a:solidFill>
                <a:latin typeface="Arial"/>
                <a:cs typeface="Arial"/>
              </a:rPr>
              <a:t>* </a:t>
            </a:r>
            <a:r>
              <a:rPr dirty="0" sz="1600" spc="-10" b="0" i="1">
                <a:solidFill>
                  <a:srgbClr val="000000"/>
                </a:solidFill>
                <a:latin typeface="Arial"/>
                <a:cs typeface="Arial"/>
              </a:rPr>
              <a:t>Optional </a:t>
            </a:r>
            <a:r>
              <a:rPr dirty="0" sz="1600" spc="-5" b="0" i="1">
                <a:solidFill>
                  <a:srgbClr val="000000"/>
                </a:solidFill>
                <a:latin typeface="Arial"/>
                <a:cs typeface="Arial"/>
              </a:rPr>
              <a:t>section; If you also have a “profile”, </a:t>
            </a:r>
            <a:r>
              <a:rPr dirty="0" sz="1600" spc="-10" b="0" i="1">
                <a:solidFill>
                  <a:srgbClr val="000000"/>
                </a:solidFill>
                <a:latin typeface="Arial"/>
                <a:cs typeface="Arial"/>
              </a:rPr>
              <a:t>make </a:t>
            </a:r>
            <a:r>
              <a:rPr dirty="0" sz="1600" spc="-5" b="0" i="1">
                <a:solidFill>
                  <a:srgbClr val="000000"/>
                </a:solidFill>
                <a:latin typeface="Arial"/>
                <a:cs typeface="Arial"/>
              </a:rPr>
              <a:t>sure your “qualifications”  </a:t>
            </a:r>
            <a:r>
              <a:rPr dirty="0" sz="1600" spc="-5" b="0" i="1">
                <a:solidFill>
                  <a:srgbClr val="000000"/>
                </a:solidFill>
                <a:latin typeface="Arial"/>
                <a:cs typeface="Arial"/>
              </a:rPr>
              <a:t>are more</a:t>
            </a:r>
            <a:r>
              <a:rPr dirty="0" sz="1600" spc="35" b="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5" b="0" i="1">
                <a:solidFill>
                  <a:srgbClr val="000000"/>
                </a:solidFill>
                <a:latin typeface="Arial"/>
                <a:cs typeface="Arial"/>
              </a:rPr>
              <a:t>detailed.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450" y="1540587"/>
            <a:ext cx="7771130" cy="13150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20" b="1">
                <a:latin typeface="Times New Roman"/>
                <a:cs typeface="Times New Roman"/>
              </a:rPr>
              <a:t>QUALIFICATIONS</a:t>
            </a:r>
            <a:endParaRPr sz="1650">
              <a:latin typeface="Times New Roman"/>
              <a:cs typeface="Times New Roman"/>
            </a:endParaRPr>
          </a:p>
          <a:p>
            <a:pPr marL="561975" indent="-275590">
              <a:lnSpc>
                <a:spcPct val="100000"/>
              </a:lnSpc>
              <a:spcBef>
                <a:spcPts val="1120"/>
              </a:spcBef>
              <a:buFont typeface="Symbol"/>
              <a:buChar char=""/>
              <a:tabLst>
                <a:tab pos="561975" algn="l"/>
                <a:tab pos="562610" algn="l"/>
              </a:tabLst>
            </a:pPr>
            <a:r>
              <a:rPr dirty="0" sz="1450" spc="-5">
                <a:latin typeface="Times New Roman"/>
                <a:cs typeface="Times New Roman"/>
              </a:rPr>
              <a:t>Passion for </a:t>
            </a:r>
            <a:r>
              <a:rPr dirty="0" sz="1450" spc="-10">
                <a:latin typeface="Times New Roman"/>
                <a:cs typeface="Times New Roman"/>
              </a:rPr>
              <a:t>behavior </a:t>
            </a:r>
            <a:r>
              <a:rPr dirty="0" sz="1450" spc="-5">
                <a:latin typeface="Times New Roman"/>
                <a:cs typeface="Times New Roman"/>
              </a:rPr>
              <a:t>medicine; skilled in handling </a:t>
            </a:r>
            <a:r>
              <a:rPr dirty="0" sz="1450" spc="-10">
                <a:latin typeface="Times New Roman"/>
                <a:cs typeface="Times New Roman"/>
              </a:rPr>
              <a:t>aggression, anxiety, and </a:t>
            </a:r>
            <a:r>
              <a:rPr dirty="0" sz="1450" spc="-5">
                <a:latin typeface="Times New Roman"/>
                <a:cs typeface="Times New Roman"/>
              </a:rPr>
              <a:t>compulsive</a:t>
            </a:r>
            <a:r>
              <a:rPr dirty="0" sz="1450" spc="140">
                <a:latin typeface="Times New Roman"/>
                <a:cs typeface="Times New Roman"/>
              </a:rPr>
              <a:t> </a:t>
            </a:r>
            <a:r>
              <a:rPr dirty="0" sz="1450" spc="-5">
                <a:latin typeface="Times New Roman"/>
                <a:cs typeface="Times New Roman"/>
              </a:rPr>
              <a:t>behaviors.</a:t>
            </a:r>
            <a:endParaRPr sz="1450">
              <a:latin typeface="Times New Roman"/>
              <a:cs typeface="Times New Roman"/>
            </a:endParaRPr>
          </a:p>
          <a:p>
            <a:pPr marL="561975" indent="-27559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61975" algn="l"/>
                <a:tab pos="562610" algn="l"/>
              </a:tabLst>
            </a:pPr>
            <a:r>
              <a:rPr dirty="0" sz="1450" spc="-5">
                <a:latin typeface="Times New Roman"/>
                <a:cs typeface="Times New Roman"/>
              </a:rPr>
              <a:t>Experience in dental cleanings, extractions, </a:t>
            </a:r>
            <a:r>
              <a:rPr dirty="0" sz="1450" spc="-10">
                <a:latin typeface="Times New Roman"/>
                <a:cs typeface="Times New Roman"/>
              </a:rPr>
              <a:t>and </a:t>
            </a:r>
            <a:r>
              <a:rPr dirty="0" sz="1450" spc="-5">
                <a:latin typeface="Times New Roman"/>
                <a:cs typeface="Times New Roman"/>
              </a:rPr>
              <a:t>other</a:t>
            </a:r>
            <a:r>
              <a:rPr dirty="0" sz="1450" spc="5">
                <a:latin typeface="Times New Roman"/>
                <a:cs typeface="Times New Roman"/>
              </a:rPr>
              <a:t> </a:t>
            </a:r>
            <a:r>
              <a:rPr dirty="0" sz="1450" spc="-5">
                <a:latin typeface="Times New Roman"/>
                <a:cs typeface="Times New Roman"/>
              </a:rPr>
              <a:t>procedures.</a:t>
            </a:r>
            <a:endParaRPr sz="1450">
              <a:latin typeface="Times New Roman"/>
              <a:cs typeface="Times New Roman"/>
            </a:endParaRPr>
          </a:p>
          <a:p>
            <a:pPr marL="561975" indent="-27559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61975" algn="l"/>
                <a:tab pos="562610" algn="l"/>
              </a:tabLst>
            </a:pPr>
            <a:r>
              <a:rPr dirty="0" sz="1450" spc="-5">
                <a:latin typeface="Times New Roman"/>
                <a:cs typeface="Times New Roman"/>
              </a:rPr>
              <a:t>Extensive client service </a:t>
            </a:r>
            <a:r>
              <a:rPr dirty="0" sz="1450" spc="-10">
                <a:latin typeface="Times New Roman"/>
                <a:cs typeface="Times New Roman"/>
              </a:rPr>
              <a:t>background </a:t>
            </a:r>
            <a:r>
              <a:rPr dirty="0" sz="1450" spc="-5">
                <a:latin typeface="Times New Roman"/>
                <a:cs typeface="Times New Roman"/>
              </a:rPr>
              <a:t>in small animal </a:t>
            </a:r>
            <a:r>
              <a:rPr dirty="0" sz="1450" spc="-10">
                <a:latin typeface="Times New Roman"/>
                <a:cs typeface="Times New Roman"/>
              </a:rPr>
              <a:t>and </a:t>
            </a:r>
            <a:r>
              <a:rPr dirty="0" sz="1450" spc="-5">
                <a:latin typeface="Times New Roman"/>
                <a:cs typeface="Times New Roman"/>
              </a:rPr>
              <a:t>large </a:t>
            </a:r>
            <a:r>
              <a:rPr dirty="0" sz="1450" spc="-10">
                <a:latin typeface="Times New Roman"/>
                <a:cs typeface="Times New Roman"/>
              </a:rPr>
              <a:t>animal</a:t>
            </a:r>
            <a:r>
              <a:rPr dirty="0" sz="1450" spc="40">
                <a:latin typeface="Times New Roman"/>
                <a:cs typeface="Times New Roman"/>
              </a:rPr>
              <a:t> </a:t>
            </a:r>
            <a:r>
              <a:rPr dirty="0" sz="1450" spc="-10">
                <a:latin typeface="Times New Roman"/>
                <a:cs typeface="Times New Roman"/>
              </a:rPr>
              <a:t>practices.</a:t>
            </a:r>
            <a:endParaRPr sz="1450">
              <a:latin typeface="Times New Roman"/>
              <a:cs typeface="Times New Roman"/>
            </a:endParaRPr>
          </a:p>
          <a:p>
            <a:pPr marL="561975" indent="-27559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561975" algn="l"/>
                <a:tab pos="562610" algn="l"/>
              </a:tabLst>
            </a:pPr>
            <a:r>
              <a:rPr dirty="0" sz="1450" spc="-10">
                <a:latin typeface="Times New Roman"/>
                <a:cs typeface="Times New Roman"/>
              </a:rPr>
              <a:t>Background </a:t>
            </a:r>
            <a:r>
              <a:rPr dirty="0" sz="1450" spc="-5">
                <a:latin typeface="Times New Roman"/>
                <a:cs typeface="Times New Roman"/>
              </a:rPr>
              <a:t>in </a:t>
            </a:r>
            <a:r>
              <a:rPr dirty="0" sz="1450" spc="-10">
                <a:latin typeface="Times New Roman"/>
                <a:cs typeface="Times New Roman"/>
              </a:rPr>
              <a:t>research </a:t>
            </a:r>
            <a:r>
              <a:rPr dirty="0" sz="1450" spc="-5">
                <a:latin typeface="Times New Roman"/>
                <a:cs typeface="Times New Roman"/>
              </a:rPr>
              <a:t>and</a:t>
            </a:r>
            <a:r>
              <a:rPr dirty="0" sz="1450" spc="15">
                <a:latin typeface="Times New Roman"/>
                <a:cs typeface="Times New Roman"/>
              </a:rPr>
              <a:t> </a:t>
            </a:r>
            <a:r>
              <a:rPr dirty="0" sz="1450" spc="-5">
                <a:latin typeface="Times New Roman"/>
                <a:cs typeface="Times New Roman"/>
              </a:rPr>
              <a:t>teaching.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0590" y="3145409"/>
            <a:ext cx="8128000" cy="209867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002C4F"/>
              </a:buClr>
              <a:buChar char="•"/>
              <a:tabLst>
                <a:tab pos="354965" algn="l"/>
                <a:tab pos="355600" algn="l"/>
                <a:tab pos="2166620" algn="l"/>
              </a:tabLst>
            </a:pPr>
            <a:r>
              <a:rPr dirty="0" sz="2400" spc="-5">
                <a:latin typeface="Arial"/>
                <a:cs typeface="Arial"/>
              </a:rPr>
              <a:t>Summary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of	accomplishments/skills/interests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2C4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Showcases what makes you </a:t>
            </a:r>
            <a:r>
              <a:rPr dirty="0" sz="2400">
                <a:latin typeface="Arial"/>
                <a:cs typeface="Arial"/>
              </a:rPr>
              <a:t>stand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2C4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Makes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reader want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see where you gained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9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skills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2C4F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Can be easily altered </a:t>
            </a:r>
            <a:r>
              <a:rPr dirty="0" sz="2400">
                <a:latin typeface="Arial"/>
                <a:cs typeface="Arial"/>
              </a:rPr>
              <a:t>to fit </a:t>
            </a:r>
            <a:r>
              <a:rPr dirty="0" sz="2400" spc="-10">
                <a:latin typeface="Arial"/>
                <a:cs typeface="Arial"/>
              </a:rPr>
              <a:t>different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positions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129" y="131140"/>
            <a:ext cx="7929245" cy="8013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4445">
              <a:lnSpc>
                <a:spcPts val="4250"/>
              </a:lnSpc>
              <a:spcBef>
                <a:spcPts val="100"/>
              </a:spcBef>
            </a:pPr>
            <a:r>
              <a:rPr dirty="0" sz="3600"/>
              <a:t>The </a:t>
            </a:r>
            <a:r>
              <a:rPr dirty="0" sz="3600" spc="-5"/>
              <a:t>“Power” </a:t>
            </a:r>
            <a:r>
              <a:rPr dirty="0" sz="3600" spc="-10"/>
              <a:t>of </a:t>
            </a:r>
            <a:r>
              <a:rPr dirty="0" sz="3600"/>
              <a:t>Section</a:t>
            </a:r>
            <a:r>
              <a:rPr dirty="0" sz="3600" spc="-20"/>
              <a:t> </a:t>
            </a:r>
            <a:r>
              <a:rPr dirty="0" sz="3600" spc="-5"/>
              <a:t>Titles</a:t>
            </a:r>
            <a:endParaRPr sz="3600"/>
          </a:p>
          <a:p>
            <a:pPr algn="ctr">
              <a:lnSpc>
                <a:spcPts val="1850"/>
              </a:lnSpc>
            </a:pPr>
            <a:r>
              <a:rPr dirty="0" sz="1600" spc="-5" b="0">
                <a:solidFill>
                  <a:srgbClr val="000000"/>
                </a:solidFill>
                <a:latin typeface="Arial"/>
                <a:cs typeface="Arial"/>
              </a:rPr>
              <a:t>* Optional to break up or highlight related skills and experiences for the desired</a:t>
            </a:r>
            <a:r>
              <a:rPr dirty="0" sz="1600" spc="2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Arial"/>
                <a:cs typeface="Arial"/>
              </a:rPr>
              <a:t>position.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9014" y="968940"/>
            <a:ext cx="4584065" cy="4782185"/>
          </a:xfrm>
          <a:prstGeom prst="rect">
            <a:avLst/>
          </a:prstGeom>
        </p:spPr>
        <p:txBody>
          <a:bodyPr wrap="square" lIns="0" tIns="210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dirty="0" sz="2600" b="1">
                <a:latin typeface="Arial"/>
                <a:cs typeface="Arial"/>
              </a:rPr>
              <a:t>“Veterinary Experience”</a:t>
            </a:r>
            <a:r>
              <a:rPr dirty="0" sz="2600" spc="-9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or…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56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Small Animal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Experience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56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Equine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Experience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56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Exotic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Experience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56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Shelter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Medicine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56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Externships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56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International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Experience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56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Professional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Experience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4077" y="541401"/>
            <a:ext cx="56121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CV </a:t>
            </a:r>
            <a:r>
              <a:rPr dirty="0" sz="3600"/>
              <a:t>Section</a:t>
            </a:r>
            <a:r>
              <a:rPr dirty="0" sz="3600" spc="-35"/>
              <a:t> </a:t>
            </a:r>
            <a:r>
              <a:rPr dirty="0" sz="3600" spc="-5"/>
              <a:t>Titles/Content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896361" y="2991357"/>
            <a:ext cx="3443604" cy="2510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Research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Experience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35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Teaching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Experience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36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Publications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236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Presentations/Posters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375" y="1698304"/>
            <a:ext cx="8147684" cy="12065"/>
          </a:xfrm>
          <a:custGeom>
            <a:avLst/>
            <a:gdLst/>
            <a:ahLst/>
            <a:cxnLst/>
            <a:rect l="l" t="t" r="r" b="b"/>
            <a:pathLst>
              <a:path w="8147684" h="12064">
                <a:moveTo>
                  <a:pt x="0" y="0"/>
                </a:moveTo>
                <a:lnTo>
                  <a:pt x="0" y="11487"/>
                </a:lnTo>
                <a:lnTo>
                  <a:pt x="8147156" y="11487"/>
                </a:lnTo>
                <a:lnTo>
                  <a:pt x="814715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7675" y="1434401"/>
            <a:ext cx="8180070" cy="141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b="1">
                <a:latin typeface="Arial"/>
                <a:cs typeface="Arial"/>
              </a:rPr>
              <a:t>Research</a:t>
            </a:r>
            <a:r>
              <a:rPr dirty="0" sz="1500" spc="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Experience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470"/>
              </a:lnSpc>
              <a:tabLst>
                <a:tab pos="6607809" algn="l"/>
              </a:tabLst>
            </a:pPr>
            <a:r>
              <a:rPr dirty="0" sz="1250" b="1">
                <a:latin typeface="Arial"/>
                <a:cs typeface="Arial"/>
              </a:rPr>
              <a:t>Lab </a:t>
            </a:r>
            <a:r>
              <a:rPr dirty="0" sz="1250" spc="-5" b="1">
                <a:latin typeface="Arial"/>
                <a:cs typeface="Arial"/>
              </a:rPr>
              <a:t>Assistant </a:t>
            </a:r>
            <a:r>
              <a:rPr dirty="0" sz="1250" b="1">
                <a:latin typeface="Arial"/>
                <a:cs typeface="Arial"/>
              </a:rPr>
              <a:t>– </a:t>
            </a:r>
            <a:r>
              <a:rPr dirty="0" sz="1250">
                <a:latin typeface="Arial"/>
                <a:cs typeface="Arial"/>
              </a:rPr>
              <a:t>Canine</a:t>
            </a:r>
            <a:r>
              <a:rPr dirty="0" sz="1250" spc="9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Genetics</a:t>
            </a:r>
            <a:r>
              <a:rPr dirty="0" sz="1250" spc="2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Laboratory	</a:t>
            </a:r>
            <a:r>
              <a:rPr dirty="0" sz="1250" spc="5">
                <a:latin typeface="Arial"/>
                <a:cs typeface="Arial"/>
              </a:rPr>
              <a:t>May </a:t>
            </a:r>
            <a:r>
              <a:rPr dirty="0" sz="1250">
                <a:latin typeface="Arial"/>
                <a:cs typeface="Arial"/>
              </a:rPr>
              <a:t>2013 – Aug</a:t>
            </a:r>
            <a:r>
              <a:rPr dirty="0" sz="1250" spc="-9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2014  S</a:t>
            </a:r>
            <a:r>
              <a:rPr dirty="0" sz="1000">
                <a:latin typeface="Arial"/>
                <a:cs typeface="Arial"/>
              </a:rPr>
              <a:t>CHOOL </a:t>
            </a:r>
            <a:r>
              <a:rPr dirty="0" sz="1000" spc="5">
                <a:latin typeface="Arial"/>
                <a:cs typeface="Arial"/>
              </a:rPr>
              <a:t>OF </a:t>
            </a:r>
            <a:r>
              <a:rPr dirty="0" sz="1250">
                <a:latin typeface="Arial"/>
                <a:cs typeface="Arial"/>
              </a:rPr>
              <a:t>V</a:t>
            </a:r>
            <a:r>
              <a:rPr dirty="0" sz="1000">
                <a:latin typeface="Arial"/>
                <a:cs typeface="Arial"/>
              </a:rPr>
              <a:t>ETERINARY </a:t>
            </a:r>
            <a:r>
              <a:rPr dirty="0" sz="1250">
                <a:latin typeface="Arial"/>
                <a:cs typeface="Arial"/>
              </a:rPr>
              <a:t>M</a:t>
            </a:r>
            <a:r>
              <a:rPr dirty="0" sz="1000">
                <a:latin typeface="Arial"/>
                <a:cs typeface="Arial"/>
              </a:rPr>
              <a:t>EDICINE</a:t>
            </a:r>
            <a:r>
              <a:rPr dirty="0" sz="1250">
                <a:latin typeface="Arial"/>
                <a:cs typeface="Arial"/>
              </a:rPr>
              <a:t>, </a:t>
            </a:r>
            <a:r>
              <a:rPr dirty="0" sz="1250" spc="-5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NIVERSITY </a:t>
            </a:r>
            <a:r>
              <a:rPr dirty="0" sz="1000" spc="5">
                <a:latin typeface="Arial"/>
                <a:cs typeface="Arial"/>
              </a:rPr>
              <a:t>OF </a:t>
            </a:r>
            <a:r>
              <a:rPr dirty="0" sz="1250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ALIFORNIA</a:t>
            </a:r>
            <a:r>
              <a:rPr dirty="0" sz="1250">
                <a:latin typeface="Arial"/>
                <a:cs typeface="Arial"/>
              </a:rPr>
              <a:t>,</a:t>
            </a:r>
            <a:r>
              <a:rPr dirty="0" sz="1250" spc="-120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AVIS</a:t>
            </a:r>
            <a:endParaRPr sz="1000">
              <a:latin typeface="Arial"/>
              <a:cs typeface="Arial"/>
            </a:endParaRPr>
          </a:p>
          <a:p>
            <a:pPr marL="586740" indent="-287655">
              <a:lnSpc>
                <a:spcPts val="1490"/>
              </a:lnSpc>
              <a:buFont typeface="Symbol"/>
              <a:buChar char=""/>
              <a:tabLst>
                <a:tab pos="586740" algn="l"/>
                <a:tab pos="587375" algn="l"/>
              </a:tabLst>
            </a:pPr>
            <a:r>
              <a:rPr dirty="0" sz="1250">
                <a:latin typeface="Arial"/>
                <a:cs typeface="Arial"/>
              </a:rPr>
              <a:t>Advisors: Dr. John Smith and Dr. Laurie</a:t>
            </a:r>
            <a:r>
              <a:rPr dirty="0" sz="1250" spc="-5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Anderson</a:t>
            </a:r>
            <a:endParaRPr sz="1250">
              <a:latin typeface="Arial"/>
              <a:cs typeface="Arial"/>
            </a:endParaRPr>
          </a:p>
          <a:p>
            <a:pPr marL="586740" indent="-28765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586740" algn="l"/>
                <a:tab pos="587375" algn="l"/>
              </a:tabLst>
            </a:pPr>
            <a:r>
              <a:rPr dirty="0" sz="1250">
                <a:latin typeface="Arial"/>
                <a:cs typeface="Arial"/>
              </a:rPr>
              <a:t>Assisted </a:t>
            </a:r>
            <a:r>
              <a:rPr dirty="0" sz="1250" spc="-5">
                <a:latin typeface="Arial"/>
                <a:cs typeface="Arial"/>
              </a:rPr>
              <a:t>in </a:t>
            </a:r>
            <a:r>
              <a:rPr dirty="0" sz="1250">
                <a:latin typeface="Arial"/>
                <a:cs typeface="Arial"/>
              </a:rPr>
              <a:t>determining prevalence of </a:t>
            </a:r>
            <a:r>
              <a:rPr dirty="0" sz="1250" spc="5">
                <a:latin typeface="Arial"/>
                <a:cs typeface="Arial"/>
              </a:rPr>
              <a:t>dynamin </a:t>
            </a:r>
            <a:r>
              <a:rPr dirty="0" sz="1250">
                <a:latin typeface="Arial"/>
                <a:cs typeface="Arial"/>
              </a:rPr>
              <a:t>1 gene mutation in multiple dog</a:t>
            </a:r>
            <a:r>
              <a:rPr dirty="0" sz="1250" spc="2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breeds</a:t>
            </a:r>
            <a:endParaRPr sz="1250">
              <a:latin typeface="Arial"/>
              <a:cs typeface="Arial"/>
            </a:endParaRPr>
          </a:p>
          <a:p>
            <a:pPr marL="586740" indent="-287655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586740" algn="l"/>
                <a:tab pos="587375" algn="l"/>
              </a:tabLst>
            </a:pPr>
            <a:r>
              <a:rPr dirty="0" sz="1250" spc="-5">
                <a:latin typeface="Arial"/>
                <a:cs typeface="Arial"/>
              </a:rPr>
              <a:t>Built </a:t>
            </a:r>
            <a:r>
              <a:rPr dirty="0" sz="1250">
                <a:latin typeface="Arial"/>
                <a:cs typeface="Arial"/>
              </a:rPr>
              <a:t>a database and for canine samples submitted for Exercise Induced Collapse </a:t>
            </a:r>
            <a:r>
              <a:rPr dirty="0" sz="1250" spc="-5">
                <a:latin typeface="Arial"/>
                <a:cs typeface="Arial"/>
              </a:rPr>
              <a:t>(EIC) </a:t>
            </a:r>
            <a:r>
              <a:rPr dirty="0" sz="1250">
                <a:latin typeface="Arial"/>
                <a:cs typeface="Arial"/>
              </a:rPr>
              <a:t>genetic</a:t>
            </a:r>
            <a:r>
              <a:rPr dirty="0" sz="1250" spc="80">
                <a:latin typeface="Arial"/>
                <a:cs typeface="Arial"/>
              </a:rPr>
              <a:t> </a:t>
            </a:r>
            <a:r>
              <a:rPr dirty="0" sz="1250">
                <a:latin typeface="Arial"/>
                <a:cs typeface="Arial"/>
              </a:rPr>
              <a:t>testing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4859" y="258826"/>
            <a:ext cx="24650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Experience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66115" y="1063878"/>
            <a:ext cx="7382509" cy="4568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1800" spc="-5">
                <a:latin typeface="Arial"/>
                <a:cs typeface="Arial"/>
              </a:rPr>
              <a:t>List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Chronologically</a:t>
            </a:r>
            <a:endParaRPr sz="1800">
              <a:latin typeface="Arial"/>
              <a:cs typeface="Arial"/>
            </a:endParaRPr>
          </a:p>
          <a:p>
            <a:pPr marL="192405" marR="250317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List experiences </a:t>
            </a:r>
            <a:r>
              <a:rPr dirty="0" sz="1400" spc="-5">
                <a:latin typeface="Arial"/>
                <a:cs typeface="Arial"/>
              </a:rPr>
              <a:t>chronologically with most </a:t>
            </a:r>
            <a:r>
              <a:rPr dirty="0" sz="1400">
                <a:latin typeface="Arial"/>
                <a:cs typeface="Arial"/>
              </a:rPr>
              <a:t>recent first</a:t>
            </a:r>
            <a:r>
              <a:rPr dirty="0" sz="1400" spc="-1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within  </a:t>
            </a:r>
            <a:r>
              <a:rPr dirty="0" sz="1400">
                <a:latin typeface="Arial"/>
                <a:cs typeface="Arial"/>
              </a:rPr>
              <a:t>each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category/heading.</a:t>
            </a:r>
            <a:endParaRPr sz="1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9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1800" spc="-5">
                <a:latin typeface="Arial"/>
                <a:cs typeface="Arial"/>
              </a:rPr>
              <a:t>Use Action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Words</a:t>
            </a:r>
            <a:endParaRPr sz="1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1800" spc="-5">
                <a:latin typeface="Arial"/>
                <a:cs typeface="Arial"/>
              </a:rPr>
              <a:t>Present/Past </a:t>
            </a:r>
            <a:r>
              <a:rPr dirty="0" sz="1800">
                <a:latin typeface="Arial"/>
                <a:cs typeface="Arial"/>
              </a:rPr>
              <a:t>Tense</a:t>
            </a:r>
            <a:endParaRPr sz="18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Past jobs in past tense – present job in present</a:t>
            </a:r>
            <a:r>
              <a:rPr dirty="0" sz="1400" spc="-2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tense</a:t>
            </a:r>
            <a:r>
              <a:rPr dirty="0" sz="1400" b="1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1800" spc="-5">
                <a:latin typeface="Arial"/>
                <a:cs typeface="Arial"/>
              </a:rPr>
              <a:t>Practices/Organizations Bold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(usually)</a:t>
            </a:r>
            <a:endParaRPr sz="1800">
              <a:latin typeface="Arial"/>
              <a:cs typeface="Arial"/>
            </a:endParaRPr>
          </a:p>
          <a:p>
            <a:pPr marL="192405" marR="248221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Often titles are fairly similar. If </a:t>
            </a:r>
            <a:r>
              <a:rPr dirty="0" sz="1400" spc="-5">
                <a:latin typeface="Arial"/>
                <a:cs typeface="Arial"/>
              </a:rPr>
              <a:t>you have </a:t>
            </a:r>
            <a:r>
              <a:rPr dirty="0" sz="1400">
                <a:latin typeface="Arial"/>
                <a:cs typeface="Arial"/>
              </a:rPr>
              <a:t>interesting titles,  then </a:t>
            </a:r>
            <a:r>
              <a:rPr dirty="0" sz="1400" spc="-5">
                <a:latin typeface="Arial"/>
                <a:cs typeface="Arial"/>
              </a:rPr>
              <a:t>you might switch </a:t>
            </a:r>
            <a:r>
              <a:rPr dirty="0" sz="1400">
                <a:latin typeface="Arial"/>
                <a:cs typeface="Arial"/>
              </a:rPr>
              <a:t>and </a:t>
            </a:r>
            <a:r>
              <a:rPr dirty="0" sz="1400" spc="-5">
                <a:latin typeface="Arial"/>
                <a:cs typeface="Arial"/>
              </a:rPr>
              <a:t>have your </a:t>
            </a:r>
            <a:r>
              <a:rPr dirty="0" sz="1400">
                <a:latin typeface="Arial"/>
                <a:cs typeface="Arial"/>
              </a:rPr>
              <a:t>titles bold to stand</a:t>
            </a:r>
            <a:r>
              <a:rPr dirty="0" sz="1400" spc="-1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out.</a:t>
            </a:r>
            <a:endParaRPr sz="1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9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1800" spc="-10">
                <a:latin typeface="Arial"/>
                <a:cs typeface="Arial"/>
              </a:rPr>
              <a:t>City,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State</a:t>
            </a:r>
            <a:endParaRPr sz="18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List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only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city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state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(no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addresses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bosses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name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contact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info.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That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 for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reference page </a:t>
            </a:r>
            <a:r>
              <a:rPr dirty="0" sz="1400" spc="-5">
                <a:latin typeface="Arial"/>
                <a:cs typeface="Arial"/>
              </a:rPr>
              <a:t>which </a:t>
            </a:r>
            <a:r>
              <a:rPr dirty="0" sz="1400">
                <a:latin typeface="Arial"/>
                <a:cs typeface="Arial"/>
              </a:rPr>
              <a:t>is a SEPARATE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page).</a:t>
            </a:r>
            <a:endParaRPr sz="1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9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1800" spc="-5">
                <a:latin typeface="Arial"/>
                <a:cs typeface="Arial"/>
              </a:rPr>
              <a:t>Include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Dates</a:t>
            </a:r>
            <a:endParaRPr sz="1800">
              <a:latin typeface="Arial"/>
              <a:cs typeface="Arial"/>
            </a:endParaRPr>
          </a:p>
          <a:p>
            <a:pPr marL="192405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Usually best on the right side of the resume (this is because the </a:t>
            </a:r>
            <a:r>
              <a:rPr dirty="0" sz="1400" spc="-5">
                <a:latin typeface="Arial"/>
                <a:cs typeface="Arial"/>
              </a:rPr>
              <a:t>employer </a:t>
            </a:r>
            <a:r>
              <a:rPr dirty="0" sz="1400">
                <a:latin typeface="Arial"/>
                <a:cs typeface="Arial"/>
              </a:rPr>
              <a:t>is </a:t>
            </a:r>
            <a:r>
              <a:rPr dirty="0" sz="1400" spc="-5">
                <a:latin typeface="Arial"/>
                <a:cs typeface="Arial"/>
              </a:rPr>
              <a:t>more  </a:t>
            </a:r>
            <a:r>
              <a:rPr dirty="0" sz="1400">
                <a:latin typeface="Arial"/>
                <a:cs typeface="Arial"/>
              </a:rPr>
              <a:t>interested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your </a:t>
            </a:r>
            <a:r>
              <a:rPr dirty="0" sz="1400">
                <a:latin typeface="Arial"/>
                <a:cs typeface="Arial"/>
              </a:rPr>
              <a:t>titles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companies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duties,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that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you worked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summer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6  months).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4375" y="917575"/>
            <a:ext cx="3024124" cy="2393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5509" y="299973"/>
            <a:ext cx="24650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Experience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805810" y="2807334"/>
            <a:ext cx="5981065" cy="2922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156210" indent="-180340">
              <a:lnSpc>
                <a:spcPct val="100000"/>
              </a:lnSpc>
              <a:spcBef>
                <a:spcPts val="1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1800" spc="-10">
                <a:latin typeface="Arial"/>
                <a:cs typeface="Arial"/>
              </a:rPr>
              <a:t>Showcase your </a:t>
            </a:r>
            <a:r>
              <a:rPr dirty="0" sz="1800" spc="-5">
                <a:latin typeface="Arial"/>
                <a:cs typeface="Arial"/>
              </a:rPr>
              <a:t>skills </a:t>
            </a:r>
            <a:r>
              <a:rPr dirty="0" sz="1800">
                <a:latin typeface="Arial"/>
                <a:cs typeface="Arial"/>
              </a:rPr>
              <a:t>– </a:t>
            </a:r>
            <a:r>
              <a:rPr dirty="0" sz="1800" spc="-15">
                <a:latin typeface="Arial"/>
                <a:cs typeface="Arial"/>
              </a:rPr>
              <a:t>what </a:t>
            </a:r>
            <a:r>
              <a:rPr dirty="0" sz="1800" spc="-5">
                <a:latin typeface="Arial"/>
                <a:cs typeface="Arial"/>
              </a:rPr>
              <a:t>did </a:t>
            </a:r>
            <a:r>
              <a:rPr dirty="0" sz="1800" spc="-15">
                <a:latin typeface="Arial"/>
                <a:cs typeface="Arial"/>
              </a:rPr>
              <a:t>you </a:t>
            </a:r>
            <a:r>
              <a:rPr dirty="0" sz="1800" spc="-5">
                <a:latin typeface="Arial"/>
                <a:cs typeface="Arial"/>
              </a:rPr>
              <a:t>do, observe, assist  </a:t>
            </a:r>
            <a:r>
              <a:rPr dirty="0" sz="1800" spc="-10">
                <a:latin typeface="Arial"/>
                <a:cs typeface="Arial"/>
              </a:rPr>
              <a:t>with?</a:t>
            </a:r>
            <a:endParaRPr sz="1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1800" spc="-5">
                <a:latin typeface="Arial"/>
                <a:cs typeface="Arial"/>
              </a:rPr>
              <a:t>Volunteer/Externships</a:t>
            </a:r>
            <a:endParaRPr sz="1800">
              <a:latin typeface="Arial"/>
              <a:cs typeface="Arial"/>
            </a:endParaRPr>
          </a:p>
          <a:p>
            <a:pPr marL="192405" marR="508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"/>
                <a:cs typeface="Arial"/>
              </a:rPr>
              <a:t>You don't have </a:t>
            </a:r>
            <a:r>
              <a:rPr dirty="0" sz="1400">
                <a:latin typeface="Arial"/>
                <a:cs typeface="Arial"/>
              </a:rPr>
              <a:t>to separate out </a:t>
            </a:r>
            <a:r>
              <a:rPr dirty="0" sz="1400" spc="-5">
                <a:latin typeface="Arial"/>
                <a:cs typeface="Arial"/>
              </a:rPr>
              <a:t>volunteer </a:t>
            </a:r>
            <a:r>
              <a:rPr dirty="0" sz="1400">
                <a:latin typeface="Arial"/>
                <a:cs typeface="Arial"/>
              </a:rPr>
              <a:t>in a </a:t>
            </a:r>
            <a:r>
              <a:rPr dirty="0" sz="1400" spc="-5">
                <a:latin typeface="Arial"/>
                <a:cs typeface="Arial"/>
              </a:rPr>
              <a:t>different </a:t>
            </a:r>
            <a:r>
              <a:rPr dirty="0" sz="1400">
                <a:latin typeface="Arial"/>
                <a:cs typeface="Arial"/>
              </a:rPr>
              <a:t>section unless </a:t>
            </a:r>
            <a:r>
              <a:rPr dirty="0" sz="1400" spc="-5">
                <a:latin typeface="Arial"/>
                <a:cs typeface="Arial"/>
              </a:rPr>
              <a:t>you  want </a:t>
            </a:r>
            <a:r>
              <a:rPr dirty="0" sz="1400">
                <a:latin typeface="Arial"/>
                <a:cs typeface="Arial"/>
              </a:rPr>
              <a:t>to. Usually </a:t>
            </a:r>
            <a:r>
              <a:rPr dirty="0" sz="1400" spc="-5">
                <a:latin typeface="Arial"/>
                <a:cs typeface="Arial"/>
              </a:rPr>
              <a:t>many </a:t>
            </a:r>
            <a:r>
              <a:rPr dirty="0" sz="1400">
                <a:latin typeface="Arial"/>
                <a:cs typeface="Arial"/>
              </a:rPr>
              <a:t>of </a:t>
            </a:r>
            <a:r>
              <a:rPr dirty="0" sz="1400" spc="-5">
                <a:latin typeface="Arial"/>
                <a:cs typeface="Arial"/>
              </a:rPr>
              <a:t>your </a:t>
            </a:r>
            <a:r>
              <a:rPr dirty="0" sz="1400">
                <a:latin typeface="Arial"/>
                <a:cs typeface="Arial"/>
              </a:rPr>
              <a:t>experiences are as a </a:t>
            </a:r>
            <a:r>
              <a:rPr dirty="0" sz="1400" spc="-5">
                <a:latin typeface="Arial"/>
                <a:cs typeface="Arial"/>
              </a:rPr>
              <a:t>volunteer. DO</a:t>
            </a:r>
            <a:r>
              <a:rPr dirty="0" sz="1400" spc="-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include  externships!</a:t>
            </a:r>
            <a:endParaRPr sz="1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1800" spc="-5">
                <a:latin typeface="Arial"/>
                <a:cs typeface="Arial"/>
              </a:rPr>
              <a:t>Do </a:t>
            </a:r>
            <a:r>
              <a:rPr dirty="0" sz="1800" spc="-10">
                <a:latin typeface="Arial"/>
                <a:cs typeface="Arial"/>
              </a:rPr>
              <a:t>you </a:t>
            </a:r>
            <a:r>
              <a:rPr dirty="0" sz="1800" spc="-5">
                <a:latin typeface="Arial"/>
                <a:cs typeface="Arial"/>
              </a:rPr>
              <a:t>list all </a:t>
            </a:r>
            <a:r>
              <a:rPr dirty="0" sz="1800">
                <a:latin typeface="Arial"/>
                <a:cs typeface="Arial"/>
              </a:rPr>
              <a:t>of </a:t>
            </a:r>
            <a:r>
              <a:rPr dirty="0" sz="1800" spc="-5">
                <a:latin typeface="Arial"/>
                <a:cs typeface="Arial"/>
              </a:rPr>
              <a:t>our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jobs?</a:t>
            </a:r>
            <a:endParaRPr sz="1800">
              <a:latin typeface="Arial"/>
              <a:cs typeface="Arial"/>
            </a:endParaRPr>
          </a:p>
          <a:p>
            <a:pPr marL="192405" marR="825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Often </a:t>
            </a:r>
            <a:r>
              <a:rPr dirty="0" sz="1400" spc="-5">
                <a:latin typeface="Arial"/>
                <a:cs typeface="Arial"/>
              </a:rPr>
              <a:t>times </a:t>
            </a:r>
            <a:r>
              <a:rPr dirty="0" sz="1400">
                <a:latin typeface="Arial"/>
                <a:cs typeface="Arial"/>
              </a:rPr>
              <a:t>the </a:t>
            </a:r>
            <a:r>
              <a:rPr dirty="0" sz="1400" spc="-5">
                <a:latin typeface="Arial"/>
                <a:cs typeface="Arial"/>
              </a:rPr>
              <a:t>answer </a:t>
            </a:r>
            <a:r>
              <a:rPr dirty="0" sz="1400">
                <a:latin typeface="Arial"/>
                <a:cs typeface="Arial"/>
              </a:rPr>
              <a:t>is </a:t>
            </a:r>
            <a:r>
              <a:rPr dirty="0" sz="1400" spc="-5">
                <a:latin typeface="Arial"/>
                <a:cs typeface="Arial"/>
              </a:rPr>
              <a:t>"yes" </a:t>
            </a:r>
            <a:r>
              <a:rPr dirty="0" sz="1400">
                <a:latin typeface="Arial"/>
                <a:cs typeface="Arial"/>
              </a:rPr>
              <a:t>to </a:t>
            </a:r>
            <a:r>
              <a:rPr dirty="0" sz="1400" spc="-5">
                <a:latin typeface="Arial"/>
                <a:cs typeface="Arial"/>
              </a:rPr>
              <a:t>showcase your work </a:t>
            </a:r>
            <a:r>
              <a:rPr dirty="0" sz="1400">
                <a:latin typeface="Arial"/>
                <a:cs typeface="Arial"/>
              </a:rPr>
              <a:t>ethic. </a:t>
            </a:r>
            <a:r>
              <a:rPr dirty="0" sz="1400" spc="-5">
                <a:latin typeface="Arial"/>
                <a:cs typeface="Arial"/>
              </a:rPr>
              <a:t>You </a:t>
            </a:r>
            <a:r>
              <a:rPr dirty="0" sz="1400">
                <a:latin typeface="Arial"/>
                <a:cs typeface="Arial"/>
              </a:rPr>
              <a:t>can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put  in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another</a:t>
            </a:r>
            <a:endParaRPr sz="1400">
              <a:latin typeface="Arial"/>
              <a:cs typeface="Arial"/>
            </a:endParaRPr>
          </a:p>
          <a:p>
            <a:pPr marL="192405" marR="22352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section called "Additional Experience" and not include descriptions,</a:t>
            </a:r>
            <a:r>
              <a:rPr dirty="0" sz="1400" spc="-2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but  include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dates.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512" y="2997200"/>
            <a:ext cx="2286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8187" y="973074"/>
            <a:ext cx="8056499" cy="1708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6055" y="379298"/>
            <a:ext cx="48266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Additional</a:t>
            </a:r>
            <a:r>
              <a:rPr dirty="0" sz="3600" spc="-15"/>
              <a:t> </a:t>
            </a:r>
            <a:r>
              <a:rPr dirty="0" sz="3600" spc="-5"/>
              <a:t>Experience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420390" y="1205999"/>
            <a:ext cx="277495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0" b="1">
                <a:latin typeface="Arial"/>
                <a:cs typeface="Arial"/>
              </a:rPr>
              <a:t>ADDITIONAL</a:t>
            </a:r>
            <a:r>
              <a:rPr dirty="0" sz="1650" spc="5" b="1">
                <a:latin typeface="Arial"/>
                <a:cs typeface="Arial"/>
              </a:rPr>
              <a:t> </a:t>
            </a:r>
            <a:r>
              <a:rPr dirty="0" sz="1650" spc="15" b="1">
                <a:latin typeface="Arial"/>
                <a:cs typeface="Arial"/>
              </a:rPr>
              <a:t>EXPERIENCE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853" y="1609033"/>
            <a:ext cx="3566160" cy="47244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300" spc="10" b="1">
                <a:latin typeface="Arial"/>
                <a:cs typeface="Arial"/>
              </a:rPr>
              <a:t>Lab </a:t>
            </a:r>
            <a:r>
              <a:rPr dirty="0" sz="1300" spc="5" b="1">
                <a:latin typeface="Arial"/>
                <a:cs typeface="Arial"/>
              </a:rPr>
              <a:t>Assistant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300" spc="5" i="1">
                <a:latin typeface="Arial"/>
                <a:cs typeface="Arial"/>
              </a:rPr>
              <a:t>United Diagnostics Laboratory</a:t>
            </a:r>
            <a:r>
              <a:rPr dirty="0" sz="1300" spc="5">
                <a:latin typeface="Arial"/>
                <a:cs typeface="Arial"/>
              </a:rPr>
              <a:t>, </a:t>
            </a:r>
            <a:r>
              <a:rPr dirty="0" sz="1300" spc="10">
                <a:latin typeface="Arial"/>
                <a:cs typeface="Arial"/>
              </a:rPr>
              <a:t>Los </a:t>
            </a:r>
            <a:r>
              <a:rPr dirty="0" sz="1300" spc="5">
                <a:latin typeface="Arial"/>
                <a:cs typeface="Arial"/>
              </a:rPr>
              <a:t>Angeles</a:t>
            </a:r>
            <a:r>
              <a:rPr dirty="0" sz="1300">
                <a:latin typeface="Arial"/>
                <a:cs typeface="Arial"/>
              </a:rPr>
              <a:t> </a:t>
            </a:r>
            <a:r>
              <a:rPr dirty="0" sz="1300" spc="10">
                <a:latin typeface="Arial"/>
                <a:cs typeface="Arial"/>
              </a:rPr>
              <a:t>CA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9154" y="1853367"/>
            <a:ext cx="1934210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spc="10">
                <a:latin typeface="Arial"/>
                <a:cs typeface="Arial"/>
              </a:rPr>
              <a:t>June 2012 – </a:t>
            </a:r>
            <a:r>
              <a:rPr dirty="0" sz="1300" spc="5">
                <a:latin typeface="Arial"/>
                <a:cs typeface="Arial"/>
              </a:rPr>
              <a:t>August</a:t>
            </a:r>
            <a:r>
              <a:rPr dirty="0" sz="1300" spc="-95">
                <a:latin typeface="Arial"/>
                <a:cs typeface="Arial"/>
              </a:rPr>
              <a:t> </a:t>
            </a:r>
            <a:r>
              <a:rPr dirty="0" sz="1300" spc="5">
                <a:latin typeface="Arial"/>
                <a:cs typeface="Arial"/>
              </a:rPr>
              <a:t>2013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853" y="2214388"/>
            <a:ext cx="2644140" cy="47244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300" spc="5" b="1">
                <a:latin typeface="Arial"/>
                <a:cs typeface="Arial"/>
              </a:rPr>
              <a:t>Cashier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300" spc="5" i="1">
                <a:latin typeface="Arial"/>
                <a:cs typeface="Arial"/>
              </a:rPr>
              <a:t>Big </a:t>
            </a:r>
            <a:r>
              <a:rPr dirty="0" sz="1300" spc="10" i="1">
                <a:latin typeface="Arial"/>
                <a:cs typeface="Arial"/>
              </a:rPr>
              <a:t>5 </a:t>
            </a:r>
            <a:r>
              <a:rPr dirty="0" sz="1300" spc="5" i="1">
                <a:latin typeface="Arial"/>
                <a:cs typeface="Arial"/>
              </a:rPr>
              <a:t>Sporting </a:t>
            </a:r>
            <a:r>
              <a:rPr dirty="0" sz="1300" spc="10" i="1">
                <a:latin typeface="Arial"/>
                <a:cs typeface="Arial"/>
              </a:rPr>
              <a:t>Goods</a:t>
            </a:r>
            <a:r>
              <a:rPr dirty="0" sz="1300" spc="10">
                <a:latin typeface="Arial"/>
                <a:cs typeface="Arial"/>
              </a:rPr>
              <a:t>, </a:t>
            </a:r>
            <a:r>
              <a:rPr dirty="0" sz="1300" spc="5">
                <a:latin typeface="Arial"/>
                <a:cs typeface="Arial"/>
              </a:rPr>
              <a:t>Berkeley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 spc="10">
                <a:latin typeface="Arial"/>
                <a:cs typeface="Arial"/>
              </a:rPr>
              <a:t>CA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5084" y="2458722"/>
            <a:ext cx="2084070" cy="2279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00" spc="5">
                <a:latin typeface="Arial"/>
                <a:cs typeface="Arial"/>
              </a:rPr>
              <a:t>February </a:t>
            </a:r>
            <a:r>
              <a:rPr dirty="0" sz="1300" spc="10">
                <a:latin typeface="Arial"/>
                <a:cs typeface="Arial"/>
              </a:rPr>
              <a:t>2010 – June</a:t>
            </a:r>
            <a:r>
              <a:rPr dirty="0" sz="1300" spc="-80">
                <a:latin typeface="Arial"/>
                <a:cs typeface="Arial"/>
              </a:rPr>
              <a:t> </a:t>
            </a:r>
            <a:r>
              <a:rPr dirty="0" sz="1300" spc="5">
                <a:latin typeface="Arial"/>
                <a:cs typeface="Arial"/>
              </a:rPr>
              <a:t>2012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92986" y="1347022"/>
            <a:ext cx="2227580" cy="0"/>
          </a:xfrm>
          <a:custGeom>
            <a:avLst/>
            <a:gdLst/>
            <a:ahLst/>
            <a:cxnLst/>
            <a:rect l="l" t="t" r="r" b="b"/>
            <a:pathLst>
              <a:path w="2227579" h="0">
                <a:moveTo>
                  <a:pt x="0" y="0"/>
                </a:moveTo>
                <a:lnTo>
                  <a:pt x="2227392" y="0"/>
                </a:lnTo>
              </a:path>
            </a:pathLst>
          </a:custGeom>
          <a:ln w="11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0130" y="1347022"/>
            <a:ext cx="2296160" cy="0"/>
          </a:xfrm>
          <a:custGeom>
            <a:avLst/>
            <a:gdLst/>
            <a:ahLst/>
            <a:cxnLst/>
            <a:rect l="l" t="t" r="r" b="b"/>
            <a:pathLst>
              <a:path w="2296160" h="0">
                <a:moveTo>
                  <a:pt x="0" y="0"/>
                </a:moveTo>
                <a:lnTo>
                  <a:pt x="2295928" y="0"/>
                </a:lnTo>
              </a:path>
            </a:pathLst>
          </a:custGeom>
          <a:ln w="114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87018" y="3085338"/>
            <a:ext cx="7201534" cy="1733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An additional </a:t>
            </a:r>
            <a:r>
              <a:rPr dirty="0" sz="1400" spc="-5">
                <a:latin typeface="Arial"/>
                <a:cs typeface="Arial"/>
              </a:rPr>
              <a:t>experience </a:t>
            </a:r>
            <a:r>
              <a:rPr dirty="0" sz="1400">
                <a:latin typeface="Arial"/>
                <a:cs typeface="Arial"/>
              </a:rPr>
              <a:t>section is helpful for </a:t>
            </a:r>
            <a:r>
              <a:rPr dirty="0" sz="1400" spc="-5">
                <a:latin typeface="Arial"/>
                <a:cs typeface="Arial"/>
              </a:rPr>
              <a:t>several</a:t>
            </a:r>
            <a:r>
              <a:rPr dirty="0" sz="1400" spc="-1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reasons.</a:t>
            </a:r>
            <a:endParaRPr sz="14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400" spc="-50">
                <a:latin typeface="Arial"/>
                <a:cs typeface="Arial"/>
              </a:rPr>
              <a:t>You </a:t>
            </a:r>
            <a:r>
              <a:rPr dirty="0" sz="1400" spc="-5">
                <a:latin typeface="Arial"/>
                <a:cs typeface="Arial"/>
              </a:rPr>
              <a:t>might </a:t>
            </a:r>
            <a:r>
              <a:rPr dirty="0" sz="1400">
                <a:latin typeface="Arial"/>
                <a:cs typeface="Arial"/>
              </a:rPr>
              <a:t>not </a:t>
            </a:r>
            <a:r>
              <a:rPr dirty="0" sz="1400" spc="-5">
                <a:latin typeface="Arial"/>
                <a:cs typeface="Arial"/>
              </a:rPr>
              <a:t>have </a:t>
            </a:r>
            <a:r>
              <a:rPr dirty="0" sz="1400">
                <a:latin typeface="Arial"/>
                <a:cs typeface="Arial"/>
              </a:rPr>
              <a:t>enough space on </a:t>
            </a:r>
            <a:r>
              <a:rPr dirty="0" sz="1400" spc="-5">
                <a:latin typeface="Arial"/>
                <a:cs typeface="Arial"/>
              </a:rPr>
              <a:t>your </a:t>
            </a:r>
            <a:r>
              <a:rPr dirty="0" sz="1400">
                <a:latin typeface="Arial"/>
                <a:cs typeface="Arial"/>
              </a:rPr>
              <a:t>resume to list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everything.</a:t>
            </a:r>
            <a:endParaRPr sz="14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400">
                <a:latin typeface="Arial"/>
                <a:cs typeface="Arial"/>
              </a:rPr>
              <a:t>Great to show a strong history of </a:t>
            </a:r>
            <a:r>
              <a:rPr dirty="0" sz="1400" spc="-5">
                <a:latin typeface="Arial"/>
                <a:cs typeface="Arial"/>
              </a:rPr>
              <a:t>work</a:t>
            </a:r>
            <a:r>
              <a:rPr dirty="0" sz="1400" spc="-1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ethic.</a:t>
            </a:r>
            <a:endParaRPr sz="14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400" spc="-5">
                <a:latin typeface="Arial"/>
                <a:cs typeface="Arial"/>
              </a:rPr>
              <a:t>Can showcase </a:t>
            </a:r>
            <a:r>
              <a:rPr dirty="0" sz="1400">
                <a:latin typeface="Arial"/>
                <a:cs typeface="Arial"/>
              </a:rPr>
              <a:t>other experiences besides </a:t>
            </a:r>
            <a:r>
              <a:rPr dirty="0" sz="1400" spc="-5">
                <a:latin typeface="Arial"/>
                <a:cs typeface="Arial"/>
              </a:rPr>
              <a:t>veterinary</a:t>
            </a:r>
            <a:r>
              <a:rPr dirty="0" sz="1400" spc="-1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medicine.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20">
                <a:latin typeface="Arial"/>
                <a:cs typeface="Arial"/>
              </a:rPr>
              <a:t>However, </a:t>
            </a:r>
            <a:r>
              <a:rPr dirty="0" sz="1400" spc="-5">
                <a:latin typeface="Arial"/>
                <a:cs typeface="Arial"/>
              </a:rPr>
              <a:t>in this section </a:t>
            </a:r>
            <a:r>
              <a:rPr dirty="0" sz="1400" spc="-10">
                <a:latin typeface="Arial"/>
                <a:cs typeface="Arial"/>
              </a:rPr>
              <a:t>you </a:t>
            </a:r>
            <a:r>
              <a:rPr dirty="0" sz="1400" spc="-5">
                <a:latin typeface="Arial"/>
                <a:cs typeface="Arial"/>
              </a:rPr>
              <a:t>wouldn’t </a:t>
            </a:r>
            <a:r>
              <a:rPr dirty="0" sz="1400" spc="-10">
                <a:latin typeface="Arial"/>
                <a:cs typeface="Arial"/>
              </a:rPr>
              <a:t>have </a:t>
            </a:r>
            <a:r>
              <a:rPr dirty="0" sz="1400">
                <a:latin typeface="Arial"/>
                <a:cs typeface="Arial"/>
              </a:rPr>
              <a:t>to </a:t>
            </a:r>
            <a:r>
              <a:rPr dirty="0" sz="1400" spc="-5">
                <a:latin typeface="Arial"/>
                <a:cs typeface="Arial"/>
              </a:rPr>
              <a:t>include bullet points of job descriptions as </a:t>
            </a:r>
            <a:r>
              <a:rPr dirty="0" sz="1400" spc="-10">
                <a:latin typeface="Arial"/>
                <a:cs typeface="Arial"/>
              </a:rPr>
              <a:t>it’s  </a:t>
            </a:r>
            <a:r>
              <a:rPr dirty="0" sz="1400">
                <a:latin typeface="Arial"/>
                <a:cs typeface="Arial"/>
              </a:rPr>
              <a:t>often </a:t>
            </a:r>
            <a:r>
              <a:rPr dirty="0" sz="1400" spc="-10">
                <a:latin typeface="Arial"/>
                <a:cs typeface="Arial"/>
              </a:rPr>
              <a:t>self-explanatory, </a:t>
            </a:r>
            <a:r>
              <a:rPr dirty="0" sz="1400">
                <a:latin typeface="Arial"/>
                <a:cs typeface="Arial"/>
              </a:rPr>
              <a:t>and </a:t>
            </a:r>
            <a:r>
              <a:rPr dirty="0" sz="1400" spc="-5">
                <a:latin typeface="Arial"/>
                <a:cs typeface="Arial"/>
              </a:rPr>
              <a:t>you </a:t>
            </a:r>
            <a:r>
              <a:rPr dirty="0" sz="1400">
                <a:latin typeface="Arial"/>
                <a:cs typeface="Arial"/>
              </a:rPr>
              <a:t>could talk in </a:t>
            </a:r>
            <a:r>
              <a:rPr dirty="0" sz="1400" spc="-5">
                <a:latin typeface="Arial"/>
                <a:cs typeface="Arial"/>
              </a:rPr>
              <a:t>more </a:t>
            </a:r>
            <a:r>
              <a:rPr dirty="0" sz="1400">
                <a:latin typeface="Arial"/>
                <a:cs typeface="Arial"/>
              </a:rPr>
              <a:t>detail about it if asked in an </a:t>
            </a:r>
            <a:r>
              <a:rPr dirty="0" sz="1400" spc="-10">
                <a:latin typeface="Arial"/>
                <a:cs typeface="Arial"/>
              </a:rPr>
              <a:t>interview.</a:t>
            </a:r>
            <a:r>
              <a:rPr dirty="0" sz="1400" spc="-28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You  </a:t>
            </a:r>
            <a:r>
              <a:rPr dirty="0" sz="1400">
                <a:latin typeface="Arial"/>
                <a:cs typeface="Arial"/>
              </a:rPr>
              <a:t>could, </a:t>
            </a:r>
            <a:r>
              <a:rPr dirty="0" sz="1400" spc="-15">
                <a:latin typeface="Arial"/>
                <a:cs typeface="Arial"/>
              </a:rPr>
              <a:t>however, </a:t>
            </a:r>
            <a:r>
              <a:rPr dirty="0" sz="1400">
                <a:latin typeface="Arial"/>
                <a:cs typeface="Arial"/>
              </a:rPr>
              <a:t>list bullet points of </a:t>
            </a:r>
            <a:r>
              <a:rPr dirty="0" sz="1400" spc="-5">
                <a:latin typeface="Arial"/>
                <a:cs typeface="Arial"/>
              </a:rPr>
              <a:t>descriptions </a:t>
            </a:r>
            <a:r>
              <a:rPr dirty="0" sz="1400">
                <a:latin typeface="Arial"/>
                <a:cs typeface="Arial"/>
              </a:rPr>
              <a:t>if </a:t>
            </a:r>
            <a:r>
              <a:rPr dirty="0" sz="1400" spc="-5">
                <a:latin typeface="Arial"/>
                <a:cs typeface="Arial"/>
              </a:rPr>
              <a:t>you wanted </a:t>
            </a:r>
            <a:r>
              <a:rPr dirty="0" sz="1400">
                <a:latin typeface="Arial"/>
                <a:cs typeface="Arial"/>
              </a:rPr>
              <a:t>to and had space to do</a:t>
            </a:r>
            <a:r>
              <a:rPr dirty="0" sz="1400" spc="-2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337" y="171450"/>
            <a:ext cx="8627110" cy="6437630"/>
            <a:chOff x="160337" y="171450"/>
            <a:chExt cx="8627110" cy="6437630"/>
          </a:xfrm>
        </p:grpSpPr>
        <p:sp>
          <p:nvSpPr>
            <p:cNvPr id="3" name="object 3"/>
            <p:cNvSpPr/>
            <p:nvPr/>
          </p:nvSpPr>
          <p:spPr>
            <a:xfrm>
              <a:off x="160337" y="171450"/>
              <a:ext cx="8626538" cy="6437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33801" y="5913437"/>
              <a:ext cx="2755900" cy="666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0337" y="171450"/>
              <a:ext cx="8626538" cy="54419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6705600"/>
            <a:ext cx="9144000" cy="152400"/>
            <a:chOff x="0" y="6705600"/>
            <a:chExt cx="9144000" cy="152400"/>
          </a:xfrm>
        </p:grpSpPr>
        <p:sp>
          <p:nvSpPr>
            <p:cNvPr id="7" name="object 7"/>
            <p:cNvSpPr/>
            <p:nvPr/>
          </p:nvSpPr>
          <p:spPr>
            <a:xfrm>
              <a:off x="0" y="6705600"/>
              <a:ext cx="4572000" cy="152400"/>
            </a:xfrm>
            <a:custGeom>
              <a:avLst/>
              <a:gdLst/>
              <a:ahLst/>
              <a:cxnLst/>
              <a:rect l="l" t="t" r="r" b="b"/>
              <a:pathLst>
                <a:path w="4572000" h="152400">
                  <a:moveTo>
                    <a:pt x="0" y="152400"/>
                  </a:moveTo>
                  <a:lnTo>
                    <a:pt x="4572000" y="152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3B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2000" y="6705600"/>
              <a:ext cx="4572000" cy="152400"/>
            </a:xfrm>
            <a:custGeom>
              <a:avLst/>
              <a:gdLst/>
              <a:ahLst/>
              <a:cxnLst/>
              <a:rect l="l" t="t" r="r" b="b"/>
              <a:pathLst>
                <a:path w="4572000" h="152400">
                  <a:moveTo>
                    <a:pt x="4572000" y="0"/>
                  </a:moveTo>
                  <a:lnTo>
                    <a:pt x="3116326" y="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52400"/>
                  </a:lnTo>
                  <a:lnTo>
                    <a:pt x="3048000" y="152400"/>
                  </a:lnTo>
                  <a:lnTo>
                    <a:pt x="3116326" y="152400"/>
                  </a:lnTo>
                  <a:lnTo>
                    <a:pt x="4572000" y="1524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A68A4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448055" y="240791"/>
            <a:ext cx="8432800" cy="1658620"/>
            <a:chOff x="448055" y="240791"/>
            <a:chExt cx="8432800" cy="1658620"/>
          </a:xfrm>
        </p:grpSpPr>
        <p:sp>
          <p:nvSpPr>
            <p:cNvPr id="10" name="object 10"/>
            <p:cNvSpPr/>
            <p:nvPr/>
          </p:nvSpPr>
          <p:spPr>
            <a:xfrm>
              <a:off x="448055" y="240791"/>
              <a:ext cx="8432292" cy="12313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755647" y="886968"/>
              <a:ext cx="5812536" cy="10119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80389" y="389382"/>
            <a:ext cx="77323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Powerful Resume/CV</a:t>
            </a:r>
            <a:r>
              <a:rPr dirty="0" sz="4400" spc="-55"/>
              <a:t> </a:t>
            </a:r>
            <a:r>
              <a:rPr dirty="0" sz="4400"/>
              <a:t>Writing</a:t>
            </a:r>
            <a:endParaRPr sz="4400"/>
          </a:p>
        </p:txBody>
      </p:sp>
      <p:sp>
        <p:nvSpPr>
          <p:cNvPr id="13" name="object 13"/>
          <p:cNvSpPr/>
          <p:nvPr/>
        </p:nvSpPr>
        <p:spPr>
          <a:xfrm>
            <a:off x="856488" y="3334511"/>
            <a:ext cx="259080" cy="1752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91411" y="2122932"/>
            <a:ext cx="1246632" cy="633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84391" y="4815840"/>
            <a:ext cx="752856" cy="487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630414" y="3895801"/>
            <a:ext cx="26479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200">
                <a:solidFill>
                  <a:srgbClr val="0C96FF"/>
                </a:solidFill>
                <a:latin typeface="Trebuchet MS"/>
                <a:cs typeface="Trebuchet MS"/>
              </a:rPr>
              <a:t>a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30414" y="4384575"/>
            <a:ext cx="251460" cy="1348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5700"/>
              </a:lnSpc>
              <a:spcBef>
                <a:spcPts val="95"/>
              </a:spcBef>
            </a:pPr>
            <a:r>
              <a:rPr dirty="0" sz="3200" spc="-220">
                <a:solidFill>
                  <a:srgbClr val="0C96FF"/>
                </a:solidFill>
                <a:latin typeface="Trebuchet MS"/>
                <a:cs typeface="Trebuchet MS"/>
              </a:rPr>
              <a:t>r  </a:t>
            </a:r>
            <a:r>
              <a:rPr dirty="0" sz="3200" spc="30">
                <a:solidFill>
                  <a:srgbClr val="0C96FF"/>
                </a:solidFill>
                <a:latin typeface="Trebuchet MS"/>
                <a:cs typeface="Trebuchet MS"/>
              </a:rPr>
              <a:t>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27301" y="946560"/>
            <a:ext cx="6492240" cy="280162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3600" b="1">
                <a:solidFill>
                  <a:srgbClr val="003B69"/>
                </a:solidFill>
                <a:latin typeface="Arial"/>
                <a:cs typeface="Arial"/>
              </a:rPr>
              <a:t>From </a:t>
            </a:r>
            <a:r>
              <a:rPr dirty="0" sz="3600" spc="-5" b="1">
                <a:solidFill>
                  <a:srgbClr val="003B69"/>
                </a:solidFill>
                <a:latin typeface="Arial"/>
                <a:cs typeface="Arial"/>
              </a:rPr>
              <a:t>"Good" </a:t>
            </a:r>
            <a:r>
              <a:rPr dirty="0" sz="3600" b="1">
                <a:solidFill>
                  <a:srgbClr val="003B69"/>
                </a:solidFill>
                <a:latin typeface="Arial"/>
                <a:cs typeface="Arial"/>
              </a:rPr>
              <a:t>to "Great"</a:t>
            </a:r>
            <a:endParaRPr sz="3600">
              <a:latin typeface="Arial"/>
              <a:cs typeface="Arial"/>
            </a:endParaRPr>
          </a:p>
          <a:p>
            <a:pPr algn="ctr" marL="4888230">
              <a:lnSpc>
                <a:spcPct val="100000"/>
              </a:lnSpc>
              <a:spcBef>
                <a:spcPts val="439"/>
              </a:spcBef>
            </a:pPr>
            <a:r>
              <a:rPr dirty="0" sz="3200" spc="254">
                <a:solidFill>
                  <a:srgbClr val="FFC000"/>
                </a:solidFill>
                <a:latin typeface="Georgia"/>
                <a:cs typeface="Georgia"/>
              </a:rPr>
              <a:t>Discu</a:t>
            </a:r>
            <a:r>
              <a:rPr dirty="0" sz="3200" spc="204">
                <a:solidFill>
                  <a:srgbClr val="FFC000"/>
                </a:solidFill>
                <a:latin typeface="Georgia"/>
                <a:cs typeface="Georgia"/>
              </a:rPr>
              <a:t>s</a:t>
            </a:r>
            <a:r>
              <a:rPr dirty="0" sz="3200" spc="155">
                <a:solidFill>
                  <a:srgbClr val="FFC000"/>
                </a:solidFill>
                <a:latin typeface="Georgia"/>
                <a:cs typeface="Georgia"/>
              </a:rPr>
              <a:t>s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Georgia"/>
              <a:cs typeface="Georgia"/>
            </a:endParaRPr>
          </a:p>
          <a:p>
            <a:pPr algn="ctr" marL="4907915">
              <a:lnSpc>
                <a:spcPct val="100000"/>
              </a:lnSpc>
            </a:pPr>
            <a:r>
              <a:rPr dirty="0" sz="3200" spc="-215">
                <a:solidFill>
                  <a:srgbClr val="0C96FF"/>
                </a:solidFill>
                <a:latin typeface="Trebuchet MS"/>
                <a:cs typeface="Trebuchet MS"/>
              </a:rPr>
              <a:t>S</a:t>
            </a:r>
            <a:endParaRPr sz="3200">
              <a:latin typeface="Trebuchet MS"/>
              <a:cs typeface="Trebuchet MS"/>
            </a:endParaRPr>
          </a:p>
          <a:p>
            <a:pPr algn="ctr" marL="4956810">
              <a:lnSpc>
                <a:spcPct val="100000"/>
              </a:lnSpc>
              <a:spcBef>
                <a:spcPts val="1370"/>
              </a:spcBef>
            </a:pPr>
            <a:r>
              <a:rPr dirty="0" sz="3200" spc="-40">
                <a:solidFill>
                  <a:srgbClr val="0C96FF"/>
                </a:solidFill>
                <a:latin typeface="Trebuchet MS"/>
                <a:cs typeface="Trebuchet MS"/>
              </a:rPr>
              <a:t>h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3500" y="4720844"/>
            <a:ext cx="128397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latin typeface="Georgia"/>
                <a:cs typeface="Georgia"/>
              </a:rPr>
              <a:t>DO</a:t>
            </a:r>
            <a:endParaRPr sz="60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1870" y="4112767"/>
            <a:ext cx="10718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C96FF"/>
                </a:solidFill>
                <a:latin typeface="Arial"/>
                <a:cs typeface="Arial"/>
              </a:rPr>
              <a:t>Lis</a:t>
            </a:r>
            <a:r>
              <a:rPr dirty="0" sz="2800" b="1">
                <a:solidFill>
                  <a:srgbClr val="0C96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0C96FF"/>
                </a:solidFill>
                <a:latin typeface="Arial"/>
                <a:cs typeface="Arial"/>
              </a:rPr>
              <a:t>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04544" y="5178552"/>
            <a:ext cx="886968" cy="8869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76626" y="1592199"/>
            <a:ext cx="3090799" cy="3060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854" y="287223"/>
            <a:ext cx="52578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Leadership/Involvement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55751" y="3134105"/>
            <a:ext cx="4848225" cy="2258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1800" spc="-5">
                <a:latin typeface="Arial"/>
                <a:cs typeface="Arial"/>
              </a:rPr>
              <a:t>Employers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expect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 </a:t>
            </a:r>
            <a:r>
              <a:rPr dirty="0" sz="1800" spc="-5">
                <a:latin typeface="Arial"/>
                <a:cs typeface="Arial"/>
              </a:rPr>
              <a:t>see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this</a:t>
            </a:r>
            <a:endParaRPr sz="1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47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1800">
                <a:latin typeface="Arial"/>
                <a:cs typeface="Arial"/>
              </a:rPr>
              <a:t>What to </a:t>
            </a:r>
            <a:r>
              <a:rPr dirty="0" sz="1800" spc="-5">
                <a:latin typeface="Arial"/>
                <a:cs typeface="Arial"/>
              </a:rPr>
              <a:t>List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(Undergraduate)?</a:t>
            </a:r>
            <a:endParaRPr sz="18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Only significant </a:t>
            </a:r>
            <a:r>
              <a:rPr dirty="0" sz="1400" spc="-5">
                <a:latin typeface="Arial"/>
                <a:cs typeface="Arial"/>
              </a:rPr>
              <a:t>undergraduate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involvement/leadership.</a:t>
            </a:r>
            <a:endParaRPr sz="1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3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1800" spc="-5">
                <a:latin typeface="Arial"/>
                <a:cs typeface="Arial"/>
              </a:rPr>
              <a:t>Involvement </a:t>
            </a:r>
            <a:r>
              <a:rPr dirty="0" sz="1800">
                <a:latin typeface="Arial"/>
                <a:cs typeface="Arial"/>
              </a:rPr>
              <a:t>vs.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Leadership</a:t>
            </a:r>
            <a:endParaRPr sz="1800">
              <a:latin typeface="Arial"/>
              <a:cs typeface="Arial"/>
            </a:endParaRPr>
          </a:p>
          <a:p>
            <a:pPr marL="192405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Be sure to list leadership </a:t>
            </a:r>
            <a:r>
              <a:rPr dirty="0" sz="1400" spc="-5">
                <a:latin typeface="Arial"/>
                <a:cs typeface="Arial"/>
              </a:rPr>
              <a:t>titles/experiences </a:t>
            </a:r>
            <a:r>
              <a:rPr dirty="0" sz="1400">
                <a:latin typeface="Arial"/>
                <a:cs typeface="Arial"/>
              </a:rPr>
              <a:t>as </a:t>
            </a:r>
            <a:r>
              <a:rPr dirty="0" sz="1400" spc="-5">
                <a:latin typeface="Arial"/>
                <a:cs typeface="Arial"/>
              </a:rPr>
              <a:t>well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other  </a:t>
            </a:r>
            <a:r>
              <a:rPr dirty="0" sz="1400" spc="-5">
                <a:latin typeface="Arial"/>
                <a:cs typeface="Arial"/>
              </a:rPr>
              <a:t>involvement.</a:t>
            </a:r>
            <a:endParaRPr sz="1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8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1800" spc="-10">
                <a:latin typeface="Arial"/>
                <a:cs typeface="Arial"/>
              </a:rPr>
              <a:t>Don’t </a:t>
            </a:r>
            <a:r>
              <a:rPr dirty="0" sz="1800" spc="-15">
                <a:latin typeface="Arial"/>
                <a:cs typeface="Arial"/>
              </a:rPr>
              <a:t>always </a:t>
            </a:r>
            <a:r>
              <a:rPr dirty="0" sz="1800" spc="-5">
                <a:latin typeface="Arial"/>
                <a:cs typeface="Arial"/>
              </a:rPr>
              <a:t>need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explanations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40451" y="3111563"/>
            <a:ext cx="3009900" cy="2779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9350" y="977900"/>
            <a:ext cx="6789674" cy="204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503" y="350596"/>
            <a:ext cx="6527800" cy="1068705"/>
          </a:xfrm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dirty="0" sz="3600" spc="-5"/>
              <a:t>Honors/Awards/Scholarships/  Professional</a:t>
            </a:r>
            <a:r>
              <a:rPr dirty="0" sz="3600" spc="-15"/>
              <a:t> </a:t>
            </a:r>
            <a:r>
              <a:rPr dirty="0" sz="3600" spc="-5"/>
              <a:t>Organizations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16355" y="1796763"/>
            <a:ext cx="5071745" cy="3519804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69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Can combine</a:t>
            </a:r>
            <a:r>
              <a:rPr dirty="0" sz="2600" spc="-3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sections</a:t>
            </a:r>
            <a:endParaRPr sz="2600">
              <a:latin typeface="Arial"/>
              <a:cs typeface="Arial"/>
            </a:endParaRPr>
          </a:p>
          <a:p>
            <a:pPr marL="192405" marR="864235" indent="-180340">
              <a:lnSpc>
                <a:spcPct val="100000"/>
              </a:lnSpc>
              <a:spcBef>
                <a:spcPts val="60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Choose wisely as often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this  section can be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excluded</a:t>
            </a:r>
            <a:endParaRPr sz="2600">
              <a:latin typeface="Arial"/>
              <a:cs typeface="Arial"/>
            </a:endParaRPr>
          </a:p>
          <a:p>
            <a:pPr marL="192405" marR="59055">
              <a:lnSpc>
                <a:spcPct val="100000"/>
              </a:lnSpc>
              <a:spcBef>
                <a:spcPts val="25"/>
              </a:spcBef>
            </a:pPr>
            <a:r>
              <a:rPr dirty="0" sz="1400">
                <a:latin typeface="Arial"/>
                <a:cs typeface="Arial"/>
              </a:rPr>
              <a:t>Some </a:t>
            </a:r>
            <a:r>
              <a:rPr dirty="0" sz="1400" spc="-5">
                <a:latin typeface="Arial"/>
                <a:cs typeface="Arial"/>
              </a:rPr>
              <a:t>awards were throughout undergraduate </a:t>
            </a:r>
            <a:r>
              <a:rPr dirty="0" sz="1400">
                <a:latin typeface="Arial"/>
                <a:cs typeface="Arial"/>
              </a:rPr>
              <a:t>education and  </a:t>
            </a:r>
            <a:r>
              <a:rPr dirty="0" sz="1400" spc="-5">
                <a:latin typeface="Arial"/>
                <a:cs typeface="Arial"/>
              </a:rPr>
              <a:t>might </a:t>
            </a:r>
            <a:r>
              <a:rPr dirty="0" sz="1400">
                <a:latin typeface="Arial"/>
                <a:cs typeface="Arial"/>
              </a:rPr>
              <a:t>not </a:t>
            </a:r>
            <a:r>
              <a:rPr dirty="0" sz="1400" spc="-5">
                <a:latin typeface="Arial"/>
                <a:cs typeface="Arial"/>
              </a:rPr>
              <a:t>have </a:t>
            </a:r>
            <a:r>
              <a:rPr dirty="0" sz="1400">
                <a:latin typeface="Arial"/>
                <a:cs typeface="Arial"/>
              </a:rPr>
              <a:t>as </a:t>
            </a:r>
            <a:r>
              <a:rPr dirty="0" sz="1400" spc="-5">
                <a:latin typeface="Arial"/>
                <a:cs typeface="Arial"/>
              </a:rPr>
              <a:t>much relevance </a:t>
            </a:r>
            <a:r>
              <a:rPr dirty="0" sz="1400">
                <a:latin typeface="Arial"/>
                <a:cs typeface="Arial"/>
              </a:rPr>
              <a:t>now as </a:t>
            </a:r>
            <a:r>
              <a:rPr dirty="0" sz="1400" spc="-10">
                <a:latin typeface="Arial"/>
                <a:cs typeface="Arial"/>
              </a:rPr>
              <a:t>we </a:t>
            </a:r>
            <a:r>
              <a:rPr dirty="0" sz="1400">
                <a:latin typeface="Arial"/>
                <a:cs typeface="Arial"/>
              </a:rPr>
              <a:t>know </a:t>
            </a:r>
            <a:r>
              <a:rPr dirty="0" sz="1400" spc="-5">
                <a:latin typeface="Arial"/>
                <a:cs typeface="Arial"/>
              </a:rPr>
              <a:t>you </a:t>
            </a:r>
            <a:r>
              <a:rPr dirty="0" sz="1400">
                <a:latin typeface="Arial"/>
                <a:cs typeface="Arial"/>
              </a:rPr>
              <a:t>are  "stellar" students. Some scholarship names </a:t>
            </a:r>
            <a:r>
              <a:rPr dirty="0" sz="1400" spc="-5">
                <a:latin typeface="Arial"/>
                <a:cs typeface="Arial"/>
              </a:rPr>
              <a:t>aren't</a:t>
            </a:r>
            <a:r>
              <a:rPr dirty="0" sz="1400" spc="-2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meaningful 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employers.</a:t>
            </a:r>
            <a:endParaRPr sz="1400">
              <a:latin typeface="Arial"/>
              <a:cs typeface="Arial"/>
            </a:endParaRPr>
          </a:p>
          <a:p>
            <a:pPr marL="192405" marR="220979" indent="-180340">
              <a:lnSpc>
                <a:spcPct val="100000"/>
              </a:lnSpc>
              <a:spcBef>
                <a:spcPts val="57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 spc="-5">
                <a:latin typeface="Arial"/>
                <a:cs typeface="Arial"/>
              </a:rPr>
              <a:t>Don’t always need explanations  </a:t>
            </a:r>
            <a:r>
              <a:rPr dirty="0" sz="2600">
                <a:latin typeface="Arial"/>
                <a:cs typeface="Arial"/>
              </a:rPr>
              <a:t>or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dates</a:t>
            </a:r>
            <a:endParaRPr sz="2600">
              <a:latin typeface="Arial"/>
              <a:cs typeface="Arial"/>
            </a:endParaRPr>
          </a:p>
          <a:p>
            <a:pPr marL="192405" marR="5080">
              <a:lnSpc>
                <a:spcPct val="100000"/>
              </a:lnSpc>
              <a:spcBef>
                <a:spcPts val="25"/>
              </a:spcBef>
            </a:pPr>
            <a:r>
              <a:rPr dirty="0" sz="1400" spc="-5">
                <a:latin typeface="Arial"/>
                <a:cs typeface="Arial"/>
              </a:rPr>
              <a:t>However, sometimes </a:t>
            </a:r>
            <a:r>
              <a:rPr dirty="0" sz="1400">
                <a:latin typeface="Arial"/>
                <a:cs typeface="Arial"/>
              </a:rPr>
              <a:t>they are helpful to bring </a:t>
            </a:r>
            <a:r>
              <a:rPr dirty="0" sz="1400" spc="-5">
                <a:latin typeface="Arial"/>
                <a:cs typeface="Arial"/>
              </a:rPr>
              <a:t>relevance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  reader for including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83325" y="1704848"/>
            <a:ext cx="2311400" cy="2259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732" y="346075"/>
            <a:ext cx="55346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Interests </a:t>
            </a:r>
            <a:r>
              <a:rPr dirty="0" sz="3600"/>
              <a:t>– </a:t>
            </a:r>
            <a:r>
              <a:rPr dirty="0" sz="3600" spc="-5"/>
              <a:t>A good</a:t>
            </a:r>
            <a:r>
              <a:rPr dirty="0" sz="3600" spc="-35"/>
              <a:t> </a:t>
            </a:r>
            <a:r>
              <a:rPr dirty="0" sz="3600" spc="-5"/>
              <a:t>thing?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000625" y="1395475"/>
            <a:ext cx="2932049" cy="1954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02251" y="3503676"/>
            <a:ext cx="3130550" cy="207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59126" y="4037076"/>
            <a:ext cx="2076450" cy="1546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5800" y="3219450"/>
            <a:ext cx="1890776" cy="2363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64540" y="1183004"/>
            <a:ext cx="402526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latin typeface="Arial"/>
                <a:cs typeface="Arial"/>
              </a:rPr>
              <a:t>Yes!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algn="just" marL="12700" marR="151765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Listing a </a:t>
            </a:r>
            <a:r>
              <a:rPr dirty="0" sz="1800">
                <a:latin typeface="Arial"/>
                <a:cs typeface="Arial"/>
              </a:rPr>
              <a:t>few </a:t>
            </a:r>
            <a:r>
              <a:rPr dirty="0" sz="1800" spc="-5">
                <a:latin typeface="Arial"/>
                <a:cs typeface="Arial"/>
              </a:rPr>
              <a:t>interests helps </a:t>
            </a:r>
            <a:r>
              <a:rPr dirty="0" sz="1800" spc="-10">
                <a:latin typeface="Arial"/>
                <a:cs typeface="Arial"/>
              </a:rPr>
              <a:t>explain </a:t>
            </a:r>
            <a:r>
              <a:rPr dirty="0" sz="1800">
                <a:latin typeface="Arial"/>
                <a:cs typeface="Arial"/>
              </a:rPr>
              <a:t>to  the </a:t>
            </a:r>
            <a:r>
              <a:rPr dirty="0" sz="1800" spc="-10">
                <a:latin typeface="Arial"/>
                <a:cs typeface="Arial"/>
              </a:rPr>
              <a:t>employer </a:t>
            </a:r>
            <a:r>
              <a:rPr dirty="0" sz="1800" spc="-15">
                <a:latin typeface="Arial"/>
                <a:cs typeface="Arial"/>
              </a:rPr>
              <a:t>“who </a:t>
            </a:r>
            <a:r>
              <a:rPr dirty="0" sz="1800" spc="-10">
                <a:latin typeface="Arial"/>
                <a:cs typeface="Arial"/>
              </a:rPr>
              <a:t>you </a:t>
            </a:r>
            <a:r>
              <a:rPr dirty="0" sz="1800" spc="-5">
                <a:latin typeface="Arial"/>
                <a:cs typeface="Arial"/>
              </a:rPr>
              <a:t>are” and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gives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Arial"/>
                <a:cs typeface="Arial"/>
              </a:rPr>
              <a:t>you </a:t>
            </a:r>
            <a:r>
              <a:rPr dirty="0" sz="1800">
                <a:latin typeface="Arial"/>
                <a:cs typeface="Arial"/>
              </a:rPr>
              <a:t>more of a </a:t>
            </a:r>
            <a:r>
              <a:rPr dirty="0" sz="1800" spc="-5">
                <a:latin typeface="Arial"/>
                <a:cs typeface="Arial"/>
              </a:rPr>
              <a:t>personal feel. </a:t>
            </a:r>
            <a:r>
              <a:rPr dirty="0" sz="1800">
                <a:latin typeface="Arial"/>
                <a:cs typeface="Arial"/>
              </a:rPr>
              <a:t>They </a:t>
            </a:r>
            <a:r>
              <a:rPr dirty="0" sz="1800" spc="-5">
                <a:latin typeface="Arial"/>
                <a:cs typeface="Arial"/>
              </a:rPr>
              <a:t>show  </a:t>
            </a:r>
            <a:r>
              <a:rPr dirty="0" sz="1800" spc="-10">
                <a:latin typeface="Arial"/>
                <a:cs typeface="Arial"/>
              </a:rPr>
              <a:t>you </a:t>
            </a:r>
            <a:r>
              <a:rPr dirty="0" sz="1800" spc="-5">
                <a:latin typeface="Arial"/>
                <a:cs typeface="Arial"/>
              </a:rPr>
              <a:t>have interests outside </a:t>
            </a:r>
            <a:r>
              <a:rPr dirty="0" sz="1800">
                <a:latin typeface="Arial"/>
                <a:cs typeface="Arial"/>
              </a:rPr>
              <a:t>of </a:t>
            </a:r>
            <a:r>
              <a:rPr dirty="0" sz="1800" spc="-5">
                <a:latin typeface="Arial"/>
                <a:cs typeface="Arial"/>
              </a:rPr>
              <a:t>veterinary  medicine and help </a:t>
            </a:r>
            <a:r>
              <a:rPr dirty="0" sz="1800">
                <a:latin typeface="Arial"/>
                <a:cs typeface="Arial"/>
              </a:rPr>
              <a:t>form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connections.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4057" y="398526"/>
            <a:ext cx="24930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R</a:t>
            </a:r>
            <a:r>
              <a:rPr dirty="0" sz="3600"/>
              <a:t>e</a:t>
            </a:r>
            <a:r>
              <a:rPr dirty="0" sz="3600" spc="-5"/>
              <a:t>fer</a:t>
            </a:r>
            <a:r>
              <a:rPr dirty="0" sz="3600" spc="5"/>
              <a:t>e</a:t>
            </a:r>
            <a:r>
              <a:rPr dirty="0" sz="3600" spc="-5"/>
              <a:t>nces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884165" y="1202182"/>
            <a:ext cx="3277870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3 - 4 qualified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people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9800" y="3030601"/>
            <a:ext cx="7670800" cy="2692400"/>
            <a:chOff x="939800" y="3030601"/>
            <a:chExt cx="7670800" cy="2692400"/>
          </a:xfrm>
        </p:grpSpPr>
        <p:sp>
          <p:nvSpPr>
            <p:cNvPr id="5" name="object 5"/>
            <p:cNvSpPr/>
            <p:nvPr/>
          </p:nvSpPr>
          <p:spPr>
            <a:xfrm>
              <a:off x="6229350" y="3341687"/>
              <a:ext cx="2381250" cy="2381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39800" y="3459226"/>
              <a:ext cx="3214751" cy="21446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75075" y="3030601"/>
              <a:ext cx="2651125" cy="229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61440" y="1194307"/>
            <a:ext cx="2376805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Separate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page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1440" y="1750822"/>
            <a:ext cx="7674609" cy="422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5"/>
              </a:spcBef>
              <a:buClr>
                <a:srgbClr val="003B69"/>
              </a:buClr>
              <a:buChar char="•"/>
              <a:tabLst>
                <a:tab pos="193040" algn="l"/>
                <a:tab pos="3935095" algn="l"/>
              </a:tabLst>
            </a:pPr>
            <a:r>
              <a:rPr dirty="0" baseline="1068" sz="3900">
                <a:latin typeface="Arial"/>
                <a:cs typeface="Arial"/>
              </a:rPr>
              <a:t>Resume</a:t>
            </a:r>
            <a:r>
              <a:rPr dirty="0" baseline="1068" sz="3900" spc="15">
                <a:latin typeface="Arial"/>
                <a:cs typeface="Arial"/>
              </a:rPr>
              <a:t> </a:t>
            </a:r>
            <a:r>
              <a:rPr dirty="0" baseline="1068" sz="3900">
                <a:latin typeface="Arial"/>
                <a:cs typeface="Arial"/>
              </a:rPr>
              <a:t>heading	</a:t>
            </a:r>
            <a:r>
              <a:rPr dirty="0" sz="2600">
                <a:solidFill>
                  <a:srgbClr val="003B69"/>
                </a:solidFill>
                <a:latin typeface="Arial"/>
                <a:cs typeface="Arial"/>
              </a:rPr>
              <a:t>• </a:t>
            </a:r>
            <a:r>
              <a:rPr dirty="0" sz="2600">
                <a:latin typeface="Arial"/>
                <a:cs typeface="Arial"/>
              </a:rPr>
              <a:t>Ask </a:t>
            </a:r>
            <a:r>
              <a:rPr dirty="0" sz="2600" spc="-5">
                <a:latin typeface="Arial"/>
                <a:cs typeface="Arial"/>
              </a:rPr>
              <a:t>first </a:t>
            </a:r>
            <a:r>
              <a:rPr dirty="0" sz="2600">
                <a:latin typeface="Arial"/>
                <a:cs typeface="Arial"/>
              </a:rPr>
              <a:t>&amp; prepare</a:t>
            </a:r>
            <a:r>
              <a:rPr dirty="0" sz="2600" spc="-2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4307" y="215900"/>
            <a:ext cx="34544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Reference</a:t>
            </a:r>
            <a:r>
              <a:rPr dirty="0" sz="3600" spc="-100"/>
              <a:t> </a:t>
            </a:r>
            <a:r>
              <a:rPr dirty="0" sz="3600" spc="-5"/>
              <a:t>Page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507065" y="801796"/>
            <a:ext cx="2372360" cy="7315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4445">
              <a:lnSpc>
                <a:spcPts val="2925"/>
              </a:lnSpc>
              <a:spcBef>
                <a:spcPts val="110"/>
              </a:spcBef>
            </a:pPr>
            <a:r>
              <a:rPr dirty="0" sz="2450" spc="5" b="1">
                <a:latin typeface="Arial"/>
                <a:cs typeface="Arial"/>
              </a:rPr>
              <a:t>William</a:t>
            </a:r>
            <a:r>
              <a:rPr dirty="0" sz="2450" b="1">
                <a:latin typeface="Arial"/>
                <a:cs typeface="Arial"/>
              </a:rPr>
              <a:t> </a:t>
            </a:r>
            <a:r>
              <a:rPr dirty="0" sz="2450" spc="10" b="1">
                <a:latin typeface="Arial"/>
                <a:cs typeface="Arial"/>
              </a:rPr>
              <a:t>Howe</a:t>
            </a:r>
            <a:endParaRPr sz="2450">
              <a:latin typeface="Arial"/>
              <a:cs typeface="Arial"/>
            </a:endParaRPr>
          </a:p>
          <a:p>
            <a:pPr algn="ctr" marL="12065" marR="5080" indent="1270">
              <a:lnSpc>
                <a:spcPts val="1310"/>
              </a:lnSpc>
              <a:spcBef>
                <a:spcPts val="40"/>
              </a:spcBef>
            </a:pPr>
            <a:r>
              <a:rPr dirty="0" sz="1100" spc="5">
                <a:latin typeface="Arial"/>
                <a:cs typeface="Arial"/>
              </a:rPr>
              <a:t>200 </a:t>
            </a:r>
            <a:r>
              <a:rPr dirty="0" sz="1100" spc="10">
                <a:latin typeface="Arial"/>
                <a:cs typeface="Arial"/>
              </a:rPr>
              <a:t>Sunny </a:t>
            </a:r>
            <a:r>
              <a:rPr dirty="0" sz="1100" spc="5">
                <a:latin typeface="Arial"/>
                <a:cs typeface="Arial"/>
              </a:rPr>
              <a:t>Drive </a:t>
            </a:r>
            <a:r>
              <a:rPr dirty="0" sz="1100" b="1">
                <a:latin typeface="Arial"/>
                <a:cs typeface="Arial"/>
              </a:rPr>
              <a:t>∙ </a:t>
            </a:r>
            <a:r>
              <a:rPr dirty="0" sz="1100" spc="5">
                <a:latin typeface="Arial"/>
                <a:cs typeface="Arial"/>
              </a:rPr>
              <a:t>Davis, </a:t>
            </a:r>
            <a:r>
              <a:rPr dirty="0" sz="1100" spc="15">
                <a:latin typeface="Arial"/>
                <a:cs typeface="Arial"/>
              </a:rPr>
              <a:t>CA </a:t>
            </a:r>
            <a:r>
              <a:rPr dirty="0" sz="1100" spc="5">
                <a:latin typeface="Arial"/>
                <a:cs typeface="Arial"/>
              </a:rPr>
              <a:t>95616  530.200-3000 </a:t>
            </a:r>
            <a:r>
              <a:rPr dirty="0" sz="1100" b="1">
                <a:latin typeface="Arial"/>
                <a:cs typeface="Arial"/>
              </a:rPr>
              <a:t>∙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10">
                <a:latin typeface="Arial"/>
                <a:cs typeface="Arial"/>
                <a:hlinkClick r:id="rId2"/>
              </a:rPr>
              <a:t>whowe@ucdavis.edu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8900" y="1537839"/>
            <a:ext cx="6663055" cy="6985"/>
          </a:xfrm>
          <a:custGeom>
            <a:avLst/>
            <a:gdLst/>
            <a:ahLst/>
            <a:cxnLst/>
            <a:rect l="l" t="t" r="r" b="b"/>
            <a:pathLst>
              <a:path w="6663055" h="6984">
                <a:moveTo>
                  <a:pt x="0" y="0"/>
                </a:moveTo>
                <a:lnTo>
                  <a:pt x="0" y="6837"/>
                </a:lnTo>
                <a:lnTo>
                  <a:pt x="6662750" y="6837"/>
                </a:lnTo>
                <a:lnTo>
                  <a:pt x="6662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94994" y="1747355"/>
            <a:ext cx="7473950" cy="42087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3550">
              <a:lnSpc>
                <a:spcPct val="100000"/>
              </a:lnSpc>
              <a:spcBef>
                <a:spcPts val="95"/>
              </a:spcBef>
            </a:pPr>
            <a:r>
              <a:rPr dirty="0" sz="1350" spc="-5" b="1">
                <a:latin typeface="Arial"/>
                <a:cs typeface="Arial"/>
              </a:rPr>
              <a:t>REFERENCES</a:t>
            </a:r>
            <a:endParaRPr sz="1350">
              <a:latin typeface="Arial"/>
              <a:cs typeface="Arial"/>
            </a:endParaRPr>
          </a:p>
          <a:p>
            <a:pPr marL="977265">
              <a:lnSpc>
                <a:spcPts val="1435"/>
              </a:lnSpc>
              <a:spcBef>
                <a:spcPts val="1265"/>
              </a:spcBef>
            </a:pPr>
            <a:r>
              <a:rPr dirty="0" sz="1200" spc="15" b="1">
                <a:latin typeface="Arial"/>
                <a:cs typeface="Arial"/>
              </a:rPr>
              <a:t>Jane Smith,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DVM</a:t>
            </a:r>
            <a:endParaRPr sz="1200">
              <a:latin typeface="Arial"/>
              <a:cs typeface="Arial"/>
            </a:endParaRPr>
          </a:p>
          <a:p>
            <a:pPr marL="977265">
              <a:lnSpc>
                <a:spcPts val="1425"/>
              </a:lnSpc>
            </a:pPr>
            <a:r>
              <a:rPr dirty="0" sz="1200" spc="15">
                <a:latin typeface="Arial"/>
                <a:cs typeface="Arial"/>
              </a:rPr>
              <a:t>Assistant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15">
                <a:latin typeface="Arial"/>
                <a:cs typeface="Arial"/>
              </a:rPr>
              <a:t>Professor</a:t>
            </a:r>
            <a:endParaRPr sz="1200">
              <a:latin typeface="Arial"/>
              <a:cs typeface="Arial"/>
            </a:endParaRPr>
          </a:p>
          <a:p>
            <a:pPr marL="977265" marR="3107055">
              <a:lnSpc>
                <a:spcPct val="98700"/>
              </a:lnSpc>
              <a:spcBef>
                <a:spcPts val="10"/>
              </a:spcBef>
            </a:pPr>
            <a:r>
              <a:rPr dirty="0" sz="1200" spc="15">
                <a:latin typeface="Arial"/>
                <a:cs typeface="Arial"/>
              </a:rPr>
              <a:t>Veterinary </a:t>
            </a:r>
            <a:r>
              <a:rPr dirty="0" sz="1200" spc="10">
                <a:latin typeface="Arial"/>
                <a:cs typeface="Arial"/>
              </a:rPr>
              <a:t>Medicine </a:t>
            </a:r>
            <a:r>
              <a:rPr dirty="0" sz="1200" spc="25">
                <a:latin typeface="Arial"/>
                <a:cs typeface="Arial"/>
              </a:rPr>
              <a:t>&amp; </a:t>
            </a:r>
            <a:r>
              <a:rPr dirty="0" sz="1200" spc="15">
                <a:latin typeface="Arial"/>
                <a:cs typeface="Arial"/>
              </a:rPr>
              <a:t>Epidemiology Department  </a:t>
            </a:r>
            <a:r>
              <a:rPr dirty="0" sz="1200" spc="10">
                <a:latin typeface="Arial"/>
                <a:cs typeface="Arial"/>
              </a:rPr>
              <a:t>University </a:t>
            </a:r>
            <a:r>
              <a:rPr dirty="0" sz="1200" spc="15">
                <a:latin typeface="Arial"/>
                <a:cs typeface="Arial"/>
              </a:rPr>
              <a:t>of </a:t>
            </a:r>
            <a:r>
              <a:rPr dirty="0" sz="1200" spc="10">
                <a:latin typeface="Arial"/>
                <a:cs typeface="Arial"/>
              </a:rPr>
              <a:t>California, Davis  </a:t>
            </a:r>
            <a:r>
              <a:rPr dirty="0" sz="1200" spc="15">
                <a:latin typeface="Arial"/>
                <a:cs typeface="Arial"/>
                <a:hlinkClick r:id="rId3"/>
              </a:rPr>
              <a:t>jsmith@ucdavis.edu</a:t>
            </a:r>
            <a:endParaRPr sz="1200">
              <a:latin typeface="Arial"/>
              <a:cs typeface="Arial"/>
            </a:endParaRPr>
          </a:p>
          <a:p>
            <a:pPr marL="977265">
              <a:lnSpc>
                <a:spcPts val="1415"/>
              </a:lnSpc>
            </a:pPr>
            <a:r>
              <a:rPr dirty="0" sz="1200" spc="15">
                <a:latin typeface="Arial"/>
                <a:cs typeface="Arial"/>
              </a:rPr>
              <a:t>530.752-2000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70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Arial"/>
                <a:cs typeface="Arial"/>
              </a:rPr>
              <a:t>Use </a:t>
            </a:r>
            <a:r>
              <a:rPr dirty="0" sz="1800">
                <a:latin typeface="Arial"/>
                <a:cs typeface="Arial"/>
              </a:rPr>
              <a:t>the </a:t>
            </a:r>
            <a:r>
              <a:rPr dirty="0" sz="1800" spc="-5">
                <a:latin typeface="Arial"/>
                <a:cs typeface="Arial"/>
              </a:rPr>
              <a:t>same heading that </a:t>
            </a:r>
            <a:r>
              <a:rPr dirty="0" sz="1800" spc="-10">
                <a:latin typeface="Arial"/>
                <a:cs typeface="Arial"/>
              </a:rPr>
              <a:t>is </a:t>
            </a:r>
            <a:r>
              <a:rPr dirty="0" sz="1800" spc="-5">
                <a:latin typeface="Arial"/>
                <a:cs typeface="Arial"/>
              </a:rPr>
              <a:t>on </a:t>
            </a:r>
            <a:r>
              <a:rPr dirty="0" sz="1800" spc="-10">
                <a:latin typeface="Arial"/>
                <a:cs typeface="Arial"/>
              </a:rPr>
              <a:t>your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resume</a:t>
            </a:r>
            <a:endParaRPr sz="1800">
              <a:latin typeface="Arial"/>
              <a:cs typeface="Arial"/>
            </a:endParaRPr>
          </a:p>
          <a:p>
            <a:pPr marL="299085" marR="385445" indent="-287020">
              <a:lnSpc>
                <a:spcPct val="100000"/>
              </a:lnSpc>
              <a:spcBef>
                <a:spcPts val="168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Arial"/>
                <a:cs typeface="Arial"/>
              </a:rPr>
              <a:t>References available upon request </a:t>
            </a:r>
            <a:r>
              <a:rPr dirty="0" sz="1800">
                <a:latin typeface="Arial"/>
                <a:cs typeface="Arial"/>
              </a:rPr>
              <a:t>– </a:t>
            </a:r>
            <a:r>
              <a:rPr dirty="0" sz="1800" spc="-5" i="1">
                <a:latin typeface="Arial"/>
                <a:cs typeface="Arial"/>
              </a:rPr>
              <a:t>Please do not put “references  </a:t>
            </a:r>
            <a:r>
              <a:rPr dirty="0" sz="1800" spc="-10" i="1">
                <a:latin typeface="Arial"/>
                <a:cs typeface="Arial"/>
              </a:rPr>
              <a:t>available </a:t>
            </a:r>
            <a:r>
              <a:rPr dirty="0" sz="1800" spc="-5" i="1">
                <a:latin typeface="Arial"/>
                <a:cs typeface="Arial"/>
              </a:rPr>
              <a:t>upon request” at the bottom of </a:t>
            </a:r>
            <a:r>
              <a:rPr dirty="0" sz="1800" i="1">
                <a:latin typeface="Arial"/>
                <a:cs typeface="Arial"/>
              </a:rPr>
              <a:t>the</a:t>
            </a:r>
            <a:r>
              <a:rPr dirty="0" sz="1800" spc="35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resume.</a:t>
            </a:r>
            <a:endParaRPr sz="1800">
              <a:latin typeface="Arial"/>
              <a:cs typeface="Arial"/>
            </a:endParaRPr>
          </a:p>
          <a:p>
            <a:pPr algn="just" marL="299085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Employers </a:t>
            </a:r>
            <a:r>
              <a:rPr dirty="0" sz="1400">
                <a:latin typeface="Arial"/>
                <a:cs typeface="Arial"/>
              </a:rPr>
              <a:t>know they can ask for </a:t>
            </a:r>
            <a:r>
              <a:rPr dirty="0" sz="1400" spc="-5">
                <a:latin typeface="Arial"/>
                <a:cs typeface="Arial"/>
              </a:rPr>
              <a:t>your </a:t>
            </a:r>
            <a:r>
              <a:rPr dirty="0" sz="1400">
                <a:latin typeface="Arial"/>
                <a:cs typeface="Arial"/>
              </a:rPr>
              <a:t>references if they </a:t>
            </a:r>
            <a:r>
              <a:rPr dirty="0" sz="1400" spc="-5">
                <a:latin typeface="Arial"/>
                <a:cs typeface="Arial"/>
              </a:rPr>
              <a:t>want</a:t>
            </a:r>
            <a:r>
              <a:rPr dirty="0" sz="1400" spc="-2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Arial"/>
                <a:cs typeface="Arial"/>
              </a:rPr>
              <a:t>3-4 qualified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people</a:t>
            </a:r>
            <a:endParaRPr sz="1800">
              <a:latin typeface="Arial"/>
              <a:cs typeface="Arial"/>
            </a:endParaRPr>
          </a:p>
          <a:p>
            <a:pPr algn="just" marL="299085" marR="5080">
              <a:lnSpc>
                <a:spcPct val="100000"/>
              </a:lnSpc>
            </a:pPr>
            <a:r>
              <a:rPr dirty="0" sz="1400" spc="-50">
                <a:latin typeface="Arial"/>
                <a:cs typeface="Arial"/>
              </a:rPr>
              <a:t>You</a:t>
            </a:r>
            <a:r>
              <a:rPr dirty="0" sz="1400">
                <a:latin typeface="Arial"/>
                <a:cs typeface="Arial"/>
              </a:rPr>
              <a:t> should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able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supply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3-4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qualified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people.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ASK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FIRST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5">
                <a:latin typeface="Arial"/>
                <a:cs typeface="Arial"/>
              </a:rPr>
              <a:t> Make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sure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contact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these  people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5">
                <a:latin typeface="Arial"/>
                <a:cs typeface="Arial"/>
              </a:rPr>
              <a:t> advance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before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listing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them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1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areference.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Also,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send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them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current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resume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that  they can refer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7157" y="469849"/>
            <a:ext cx="467296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Resume/CV</a:t>
            </a:r>
            <a:r>
              <a:rPr dirty="0" sz="3600" spc="-75"/>
              <a:t> </a:t>
            </a:r>
            <a:r>
              <a:rPr dirty="0" sz="3600" spc="-5"/>
              <a:t>Critiques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1368" y="1369682"/>
            <a:ext cx="8265159" cy="150431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375"/>
              </a:spcBef>
              <a:buClr>
                <a:srgbClr val="003B69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200" spc="-5" b="1">
                <a:latin typeface="Arial"/>
                <a:cs typeface="Arial"/>
              </a:rPr>
              <a:t>Email Janel –</a:t>
            </a:r>
            <a:r>
              <a:rPr dirty="0" sz="2200" spc="3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  <a:hlinkClick r:id="rId2"/>
              </a:rPr>
              <a:t>jalang@ucdavis.edu</a:t>
            </a:r>
            <a:endParaRPr sz="2200">
              <a:latin typeface="Arial"/>
              <a:cs typeface="Arial"/>
            </a:endParaRPr>
          </a:p>
          <a:p>
            <a:pPr lvl="1" marL="436245" indent="-244475">
              <a:lnSpc>
                <a:spcPct val="100000"/>
              </a:lnSpc>
              <a:spcBef>
                <a:spcPts val="280"/>
              </a:spcBef>
              <a:buClr>
                <a:srgbClr val="003B69"/>
              </a:buClr>
              <a:buSzPct val="75000"/>
              <a:buChar char="‒"/>
              <a:tabLst>
                <a:tab pos="436880" algn="l"/>
              </a:tabLst>
            </a:pPr>
            <a:r>
              <a:rPr dirty="0" sz="2200" spc="-5">
                <a:latin typeface="Arial"/>
                <a:cs typeface="Arial"/>
              </a:rPr>
              <a:t>Include available days/times or if you prefer to do it</a:t>
            </a:r>
            <a:r>
              <a:rPr dirty="0" sz="2200" spc="13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virtually</a:t>
            </a:r>
            <a:endParaRPr sz="2200">
              <a:latin typeface="Arial"/>
              <a:cs typeface="Arial"/>
            </a:endParaRPr>
          </a:p>
          <a:p>
            <a:pPr lvl="1" marL="436245" indent="-244475">
              <a:lnSpc>
                <a:spcPct val="100000"/>
              </a:lnSpc>
              <a:spcBef>
                <a:spcPts val="260"/>
              </a:spcBef>
              <a:buClr>
                <a:srgbClr val="003B69"/>
              </a:buClr>
              <a:buSzPct val="75000"/>
              <a:buChar char="‒"/>
              <a:tabLst>
                <a:tab pos="436880" algn="l"/>
              </a:tabLst>
            </a:pPr>
            <a:r>
              <a:rPr dirty="0" sz="2200" spc="-5">
                <a:latin typeface="Arial"/>
                <a:cs typeface="Arial"/>
              </a:rPr>
              <a:t>Give background about what you are using your resume/CV</a:t>
            </a:r>
            <a:r>
              <a:rPr dirty="0" sz="2200" spc="170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for</a:t>
            </a:r>
            <a:endParaRPr sz="2200">
              <a:latin typeface="Arial"/>
              <a:cs typeface="Arial"/>
            </a:endParaRPr>
          </a:p>
          <a:p>
            <a:pPr lvl="1" marL="436245" indent="-244475">
              <a:lnSpc>
                <a:spcPct val="100000"/>
              </a:lnSpc>
              <a:spcBef>
                <a:spcPts val="265"/>
              </a:spcBef>
              <a:buClr>
                <a:srgbClr val="003B69"/>
              </a:buClr>
              <a:buSzPct val="75000"/>
              <a:buChar char="‒"/>
              <a:tabLst>
                <a:tab pos="436880" algn="l"/>
              </a:tabLst>
            </a:pPr>
            <a:r>
              <a:rPr dirty="0" sz="2200" spc="-5">
                <a:latin typeface="Arial"/>
                <a:cs typeface="Arial"/>
              </a:rPr>
              <a:t>Attach current</a:t>
            </a:r>
            <a:r>
              <a:rPr dirty="0" sz="2200" spc="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resume/CV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81225" y="3297301"/>
            <a:ext cx="2730500" cy="2046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945504" y="4025265"/>
            <a:ext cx="22091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3B69"/>
                </a:solidFill>
                <a:latin typeface="Arial"/>
                <a:cs typeface="Arial"/>
              </a:rPr>
              <a:t>Schalm 176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003B69"/>
                </a:solidFill>
                <a:latin typeface="Arial"/>
                <a:cs typeface="Arial"/>
              </a:rPr>
              <a:t>Across </a:t>
            </a:r>
            <a:r>
              <a:rPr dirty="0" sz="1800" spc="-5" b="1">
                <a:solidFill>
                  <a:srgbClr val="003B69"/>
                </a:solidFill>
                <a:latin typeface="Arial"/>
                <a:cs typeface="Arial"/>
              </a:rPr>
              <a:t>from</a:t>
            </a:r>
            <a:r>
              <a:rPr dirty="0" sz="1800" spc="35" b="1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03B69"/>
                </a:solidFill>
                <a:latin typeface="Arial"/>
                <a:cs typeface="Arial"/>
              </a:rPr>
              <a:t>Scrubs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6705600"/>
            <a:ext cx="4572000" cy="152400"/>
          </a:xfrm>
          <a:custGeom>
            <a:avLst/>
            <a:gdLst/>
            <a:ahLst/>
            <a:cxnLst/>
            <a:rect l="l" t="t" r="r" b="b"/>
            <a:pathLst>
              <a:path w="4572000" h="152400">
                <a:moveTo>
                  <a:pt x="4572000" y="0"/>
                </a:moveTo>
                <a:lnTo>
                  <a:pt x="3116326" y="0"/>
                </a:lnTo>
                <a:lnTo>
                  <a:pt x="3048000" y="0"/>
                </a:lnTo>
                <a:lnTo>
                  <a:pt x="0" y="0"/>
                </a:lnTo>
                <a:lnTo>
                  <a:pt x="0" y="152400"/>
                </a:lnTo>
                <a:lnTo>
                  <a:pt x="3048000" y="152400"/>
                </a:lnTo>
                <a:lnTo>
                  <a:pt x="3116326" y="152400"/>
                </a:lnTo>
                <a:lnTo>
                  <a:pt x="4572000" y="152400"/>
                </a:lnTo>
                <a:lnTo>
                  <a:pt x="4572000" y="0"/>
                </a:lnTo>
                <a:close/>
              </a:path>
            </a:pathLst>
          </a:custGeom>
          <a:solidFill>
            <a:srgbClr val="A68A4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002791" y="0"/>
            <a:ext cx="7419340" cy="2612390"/>
            <a:chOff x="1002791" y="0"/>
            <a:chExt cx="7419340" cy="2612390"/>
          </a:xfrm>
        </p:grpSpPr>
        <p:sp>
          <p:nvSpPr>
            <p:cNvPr id="4" name="object 4"/>
            <p:cNvSpPr/>
            <p:nvPr/>
          </p:nvSpPr>
          <p:spPr>
            <a:xfrm>
              <a:off x="1351787" y="0"/>
              <a:ext cx="6720840" cy="170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02791" y="775716"/>
              <a:ext cx="7418832" cy="18364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6364" rIns="0" bIns="0" rtlCol="0" vert="horz">
            <a:spAutoFit/>
          </a:bodyPr>
          <a:lstStyle/>
          <a:p>
            <a:pPr marL="245110" marR="5080" indent="348615">
              <a:lnSpc>
                <a:spcPts val="7130"/>
              </a:lnSpc>
              <a:spcBef>
                <a:spcPts val="994"/>
              </a:spcBef>
            </a:pPr>
            <a:r>
              <a:rPr dirty="0" spc="-5"/>
              <a:t>Cover </a:t>
            </a:r>
            <a:r>
              <a:rPr dirty="0"/>
              <a:t>Letters/  Letters of</a:t>
            </a:r>
            <a:r>
              <a:rPr dirty="0" spc="-75"/>
              <a:t> </a:t>
            </a:r>
            <a:r>
              <a:rPr dirty="0"/>
              <a:t>Intent</a:t>
            </a:r>
          </a:p>
        </p:txBody>
      </p:sp>
      <p:sp>
        <p:nvSpPr>
          <p:cNvPr id="7" name="object 7"/>
          <p:cNvSpPr/>
          <p:nvPr/>
        </p:nvSpPr>
        <p:spPr>
          <a:xfrm>
            <a:off x="2663825" y="2225611"/>
            <a:ext cx="3478276" cy="3478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1304" y="323850"/>
            <a:ext cx="37077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Basic</a:t>
            </a:r>
            <a:r>
              <a:rPr dirty="0" sz="3600" spc="-75"/>
              <a:t> </a:t>
            </a:r>
            <a:r>
              <a:rPr dirty="0" sz="3600" spc="-5"/>
              <a:t>Guidelines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5578" y="1081227"/>
            <a:ext cx="7593330" cy="4354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200" spc="-5">
                <a:latin typeface="Arial"/>
                <a:cs typeface="Arial"/>
              </a:rPr>
              <a:t>1 page (3-4 paragraphs); 12 point font; 1 </a:t>
            </a:r>
            <a:r>
              <a:rPr dirty="0" sz="2200">
                <a:latin typeface="Arial"/>
                <a:cs typeface="Arial"/>
              </a:rPr>
              <a:t>inch</a:t>
            </a:r>
            <a:r>
              <a:rPr dirty="0" sz="2200" spc="9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borders;</a:t>
            </a:r>
            <a:endParaRPr sz="22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dirty="0" sz="2200" spc="-5">
                <a:latin typeface="Arial"/>
                <a:cs typeface="Arial"/>
              </a:rPr>
              <a:t>business letter </a:t>
            </a:r>
            <a:r>
              <a:rPr dirty="0" sz="2200">
                <a:latin typeface="Arial"/>
                <a:cs typeface="Arial"/>
              </a:rPr>
              <a:t>block-style</a:t>
            </a:r>
            <a:r>
              <a:rPr dirty="0" sz="2200" spc="-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format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200" spc="-5">
                <a:latin typeface="Arial"/>
                <a:cs typeface="Arial"/>
              </a:rPr>
              <a:t>Heading on top, same as on</a:t>
            </a:r>
            <a:r>
              <a:rPr dirty="0" sz="2200" spc="3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resume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B69"/>
              </a:buClr>
              <a:buFont typeface="Arial"/>
              <a:buChar char="•"/>
            </a:pPr>
            <a:endParaRPr sz="22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200" spc="-5">
                <a:latin typeface="Arial"/>
                <a:cs typeface="Arial"/>
              </a:rPr>
              <a:t>Have someone proofread; know which letter you</a:t>
            </a:r>
            <a:r>
              <a:rPr dirty="0" sz="2200" spc="10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sent</a:t>
            </a:r>
            <a:endParaRPr sz="2200">
              <a:latin typeface="Arial"/>
              <a:cs typeface="Arial"/>
            </a:endParaRPr>
          </a:p>
          <a:p>
            <a:pPr marL="192405" marR="5080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latin typeface="Arial"/>
                <a:cs typeface="Arial"/>
              </a:rPr>
              <a:t>Check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spelling,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grammar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5">
                <a:latin typeface="Arial"/>
                <a:cs typeface="Arial"/>
              </a:rPr>
              <a:t> punctuation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–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mistakes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could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cost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you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job.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sure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not  use </a:t>
            </a:r>
            <a:r>
              <a:rPr dirty="0" sz="1400" spc="-5">
                <a:latin typeface="Arial"/>
                <a:cs typeface="Arial"/>
              </a:rPr>
              <a:t>words over </a:t>
            </a:r>
            <a:r>
              <a:rPr dirty="0" sz="1400">
                <a:latin typeface="Arial"/>
                <a:cs typeface="Arial"/>
              </a:rPr>
              <a:t>and </a:t>
            </a:r>
            <a:r>
              <a:rPr dirty="0" sz="1400" spc="-5">
                <a:latin typeface="Arial"/>
                <a:cs typeface="Arial"/>
              </a:rPr>
              <a:t>over </a:t>
            </a:r>
            <a:r>
              <a:rPr dirty="0" sz="1400">
                <a:latin typeface="Arial"/>
                <a:cs typeface="Arial"/>
              </a:rPr>
              <a:t>(i.e. </a:t>
            </a:r>
            <a:r>
              <a:rPr dirty="0" sz="1400" spc="-5">
                <a:latin typeface="Arial"/>
                <a:cs typeface="Arial"/>
              </a:rPr>
              <a:t>Creative, </a:t>
            </a:r>
            <a:r>
              <a:rPr dirty="0" sz="1400">
                <a:latin typeface="Arial"/>
                <a:cs typeface="Arial"/>
              </a:rPr>
              <a:t>knowledgeable, too </a:t>
            </a:r>
            <a:r>
              <a:rPr dirty="0" sz="1400" spc="-5">
                <a:latin typeface="Arial"/>
                <a:cs typeface="Arial"/>
              </a:rPr>
              <a:t>many</a:t>
            </a:r>
            <a:r>
              <a:rPr dirty="0" sz="1400" spc="-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"I"s).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894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200" spc="-5">
                <a:latin typeface="Arial"/>
                <a:cs typeface="Arial"/>
              </a:rPr>
              <a:t>Print on resume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paper</a:t>
            </a:r>
            <a:endParaRPr sz="22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latin typeface="Arial"/>
                <a:cs typeface="Arial"/>
              </a:rPr>
              <a:t>24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lb.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9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200" spc="-5">
                <a:latin typeface="Arial"/>
                <a:cs typeface="Arial"/>
              </a:rPr>
              <a:t>Can use same cover letter format for multiple jobs, but</a:t>
            </a:r>
            <a:r>
              <a:rPr dirty="0" sz="2200" spc="16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you</a:t>
            </a:r>
            <a:endParaRPr sz="22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dirty="0" sz="2200" spc="-5" b="1">
                <a:latin typeface="Arial"/>
                <a:cs typeface="Arial"/>
              </a:rPr>
              <a:t>must change each one to match the</a:t>
            </a:r>
            <a:r>
              <a:rPr dirty="0" sz="2200" spc="11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position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1105" y="322326"/>
            <a:ext cx="54356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Make Yourself </a:t>
            </a:r>
            <a:r>
              <a:rPr dirty="0" sz="3600"/>
              <a:t>Stand</a:t>
            </a:r>
            <a:r>
              <a:rPr dirty="0" sz="3600" spc="-50"/>
              <a:t> </a:t>
            </a:r>
            <a:r>
              <a:rPr dirty="0" sz="3600"/>
              <a:t>Out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01927" y="1137030"/>
            <a:ext cx="7241540" cy="4628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200" spc="-5">
                <a:latin typeface="Arial"/>
                <a:cs typeface="Arial"/>
              </a:rPr>
              <a:t>Address to </a:t>
            </a:r>
            <a:r>
              <a:rPr dirty="0" sz="2200" spc="-5" b="1">
                <a:latin typeface="Arial"/>
                <a:cs typeface="Arial"/>
              </a:rPr>
              <a:t>specific</a:t>
            </a:r>
            <a:r>
              <a:rPr dirty="0" sz="2200" spc="4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person</a:t>
            </a:r>
            <a:endParaRPr sz="2200">
              <a:latin typeface="Arial"/>
              <a:cs typeface="Arial"/>
            </a:endParaRPr>
          </a:p>
          <a:p>
            <a:pPr marL="192405" marR="5080">
              <a:lnSpc>
                <a:spcPct val="100000"/>
              </a:lnSpc>
              <a:spcBef>
                <a:spcPts val="20"/>
              </a:spcBef>
            </a:pPr>
            <a:r>
              <a:rPr dirty="0" sz="1400" spc="-5">
                <a:latin typeface="Arial"/>
                <a:cs typeface="Arial"/>
              </a:rPr>
              <a:t>Rather than “To </a:t>
            </a:r>
            <a:r>
              <a:rPr dirty="0" sz="1400">
                <a:latin typeface="Arial"/>
                <a:cs typeface="Arial"/>
              </a:rPr>
              <a:t>Whom It </a:t>
            </a:r>
            <a:r>
              <a:rPr dirty="0" sz="1400" spc="-5">
                <a:latin typeface="Arial"/>
                <a:cs typeface="Arial"/>
              </a:rPr>
              <a:t>May Concern” or </a:t>
            </a:r>
            <a:r>
              <a:rPr dirty="0" sz="1400">
                <a:latin typeface="Arial"/>
                <a:cs typeface="Arial"/>
              </a:rPr>
              <a:t>a </a:t>
            </a:r>
            <a:r>
              <a:rPr dirty="0" sz="1400" spc="-5">
                <a:latin typeface="Arial"/>
                <a:cs typeface="Arial"/>
              </a:rPr>
              <a:t>department. </a:t>
            </a:r>
            <a:r>
              <a:rPr dirty="0" sz="1400">
                <a:latin typeface="Arial"/>
                <a:cs typeface="Arial"/>
              </a:rPr>
              <a:t>If </a:t>
            </a:r>
            <a:r>
              <a:rPr dirty="0" sz="1400" spc="-5">
                <a:latin typeface="Arial"/>
                <a:cs typeface="Arial"/>
              </a:rPr>
              <a:t>sending </a:t>
            </a:r>
            <a:r>
              <a:rPr dirty="0" sz="1400">
                <a:latin typeface="Arial"/>
                <a:cs typeface="Arial"/>
              </a:rPr>
              <a:t>to a </a:t>
            </a:r>
            <a:r>
              <a:rPr dirty="0" sz="1400" spc="-5">
                <a:latin typeface="Arial"/>
                <a:cs typeface="Arial"/>
              </a:rPr>
              <a:t>department, write  which </a:t>
            </a:r>
            <a:r>
              <a:rPr dirty="0" sz="1400">
                <a:latin typeface="Arial"/>
                <a:cs typeface="Arial"/>
              </a:rPr>
              <a:t>one or use the practice name. </a:t>
            </a:r>
            <a:r>
              <a:rPr dirty="0" sz="1400" spc="-5">
                <a:latin typeface="Arial"/>
                <a:cs typeface="Arial"/>
              </a:rPr>
              <a:t>Use </a:t>
            </a:r>
            <a:r>
              <a:rPr dirty="0" sz="1400">
                <a:latin typeface="Arial"/>
                <a:cs typeface="Arial"/>
              </a:rPr>
              <a:t>a colon after the</a:t>
            </a:r>
            <a:r>
              <a:rPr dirty="0" sz="1400" spc="-2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salutation.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894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200" spc="-5">
                <a:latin typeface="Arial"/>
                <a:cs typeface="Arial"/>
              </a:rPr>
              <a:t>State </a:t>
            </a:r>
            <a:r>
              <a:rPr dirty="0" sz="2200" b="1">
                <a:latin typeface="Arial"/>
                <a:cs typeface="Arial"/>
              </a:rPr>
              <a:t>why </a:t>
            </a:r>
            <a:r>
              <a:rPr dirty="0" sz="2200" spc="-5">
                <a:latin typeface="Arial"/>
                <a:cs typeface="Arial"/>
              </a:rPr>
              <a:t>you are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interested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3B69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3B69"/>
              </a:buClr>
              <a:buFont typeface="Arial"/>
              <a:buChar char="•"/>
              <a:tabLst>
                <a:tab pos="193040" algn="l"/>
              </a:tabLst>
            </a:pPr>
            <a:r>
              <a:rPr dirty="0" sz="2200" spc="-5" b="1">
                <a:latin typeface="Arial"/>
                <a:cs typeface="Arial"/>
              </a:rPr>
              <a:t>Elaborate </a:t>
            </a:r>
            <a:r>
              <a:rPr dirty="0" sz="2200" spc="-5">
                <a:latin typeface="Arial"/>
                <a:cs typeface="Arial"/>
              </a:rPr>
              <a:t>on your work experiences and related</a:t>
            </a:r>
            <a:r>
              <a:rPr dirty="0" sz="2200" spc="12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skills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3B69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200" spc="-5">
                <a:latin typeface="Arial"/>
                <a:cs typeface="Arial"/>
              </a:rPr>
              <a:t>Show your personality – what you are passionate</a:t>
            </a:r>
            <a:r>
              <a:rPr dirty="0" sz="2200" spc="12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about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3B69"/>
              </a:buClr>
              <a:buFont typeface="Arial"/>
              <a:buChar char="•"/>
            </a:pPr>
            <a:endParaRPr sz="22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200" spc="-5">
                <a:latin typeface="Arial"/>
                <a:cs typeface="Arial"/>
              </a:rPr>
              <a:t>Emphasize </a:t>
            </a:r>
            <a:r>
              <a:rPr dirty="0" sz="2200" spc="-5" b="1">
                <a:latin typeface="Arial"/>
                <a:cs typeface="Arial"/>
              </a:rPr>
              <a:t>involvement </a:t>
            </a:r>
            <a:r>
              <a:rPr dirty="0" sz="2200" spc="-5">
                <a:latin typeface="Arial"/>
                <a:cs typeface="Arial"/>
              </a:rPr>
              <a:t>and </a:t>
            </a:r>
            <a:r>
              <a:rPr dirty="0" sz="2200" spc="-5" b="1">
                <a:latin typeface="Arial"/>
                <a:cs typeface="Arial"/>
              </a:rPr>
              <a:t>leadership</a:t>
            </a:r>
            <a:r>
              <a:rPr dirty="0" sz="2200" spc="90" b="1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skills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3B69"/>
              </a:buClr>
              <a:buFont typeface="Arial"/>
              <a:buChar char="•"/>
            </a:pPr>
            <a:endParaRPr sz="225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200" spc="-5">
                <a:latin typeface="Arial"/>
                <a:cs typeface="Arial"/>
              </a:rPr>
              <a:t>Make sure you cover </a:t>
            </a:r>
            <a:r>
              <a:rPr dirty="0" sz="2200" spc="-5" b="1">
                <a:latin typeface="Arial"/>
                <a:cs typeface="Arial"/>
              </a:rPr>
              <a:t>all required</a:t>
            </a:r>
            <a:r>
              <a:rPr dirty="0" sz="2200" spc="10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qualifications</a:t>
            </a:r>
            <a:endParaRPr sz="22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</a:pPr>
            <a:r>
              <a:rPr dirty="0" sz="2200" spc="-5">
                <a:latin typeface="Arial"/>
                <a:cs typeface="Arial"/>
              </a:rPr>
              <a:t>in either your resume and/or cover</a:t>
            </a:r>
            <a:r>
              <a:rPr dirty="0" sz="2200" spc="7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letter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477" y="349072"/>
            <a:ext cx="708850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Cover Letter – Format &amp;</a:t>
            </a:r>
            <a:r>
              <a:rPr dirty="0" sz="3600" spc="-110"/>
              <a:t> </a:t>
            </a:r>
            <a:r>
              <a:rPr dirty="0" sz="3600"/>
              <a:t>Content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505459" indent="-180340">
              <a:lnSpc>
                <a:spcPct val="100000"/>
              </a:lnSpc>
              <a:spcBef>
                <a:spcPts val="1300"/>
              </a:spcBef>
              <a:buClr>
                <a:srgbClr val="003B69"/>
              </a:buClr>
              <a:buFont typeface="Arial"/>
              <a:buChar char="•"/>
              <a:tabLst>
                <a:tab pos="506730" algn="l"/>
              </a:tabLst>
            </a:pPr>
            <a:r>
              <a:rPr dirty="0" spc="-5" b="1">
                <a:latin typeface="Arial"/>
                <a:cs typeface="Arial"/>
              </a:rPr>
              <a:t>Heading </a:t>
            </a:r>
            <a:r>
              <a:rPr dirty="0" spc="-5"/>
              <a:t>- date, contact person, Dear (contact</a:t>
            </a:r>
            <a:r>
              <a:rPr dirty="0" spc="85"/>
              <a:t> </a:t>
            </a:r>
            <a:r>
              <a:rPr dirty="0" spc="-5"/>
              <a:t>name):</a:t>
            </a:r>
          </a:p>
          <a:p>
            <a:pPr marL="505459" marR="203200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Font typeface="Arial"/>
              <a:buChar char="•"/>
              <a:tabLst>
                <a:tab pos="506730" algn="l"/>
              </a:tabLst>
            </a:pPr>
            <a:r>
              <a:rPr dirty="0" spc="-5" b="1">
                <a:latin typeface="Arial"/>
                <a:cs typeface="Arial"/>
              </a:rPr>
              <a:t>First Paragraph </a:t>
            </a:r>
            <a:r>
              <a:rPr dirty="0" spc="-5"/>
              <a:t>- introduce yourself, where you heard about  the position, and </a:t>
            </a:r>
            <a:r>
              <a:rPr dirty="0" spc="-10"/>
              <a:t>why </a:t>
            </a:r>
            <a:r>
              <a:rPr dirty="0" spc="-5"/>
              <a:t>you’re applying. Research the</a:t>
            </a:r>
            <a:r>
              <a:rPr dirty="0" spc="90"/>
              <a:t> </a:t>
            </a:r>
            <a:r>
              <a:rPr dirty="0" spc="-5"/>
              <a:t>practice</a:t>
            </a:r>
          </a:p>
          <a:p>
            <a:pPr marL="505459" marR="5080">
              <a:lnSpc>
                <a:spcPct val="100000"/>
              </a:lnSpc>
            </a:pPr>
            <a:r>
              <a:rPr dirty="0" spc="-5"/>
              <a:t>and add something </a:t>
            </a:r>
            <a:r>
              <a:rPr dirty="0"/>
              <a:t>specific </a:t>
            </a:r>
            <a:r>
              <a:rPr dirty="0" spc="-5"/>
              <a:t>about why you feel you are a good  fit.</a:t>
            </a:r>
          </a:p>
          <a:p>
            <a:pPr marL="505459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Font typeface="Arial"/>
              <a:buChar char="•"/>
              <a:tabLst>
                <a:tab pos="506730" algn="l"/>
              </a:tabLst>
            </a:pPr>
            <a:r>
              <a:rPr dirty="0" spc="-5" b="1">
                <a:latin typeface="Arial"/>
                <a:cs typeface="Arial"/>
              </a:rPr>
              <a:t>Body Paragraphs </a:t>
            </a:r>
            <a:r>
              <a:rPr dirty="0" spc="-5"/>
              <a:t>- explain your education and</a:t>
            </a:r>
            <a:r>
              <a:rPr dirty="0" spc="135"/>
              <a:t> </a:t>
            </a:r>
            <a:r>
              <a:rPr dirty="0" spc="-5"/>
              <a:t>experiences</a:t>
            </a:r>
          </a:p>
          <a:p>
            <a:pPr marL="505459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(in </a:t>
            </a:r>
            <a:r>
              <a:rPr dirty="0"/>
              <a:t>detail, </a:t>
            </a:r>
            <a:r>
              <a:rPr dirty="0" spc="-5"/>
              <a:t>with expression, and relate to the</a:t>
            </a:r>
            <a:r>
              <a:rPr dirty="0" spc="40"/>
              <a:t> </a:t>
            </a:r>
            <a:r>
              <a:rPr dirty="0"/>
              <a:t>position).</a:t>
            </a:r>
          </a:p>
          <a:p>
            <a:pPr marL="505459" marR="142240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Font typeface="Arial"/>
              <a:buChar char="•"/>
              <a:tabLst>
                <a:tab pos="506730" algn="l"/>
              </a:tabLst>
            </a:pPr>
            <a:r>
              <a:rPr dirty="0" spc="-5" b="1">
                <a:latin typeface="Arial"/>
                <a:cs typeface="Arial"/>
              </a:rPr>
              <a:t>Closing Paragraph </a:t>
            </a:r>
            <a:r>
              <a:rPr dirty="0" spc="-5"/>
              <a:t>- Refer to your resume, state final details  (willing to work weekends, etc.), you look forward to hearing  </a:t>
            </a:r>
            <a:r>
              <a:rPr dirty="0"/>
              <a:t>back, and </a:t>
            </a:r>
            <a:r>
              <a:rPr dirty="0" spc="-5"/>
              <a:t>thank them for </a:t>
            </a:r>
            <a:r>
              <a:rPr dirty="0"/>
              <a:t>their </a:t>
            </a:r>
            <a:r>
              <a:rPr dirty="0" spc="-5"/>
              <a:t>time and</a:t>
            </a:r>
            <a:r>
              <a:rPr dirty="0" spc="20"/>
              <a:t> </a:t>
            </a:r>
            <a:r>
              <a:rPr dirty="0"/>
              <a:t>consideration.</a:t>
            </a:r>
          </a:p>
          <a:p>
            <a:pPr marL="505459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Font typeface="Arial"/>
              <a:buChar char="•"/>
              <a:tabLst>
                <a:tab pos="506730" algn="l"/>
              </a:tabLst>
            </a:pPr>
            <a:r>
              <a:rPr dirty="0" spc="-5" b="1">
                <a:latin typeface="Arial"/>
                <a:cs typeface="Arial"/>
              </a:rPr>
              <a:t>Ending </a:t>
            </a:r>
            <a:r>
              <a:rPr dirty="0" spc="-5"/>
              <a:t>– Sincerely/Best regards, signature, typed</a:t>
            </a:r>
            <a:r>
              <a:rPr dirty="0" spc="95"/>
              <a:t> </a:t>
            </a:r>
            <a:r>
              <a:rPr dirty="0" spc="-5"/>
              <a:t>name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4022" rIns="0" bIns="0" rtlCol="0" vert="horz">
            <a:spAutoFit/>
          </a:bodyPr>
          <a:lstStyle/>
          <a:p>
            <a:pPr algn="ctr" marL="233679">
              <a:lnSpc>
                <a:spcPts val="4105"/>
              </a:lnSpc>
              <a:spcBef>
                <a:spcPts val="100"/>
              </a:spcBef>
            </a:pPr>
            <a:r>
              <a:rPr dirty="0" sz="3600" spc="-5"/>
              <a:t>Resume vs.</a:t>
            </a:r>
            <a:r>
              <a:rPr dirty="0" sz="3600" spc="-25"/>
              <a:t> </a:t>
            </a:r>
            <a:r>
              <a:rPr dirty="0" sz="3600" spc="-5"/>
              <a:t>CV:</a:t>
            </a:r>
            <a:endParaRPr sz="3600"/>
          </a:p>
          <a:p>
            <a:pPr algn="ctr" marL="233679">
              <a:lnSpc>
                <a:spcPts val="4105"/>
              </a:lnSpc>
            </a:pPr>
            <a:r>
              <a:rPr dirty="0" sz="3600"/>
              <a:t>What’s </a:t>
            </a:r>
            <a:r>
              <a:rPr dirty="0" sz="3600" spc="-5"/>
              <a:t>the</a:t>
            </a:r>
            <a:r>
              <a:rPr dirty="0" sz="3600" spc="-90"/>
              <a:t> </a:t>
            </a:r>
            <a:r>
              <a:rPr dirty="0" sz="3600"/>
              <a:t>difference?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46605"/>
            <a:ext cx="8281670" cy="414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9850">
              <a:lnSpc>
                <a:spcPct val="100000"/>
              </a:lnSpc>
              <a:spcBef>
                <a:spcPts val="100"/>
              </a:spcBef>
            </a:pPr>
            <a:r>
              <a:rPr dirty="0" sz="1800" spc="-20" i="1">
                <a:latin typeface="Arial"/>
                <a:cs typeface="Arial"/>
              </a:rPr>
              <a:t>Primarily, </a:t>
            </a:r>
            <a:r>
              <a:rPr dirty="0" sz="1800" spc="-5" i="1">
                <a:latin typeface="Arial"/>
                <a:cs typeface="Arial"/>
              </a:rPr>
              <a:t>the length, what is included and what each is used</a:t>
            </a:r>
            <a:r>
              <a:rPr dirty="0" sz="1800" spc="145" i="1">
                <a:latin typeface="Arial"/>
                <a:cs typeface="Arial"/>
              </a:rPr>
              <a:t> </a:t>
            </a:r>
            <a:r>
              <a:rPr dirty="0" sz="1800" spc="-20" i="1">
                <a:latin typeface="Arial"/>
                <a:cs typeface="Arial"/>
              </a:rPr>
              <a:t>for.</a:t>
            </a:r>
            <a:endParaRPr sz="1800">
              <a:latin typeface="Arial"/>
              <a:cs typeface="Arial"/>
            </a:endParaRPr>
          </a:p>
          <a:p>
            <a:pPr algn="ctr" marL="69215">
              <a:lnSpc>
                <a:spcPct val="100000"/>
              </a:lnSpc>
            </a:pPr>
            <a:r>
              <a:rPr dirty="0" sz="1800" i="1">
                <a:latin typeface="Arial"/>
                <a:cs typeface="Arial"/>
              </a:rPr>
              <a:t>Often </a:t>
            </a:r>
            <a:r>
              <a:rPr dirty="0" sz="1800" spc="-5" i="1">
                <a:latin typeface="Arial"/>
                <a:cs typeface="Arial"/>
              </a:rPr>
              <a:t>times the words are used interchangeably to </a:t>
            </a:r>
            <a:r>
              <a:rPr dirty="0" sz="1800" spc="-10" i="1">
                <a:latin typeface="Arial"/>
                <a:cs typeface="Arial"/>
              </a:rPr>
              <a:t>mean </a:t>
            </a:r>
            <a:r>
              <a:rPr dirty="0" sz="1800" spc="-5" i="1">
                <a:latin typeface="Arial"/>
                <a:cs typeface="Arial"/>
              </a:rPr>
              <a:t>the same</a:t>
            </a:r>
            <a:r>
              <a:rPr dirty="0" sz="1800" spc="120" i="1">
                <a:latin typeface="Arial"/>
                <a:cs typeface="Arial"/>
              </a:rPr>
              <a:t> </a:t>
            </a:r>
            <a:r>
              <a:rPr dirty="0" sz="1800" spc="-5" i="1">
                <a:latin typeface="Arial"/>
                <a:cs typeface="Arial"/>
              </a:rPr>
              <a:t>thing.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003B69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 b="1">
                <a:latin typeface="Arial"/>
                <a:cs typeface="Arial"/>
              </a:rPr>
              <a:t>Resume </a:t>
            </a:r>
            <a:r>
              <a:rPr dirty="0" sz="1800">
                <a:latin typeface="Arial"/>
                <a:cs typeface="Arial"/>
              </a:rPr>
              <a:t>– </a:t>
            </a:r>
            <a:r>
              <a:rPr dirty="0" sz="1800" spc="-5">
                <a:latin typeface="Arial"/>
                <a:cs typeface="Arial"/>
              </a:rPr>
              <a:t>one or </a:t>
            </a:r>
            <a:r>
              <a:rPr dirty="0" sz="1800" spc="-15">
                <a:latin typeface="Arial"/>
                <a:cs typeface="Arial"/>
              </a:rPr>
              <a:t>two </a:t>
            </a:r>
            <a:r>
              <a:rPr dirty="0" sz="1800" spc="-5">
                <a:latin typeface="Arial"/>
                <a:cs typeface="Arial"/>
              </a:rPr>
              <a:t>page summary </a:t>
            </a:r>
            <a:r>
              <a:rPr dirty="0" sz="1800">
                <a:latin typeface="Arial"/>
                <a:cs typeface="Arial"/>
              </a:rPr>
              <a:t>of </a:t>
            </a:r>
            <a:r>
              <a:rPr dirty="0" sz="1800" spc="-10">
                <a:latin typeface="Arial"/>
                <a:cs typeface="Arial"/>
              </a:rPr>
              <a:t>your </a:t>
            </a:r>
            <a:r>
              <a:rPr dirty="0" sz="1800" spc="-5">
                <a:latin typeface="Arial"/>
                <a:cs typeface="Arial"/>
              </a:rPr>
              <a:t>education, skills, and</a:t>
            </a:r>
            <a:r>
              <a:rPr dirty="0" sz="1800" spc="2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experience.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Arial"/>
                <a:cs typeface="Arial"/>
              </a:rPr>
              <a:t>Brief </a:t>
            </a:r>
            <a:r>
              <a:rPr dirty="0" sz="1800" spc="-10">
                <a:latin typeface="Arial"/>
                <a:cs typeface="Arial"/>
              </a:rPr>
              <a:t>and </a:t>
            </a:r>
            <a:r>
              <a:rPr dirty="0" sz="1800" spc="-5">
                <a:latin typeface="Arial"/>
                <a:cs typeface="Arial"/>
              </a:rPr>
              <a:t>concise </a:t>
            </a:r>
            <a:r>
              <a:rPr dirty="0" sz="1800">
                <a:latin typeface="Arial"/>
                <a:cs typeface="Arial"/>
              </a:rPr>
              <a:t>- </a:t>
            </a:r>
            <a:r>
              <a:rPr dirty="0" sz="1800" spc="-5">
                <a:latin typeface="Arial"/>
                <a:cs typeface="Arial"/>
              </a:rPr>
              <a:t>no more than 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10">
                <a:latin typeface="Arial"/>
                <a:cs typeface="Arial"/>
              </a:rPr>
              <a:t>page </a:t>
            </a:r>
            <a:r>
              <a:rPr dirty="0" sz="1800" spc="-5">
                <a:latin typeface="Arial"/>
                <a:cs typeface="Arial"/>
              </a:rPr>
              <a:t>or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two.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9085" marR="589915" indent="-287020">
              <a:lnSpc>
                <a:spcPct val="100000"/>
              </a:lnSpc>
              <a:buClr>
                <a:srgbClr val="003B69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 b="1">
                <a:latin typeface="Arial"/>
                <a:cs typeface="Arial"/>
              </a:rPr>
              <a:t>Curriculum </a:t>
            </a:r>
            <a:r>
              <a:rPr dirty="0" sz="1800" spc="-10" b="1">
                <a:latin typeface="Arial"/>
                <a:cs typeface="Arial"/>
              </a:rPr>
              <a:t>Vitae </a:t>
            </a:r>
            <a:r>
              <a:rPr dirty="0" sz="1800" spc="-5" b="1">
                <a:latin typeface="Arial"/>
                <a:cs typeface="Arial"/>
              </a:rPr>
              <a:t>(CV) </a:t>
            </a:r>
            <a:r>
              <a:rPr dirty="0" sz="1800" spc="-5">
                <a:latin typeface="Arial"/>
                <a:cs typeface="Arial"/>
              </a:rPr>
              <a:t>– a longer </a:t>
            </a:r>
            <a:r>
              <a:rPr dirty="0" sz="1800">
                <a:latin typeface="Arial"/>
                <a:cs typeface="Arial"/>
              </a:rPr>
              <a:t>(at </a:t>
            </a:r>
            <a:r>
              <a:rPr dirty="0" sz="1800" spc="-5">
                <a:latin typeface="Arial"/>
                <a:cs typeface="Arial"/>
              </a:rPr>
              <a:t>least </a:t>
            </a:r>
            <a:r>
              <a:rPr dirty="0" sz="1800" spc="-15">
                <a:latin typeface="Arial"/>
                <a:cs typeface="Arial"/>
              </a:rPr>
              <a:t>two </a:t>
            </a:r>
            <a:r>
              <a:rPr dirty="0" sz="1800" spc="-5">
                <a:latin typeface="Arial"/>
                <a:cs typeface="Arial"/>
              </a:rPr>
              <a:t>pages) and more detailed  </a:t>
            </a:r>
            <a:r>
              <a:rPr dirty="0" sz="1800" spc="-10">
                <a:latin typeface="Arial"/>
                <a:cs typeface="Arial"/>
              </a:rPr>
              <a:t>synopsis.</a:t>
            </a:r>
            <a:endParaRPr sz="1800">
              <a:latin typeface="Arial"/>
              <a:cs typeface="Arial"/>
            </a:endParaRPr>
          </a:p>
          <a:p>
            <a:pPr lvl="1" marL="756285" marR="105410" indent="-287020">
              <a:lnSpc>
                <a:spcPct val="100000"/>
              </a:lnSpc>
              <a:buClr>
                <a:srgbClr val="003B69"/>
              </a:buClr>
              <a:buFont typeface="Courier New"/>
              <a:buChar char="-"/>
              <a:tabLst>
                <a:tab pos="756920" algn="l"/>
                <a:tab pos="3345815" algn="l"/>
              </a:tabLst>
            </a:pPr>
            <a:r>
              <a:rPr dirty="0" sz="1800" spc="-5">
                <a:latin typeface="Arial"/>
                <a:cs typeface="Arial"/>
              </a:rPr>
              <a:t>Summary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educational	background, teaching and research experience,  publications, presentations, and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affiliations.</a:t>
            </a:r>
            <a:endParaRPr sz="1800">
              <a:latin typeface="Arial"/>
              <a:cs typeface="Arial"/>
            </a:endParaRPr>
          </a:p>
          <a:p>
            <a:pPr lvl="1" marL="756285" marR="750570" indent="-287020">
              <a:lnSpc>
                <a:spcPct val="100000"/>
              </a:lnSpc>
              <a:spcBef>
                <a:spcPts val="5"/>
              </a:spcBef>
              <a:buClr>
                <a:srgbClr val="003B69"/>
              </a:buClr>
              <a:buFont typeface="Courier New"/>
              <a:buChar char="-"/>
              <a:tabLst>
                <a:tab pos="756920" algn="l"/>
              </a:tabLst>
            </a:pPr>
            <a:r>
              <a:rPr dirty="0" sz="1800" spc="-5">
                <a:latin typeface="Arial"/>
                <a:cs typeface="Arial"/>
              </a:rPr>
              <a:t>Used </a:t>
            </a:r>
            <a:r>
              <a:rPr dirty="0" sz="1800" spc="-15">
                <a:latin typeface="Arial"/>
                <a:cs typeface="Arial"/>
              </a:rPr>
              <a:t>when </a:t>
            </a:r>
            <a:r>
              <a:rPr dirty="0" sz="1800" spc="-10">
                <a:latin typeface="Arial"/>
                <a:cs typeface="Arial"/>
              </a:rPr>
              <a:t>applying </a:t>
            </a:r>
            <a:r>
              <a:rPr dirty="0" sz="1800">
                <a:latin typeface="Arial"/>
                <a:cs typeface="Arial"/>
              </a:rPr>
              <a:t>for </a:t>
            </a:r>
            <a:r>
              <a:rPr dirty="0" sz="1800" spc="-5">
                <a:latin typeface="Arial"/>
                <a:cs typeface="Arial"/>
              </a:rPr>
              <a:t>academic, education, scientific </a:t>
            </a:r>
            <a:r>
              <a:rPr dirty="0" sz="1800" spc="-10">
                <a:latin typeface="Arial"/>
                <a:cs typeface="Arial"/>
              </a:rPr>
              <a:t>or </a:t>
            </a:r>
            <a:r>
              <a:rPr dirty="0" sz="1800" spc="-5">
                <a:latin typeface="Arial"/>
                <a:cs typeface="Arial"/>
              </a:rPr>
              <a:t>research  positions.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03B69"/>
              </a:buClr>
              <a:buFont typeface="Courier New"/>
              <a:buChar char="-"/>
            </a:pPr>
            <a:endParaRPr sz="185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lr>
                <a:srgbClr val="003B69"/>
              </a:buClr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dirty="0" sz="1800" spc="-5" b="1">
                <a:latin typeface="Arial"/>
                <a:cs typeface="Arial"/>
              </a:rPr>
              <a:t>Hybrid Resume/CV </a:t>
            </a:r>
            <a:r>
              <a:rPr dirty="0" sz="1800">
                <a:latin typeface="Arial"/>
                <a:cs typeface="Arial"/>
              </a:rPr>
              <a:t>– a </a:t>
            </a:r>
            <a:r>
              <a:rPr dirty="0" sz="1800" spc="-5">
                <a:latin typeface="Arial"/>
                <a:cs typeface="Arial"/>
              </a:rPr>
              <a:t>combination that also </a:t>
            </a:r>
            <a:r>
              <a:rPr dirty="0" sz="1800" spc="-10">
                <a:latin typeface="Arial"/>
                <a:cs typeface="Arial"/>
              </a:rPr>
              <a:t>includes </a:t>
            </a:r>
            <a:r>
              <a:rPr dirty="0" sz="1800" spc="-5">
                <a:latin typeface="Arial"/>
                <a:cs typeface="Arial"/>
              </a:rPr>
              <a:t>research,</a:t>
            </a:r>
            <a:r>
              <a:rPr dirty="0" sz="1800" spc="1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publications,</a:t>
            </a:r>
            <a:endParaRPr sz="18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705600"/>
            <a:ext cx="9144000" cy="152400"/>
            <a:chOff x="0" y="6705600"/>
            <a:chExt cx="9144000" cy="152400"/>
          </a:xfrm>
        </p:grpSpPr>
        <p:sp>
          <p:nvSpPr>
            <p:cNvPr id="3" name="object 3"/>
            <p:cNvSpPr/>
            <p:nvPr/>
          </p:nvSpPr>
          <p:spPr>
            <a:xfrm>
              <a:off x="0" y="6705600"/>
              <a:ext cx="4572000" cy="152400"/>
            </a:xfrm>
            <a:custGeom>
              <a:avLst/>
              <a:gdLst/>
              <a:ahLst/>
              <a:cxnLst/>
              <a:rect l="l" t="t" r="r" b="b"/>
              <a:pathLst>
                <a:path w="4572000" h="152400">
                  <a:moveTo>
                    <a:pt x="0" y="152400"/>
                  </a:moveTo>
                  <a:lnTo>
                    <a:pt x="4572000" y="1524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3B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572000" y="6705600"/>
              <a:ext cx="4572000" cy="152400"/>
            </a:xfrm>
            <a:custGeom>
              <a:avLst/>
              <a:gdLst/>
              <a:ahLst/>
              <a:cxnLst/>
              <a:rect l="l" t="t" r="r" b="b"/>
              <a:pathLst>
                <a:path w="4572000" h="152400">
                  <a:moveTo>
                    <a:pt x="4572000" y="0"/>
                  </a:moveTo>
                  <a:lnTo>
                    <a:pt x="3116326" y="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52400"/>
                  </a:lnTo>
                  <a:lnTo>
                    <a:pt x="3048000" y="152400"/>
                  </a:lnTo>
                  <a:lnTo>
                    <a:pt x="3116326" y="152400"/>
                  </a:lnTo>
                  <a:lnTo>
                    <a:pt x="4572000" y="1524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A68A4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60337" y="171450"/>
            <a:ext cx="8627110" cy="6437630"/>
            <a:chOff x="160337" y="171450"/>
            <a:chExt cx="8627110" cy="6437630"/>
          </a:xfrm>
        </p:grpSpPr>
        <p:sp>
          <p:nvSpPr>
            <p:cNvPr id="6" name="object 6"/>
            <p:cNvSpPr/>
            <p:nvPr/>
          </p:nvSpPr>
          <p:spPr>
            <a:xfrm>
              <a:off x="160337" y="171450"/>
              <a:ext cx="8626538" cy="6437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33801" y="5913437"/>
              <a:ext cx="2755900" cy="666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53744" y="1862074"/>
            <a:ext cx="6842759" cy="1611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576320" algn="l"/>
              </a:tabLst>
            </a:pPr>
            <a:r>
              <a:rPr dirty="0" sz="2600" spc="5">
                <a:solidFill>
                  <a:srgbClr val="000000"/>
                </a:solidFill>
              </a:rPr>
              <a:t>Good </a:t>
            </a:r>
            <a:r>
              <a:rPr dirty="0" sz="2600">
                <a:solidFill>
                  <a:srgbClr val="000000"/>
                </a:solidFill>
              </a:rPr>
              <a:t>luck </a:t>
            </a:r>
            <a:r>
              <a:rPr dirty="0" sz="2600"/>
              <a:t>building</a:t>
            </a:r>
            <a:r>
              <a:rPr dirty="0" sz="2600">
                <a:solidFill>
                  <a:srgbClr val="000000"/>
                </a:solidFill>
              </a:rPr>
              <a:t>, </a:t>
            </a:r>
            <a:r>
              <a:rPr dirty="0" sz="2600"/>
              <a:t>updating </a:t>
            </a:r>
            <a:r>
              <a:rPr dirty="0" sz="2600">
                <a:solidFill>
                  <a:srgbClr val="000000"/>
                </a:solidFill>
              </a:rPr>
              <a:t>or </a:t>
            </a:r>
            <a:r>
              <a:rPr dirty="0" sz="2600"/>
              <a:t>perfecting  </a:t>
            </a:r>
            <a:r>
              <a:rPr dirty="0" sz="2600" spc="-5">
                <a:solidFill>
                  <a:srgbClr val="000000"/>
                </a:solidFill>
              </a:rPr>
              <a:t>your </a:t>
            </a:r>
            <a:r>
              <a:rPr dirty="0" sz="2600">
                <a:solidFill>
                  <a:srgbClr val="000000"/>
                </a:solidFill>
              </a:rPr>
              <a:t>resume/CV, reference page, and</a:t>
            </a:r>
            <a:r>
              <a:rPr dirty="0" sz="2600" spc="-40">
                <a:solidFill>
                  <a:srgbClr val="000000"/>
                </a:solidFill>
              </a:rPr>
              <a:t> </a:t>
            </a:r>
            <a:r>
              <a:rPr dirty="0" sz="2600">
                <a:solidFill>
                  <a:srgbClr val="000000"/>
                </a:solidFill>
              </a:rPr>
              <a:t>cover  letter/letter </a:t>
            </a:r>
            <a:r>
              <a:rPr dirty="0" sz="2600" spc="5">
                <a:solidFill>
                  <a:srgbClr val="000000"/>
                </a:solidFill>
              </a:rPr>
              <a:t>of</a:t>
            </a:r>
            <a:r>
              <a:rPr dirty="0" sz="2600" spc="-15">
                <a:solidFill>
                  <a:srgbClr val="000000"/>
                </a:solidFill>
              </a:rPr>
              <a:t> </a:t>
            </a:r>
            <a:r>
              <a:rPr dirty="0" sz="2600">
                <a:solidFill>
                  <a:srgbClr val="000000"/>
                </a:solidFill>
              </a:rPr>
              <a:t>intent</a:t>
            </a:r>
            <a:r>
              <a:rPr dirty="0" sz="2600" spc="-5">
                <a:solidFill>
                  <a:srgbClr val="000000"/>
                </a:solidFill>
              </a:rPr>
              <a:t> </a:t>
            </a:r>
            <a:r>
              <a:rPr dirty="0" sz="2600">
                <a:solidFill>
                  <a:srgbClr val="000000"/>
                </a:solidFill>
              </a:rPr>
              <a:t>–	it will be time </a:t>
            </a:r>
            <a:r>
              <a:rPr dirty="0" sz="2600" spc="5">
                <a:solidFill>
                  <a:srgbClr val="000000"/>
                </a:solidFill>
              </a:rPr>
              <a:t>well  </a:t>
            </a:r>
            <a:r>
              <a:rPr dirty="0" sz="2600">
                <a:solidFill>
                  <a:srgbClr val="000000"/>
                </a:solidFill>
              </a:rPr>
              <a:t>spent!</a:t>
            </a:r>
            <a:endParaRPr sz="2600"/>
          </a:p>
        </p:txBody>
      </p:sp>
      <p:sp>
        <p:nvSpPr>
          <p:cNvPr id="9" name="object 9"/>
          <p:cNvSpPr/>
          <p:nvPr/>
        </p:nvSpPr>
        <p:spPr>
          <a:xfrm>
            <a:off x="6128765" y="3421126"/>
            <a:ext cx="2044699" cy="2249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566" y="435102"/>
            <a:ext cx="76473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How important is your</a:t>
            </a:r>
            <a:r>
              <a:rPr dirty="0" sz="3600" spc="45"/>
              <a:t> </a:t>
            </a:r>
            <a:r>
              <a:rPr dirty="0" sz="3600" spc="-5"/>
              <a:t>resume/CV?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819275" y="4660900"/>
            <a:ext cx="5616575" cy="831850"/>
          </a:xfrm>
          <a:custGeom>
            <a:avLst/>
            <a:gdLst/>
            <a:ahLst/>
            <a:cxnLst/>
            <a:rect l="l" t="t" r="r" b="b"/>
            <a:pathLst>
              <a:path w="5616575" h="831850">
                <a:moveTo>
                  <a:pt x="0" y="831850"/>
                </a:moveTo>
                <a:lnTo>
                  <a:pt x="5616575" y="831850"/>
                </a:lnTo>
                <a:lnTo>
                  <a:pt x="5616575" y="0"/>
                </a:lnTo>
                <a:lnTo>
                  <a:pt x="0" y="0"/>
                </a:lnTo>
                <a:lnTo>
                  <a:pt x="0" y="831850"/>
                </a:lnTo>
                <a:close/>
              </a:path>
            </a:pathLst>
          </a:custGeom>
          <a:ln w="9525">
            <a:solidFill>
              <a:srgbClr val="003B6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60196" y="1397330"/>
            <a:ext cx="7451090" cy="4009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62865">
              <a:lnSpc>
                <a:spcPct val="100000"/>
              </a:lnSpc>
              <a:spcBef>
                <a:spcPts val="105"/>
              </a:spcBef>
            </a:pPr>
            <a:r>
              <a:rPr dirty="0" sz="2600">
                <a:latin typeface="Arial"/>
                <a:cs typeface="Arial"/>
              </a:rPr>
              <a:t>The adage "You never get a second chance to  make a </a:t>
            </a:r>
            <a:r>
              <a:rPr dirty="0" sz="2600" spc="-5">
                <a:latin typeface="Arial"/>
                <a:cs typeface="Arial"/>
              </a:rPr>
              <a:t>first </a:t>
            </a:r>
            <a:r>
              <a:rPr dirty="0" sz="2600">
                <a:latin typeface="Arial"/>
                <a:cs typeface="Arial"/>
              </a:rPr>
              <a:t>impression" is never truer than when  you submit your resume. Because this is likely the  </a:t>
            </a:r>
            <a:r>
              <a:rPr dirty="0" sz="2600" spc="-5">
                <a:latin typeface="Arial"/>
                <a:cs typeface="Arial"/>
              </a:rPr>
              <a:t>first </a:t>
            </a:r>
            <a:r>
              <a:rPr dirty="0" sz="2600">
                <a:latin typeface="Arial"/>
                <a:cs typeface="Arial"/>
              </a:rPr>
              <a:t>glimpse of you that employers will get, </a:t>
            </a:r>
            <a:r>
              <a:rPr dirty="0" sz="2600" spc="5">
                <a:latin typeface="Arial"/>
                <a:cs typeface="Arial"/>
              </a:rPr>
              <a:t>make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it  an impressive one. A </a:t>
            </a:r>
            <a:r>
              <a:rPr dirty="0" u="heavy" sz="2600">
                <a:solidFill>
                  <a:srgbClr val="452224"/>
                </a:solidFill>
                <a:uFill>
                  <a:solidFill>
                    <a:srgbClr val="452224"/>
                  </a:solidFill>
                </a:uFill>
                <a:latin typeface="Arial"/>
                <a:cs typeface="Arial"/>
                <a:hlinkClick r:id="rId2"/>
              </a:rPr>
              <a:t>great resume</a:t>
            </a:r>
            <a:r>
              <a:rPr dirty="0" sz="2600">
                <a:solidFill>
                  <a:srgbClr val="45222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2600">
                <a:latin typeface="Arial"/>
                <a:cs typeface="Arial"/>
              </a:rPr>
              <a:t>can open a  door, but an inferior one can just as quickly close  one.</a:t>
            </a:r>
            <a:endParaRPr sz="2600">
              <a:latin typeface="Arial"/>
              <a:cs typeface="Arial"/>
            </a:endParaRPr>
          </a:p>
          <a:p>
            <a:pPr marL="5880735">
              <a:lnSpc>
                <a:spcPct val="100000"/>
              </a:lnSpc>
              <a:spcBef>
                <a:spcPts val="5"/>
              </a:spcBef>
            </a:pPr>
            <a:r>
              <a:rPr dirty="0" sz="2600">
                <a:latin typeface="Arial"/>
                <a:cs typeface="Arial"/>
              </a:rPr>
              <a:t>~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Salary.com</a:t>
            </a:r>
            <a:endParaRPr sz="2000">
              <a:latin typeface="Arial"/>
              <a:cs typeface="Arial"/>
            </a:endParaRPr>
          </a:p>
          <a:p>
            <a:pPr algn="ctr" marR="308610">
              <a:lnSpc>
                <a:spcPct val="100000"/>
              </a:lnSpc>
              <a:spcBef>
                <a:spcPts val="635"/>
              </a:spcBef>
              <a:tabLst>
                <a:tab pos="816610" algn="l"/>
                <a:tab pos="1955164" algn="l"/>
                <a:tab pos="2310130" algn="l"/>
                <a:tab pos="3101340" algn="l"/>
              </a:tabLst>
            </a:pPr>
            <a:r>
              <a:rPr dirty="0" sz="2400" spc="-40" b="1" i="1">
                <a:solidFill>
                  <a:srgbClr val="003B69"/>
                </a:solidFill>
                <a:latin typeface="Trebuchet MS"/>
                <a:cs typeface="Trebuchet MS"/>
              </a:rPr>
              <a:t>Your	</a:t>
            </a:r>
            <a:r>
              <a:rPr dirty="0" sz="2400" spc="-60" b="1" i="1">
                <a:solidFill>
                  <a:srgbClr val="003B69"/>
                </a:solidFill>
                <a:latin typeface="Trebuchet MS"/>
                <a:cs typeface="Trebuchet MS"/>
              </a:rPr>
              <a:t>resume	</a:t>
            </a:r>
            <a:r>
              <a:rPr dirty="0" sz="2400" spc="-140" b="1" i="1">
                <a:solidFill>
                  <a:srgbClr val="003B69"/>
                </a:solidFill>
                <a:latin typeface="Trebuchet MS"/>
                <a:cs typeface="Trebuchet MS"/>
              </a:rPr>
              <a:t>is	</a:t>
            </a:r>
            <a:r>
              <a:rPr dirty="0" sz="2400" spc="40" b="1" i="1">
                <a:solidFill>
                  <a:srgbClr val="003B69"/>
                </a:solidFill>
                <a:latin typeface="Trebuchet MS"/>
                <a:cs typeface="Trebuchet MS"/>
              </a:rPr>
              <a:t>YOU	</a:t>
            </a:r>
            <a:r>
              <a:rPr dirty="0" sz="2400" spc="434" b="1">
                <a:solidFill>
                  <a:srgbClr val="003B69"/>
                </a:solidFill>
                <a:latin typeface="Trebuchet MS"/>
                <a:cs typeface="Trebuchet MS"/>
              </a:rPr>
              <a:t>–</a:t>
            </a:r>
            <a:endParaRPr sz="2400">
              <a:latin typeface="Trebuchet MS"/>
              <a:cs typeface="Trebuchet MS"/>
            </a:endParaRPr>
          </a:p>
          <a:p>
            <a:pPr algn="ctr" marR="313055">
              <a:lnSpc>
                <a:spcPct val="100000"/>
              </a:lnSpc>
              <a:tabLst>
                <a:tab pos="854710" algn="l"/>
                <a:tab pos="1582420" algn="l"/>
                <a:tab pos="1968500" algn="l"/>
                <a:tab pos="3583940" algn="l"/>
                <a:tab pos="4372610" algn="l"/>
              </a:tabLst>
            </a:pPr>
            <a:r>
              <a:rPr dirty="0" sz="2400" spc="-114" b="1" i="1">
                <a:solidFill>
                  <a:srgbClr val="003B69"/>
                </a:solidFill>
                <a:latin typeface="Trebuchet MS"/>
                <a:cs typeface="Trebuchet MS"/>
              </a:rPr>
              <a:t>make	</a:t>
            </a:r>
            <a:r>
              <a:rPr dirty="0" sz="2400" spc="-70" b="1" i="1">
                <a:solidFill>
                  <a:srgbClr val="003B69"/>
                </a:solidFill>
                <a:latin typeface="Trebuchet MS"/>
                <a:cs typeface="Trebuchet MS"/>
              </a:rPr>
              <a:t>sure	</a:t>
            </a:r>
            <a:r>
              <a:rPr dirty="0" sz="2400" spc="20" b="1" i="1">
                <a:solidFill>
                  <a:srgbClr val="003B69"/>
                </a:solidFill>
                <a:latin typeface="Trebuchet MS"/>
                <a:cs typeface="Trebuchet MS"/>
              </a:rPr>
              <a:t>it	</a:t>
            </a:r>
            <a:r>
              <a:rPr dirty="0" sz="2400" spc="-60" b="1" i="1">
                <a:solidFill>
                  <a:srgbClr val="003B69"/>
                </a:solidFill>
                <a:latin typeface="Trebuchet MS"/>
                <a:cs typeface="Trebuchet MS"/>
              </a:rPr>
              <a:t>represents	</a:t>
            </a:r>
            <a:r>
              <a:rPr dirty="0" sz="2400" spc="40" b="1" i="1">
                <a:solidFill>
                  <a:srgbClr val="003B69"/>
                </a:solidFill>
                <a:latin typeface="Trebuchet MS"/>
                <a:cs typeface="Trebuchet MS"/>
              </a:rPr>
              <a:t>YOU	</a:t>
            </a:r>
            <a:r>
              <a:rPr dirty="0" sz="2400" spc="-110" b="1" i="1">
                <a:solidFill>
                  <a:srgbClr val="003B69"/>
                </a:solidFill>
                <a:latin typeface="Trebuchet MS"/>
                <a:cs typeface="Trebuchet MS"/>
              </a:rPr>
              <a:t>well!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5407" y="293623"/>
            <a:ext cx="47517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The 5 P’s </a:t>
            </a:r>
            <a:r>
              <a:rPr dirty="0" sz="3600" spc="-10"/>
              <a:t>of</a:t>
            </a:r>
            <a:r>
              <a:rPr dirty="0" sz="3600" spc="-85"/>
              <a:t> </a:t>
            </a:r>
            <a:r>
              <a:rPr dirty="0" sz="3600" spc="-5"/>
              <a:t>Resumes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43990" y="959357"/>
            <a:ext cx="7082790" cy="45415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Painless</a:t>
            </a:r>
            <a:endParaRPr sz="2600">
              <a:latin typeface="Arial"/>
              <a:cs typeface="Arial"/>
            </a:endParaRPr>
          </a:p>
          <a:p>
            <a:pPr marL="192405" marR="19050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latin typeface="Arial"/>
                <a:cs typeface="Arial"/>
              </a:rPr>
              <a:t>Easy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read,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well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organized;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use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bold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make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things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stand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out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use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same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font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type  throughout, </a:t>
            </a:r>
            <a:r>
              <a:rPr dirty="0" sz="1400">
                <a:latin typeface="Arial"/>
                <a:cs typeface="Arial"/>
              </a:rPr>
              <a:t>indent 2-3 </a:t>
            </a:r>
            <a:r>
              <a:rPr dirty="0" sz="1400" spc="-5">
                <a:latin typeface="Arial"/>
                <a:cs typeface="Arial"/>
              </a:rPr>
              <a:t>levels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only.</a:t>
            </a:r>
            <a:endParaRPr sz="1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8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Perfect</a:t>
            </a:r>
            <a:endParaRPr sz="26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25"/>
              </a:spcBef>
            </a:pPr>
            <a:r>
              <a:rPr dirty="0" sz="1400">
                <a:latin typeface="Arial"/>
                <a:cs typeface="Arial"/>
              </a:rPr>
              <a:t>Proofread for spelling and </a:t>
            </a:r>
            <a:r>
              <a:rPr dirty="0" sz="1400" spc="-5">
                <a:latin typeface="Arial"/>
                <a:cs typeface="Arial"/>
              </a:rPr>
              <a:t>grammar, consistent with </a:t>
            </a:r>
            <a:r>
              <a:rPr dirty="0" sz="1400">
                <a:latin typeface="Arial"/>
                <a:cs typeface="Arial"/>
              </a:rPr>
              <a:t>punctuation, no </a:t>
            </a:r>
            <a:r>
              <a:rPr dirty="0" sz="1400" spc="-5">
                <a:latin typeface="Arial"/>
                <a:cs typeface="Arial"/>
              </a:rPr>
              <a:t>personal</a:t>
            </a:r>
            <a:r>
              <a:rPr dirty="0" sz="1400" spc="-19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pronouns.</a:t>
            </a:r>
            <a:endParaRPr sz="1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7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Page</a:t>
            </a:r>
            <a:endParaRPr sz="2600">
              <a:latin typeface="Arial"/>
              <a:cs typeface="Arial"/>
            </a:endParaRPr>
          </a:p>
          <a:p>
            <a:pPr marL="192405" marR="98425">
              <a:lnSpc>
                <a:spcPct val="100000"/>
              </a:lnSpc>
              <a:spcBef>
                <a:spcPts val="25"/>
              </a:spcBef>
            </a:pPr>
            <a:r>
              <a:rPr dirty="0" sz="1400">
                <a:latin typeface="Arial"/>
                <a:cs typeface="Arial"/>
              </a:rPr>
              <a:t>One </a:t>
            </a:r>
            <a:r>
              <a:rPr dirty="0" sz="1400" spc="-5">
                <a:latin typeface="Arial"/>
                <a:cs typeface="Arial"/>
              </a:rPr>
              <a:t>or two pages is best, 1”, </a:t>
            </a:r>
            <a:r>
              <a:rPr dirty="0" sz="1400">
                <a:latin typeface="Arial"/>
                <a:cs typeface="Arial"/>
              </a:rPr>
              <a:t>.75 </a:t>
            </a:r>
            <a:r>
              <a:rPr dirty="0" sz="1400" spc="-5">
                <a:latin typeface="Arial"/>
                <a:cs typeface="Arial"/>
              </a:rPr>
              <a:t>or </a:t>
            </a:r>
            <a:r>
              <a:rPr dirty="0" sz="1400">
                <a:latin typeface="Arial"/>
                <a:cs typeface="Arial"/>
              </a:rPr>
              <a:t>.5 </a:t>
            </a:r>
            <a:r>
              <a:rPr dirty="0" sz="1400" spc="-5">
                <a:latin typeface="Arial"/>
                <a:cs typeface="Arial"/>
              </a:rPr>
              <a:t>margins </a:t>
            </a:r>
            <a:r>
              <a:rPr dirty="0" sz="1400">
                <a:latin typeface="Arial"/>
                <a:cs typeface="Arial"/>
              </a:rPr>
              <a:t>(no </a:t>
            </a:r>
            <a:r>
              <a:rPr dirty="0" sz="1400" spc="-5">
                <a:latin typeface="Arial"/>
                <a:cs typeface="Arial"/>
              </a:rPr>
              <a:t>smaller and make sure all sides are  consistent).</a:t>
            </a:r>
            <a:endParaRPr sz="1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7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Paper</a:t>
            </a:r>
            <a:endParaRPr sz="2600">
              <a:latin typeface="Arial"/>
              <a:cs typeface="Arial"/>
            </a:endParaRPr>
          </a:p>
          <a:p>
            <a:pPr marL="192405" marR="389890">
              <a:lnSpc>
                <a:spcPct val="100000"/>
              </a:lnSpc>
              <a:spcBef>
                <a:spcPts val="25"/>
              </a:spcBef>
            </a:pPr>
            <a:r>
              <a:rPr dirty="0" sz="1400" spc="-5">
                <a:latin typeface="Arial"/>
                <a:cs typeface="Arial"/>
              </a:rPr>
              <a:t>Resume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paper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subtle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color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pattern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(24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pound):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if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mailed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fold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use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large  </a:t>
            </a:r>
            <a:r>
              <a:rPr dirty="0" sz="1400" spc="-5">
                <a:latin typeface="Arial"/>
                <a:cs typeface="Arial"/>
              </a:rPr>
              <a:t>envelope.</a:t>
            </a:r>
            <a:endParaRPr sz="14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18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Position</a:t>
            </a:r>
            <a:endParaRPr sz="2600">
              <a:latin typeface="Arial"/>
              <a:cs typeface="Arial"/>
            </a:endParaRPr>
          </a:p>
          <a:p>
            <a:pPr marL="192405" marR="1630680">
              <a:lnSpc>
                <a:spcPct val="100000"/>
              </a:lnSpc>
              <a:spcBef>
                <a:spcPts val="25"/>
              </a:spcBef>
            </a:pPr>
            <a:r>
              <a:rPr dirty="0" sz="1400">
                <a:latin typeface="Arial"/>
                <a:cs typeface="Arial"/>
              </a:rPr>
              <a:t>Specific to the position </a:t>
            </a:r>
            <a:r>
              <a:rPr dirty="0" sz="1400" spc="-5">
                <a:latin typeface="Arial"/>
                <a:cs typeface="Arial"/>
              </a:rPr>
              <a:t>you </a:t>
            </a:r>
            <a:r>
              <a:rPr dirty="0" sz="1400">
                <a:latin typeface="Arial"/>
                <a:cs typeface="Arial"/>
              </a:rPr>
              <a:t>are </a:t>
            </a:r>
            <a:r>
              <a:rPr dirty="0" sz="1400" spc="-5">
                <a:latin typeface="Arial"/>
                <a:cs typeface="Arial"/>
              </a:rPr>
              <a:t>applying </a:t>
            </a:r>
            <a:r>
              <a:rPr dirty="0" sz="1400">
                <a:latin typeface="Arial"/>
                <a:cs typeface="Arial"/>
              </a:rPr>
              <a:t>for, use </a:t>
            </a:r>
            <a:r>
              <a:rPr dirty="0" sz="1400" spc="-5">
                <a:latin typeface="Arial"/>
                <a:cs typeface="Arial"/>
              </a:rPr>
              <a:t>keywords </a:t>
            </a:r>
            <a:r>
              <a:rPr dirty="0" sz="1400">
                <a:latin typeface="Arial"/>
                <a:cs typeface="Arial"/>
              </a:rPr>
              <a:t>from</a:t>
            </a:r>
            <a:r>
              <a:rPr dirty="0" sz="1400" spc="-20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job  </a:t>
            </a:r>
            <a:r>
              <a:rPr dirty="0" sz="1400" spc="-5">
                <a:latin typeface="Arial"/>
                <a:cs typeface="Arial"/>
              </a:rPr>
              <a:t>description.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08825" y="4548390"/>
            <a:ext cx="1770633" cy="1901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7864" y="347217"/>
            <a:ext cx="5059680" cy="8013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4255"/>
              </a:lnSpc>
              <a:spcBef>
                <a:spcPts val="100"/>
              </a:spcBef>
            </a:pPr>
            <a:r>
              <a:rPr dirty="0" sz="3600" spc="-5"/>
              <a:t>Outline of</a:t>
            </a:r>
            <a:r>
              <a:rPr dirty="0" sz="3600" spc="-30"/>
              <a:t> </a:t>
            </a:r>
            <a:r>
              <a:rPr dirty="0" sz="3600"/>
              <a:t>Presentation</a:t>
            </a:r>
            <a:endParaRPr sz="3600"/>
          </a:p>
          <a:p>
            <a:pPr algn="ctr">
              <a:lnSpc>
                <a:spcPts val="1855"/>
              </a:lnSpc>
            </a:pPr>
            <a:r>
              <a:rPr dirty="0" sz="1600" spc="-5" b="0" i="1">
                <a:solidFill>
                  <a:srgbClr val="000000"/>
                </a:solidFill>
                <a:latin typeface="Arial"/>
                <a:cs typeface="Arial"/>
              </a:rPr>
              <a:t>*Not all of these sections are always</a:t>
            </a:r>
            <a:r>
              <a:rPr dirty="0" sz="1600" spc="60" b="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5" b="0" i="1">
                <a:solidFill>
                  <a:srgbClr val="000000"/>
                </a:solidFill>
                <a:latin typeface="Arial"/>
                <a:cs typeface="Arial"/>
              </a:rPr>
              <a:t>necessary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655" y="1347317"/>
            <a:ext cx="2190115" cy="331787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3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Heading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Section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Titles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Objective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Education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5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Experience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CV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Content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3134" y="4035425"/>
            <a:ext cx="2349499" cy="2454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51172" y="1353667"/>
            <a:ext cx="4379595" cy="261683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3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Leadership/Involvement</a:t>
            </a:r>
            <a:endParaRPr sz="2600">
              <a:latin typeface="Arial"/>
              <a:cs typeface="Arial"/>
            </a:endParaRPr>
          </a:p>
          <a:p>
            <a:pPr marL="192405" marR="5080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H</a:t>
            </a:r>
            <a:r>
              <a:rPr dirty="0" sz="2600" spc="5">
                <a:latin typeface="Arial"/>
                <a:cs typeface="Arial"/>
              </a:rPr>
              <a:t>o</a:t>
            </a:r>
            <a:r>
              <a:rPr dirty="0" sz="2600">
                <a:latin typeface="Arial"/>
                <a:cs typeface="Arial"/>
              </a:rPr>
              <a:t>n</a:t>
            </a:r>
            <a:r>
              <a:rPr dirty="0" sz="2600" spc="5">
                <a:latin typeface="Arial"/>
                <a:cs typeface="Arial"/>
              </a:rPr>
              <a:t>o</a:t>
            </a:r>
            <a:r>
              <a:rPr dirty="0" sz="2600">
                <a:latin typeface="Arial"/>
                <a:cs typeface="Arial"/>
              </a:rPr>
              <a:t>rs/Aw</a:t>
            </a:r>
            <a:r>
              <a:rPr dirty="0" sz="2600" spc="5">
                <a:latin typeface="Arial"/>
                <a:cs typeface="Arial"/>
              </a:rPr>
              <a:t>a</a:t>
            </a:r>
            <a:r>
              <a:rPr dirty="0" sz="2600">
                <a:latin typeface="Arial"/>
                <a:cs typeface="Arial"/>
              </a:rPr>
              <a:t>rds</a:t>
            </a:r>
            <a:r>
              <a:rPr dirty="0" sz="2600" spc="-10">
                <a:latin typeface="Arial"/>
                <a:cs typeface="Arial"/>
              </a:rPr>
              <a:t>/</a:t>
            </a:r>
            <a:r>
              <a:rPr dirty="0" sz="2600">
                <a:latin typeface="Arial"/>
                <a:cs typeface="Arial"/>
              </a:rPr>
              <a:t>Profe</a:t>
            </a:r>
            <a:r>
              <a:rPr dirty="0" sz="2600" spc="5">
                <a:latin typeface="Arial"/>
                <a:cs typeface="Arial"/>
              </a:rPr>
              <a:t>s</a:t>
            </a:r>
            <a:r>
              <a:rPr dirty="0" sz="2600">
                <a:latin typeface="Arial"/>
                <a:cs typeface="Arial"/>
              </a:rPr>
              <a:t>s</a:t>
            </a:r>
            <a:r>
              <a:rPr dirty="0" sz="2600" spc="-10">
                <a:latin typeface="Arial"/>
                <a:cs typeface="Arial"/>
              </a:rPr>
              <a:t>i</a:t>
            </a:r>
            <a:r>
              <a:rPr dirty="0" sz="2600">
                <a:latin typeface="Arial"/>
                <a:cs typeface="Arial"/>
              </a:rPr>
              <a:t>o</a:t>
            </a:r>
            <a:r>
              <a:rPr dirty="0" sz="2600" spc="5">
                <a:latin typeface="Arial"/>
                <a:cs typeface="Arial"/>
              </a:rPr>
              <a:t>n</a:t>
            </a:r>
            <a:r>
              <a:rPr dirty="0" sz="2600">
                <a:latin typeface="Arial"/>
                <a:cs typeface="Arial"/>
              </a:rPr>
              <a:t>al  </a:t>
            </a:r>
            <a:r>
              <a:rPr dirty="0" sz="2600">
                <a:latin typeface="Arial"/>
                <a:cs typeface="Arial"/>
              </a:rPr>
              <a:t>Organizations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Interests</a:t>
            </a:r>
            <a:endParaRPr sz="2600">
              <a:latin typeface="Arial"/>
              <a:cs typeface="Arial"/>
            </a:endParaRPr>
          </a:p>
          <a:p>
            <a:pPr marL="192405" indent="-180340">
              <a:lnSpc>
                <a:spcPct val="100000"/>
              </a:lnSpc>
              <a:spcBef>
                <a:spcPts val="1200"/>
              </a:spcBef>
              <a:buClr>
                <a:srgbClr val="003B69"/>
              </a:buClr>
              <a:buChar char="•"/>
              <a:tabLst>
                <a:tab pos="193040" algn="l"/>
              </a:tabLst>
            </a:pPr>
            <a:r>
              <a:rPr dirty="0" sz="2600">
                <a:latin typeface="Arial"/>
                <a:cs typeface="Arial"/>
              </a:rPr>
              <a:t>References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585" y="282702"/>
            <a:ext cx="18288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Heading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932679" y="3939362"/>
            <a:ext cx="332676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Clr>
                <a:srgbClr val="003B69"/>
              </a:buClr>
              <a:buChar char="•"/>
              <a:tabLst>
                <a:tab pos="183515" algn="l"/>
              </a:tabLst>
            </a:pPr>
            <a:r>
              <a:rPr dirty="0" sz="1800" spc="-5">
                <a:latin typeface="Arial"/>
                <a:cs typeface="Arial"/>
              </a:rPr>
              <a:t>Email </a:t>
            </a:r>
            <a:r>
              <a:rPr dirty="0" sz="1800">
                <a:latin typeface="Arial"/>
                <a:cs typeface="Arial"/>
              </a:rPr>
              <a:t>/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Phone</a:t>
            </a:r>
            <a:endParaRPr sz="1800">
              <a:latin typeface="Arial"/>
              <a:cs typeface="Arial"/>
            </a:endParaRPr>
          </a:p>
          <a:p>
            <a:pPr marL="210820" marR="508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"/>
                <a:cs typeface="Arial"/>
              </a:rPr>
              <a:t>12 font, no need </a:t>
            </a:r>
            <a:r>
              <a:rPr dirty="0" sz="1400">
                <a:latin typeface="Arial"/>
                <a:cs typeface="Arial"/>
              </a:rPr>
              <a:t>to </a:t>
            </a:r>
            <a:r>
              <a:rPr dirty="0" sz="1400" spc="-5">
                <a:latin typeface="Arial"/>
                <a:cs typeface="Arial"/>
              </a:rPr>
              <a:t>write “email:” and  “phone:”, if </a:t>
            </a:r>
            <a:r>
              <a:rPr dirty="0" sz="1400" spc="-10">
                <a:latin typeface="Arial"/>
                <a:cs typeface="Arial"/>
              </a:rPr>
              <a:t>you have </a:t>
            </a:r>
            <a:r>
              <a:rPr dirty="0" sz="1400" spc="-5">
                <a:latin typeface="Arial"/>
                <a:cs typeface="Arial"/>
              </a:rPr>
              <a:t>home and cell  write (hm) </a:t>
            </a:r>
            <a:r>
              <a:rPr dirty="0" sz="1400">
                <a:latin typeface="Arial"/>
                <a:cs typeface="Arial"/>
              </a:rPr>
              <a:t>and (cell) after the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numbers.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2679" y="5097907"/>
            <a:ext cx="3773170" cy="727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100"/>
              </a:spcBef>
              <a:buClr>
                <a:srgbClr val="003B69"/>
              </a:buClr>
              <a:buChar char="•"/>
              <a:tabLst>
                <a:tab pos="156210" algn="l"/>
              </a:tabLst>
            </a:pPr>
            <a:r>
              <a:rPr dirty="0" sz="1800" spc="-5">
                <a:latin typeface="Arial"/>
                <a:cs typeface="Arial"/>
              </a:rPr>
              <a:t>LinkedIn</a:t>
            </a:r>
            <a:endParaRPr sz="1800">
              <a:latin typeface="Arial"/>
              <a:cs typeface="Arial"/>
            </a:endParaRPr>
          </a:p>
          <a:p>
            <a:pPr marL="160020" marR="508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"/>
                <a:cs typeface="Arial"/>
              </a:rPr>
              <a:t>Make </a:t>
            </a:r>
            <a:r>
              <a:rPr dirty="0" sz="1400">
                <a:latin typeface="Arial"/>
                <a:cs typeface="Arial"/>
              </a:rPr>
              <a:t>it appropriate and </a:t>
            </a:r>
            <a:r>
              <a:rPr dirty="0" sz="1400" spc="-5">
                <a:latin typeface="Arial"/>
                <a:cs typeface="Arial"/>
              </a:rPr>
              <a:t>professional; </a:t>
            </a:r>
            <a:r>
              <a:rPr dirty="0" sz="1400">
                <a:latin typeface="Arial"/>
                <a:cs typeface="Arial"/>
              </a:rPr>
              <a:t>can  </a:t>
            </a:r>
            <a:r>
              <a:rPr dirty="0" sz="1400" spc="-5">
                <a:latin typeface="Arial"/>
                <a:cs typeface="Arial"/>
              </a:rPr>
              <a:t>customize </a:t>
            </a:r>
            <a:r>
              <a:rPr dirty="0" sz="1400">
                <a:latin typeface="Arial"/>
                <a:cs typeface="Arial"/>
              </a:rPr>
              <a:t>the url – under Profile – Edit</a:t>
            </a:r>
            <a:r>
              <a:rPr dirty="0" sz="1400" spc="-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Profile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7919" y="3985699"/>
            <a:ext cx="2336800" cy="57340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360"/>
              </a:spcBef>
              <a:buClr>
                <a:srgbClr val="003B69"/>
              </a:buClr>
              <a:buChar char="•"/>
              <a:tabLst>
                <a:tab pos="156210" algn="l"/>
              </a:tabLst>
            </a:pPr>
            <a:r>
              <a:rPr dirty="0" sz="1800" spc="-5">
                <a:latin typeface="Arial"/>
                <a:cs typeface="Arial"/>
              </a:rPr>
              <a:t>Name</a:t>
            </a:r>
            <a:endParaRPr sz="18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209"/>
              </a:spcBef>
            </a:pPr>
            <a:r>
              <a:rPr dirty="0" sz="1400">
                <a:latin typeface="Arial"/>
                <a:cs typeface="Arial"/>
              </a:rPr>
              <a:t>Large (20-22 font) and</a:t>
            </a:r>
            <a:r>
              <a:rPr dirty="0" sz="1400" spc="-1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bold.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7919" y="4747953"/>
            <a:ext cx="3449954" cy="1004569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40335" indent="-128270">
              <a:lnSpc>
                <a:spcPct val="100000"/>
              </a:lnSpc>
              <a:spcBef>
                <a:spcPts val="360"/>
              </a:spcBef>
              <a:buClr>
                <a:srgbClr val="003B69"/>
              </a:buClr>
              <a:buSzPct val="88888"/>
              <a:buChar char="•"/>
              <a:tabLst>
                <a:tab pos="140970" algn="l"/>
              </a:tabLst>
            </a:pPr>
            <a:r>
              <a:rPr dirty="0" sz="1800" spc="-5">
                <a:latin typeface="Arial"/>
                <a:cs typeface="Arial"/>
              </a:rPr>
              <a:t>Address</a:t>
            </a:r>
            <a:endParaRPr sz="1800">
              <a:latin typeface="Arial"/>
              <a:cs typeface="Arial"/>
            </a:endParaRPr>
          </a:p>
          <a:p>
            <a:pPr marL="160020" marR="5080" indent="-33655">
              <a:lnSpc>
                <a:spcPct val="101099"/>
              </a:lnSpc>
              <a:spcBef>
                <a:spcPts val="190"/>
              </a:spcBef>
            </a:pPr>
            <a:r>
              <a:rPr dirty="0" sz="1400">
                <a:latin typeface="Arial"/>
                <a:cs typeface="Arial"/>
              </a:rPr>
              <a:t>12 font, </a:t>
            </a:r>
            <a:r>
              <a:rPr dirty="0" sz="1400" spc="-5">
                <a:latin typeface="Arial"/>
                <a:cs typeface="Arial"/>
              </a:rPr>
              <a:t>abbreviate </a:t>
            </a:r>
            <a:r>
              <a:rPr dirty="0" sz="1400">
                <a:latin typeface="Arial"/>
                <a:cs typeface="Arial"/>
              </a:rPr>
              <a:t>state </a:t>
            </a:r>
            <a:r>
              <a:rPr dirty="0" sz="1400" spc="-5">
                <a:latin typeface="Arial"/>
                <a:cs typeface="Arial"/>
              </a:rPr>
              <a:t>(preference </a:t>
            </a:r>
            <a:r>
              <a:rPr dirty="0" sz="1400">
                <a:latin typeface="Arial"/>
                <a:cs typeface="Arial"/>
              </a:rPr>
              <a:t>as  California is long – </a:t>
            </a:r>
            <a:r>
              <a:rPr dirty="0" sz="1400" spc="-5">
                <a:latin typeface="Arial"/>
                <a:cs typeface="Arial"/>
              </a:rPr>
              <a:t>CA </a:t>
            </a:r>
            <a:r>
              <a:rPr dirty="0" sz="1400">
                <a:latin typeface="Arial"/>
                <a:cs typeface="Arial"/>
              </a:rPr>
              <a:t>is easier and</a:t>
            </a:r>
            <a:r>
              <a:rPr dirty="0" sz="1400" spc="-2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takes  up less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space).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54100" y="897000"/>
          <a:ext cx="7263130" cy="2933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48525"/>
              </a:tblGrid>
              <a:tr h="9540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Julie</a:t>
                      </a:r>
                      <a:r>
                        <a:rPr dirty="0" sz="2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Johnson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400 C Street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•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Davis, CA</a:t>
                      </a:r>
                      <a:r>
                        <a:rPr dirty="0" sz="1400" spc="-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95618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  <a:hlinkClick r:id="rId2"/>
                        </a:rPr>
                        <a:t>jajohnson@ucdavis.edu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16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530.200.8000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21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Julie</a:t>
                      </a:r>
                      <a:r>
                        <a:rPr dirty="0" sz="2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Johnson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 marR="10795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5958840" algn="l"/>
                        </a:tabLst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400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 Street	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530.200.8000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 marR="254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5204460" algn="l"/>
                        </a:tabLst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Davis,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95618	</a:t>
                      </a:r>
                      <a:r>
                        <a:rPr dirty="0" sz="1400" spc="-5">
                          <a:latin typeface="Arial"/>
                          <a:cs typeface="Arial"/>
                          <a:hlinkClick r:id="rId3"/>
                        </a:rPr>
                        <a:t>ajohnson@ucdavis.edu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7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James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Jenkins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  <a:tabLst>
                          <a:tab pos="4628515" algn="l"/>
                        </a:tabLst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880 First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Avenue  </a:t>
                      </a:r>
                      <a:r>
                        <a:rPr dirty="0" sz="1400">
                          <a:latin typeface="Symbol"/>
                          <a:cs typeface="Symbol"/>
                        </a:rPr>
                        <a:t>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Davis, CA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95616  </a:t>
                      </a:r>
                      <a:r>
                        <a:rPr dirty="0" sz="1400">
                          <a:latin typeface="Symbol"/>
                          <a:cs typeface="Symbol"/>
                        </a:rPr>
                        <a:t>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530.900-8000</a:t>
                      </a:r>
                      <a:r>
                        <a:rPr dirty="0" sz="1400" spc="3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Symbol"/>
                          <a:cs typeface="Symbol"/>
                        </a:rPr>
                        <a:t>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5">
                          <a:latin typeface="Arial"/>
                          <a:cs typeface="Arial"/>
                          <a:hlinkClick r:id="rId4"/>
                        </a:rPr>
                        <a:t>jjenkins@ucdavis.edu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3834" rIns="0" bIns="0" rtlCol="0" vert="horz">
            <a:spAutoFit/>
          </a:bodyPr>
          <a:lstStyle/>
          <a:p>
            <a:pPr algn="ctr" marL="328930">
              <a:lnSpc>
                <a:spcPts val="4255"/>
              </a:lnSpc>
              <a:spcBef>
                <a:spcPts val="100"/>
              </a:spcBef>
            </a:pPr>
            <a:r>
              <a:rPr dirty="0" sz="3600" spc="-5"/>
              <a:t>Objective </a:t>
            </a:r>
            <a:r>
              <a:rPr dirty="0" sz="3600"/>
              <a:t>vs.</a:t>
            </a:r>
            <a:r>
              <a:rPr dirty="0" sz="3600" spc="-50"/>
              <a:t> </a:t>
            </a:r>
            <a:r>
              <a:rPr dirty="0" sz="3600" spc="-5"/>
              <a:t>Profile</a:t>
            </a:r>
            <a:endParaRPr sz="3600"/>
          </a:p>
          <a:p>
            <a:pPr algn="ctr" marL="328930">
              <a:lnSpc>
                <a:spcPts val="1855"/>
              </a:lnSpc>
            </a:pPr>
            <a:r>
              <a:rPr dirty="0" sz="1600" spc="-5" b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dirty="0" sz="1600" spc="-5" b="0" i="1">
                <a:solidFill>
                  <a:srgbClr val="000000"/>
                </a:solidFill>
                <a:latin typeface="Arial"/>
                <a:cs typeface="Arial"/>
              </a:rPr>
              <a:t>Goes at the top of your</a:t>
            </a:r>
            <a:r>
              <a:rPr dirty="0" sz="1600" spc="65" b="0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600" spc="-5" b="0" i="1">
                <a:solidFill>
                  <a:srgbClr val="000000"/>
                </a:solidFill>
                <a:latin typeface="Arial"/>
                <a:cs typeface="Arial"/>
              </a:rPr>
              <a:t>resume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7855" y="1284311"/>
            <a:ext cx="7284084" cy="285877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434"/>
              </a:spcBef>
              <a:buClr>
                <a:srgbClr val="003B69"/>
              </a:buClr>
              <a:buSzPct val="107692"/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dirty="0" sz="2600" b="1">
                <a:latin typeface="Arial"/>
                <a:cs typeface="Arial"/>
              </a:rPr>
              <a:t>Objective</a:t>
            </a:r>
            <a:endParaRPr sz="2600">
              <a:latin typeface="Arial"/>
              <a:cs typeface="Arial"/>
            </a:endParaRPr>
          </a:p>
          <a:p>
            <a:pPr lvl="1" marL="593090" marR="5080" indent="-342900">
              <a:lnSpc>
                <a:spcPct val="95000"/>
              </a:lnSpc>
              <a:spcBef>
                <a:spcPts val="455"/>
              </a:spcBef>
              <a:buClr>
                <a:srgbClr val="003B69"/>
              </a:buClr>
              <a:buSzPct val="75000"/>
              <a:buChar char="‒"/>
              <a:tabLst>
                <a:tab pos="593090" algn="l"/>
                <a:tab pos="593725" algn="l"/>
              </a:tabLst>
            </a:pPr>
            <a:r>
              <a:rPr dirty="0" sz="2400" spc="-5">
                <a:latin typeface="Arial"/>
                <a:cs typeface="Arial"/>
              </a:rPr>
              <a:t>Brief, but specific </a:t>
            </a:r>
            <a:r>
              <a:rPr dirty="0" sz="2400">
                <a:latin typeface="Arial"/>
                <a:cs typeface="Arial"/>
              </a:rPr>
              <a:t>statement </a:t>
            </a:r>
            <a:r>
              <a:rPr dirty="0" sz="2400" spc="-5">
                <a:latin typeface="Arial"/>
                <a:cs typeface="Arial"/>
              </a:rPr>
              <a:t>outlining </a:t>
            </a:r>
            <a:r>
              <a:rPr dirty="0" sz="2400">
                <a:latin typeface="Arial"/>
                <a:cs typeface="Arial"/>
              </a:rPr>
              <a:t>the type of  </a:t>
            </a:r>
            <a:r>
              <a:rPr dirty="0" sz="2400" spc="-5">
                <a:latin typeface="Arial"/>
                <a:cs typeface="Arial"/>
              </a:rPr>
              <a:t>employment </a:t>
            </a:r>
            <a:r>
              <a:rPr dirty="0" sz="2400">
                <a:latin typeface="Arial"/>
                <a:cs typeface="Arial"/>
              </a:rPr>
              <a:t>(or </a:t>
            </a:r>
            <a:r>
              <a:rPr dirty="0" sz="2400" spc="-5">
                <a:latin typeface="Arial"/>
                <a:cs typeface="Arial"/>
              </a:rPr>
              <a:t>exact position) one </a:t>
            </a:r>
            <a:r>
              <a:rPr dirty="0" sz="2400">
                <a:latin typeface="Arial"/>
                <a:cs typeface="Arial"/>
              </a:rPr>
              <a:t>is </a:t>
            </a:r>
            <a:r>
              <a:rPr dirty="0" sz="2400" spc="-5" b="1" i="1">
                <a:latin typeface="Arial"/>
                <a:cs typeface="Arial"/>
              </a:rPr>
              <a:t>seeking </a:t>
            </a:r>
            <a:r>
              <a:rPr dirty="0" sz="2400" b="1" i="1">
                <a:latin typeface="Arial"/>
                <a:cs typeface="Arial"/>
              </a:rPr>
              <a:t>or  </a:t>
            </a:r>
            <a:r>
              <a:rPr dirty="0" sz="2400" spc="-5" b="1" i="1">
                <a:latin typeface="Arial"/>
                <a:cs typeface="Arial"/>
              </a:rPr>
              <a:t>applying</a:t>
            </a:r>
            <a:r>
              <a:rPr dirty="0" sz="2400" spc="-30" b="1" i="1">
                <a:latin typeface="Arial"/>
                <a:cs typeface="Arial"/>
              </a:rPr>
              <a:t> </a:t>
            </a:r>
            <a:r>
              <a:rPr dirty="0" sz="2400" spc="-5" b="1" i="1">
                <a:latin typeface="Arial"/>
                <a:cs typeface="Arial"/>
              </a:rPr>
              <a:t>for.</a:t>
            </a:r>
            <a:endParaRPr sz="2400">
              <a:latin typeface="Arial"/>
              <a:cs typeface="Arial"/>
            </a:endParaRPr>
          </a:p>
          <a:p>
            <a:pPr marL="283845" indent="-271780">
              <a:lnSpc>
                <a:spcPct val="100000"/>
              </a:lnSpc>
              <a:spcBef>
                <a:spcPts val="1190"/>
              </a:spcBef>
              <a:buClr>
                <a:srgbClr val="003B69"/>
              </a:buClr>
              <a:buFont typeface="Arial"/>
              <a:buChar char="•"/>
              <a:tabLst>
                <a:tab pos="283845" algn="l"/>
                <a:tab pos="284480" algn="l"/>
              </a:tabLst>
            </a:pPr>
            <a:r>
              <a:rPr dirty="0" sz="2600" b="1">
                <a:latin typeface="Arial"/>
                <a:cs typeface="Arial"/>
              </a:rPr>
              <a:t>Profile/Summary</a:t>
            </a:r>
            <a:endParaRPr sz="2600">
              <a:latin typeface="Arial"/>
              <a:cs typeface="Arial"/>
            </a:endParaRPr>
          </a:p>
          <a:p>
            <a:pPr lvl="1" marL="591820" indent="-343535">
              <a:lnSpc>
                <a:spcPts val="2810"/>
              </a:lnSpc>
              <a:spcBef>
                <a:spcPts val="260"/>
              </a:spcBef>
              <a:buClr>
                <a:srgbClr val="003B69"/>
              </a:buClr>
              <a:buSzPct val="75000"/>
              <a:buChar char="‒"/>
              <a:tabLst>
                <a:tab pos="591185" algn="l"/>
                <a:tab pos="591820" algn="l"/>
              </a:tabLst>
            </a:pPr>
            <a:r>
              <a:rPr dirty="0" sz="2400" spc="-5">
                <a:latin typeface="Arial"/>
                <a:cs typeface="Arial"/>
              </a:rPr>
              <a:t>Details </a:t>
            </a:r>
            <a:r>
              <a:rPr dirty="0" sz="2400">
                <a:latin typeface="Arial"/>
                <a:cs typeface="Arial"/>
              </a:rPr>
              <a:t>strengths, </a:t>
            </a:r>
            <a:r>
              <a:rPr dirty="0" sz="2400" spc="-5">
                <a:latin typeface="Arial"/>
                <a:cs typeface="Arial"/>
              </a:rPr>
              <a:t>experiences,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interests,</a:t>
            </a:r>
            <a:endParaRPr sz="2400">
              <a:latin typeface="Arial"/>
              <a:cs typeface="Arial"/>
            </a:endParaRPr>
          </a:p>
          <a:p>
            <a:pPr marL="591185">
              <a:lnSpc>
                <a:spcPts val="2810"/>
              </a:lnSpc>
            </a:pPr>
            <a:r>
              <a:rPr dirty="0" sz="2400" spc="-5">
                <a:latin typeface="Arial"/>
                <a:cs typeface="Arial"/>
              </a:rPr>
              <a:t>and skills </a:t>
            </a:r>
            <a:r>
              <a:rPr dirty="0" sz="2400">
                <a:latin typeface="Arial"/>
                <a:cs typeface="Arial"/>
              </a:rPr>
              <a:t>that </a:t>
            </a:r>
            <a:r>
              <a:rPr dirty="0" sz="2400" spc="-5">
                <a:latin typeface="Arial"/>
                <a:cs typeface="Arial"/>
              </a:rPr>
              <a:t>one </a:t>
            </a:r>
            <a:r>
              <a:rPr dirty="0" sz="2400" spc="-5" b="1" i="1">
                <a:latin typeface="Arial"/>
                <a:cs typeface="Arial"/>
              </a:rPr>
              <a:t>has </a:t>
            </a:r>
            <a:r>
              <a:rPr dirty="0" sz="2400" b="1" i="1">
                <a:latin typeface="Arial"/>
                <a:cs typeface="Arial"/>
              </a:rPr>
              <a:t>to offer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employer.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4382" y="435102"/>
            <a:ext cx="208216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Ob</a:t>
            </a:r>
            <a:r>
              <a:rPr dirty="0" sz="3600" spc="-15"/>
              <a:t>j</a:t>
            </a:r>
            <a:r>
              <a:rPr dirty="0" sz="3600" spc="-5"/>
              <a:t>ective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81836" y="2899663"/>
            <a:ext cx="7885430" cy="27000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7165" indent="-165100">
              <a:lnSpc>
                <a:spcPts val="3095"/>
              </a:lnSpc>
              <a:spcBef>
                <a:spcPts val="105"/>
              </a:spcBef>
              <a:buClr>
                <a:srgbClr val="003B69"/>
              </a:buClr>
              <a:buChar char="•"/>
              <a:tabLst>
                <a:tab pos="177800" algn="l"/>
              </a:tabLst>
            </a:pPr>
            <a:r>
              <a:rPr dirty="0" sz="2600">
                <a:latin typeface="Arial"/>
                <a:cs typeface="Arial"/>
              </a:rPr>
              <a:t>Objective </a:t>
            </a:r>
            <a:r>
              <a:rPr dirty="0" sz="2600" spc="5">
                <a:latin typeface="Arial"/>
                <a:cs typeface="Arial"/>
              </a:rPr>
              <a:t>vs. </a:t>
            </a:r>
            <a:r>
              <a:rPr dirty="0" sz="2600">
                <a:latin typeface="Arial"/>
                <a:cs typeface="Arial"/>
              </a:rPr>
              <a:t>Cover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Letter:</a:t>
            </a:r>
            <a:endParaRPr sz="2600">
              <a:latin typeface="Arial"/>
              <a:cs typeface="Arial"/>
            </a:endParaRPr>
          </a:p>
          <a:p>
            <a:pPr marL="177165" marR="5080">
              <a:lnSpc>
                <a:spcPct val="95000"/>
              </a:lnSpc>
              <a:spcBef>
                <a:spcPts val="60"/>
              </a:spcBef>
            </a:pPr>
            <a:r>
              <a:rPr dirty="0" sz="1400" spc="-5">
                <a:latin typeface="Arial"/>
                <a:cs typeface="Arial"/>
              </a:rPr>
              <a:t>Can include an objective if </a:t>
            </a:r>
            <a:r>
              <a:rPr dirty="0" sz="1400" spc="-10">
                <a:latin typeface="Arial"/>
                <a:cs typeface="Arial"/>
              </a:rPr>
              <a:t>you </a:t>
            </a:r>
            <a:r>
              <a:rPr dirty="0" sz="1400" spc="-5">
                <a:latin typeface="Arial"/>
                <a:cs typeface="Arial"/>
              </a:rPr>
              <a:t>don’t </a:t>
            </a:r>
            <a:r>
              <a:rPr dirty="0" sz="1400" spc="-10">
                <a:latin typeface="Arial"/>
                <a:cs typeface="Arial"/>
              </a:rPr>
              <a:t>have </a:t>
            </a:r>
            <a:r>
              <a:rPr dirty="0" sz="1400">
                <a:latin typeface="Arial"/>
                <a:cs typeface="Arial"/>
              </a:rPr>
              <a:t>a </a:t>
            </a:r>
            <a:r>
              <a:rPr dirty="0" sz="1400" spc="-5">
                <a:latin typeface="Arial"/>
                <a:cs typeface="Arial"/>
              </a:rPr>
              <a:t>cover letter </a:t>
            </a:r>
            <a:r>
              <a:rPr dirty="0" sz="1400">
                <a:latin typeface="Arial"/>
                <a:cs typeface="Arial"/>
              </a:rPr>
              <a:t>– it introduces </a:t>
            </a:r>
            <a:r>
              <a:rPr dirty="0" sz="1400" spc="-5">
                <a:latin typeface="Arial"/>
                <a:cs typeface="Arial"/>
              </a:rPr>
              <a:t>yourself </a:t>
            </a:r>
            <a:r>
              <a:rPr dirty="0" sz="1400">
                <a:latin typeface="Arial"/>
                <a:cs typeface="Arial"/>
              </a:rPr>
              <a:t>to the </a:t>
            </a:r>
            <a:r>
              <a:rPr dirty="0" sz="1400" spc="-5">
                <a:latin typeface="Arial"/>
                <a:cs typeface="Arial"/>
              </a:rPr>
              <a:t>employer.  </a:t>
            </a:r>
            <a:r>
              <a:rPr dirty="0" sz="1400">
                <a:latin typeface="Arial"/>
                <a:cs typeface="Arial"/>
              </a:rPr>
              <a:t>50% of </a:t>
            </a:r>
            <a:r>
              <a:rPr dirty="0" sz="1400" spc="-5">
                <a:latin typeface="Arial"/>
                <a:cs typeface="Arial"/>
              </a:rPr>
              <a:t>employers like objective statements while </a:t>
            </a:r>
            <a:r>
              <a:rPr dirty="0" sz="1400">
                <a:latin typeface="Arial"/>
                <a:cs typeface="Arial"/>
              </a:rPr>
              <a:t>50% </a:t>
            </a:r>
            <a:r>
              <a:rPr dirty="0" sz="1400" spc="-5">
                <a:latin typeface="Arial"/>
                <a:cs typeface="Arial"/>
              </a:rPr>
              <a:t>think </a:t>
            </a:r>
            <a:r>
              <a:rPr dirty="0" sz="1400">
                <a:latin typeface="Arial"/>
                <a:cs typeface="Arial"/>
              </a:rPr>
              <a:t>they </a:t>
            </a:r>
            <a:r>
              <a:rPr dirty="0" sz="1400" spc="-5">
                <a:latin typeface="Arial"/>
                <a:cs typeface="Arial"/>
              </a:rPr>
              <a:t>are </a:t>
            </a:r>
            <a:r>
              <a:rPr dirty="0" sz="1400">
                <a:latin typeface="Arial"/>
                <a:cs typeface="Arial"/>
              </a:rPr>
              <a:t>a </a:t>
            </a:r>
            <a:r>
              <a:rPr dirty="0" sz="1400" spc="-5">
                <a:latin typeface="Arial"/>
                <a:cs typeface="Arial"/>
              </a:rPr>
              <a:t>waste </a:t>
            </a:r>
            <a:r>
              <a:rPr dirty="0" sz="1400">
                <a:latin typeface="Arial"/>
                <a:cs typeface="Arial"/>
              </a:rPr>
              <a:t>of </a:t>
            </a:r>
            <a:r>
              <a:rPr dirty="0" sz="1400" spc="-5">
                <a:latin typeface="Arial"/>
                <a:cs typeface="Arial"/>
              </a:rPr>
              <a:t>space, </a:t>
            </a:r>
            <a:r>
              <a:rPr dirty="0" sz="1400">
                <a:latin typeface="Arial"/>
                <a:cs typeface="Arial"/>
              </a:rPr>
              <a:t>so </a:t>
            </a:r>
            <a:r>
              <a:rPr dirty="0" sz="1400" spc="-5">
                <a:latin typeface="Arial"/>
                <a:cs typeface="Arial"/>
              </a:rPr>
              <a:t>it’s </a:t>
            </a:r>
            <a:r>
              <a:rPr dirty="0" sz="1400" spc="-10">
                <a:latin typeface="Arial"/>
                <a:cs typeface="Arial"/>
              </a:rPr>
              <a:t>your  </a:t>
            </a:r>
            <a:r>
              <a:rPr dirty="0" sz="1400">
                <a:latin typeface="Arial"/>
                <a:cs typeface="Arial"/>
              </a:rPr>
              <a:t>call here. </a:t>
            </a:r>
            <a:r>
              <a:rPr dirty="0" sz="1400" spc="-5">
                <a:latin typeface="Arial"/>
                <a:cs typeface="Arial"/>
              </a:rPr>
              <a:t>They </a:t>
            </a:r>
            <a:r>
              <a:rPr dirty="0" sz="1400">
                <a:latin typeface="Arial"/>
                <a:cs typeface="Arial"/>
              </a:rPr>
              <a:t>are nice for career fairs so that the </a:t>
            </a:r>
            <a:r>
              <a:rPr dirty="0" sz="1400" spc="-5">
                <a:latin typeface="Arial"/>
                <a:cs typeface="Arial"/>
              </a:rPr>
              <a:t>employer knows </a:t>
            </a:r>
            <a:r>
              <a:rPr dirty="0" sz="1400">
                <a:latin typeface="Arial"/>
                <a:cs typeface="Arial"/>
              </a:rPr>
              <a:t>immediately </a:t>
            </a:r>
            <a:r>
              <a:rPr dirty="0" sz="1400" spc="-5">
                <a:latin typeface="Arial"/>
                <a:cs typeface="Arial"/>
              </a:rPr>
              <a:t>what you </a:t>
            </a:r>
            <a:r>
              <a:rPr dirty="0" sz="1400">
                <a:latin typeface="Arial"/>
                <a:cs typeface="Arial"/>
              </a:rPr>
              <a:t>are  looking for (externship, internship, job,</a:t>
            </a:r>
            <a:r>
              <a:rPr dirty="0" sz="1400" spc="-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etc.).</a:t>
            </a:r>
            <a:endParaRPr sz="1400">
              <a:latin typeface="Arial"/>
              <a:cs typeface="Arial"/>
            </a:endParaRPr>
          </a:p>
          <a:p>
            <a:pPr marL="177165" indent="-165100">
              <a:lnSpc>
                <a:spcPts val="3095"/>
              </a:lnSpc>
              <a:spcBef>
                <a:spcPts val="200"/>
              </a:spcBef>
              <a:buClr>
                <a:srgbClr val="003B69"/>
              </a:buClr>
              <a:buChar char="•"/>
              <a:tabLst>
                <a:tab pos="177800" algn="l"/>
              </a:tabLst>
            </a:pPr>
            <a:r>
              <a:rPr dirty="0" sz="2600">
                <a:latin typeface="Arial"/>
                <a:cs typeface="Arial"/>
              </a:rPr>
              <a:t>Short and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Concise</a:t>
            </a:r>
            <a:endParaRPr sz="2600">
              <a:latin typeface="Arial"/>
              <a:cs typeface="Arial"/>
            </a:endParaRPr>
          </a:p>
          <a:p>
            <a:pPr marL="177165">
              <a:lnSpc>
                <a:spcPts val="1655"/>
              </a:lnSpc>
            </a:pPr>
            <a:r>
              <a:rPr dirty="0" sz="1400">
                <a:latin typeface="Arial"/>
                <a:cs typeface="Arial"/>
              </a:rPr>
              <a:t>It should be specific and concise. </a:t>
            </a:r>
            <a:r>
              <a:rPr dirty="0" sz="1400" spc="5">
                <a:latin typeface="Arial"/>
                <a:cs typeface="Arial"/>
              </a:rPr>
              <a:t>1-3 </a:t>
            </a:r>
            <a:r>
              <a:rPr dirty="0" sz="1400" spc="-5">
                <a:latin typeface="Arial"/>
                <a:cs typeface="Arial"/>
              </a:rPr>
              <a:t>sentences,</a:t>
            </a:r>
            <a:r>
              <a:rPr dirty="0" sz="1400" spc="-2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max.</a:t>
            </a:r>
            <a:endParaRPr sz="1400">
              <a:latin typeface="Arial"/>
              <a:cs typeface="Arial"/>
            </a:endParaRPr>
          </a:p>
          <a:p>
            <a:pPr marL="177165" indent="-165100">
              <a:lnSpc>
                <a:spcPts val="3090"/>
              </a:lnSpc>
              <a:spcBef>
                <a:spcPts val="220"/>
              </a:spcBef>
              <a:buClr>
                <a:srgbClr val="003B69"/>
              </a:buClr>
              <a:buChar char="•"/>
              <a:tabLst>
                <a:tab pos="177800" algn="l"/>
              </a:tabLst>
            </a:pPr>
            <a:r>
              <a:rPr dirty="0" sz="2600">
                <a:latin typeface="Arial"/>
                <a:cs typeface="Arial"/>
              </a:rPr>
              <a:t>One Personal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Pronoun</a:t>
            </a:r>
            <a:endParaRPr sz="2600">
              <a:latin typeface="Arial"/>
              <a:cs typeface="Arial"/>
            </a:endParaRPr>
          </a:p>
          <a:p>
            <a:pPr marL="177165" marR="511809">
              <a:lnSpc>
                <a:spcPts val="1600"/>
              </a:lnSpc>
              <a:spcBef>
                <a:spcPts val="90"/>
              </a:spcBef>
            </a:pPr>
            <a:r>
              <a:rPr dirty="0" sz="1400">
                <a:latin typeface="Arial"/>
                <a:cs typeface="Arial"/>
              </a:rPr>
              <a:t>It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should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include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very </a:t>
            </a:r>
            <a:r>
              <a:rPr dirty="0" sz="1400">
                <a:latin typeface="Arial"/>
                <a:cs typeface="Arial"/>
              </a:rPr>
              <a:t>few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pronouns: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this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only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appropriate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place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use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pronoun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  </a:t>
            </a:r>
            <a:r>
              <a:rPr dirty="0" sz="1400" spc="-5">
                <a:latin typeface="Arial"/>
                <a:cs typeface="Arial"/>
              </a:rPr>
              <a:t>resume. </a:t>
            </a:r>
            <a:r>
              <a:rPr dirty="0" sz="1400">
                <a:latin typeface="Arial"/>
                <a:cs typeface="Arial"/>
              </a:rPr>
              <a:t>Often </a:t>
            </a:r>
            <a:r>
              <a:rPr dirty="0" sz="1400" spc="-10">
                <a:latin typeface="Arial"/>
                <a:cs typeface="Arial"/>
              </a:rPr>
              <a:t>“my” </a:t>
            </a:r>
            <a:r>
              <a:rPr dirty="0" sz="1400" spc="-5">
                <a:latin typeface="Arial"/>
                <a:cs typeface="Arial"/>
              </a:rPr>
              <a:t>is used in objective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statements.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1562" y="1349375"/>
            <a:ext cx="7158355" cy="13843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3109595">
              <a:lnSpc>
                <a:spcPct val="100000"/>
              </a:lnSpc>
              <a:spcBef>
                <a:spcPts val="315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Example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Objective:</a:t>
            </a:r>
            <a:endParaRPr sz="1800">
              <a:latin typeface="Arial"/>
              <a:cs typeface="Arial"/>
            </a:endParaRPr>
          </a:p>
          <a:p>
            <a:pPr marL="91440" marR="234315">
              <a:lnSpc>
                <a:spcPct val="100000"/>
              </a:lnSpc>
              <a:spcBef>
                <a:spcPts val="10"/>
              </a:spcBef>
            </a:pPr>
            <a:r>
              <a:rPr dirty="0" sz="1600" spc="-5">
                <a:latin typeface="Arial"/>
                <a:cs typeface="Arial"/>
              </a:rPr>
              <a:t>Seeking a summer externship in a </a:t>
            </a:r>
            <a:r>
              <a:rPr dirty="0" sz="1600">
                <a:latin typeface="Arial"/>
                <a:cs typeface="Arial"/>
              </a:rPr>
              <a:t>small </a:t>
            </a:r>
            <a:r>
              <a:rPr dirty="0" sz="1600" spc="-5">
                <a:latin typeface="Arial"/>
                <a:cs typeface="Arial"/>
              </a:rPr>
              <a:t>animal or mixed animal clinic to  utilize my background and knowledge </a:t>
            </a:r>
            <a:r>
              <a:rPr dirty="0" sz="1600">
                <a:latin typeface="Arial"/>
                <a:cs typeface="Arial"/>
              </a:rPr>
              <a:t>in </a:t>
            </a:r>
            <a:r>
              <a:rPr dirty="0" sz="1600" spc="-5">
                <a:latin typeface="Arial"/>
                <a:cs typeface="Arial"/>
              </a:rPr>
              <a:t>veterinary medicine and strengthen  clinical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skills.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Marketing</dc:creator>
  <dc:title>Slide 1</dc:title>
  <dcterms:created xsi:type="dcterms:W3CDTF">2023-05-26T01:16:23Z</dcterms:created>
  <dcterms:modified xsi:type="dcterms:W3CDTF">2023-05-26T01:16:23Z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2023-05-26T00:00:00Z</vt:filetime>
  </property>
</Properties>
</file>