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9" r:id="rId3"/>
    <p:sldId id="273" r:id="rId4"/>
    <p:sldId id="274" r:id="rId5"/>
    <p:sldId id="275" r:id="rId6"/>
    <p:sldId id="276" r:id="rId7"/>
    <p:sldId id="277" r:id="rId8"/>
    <p:sldId id="269" r:id="rId9"/>
    <p:sldId id="282" r:id="rId10"/>
    <p:sldId id="278" r:id="rId11"/>
    <p:sldId id="279" r:id="rId12"/>
    <p:sldId id="280" r:id="rId13"/>
    <p:sldId id="281" r:id="rId14"/>
    <p:sldId id="283" r:id="rId15"/>
    <p:sldId id="284" r:id="rId16"/>
    <p:sldId id="260" r:id="rId17"/>
    <p:sldId id="287" r:id="rId18"/>
    <p:sldId id="285" r:id="rId19"/>
    <p:sldId id="286" r:id="rId20"/>
    <p:sldId id="288" r:id="rId21"/>
    <p:sldId id="289" r:id="rId22"/>
    <p:sldId id="293" r:id="rId23"/>
    <p:sldId id="292" r:id="rId24"/>
    <p:sldId id="290" r:id="rId25"/>
    <p:sldId id="291" r:id="rId26"/>
    <p:sldId id="267" r:id="rId27"/>
    <p:sldId id="294" r:id="rId28"/>
    <p:sldId id="295" r:id="rId29"/>
    <p:sldId id="296" r:id="rId30"/>
    <p:sldId id="297" r:id="rId31"/>
    <p:sldId id="298" r:id="rId32"/>
    <p:sldId id="299" r:id="rId33"/>
    <p:sldId id="263" r:id="rId34"/>
    <p:sldId id="300" r:id="rId35"/>
    <p:sldId id="301" r:id="rId36"/>
    <p:sldId id="302" r:id="rId37"/>
    <p:sldId id="303" r:id="rId38"/>
    <p:sldId id="304" r:id="rId39"/>
    <p:sldId id="305" r:id="rId40"/>
    <p:sldId id="265" r:id="rId41"/>
  </p:sldIdLst>
  <p:sldSz cx="12192000" cy="6858000"/>
  <p:notesSz cx="6858000" cy="9144000"/>
  <p:embeddedFontLst>
    <p:embeddedFont>
      <p:font typeface="맑은 고딕" panose="020B0503020000020004" pitchFamily="34" charset="-127"/>
      <p:regular r:id="rId42"/>
      <p:bold r:id="rId43"/>
    </p:embeddedFont>
    <p:embeddedFont>
      <p:font typeface="나눔바른고딕" panose="020B0603020101020101" pitchFamily="34" charset="-127"/>
      <p:regular r:id="rId44"/>
      <p:bold r:id="rId45"/>
    </p:embeddedFont>
    <p:embeddedFont>
      <p:font typeface="Bahnschrift Condensed" panose="020B0502040204020203" pitchFamily="34" charset="0"/>
      <p:regular r:id="rId46"/>
      <p:bold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H" id="{BBC8C8BC-B4D0-43B6-95D1-AB5BE7FC2A68}">
          <p14:sldIdLst>
            <p14:sldId id="270"/>
            <p14:sldId id="259"/>
            <p14:sldId id="273"/>
            <p14:sldId id="274"/>
            <p14:sldId id="275"/>
            <p14:sldId id="276"/>
            <p14:sldId id="277"/>
            <p14:sldId id="269"/>
            <p14:sldId id="282"/>
            <p14:sldId id="278"/>
            <p14:sldId id="279"/>
            <p14:sldId id="280"/>
            <p14:sldId id="281"/>
            <p14:sldId id="283"/>
            <p14:sldId id="284"/>
            <p14:sldId id="260"/>
            <p14:sldId id="287"/>
            <p14:sldId id="285"/>
            <p14:sldId id="286"/>
            <p14:sldId id="288"/>
            <p14:sldId id="289"/>
            <p14:sldId id="293"/>
            <p14:sldId id="292"/>
            <p14:sldId id="290"/>
            <p14:sldId id="291"/>
            <p14:sldId id="267"/>
            <p14:sldId id="294"/>
            <p14:sldId id="295"/>
            <p14:sldId id="296"/>
            <p14:sldId id="297"/>
            <p14:sldId id="298"/>
            <p14:sldId id="299"/>
            <p14:sldId id="263"/>
            <p14:sldId id="300"/>
            <p14:sldId id="301"/>
            <p14:sldId id="302"/>
            <p14:sldId id="303"/>
            <p14:sldId id="304"/>
            <p14:sldId id="305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D"/>
    <a:srgbClr val="2874B0"/>
    <a:srgbClr val="7EC2EC"/>
    <a:srgbClr val="7DC0EC"/>
    <a:srgbClr val="6FC7DD"/>
    <a:srgbClr val="15548B"/>
    <a:srgbClr val="0FBDEB"/>
    <a:srgbClr val="226296"/>
    <a:srgbClr val="ADD0ED"/>
    <a:srgbClr val="10C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75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4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0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6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5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3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53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6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9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1F69-1696-44ED-936F-DD706AB7F476}" type="datetimeFigureOut">
              <a:rPr lang="ko-KR" altLang="en-US" smtClean="0"/>
              <a:t>2021. 8. 30.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6E71-E4F4-4838-8E03-0F084F104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7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54484" y="786826"/>
            <a:ext cx="9819288" cy="1015663"/>
            <a:chOff x="2609180" y="1039955"/>
            <a:chExt cx="4562092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2609180" y="1039955"/>
              <a:ext cx="45355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sz="6000" dirty="0" err="1">
                  <a:solidFill>
                    <a:srgbClr val="2874B0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Pengantar</a:t>
              </a:r>
              <a:r>
                <a:rPr lang="en-ID" altLang="ko-KR" sz="6000" dirty="0">
                  <a:solidFill>
                    <a:srgbClr val="2874B0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 </a:t>
              </a:r>
              <a:r>
                <a:rPr lang="en-ID" altLang="ko-KR" sz="6000" dirty="0" err="1">
                  <a:solidFill>
                    <a:srgbClr val="2874B0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Ilmu</a:t>
              </a:r>
              <a:r>
                <a:rPr lang="en-ID" altLang="ko-KR" sz="6000" dirty="0">
                  <a:solidFill>
                    <a:srgbClr val="2874B0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 </a:t>
              </a:r>
              <a:r>
                <a:rPr lang="en-ID" altLang="ko-KR" sz="6000" dirty="0" err="1">
                  <a:solidFill>
                    <a:srgbClr val="2874B0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Hukum</a:t>
              </a:r>
              <a:endParaRPr lang="ko-KR" altLang="en-US" sz="6000" dirty="0">
                <a:solidFill>
                  <a:srgbClr val="2874B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16098" y="1039955"/>
              <a:ext cx="4555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sz="6000" dirty="0" err="1">
                  <a:solidFill>
                    <a:srgbClr val="ADD0ED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Pengantar</a:t>
              </a:r>
              <a:r>
                <a:rPr lang="en-ID" altLang="ko-KR" sz="6000" dirty="0">
                  <a:solidFill>
                    <a:srgbClr val="ADD0ED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 </a:t>
              </a:r>
              <a:r>
                <a:rPr lang="en-ID" altLang="ko-KR" sz="6000" dirty="0" err="1">
                  <a:solidFill>
                    <a:srgbClr val="ADD0ED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Ilmu</a:t>
              </a:r>
              <a:r>
                <a:rPr lang="en-ID" altLang="ko-KR" sz="6000" dirty="0">
                  <a:solidFill>
                    <a:srgbClr val="ADD0ED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 </a:t>
              </a:r>
              <a:r>
                <a:rPr lang="en-ID" altLang="ko-KR" sz="6000" dirty="0" err="1">
                  <a:solidFill>
                    <a:srgbClr val="ADD0ED"/>
                  </a:solidFill>
                  <a:latin typeface="포천 오성과 한음 Bold" panose="020B0803000000000000" pitchFamily="50" charset="-127"/>
                  <a:ea typeface="포천 오성과 한음 Bold" panose="020B0803000000000000" pitchFamily="50" charset="-127"/>
                </a:rPr>
                <a:t>Hukum</a:t>
              </a:r>
              <a:endParaRPr lang="ko-KR" altLang="en-US" sz="6000" dirty="0">
                <a:solidFill>
                  <a:srgbClr val="ADD0ED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23562" y="127129"/>
            <a:ext cx="11948989" cy="2718486"/>
          </a:xfrm>
          <a:prstGeom prst="rect">
            <a:avLst/>
          </a:prstGeom>
          <a:noFill/>
          <a:ln w="254000">
            <a:solidFill>
              <a:srgbClr val="226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87" y="2462186"/>
            <a:ext cx="12314987" cy="448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13590-23AD-C440-BF8B-CE9F9340F644}"/>
              </a:ext>
            </a:extLst>
          </p:cNvPr>
          <p:cNvSpPr txBox="1"/>
          <p:nvPr/>
        </p:nvSpPr>
        <p:spPr>
          <a:xfrm>
            <a:off x="482428" y="5044348"/>
            <a:ext cx="436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2400" dirty="0" err="1">
                <a:solidFill>
                  <a:schemeClr val="bg1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Sepriyadi</a:t>
            </a:r>
            <a:r>
              <a:rPr lang="en-ID" altLang="ko-KR" sz="2400" dirty="0">
                <a:solidFill>
                  <a:schemeClr val="bg1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 Adhan S., S.H., M.H.</a:t>
            </a:r>
            <a:endParaRPr lang="ko-KR" altLang="en-US" sz="2400" dirty="0">
              <a:solidFill>
                <a:schemeClr val="bg1"/>
              </a:solidFill>
              <a:latin typeface="포천 오성과 한음 Bold" panose="020B0803000000000000" pitchFamily="50" charset="-127"/>
              <a:ea typeface="포천 오성과 한음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977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400" y="1766358"/>
            <a:ext cx="910166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sebagai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makhluk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sosial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memiliki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dua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keinginan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yaitu</a:t>
            </a:r>
            <a:r>
              <a:rPr lang="en-US" dirty="0">
                <a:latin typeface="210 맨발의청춘 B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Keinginan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menjadi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satu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yang lain di    </a:t>
            </a:r>
            <a:r>
              <a:rPr lang="en-US" dirty="0" err="1">
                <a:latin typeface="210 맨발의청춘 B"/>
              </a:rPr>
              <a:t>sekelilingnya</a:t>
            </a:r>
            <a:r>
              <a:rPr lang="en-US" dirty="0">
                <a:latin typeface="210 맨발의청춘 B"/>
              </a:rPr>
              <a:t> (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Keinginan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menjadi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satu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suasana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alam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sekitarnya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210 맨발의청춘 B"/>
            </a:endParaRPr>
          </a:p>
          <a:p>
            <a:pPr marL="0" indent="0">
              <a:buNone/>
            </a:pPr>
            <a:r>
              <a:rPr lang="en-US" dirty="0">
                <a:latin typeface="210 맨발의청춘 B"/>
              </a:rPr>
              <a:t>Dari </a:t>
            </a:r>
            <a:r>
              <a:rPr lang="en-US" dirty="0" err="1">
                <a:latin typeface="210 맨발의청춘 B"/>
              </a:rPr>
              <a:t>hal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bisa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disimpulkan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ciri-ciri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sebagai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makhluk</a:t>
            </a:r>
            <a:r>
              <a:rPr lang="en-US" dirty="0">
                <a:latin typeface="210 맨발의청춘 B"/>
              </a:rPr>
              <a:t>    </a:t>
            </a:r>
            <a:r>
              <a:rPr lang="en-US" dirty="0" err="1">
                <a:latin typeface="210 맨발의청춘 B"/>
              </a:rPr>
              <a:t>sosial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adalah</a:t>
            </a:r>
            <a:r>
              <a:rPr lang="en-US" dirty="0">
                <a:latin typeface="210 맨발의청춘 B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tidak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hidup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sendiri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memiliki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kebutuhan</a:t>
            </a:r>
            <a:r>
              <a:rPr lang="en-US" dirty="0">
                <a:latin typeface="210 맨발의청춘 B"/>
              </a:rPr>
              <a:t> social, </a:t>
            </a:r>
            <a:r>
              <a:rPr lang="en-US" dirty="0" err="1">
                <a:latin typeface="210 맨발의청춘 B"/>
              </a:rPr>
              <a:t>yaitu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berinteraksi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orang lain.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Manusia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mengembangkan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potensinya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bila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hidup</a:t>
            </a:r>
            <a:r>
              <a:rPr lang="en-US" dirty="0">
                <a:latin typeface="210 맨발의청춘 B"/>
              </a:rPr>
              <a:t> di   </a:t>
            </a:r>
            <a:r>
              <a:rPr lang="en-US" dirty="0" err="1">
                <a:latin typeface="210 맨발의청춘 B"/>
              </a:rPr>
              <a:t>tengah-tengah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</a:t>
            </a:r>
          </a:p>
          <a:p>
            <a:endParaRPr lang="id-ID" dirty="0">
              <a:latin typeface="210 맨발의청춘 B"/>
            </a:endParaRP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99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692400" y="664856"/>
            <a:ext cx="929640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he Sims Sans" panose="02000000000000000000" pitchFamily="50" charset="0"/>
              </a:rPr>
              <a:t>BEBERAPA INDIKASI ADANYA 		    KESADARAN HUKUM</a:t>
            </a:r>
            <a:br>
              <a:rPr lang="en-US" dirty="0">
                <a:latin typeface="The Sims Sans" panose="02000000000000000000" pitchFamily="50" charset="0"/>
              </a:rPr>
            </a:br>
            <a:endParaRPr lang="id-ID" dirty="0">
              <a:latin typeface="The Sims Sans" panose="02000000000000000000" pitchFamily="50" charset="0"/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400" y="1766358"/>
            <a:ext cx="91016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210 맨발의청춘 B"/>
              </a:rPr>
              <a:t>Dewasa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sangat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sulit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mengetahui</a:t>
            </a:r>
            <a:r>
              <a:rPr lang="en-US" dirty="0">
                <a:latin typeface="210 맨발의청춘 B"/>
              </a:rPr>
              <a:t> 	      </a:t>
            </a:r>
            <a:r>
              <a:rPr lang="en-US" dirty="0" err="1">
                <a:latin typeface="210 맨발의청춘 B"/>
              </a:rPr>
              <a:t>seberapa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besar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kesadaran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   </a:t>
            </a:r>
            <a:r>
              <a:rPr lang="en-US" dirty="0" err="1">
                <a:latin typeface="210 맨발의청춘 B"/>
              </a:rPr>
              <a:t>diri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Namun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tersebut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kita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ketahui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melalui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pengamatan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dilihat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melalui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petunjuk-petunjuk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berikut</a:t>
            </a:r>
            <a:r>
              <a:rPr lang="en-US" dirty="0">
                <a:latin typeface="210 맨발의청춘 B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210 맨발의청춘 B"/>
              </a:rPr>
              <a:t>Pengetahuan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210 맨발의청춘 B"/>
              </a:rPr>
              <a:t>Pemahaman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terhadap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kaidah-kaidah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210 맨발의청춘 B"/>
              </a:rPr>
              <a:t>Sikap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terhadap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norma-norma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>
                <a:latin typeface="210 맨발의청춘 B"/>
              </a:rPr>
              <a:t>Perilaku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endParaRPr lang="id-ID" dirty="0">
              <a:latin typeface="210 맨발의청춘 B"/>
            </a:endParaRP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95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579787" y="234663"/>
            <a:ext cx="9101666" cy="6516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en-US" dirty="0" err="1">
                <a:latin typeface="210 맨발의청춘 B"/>
              </a:rPr>
              <a:t>Pengetahuan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berarti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memahami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adanya</a:t>
            </a:r>
            <a:r>
              <a:rPr lang="en-US" dirty="0">
                <a:latin typeface="210 맨발의청춘 B"/>
              </a:rPr>
              <a:t>   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dibuat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mengatur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jalannya</a:t>
            </a:r>
            <a:r>
              <a:rPr lang="en-US" dirty="0">
                <a:latin typeface="210 맨발의청춘 B"/>
              </a:rPr>
              <a:t>        </a:t>
            </a:r>
            <a:r>
              <a:rPr lang="en-US" dirty="0" err="1">
                <a:latin typeface="210 맨발의청춘 B"/>
              </a:rPr>
              <a:t>kehidupan</a:t>
            </a:r>
            <a:r>
              <a:rPr lang="en-US" dirty="0">
                <a:latin typeface="210 맨발의청춘 B"/>
              </a:rPr>
              <a:t> agar </a:t>
            </a:r>
            <a:r>
              <a:rPr lang="en-US" dirty="0" err="1">
                <a:latin typeface="210 맨발의청춘 B"/>
              </a:rPr>
              <a:t>menjadi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tentram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damai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Baik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secara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tertulis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maupun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tidak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tertulis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Pada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tertulis</a:t>
            </a:r>
            <a:r>
              <a:rPr lang="en-US" dirty="0">
                <a:latin typeface="210 맨발의청춘 B"/>
              </a:rPr>
              <a:t>    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perundanga-undangan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daerah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instruksi-instruksi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pejabat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berwenang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itu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sedangkan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tidak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tertulis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adat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tradisi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adat</a:t>
            </a:r>
            <a:r>
              <a:rPr lang="en-US" dirty="0">
                <a:latin typeface="210 맨발의청춘 B"/>
              </a:rPr>
              <a:t>      </a:t>
            </a:r>
            <a:r>
              <a:rPr lang="en-US" dirty="0" err="1">
                <a:latin typeface="210 맨발의청춘 B"/>
              </a:rPr>
              <a:t>kebiasaan</a:t>
            </a:r>
            <a:r>
              <a:rPr lang="en-US" dirty="0">
                <a:latin typeface="210 맨발의청춘 B"/>
              </a:rPr>
              <a:t>.</a:t>
            </a:r>
          </a:p>
          <a:p>
            <a:pPr marL="0" indent="0">
              <a:buNone/>
            </a:pPr>
            <a:endParaRPr lang="en-US" dirty="0">
              <a:latin typeface="210 맨발의청춘 B"/>
            </a:endParaRPr>
          </a:p>
          <a:p>
            <a:pPr marL="0" indent="0">
              <a:buNone/>
            </a:pPr>
            <a:r>
              <a:rPr lang="en-US" dirty="0">
                <a:latin typeface="210 맨발의청춘 B"/>
              </a:rPr>
              <a:t>b. </a:t>
            </a:r>
            <a:r>
              <a:rPr lang="en-US" dirty="0" err="1">
                <a:latin typeface="210 맨발의청춘 B"/>
              </a:rPr>
              <a:t>Pemahaman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kaidah-kaidah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210 맨발의청춘 B"/>
              </a:rPr>
              <a:t>Pemahaman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menggambarkan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adanya</a:t>
            </a:r>
            <a:r>
              <a:rPr lang="en-US" dirty="0">
                <a:latin typeface="210 맨발의청춘 B"/>
              </a:rPr>
              <a:t>            </a:t>
            </a:r>
            <a:r>
              <a:rPr lang="en-US" dirty="0" err="1">
                <a:latin typeface="210 맨발의청춘 B"/>
              </a:rPr>
              <a:t>kesadaran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lebih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tinggi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jika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dibandingkan</a:t>
            </a:r>
            <a:r>
              <a:rPr lang="en-US" dirty="0">
                <a:latin typeface="210 맨발의청춘 B"/>
              </a:rPr>
              <a:t>          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hanya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mengetahui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paham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mengenai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tujuan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yaitu</a:t>
            </a:r>
            <a:r>
              <a:rPr lang="en-US" dirty="0">
                <a:latin typeface="210 맨발의청춘 B"/>
              </a:rPr>
              <a:t>       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mewujudkan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kedamaian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hidup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bersama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menya-ngkut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ketertiban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ketentraman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Tidak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hanya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tujuan</a:t>
            </a:r>
            <a:r>
              <a:rPr lang="en-US" dirty="0">
                <a:latin typeface="210 맨발의청춘 B"/>
              </a:rPr>
              <a:t>         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juga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memahami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tugas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kaidah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</a:t>
            </a:r>
            <a:r>
              <a:rPr lang="en-US" dirty="0">
                <a:latin typeface="210 맨발의청춘 B"/>
              </a:rPr>
              <a:t>-um </a:t>
            </a:r>
            <a:r>
              <a:rPr lang="en-US" dirty="0" err="1">
                <a:latin typeface="210 맨발의청춘 B"/>
              </a:rPr>
              <a:t>yaitu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menjamin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adanya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kepastian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bagi</a:t>
            </a:r>
            <a:r>
              <a:rPr lang="en-US" dirty="0">
                <a:latin typeface="210 맨발의청춘 B"/>
              </a:rPr>
              <a:t>     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</a:t>
            </a:r>
          </a:p>
          <a:p>
            <a:endParaRPr lang="id-ID" dirty="0">
              <a:latin typeface="210 맨발의청춘 B"/>
            </a:endParaRP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984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400" y="220133"/>
            <a:ext cx="9042400" cy="645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210 맨발의청춘 B"/>
              </a:rPr>
              <a:t>c. </a:t>
            </a:r>
            <a:r>
              <a:rPr lang="en-US" dirty="0" err="1">
                <a:latin typeface="210 맨발의청춘 B"/>
              </a:rPr>
              <a:t>Sikap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latin typeface="210 맨발의청춘 B"/>
              </a:rPr>
              <a:t>Pada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lebih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terlihat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memberikan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penilaian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terhadap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berlaku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maupun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norma-norma</a:t>
            </a:r>
            <a:r>
              <a:rPr lang="en-US" dirty="0">
                <a:latin typeface="210 맨발의청춘 B"/>
              </a:rPr>
              <a:t> yang  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Penilaiannya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memiliki</a:t>
            </a:r>
            <a:r>
              <a:rPr lang="en-US" dirty="0">
                <a:latin typeface="210 맨발의청춘 B"/>
              </a:rPr>
              <a:t> 2 </a:t>
            </a:r>
            <a:r>
              <a:rPr lang="en-US" dirty="0" err="1">
                <a:latin typeface="210 맨발의청춘 B"/>
              </a:rPr>
              <a:t>jenis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yaitu</a:t>
            </a:r>
            <a:r>
              <a:rPr lang="en-US" dirty="0">
                <a:latin typeface="210 맨발의청춘 B"/>
              </a:rPr>
              <a:t>: </a:t>
            </a:r>
            <a:r>
              <a:rPr lang="en-US" dirty="0" err="1">
                <a:latin typeface="210 맨발의청춘 B"/>
              </a:rPr>
              <a:t>baik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buruk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Misal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ketika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penipuan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dinilai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sebagai</a:t>
            </a:r>
            <a:r>
              <a:rPr lang="en-US" dirty="0">
                <a:latin typeface="210 맨발의청춘 B"/>
              </a:rPr>
              <a:t>   </a:t>
            </a:r>
            <a:r>
              <a:rPr lang="en-US" dirty="0" err="1">
                <a:latin typeface="210 맨발의청춘 B"/>
              </a:rPr>
              <a:t>perbuatan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buruk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penipuan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menyebabkan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korbannya</a:t>
            </a:r>
            <a:r>
              <a:rPr lang="en-US" dirty="0">
                <a:latin typeface="210 맨발의청춘 B"/>
              </a:rPr>
              <a:t>          </a:t>
            </a:r>
            <a:r>
              <a:rPr lang="en-US" dirty="0" err="1">
                <a:latin typeface="210 맨발의청춘 B"/>
              </a:rPr>
              <a:t>merasa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kecewa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menyakitkan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karena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ditipu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mengalami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kerugian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Jika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mampu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menilai</a:t>
            </a:r>
            <a:r>
              <a:rPr lang="en-US" dirty="0">
                <a:latin typeface="210 맨발의청춘 B"/>
              </a:rPr>
              <a:t>         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secara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moralitas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berarti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memiki</a:t>
            </a:r>
            <a:r>
              <a:rPr lang="en-US" dirty="0">
                <a:latin typeface="210 맨발의청춘 B"/>
              </a:rPr>
              <a:t>             </a:t>
            </a:r>
            <a:r>
              <a:rPr lang="en-US" dirty="0" err="1">
                <a:latin typeface="210 맨발의청춘 B"/>
              </a:rPr>
              <a:t>kesadaran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lebih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tinggi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dibandingkan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hanya</a:t>
            </a:r>
            <a:r>
              <a:rPr lang="en-US" dirty="0">
                <a:latin typeface="210 맨발의청춘 B"/>
              </a:rPr>
              <a:t>       </a:t>
            </a:r>
            <a:r>
              <a:rPr lang="en-US" dirty="0" err="1">
                <a:latin typeface="210 맨발의청춘 B"/>
              </a:rPr>
              <a:t>sekadar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memahami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kaidah</a:t>
            </a:r>
            <a:r>
              <a:rPr lang="en-US" dirty="0">
                <a:latin typeface="210 맨발의청춘 B"/>
              </a:rPr>
              <a:t> hokum</a:t>
            </a:r>
          </a:p>
          <a:p>
            <a:pPr marL="0" indent="0">
              <a:buNone/>
            </a:pPr>
            <a:endParaRPr lang="en-US" dirty="0">
              <a:latin typeface="210 맨발의청춘 B"/>
            </a:endParaRPr>
          </a:p>
          <a:p>
            <a:pPr marL="0" indent="0">
              <a:buNone/>
            </a:pPr>
            <a:r>
              <a:rPr lang="en-US" dirty="0">
                <a:latin typeface="210 맨발의청춘 B"/>
              </a:rPr>
              <a:t>d. </a:t>
            </a:r>
            <a:r>
              <a:rPr lang="en-US" dirty="0" err="1">
                <a:latin typeface="210 맨발의청춘 B"/>
              </a:rPr>
              <a:t>Perilaku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210 맨발의청춘 B"/>
              </a:rPr>
              <a:t>Kesadaran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paling </a:t>
            </a:r>
            <a:r>
              <a:rPr lang="en-US" dirty="0" err="1">
                <a:latin typeface="210 맨발의청춘 B"/>
              </a:rPr>
              <a:t>tinggi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memiliki</a:t>
            </a:r>
            <a:r>
              <a:rPr lang="en-US" dirty="0">
                <a:latin typeface="210 맨발의청춘 B"/>
              </a:rPr>
              <a:t>            </a:t>
            </a:r>
            <a:r>
              <a:rPr lang="en-US" dirty="0" err="1">
                <a:latin typeface="210 맨발의청춘 B"/>
              </a:rPr>
              <a:t>perilaku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Misal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mampu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berperilaku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sesuai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berlaku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arti</a:t>
            </a:r>
            <a:r>
              <a:rPr lang="en-US" dirty="0">
                <a:latin typeface="210 맨발의청춘 B"/>
              </a:rPr>
              <a:t> me-</a:t>
            </a:r>
            <a:r>
              <a:rPr lang="en-US" dirty="0" err="1">
                <a:latin typeface="210 맨발의청춘 B"/>
              </a:rPr>
              <a:t>matuhi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peraturan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</a:t>
            </a:r>
          </a:p>
          <a:p>
            <a:endParaRPr lang="id-ID" dirty="0">
              <a:latin typeface="210 맨발의청춘 B"/>
            </a:endParaRP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92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692399" y="365125"/>
            <a:ext cx="9101667" cy="1325563"/>
          </a:xfrm>
        </p:spPr>
        <p:txBody>
          <a:bodyPr/>
          <a:lstStyle/>
          <a:p>
            <a:r>
              <a:rPr lang="en-US" dirty="0">
                <a:latin typeface="The Sims Sans" panose="02000000000000000000" pitchFamily="50" charset="0"/>
              </a:rPr>
              <a:t>BEBERAPA MOTIVASI MEMATUHI   HUKUM</a:t>
            </a:r>
            <a:endParaRPr lang="id-ID" dirty="0">
              <a:latin typeface="The Sims Sans" panose="02000000000000000000" pitchFamily="50" charset="0"/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400" y="1766358"/>
            <a:ext cx="910166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210 맨발의청춘 B"/>
              </a:rPr>
              <a:t>Diantara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norma-norma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huk-umah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memiliki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ciri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khusus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berbeda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dengan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lainnya</a:t>
            </a:r>
            <a:r>
              <a:rPr lang="en-US" dirty="0">
                <a:latin typeface="210 맨발의청춘 B"/>
              </a:rPr>
              <a:t>. Norma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bertujuan</a:t>
            </a:r>
            <a:r>
              <a:rPr lang="en-US" dirty="0">
                <a:latin typeface="210 맨발의청춘 B"/>
              </a:rPr>
              <a:t>  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mencapai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suasana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damai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kehidupan</a:t>
            </a:r>
            <a:r>
              <a:rPr lang="en-US" dirty="0">
                <a:latin typeface="210 맨발의청춘 B"/>
              </a:rPr>
              <a:t>  </a:t>
            </a:r>
            <a:r>
              <a:rPr lang="en-US" dirty="0" err="1">
                <a:latin typeface="210 맨발의청춘 B"/>
              </a:rPr>
              <a:t>masyara-kat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melalui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keserasian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ketertiban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keadilan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Faktor</a:t>
            </a:r>
            <a:r>
              <a:rPr lang="en-US" dirty="0">
                <a:latin typeface="210 맨발의청춘 B"/>
              </a:rPr>
              <a:t>        </a:t>
            </a:r>
            <a:r>
              <a:rPr lang="en-US" dirty="0" err="1">
                <a:latin typeface="210 맨발의청춘 B"/>
              </a:rPr>
              <a:t>pendorong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mendorong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lebih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mematuhi</a:t>
            </a:r>
            <a:r>
              <a:rPr lang="en-US" dirty="0">
                <a:latin typeface="210 맨발의청춘 B"/>
              </a:rPr>
              <a:t>    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diantaranya</a:t>
            </a:r>
            <a:r>
              <a:rPr lang="en-US" dirty="0">
                <a:latin typeface="210 맨발의청춘 B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Dorongan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bersifat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psikologis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Dorongan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memelihara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nilai-nilai</a:t>
            </a:r>
            <a:r>
              <a:rPr lang="en-US" dirty="0">
                <a:latin typeface="210 맨발의청춘 B"/>
              </a:rPr>
              <a:t> moral yang </a:t>
            </a:r>
            <a:r>
              <a:rPr lang="en-US" dirty="0" err="1">
                <a:latin typeface="210 맨발의청춘 B"/>
              </a:rPr>
              <a:t>luhur</a:t>
            </a:r>
            <a:r>
              <a:rPr lang="en-US" dirty="0">
                <a:latin typeface="210 맨발의청춘 B"/>
              </a:rPr>
              <a:t>  di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Dorongan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upaya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memperoleh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perlindungan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210 맨발의청춘 B"/>
              </a:rPr>
              <a:t>Dorongan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menghindar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sanksi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.</a:t>
            </a: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399" y="524933"/>
            <a:ext cx="9203267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210 맨발의청춘 B"/>
              </a:rPr>
              <a:t>Ketaatan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terhadap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terdorong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karena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adanya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keinginan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diri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untuk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menjaga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hubungan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baik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sesama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anggota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kelompok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masyarakat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Namun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suatu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norma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berfungsi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secar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efektif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apabila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ditunjang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oleh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bidang-bidang</a:t>
            </a:r>
            <a:r>
              <a:rPr lang="en-US" dirty="0">
                <a:latin typeface="210 맨발의청춘 B"/>
              </a:rPr>
              <a:t> yang lain </a:t>
            </a:r>
            <a:r>
              <a:rPr lang="en-US" dirty="0" err="1">
                <a:latin typeface="210 맨발의청춘 B"/>
              </a:rPr>
              <a:t>seperti</a:t>
            </a:r>
            <a:r>
              <a:rPr lang="en-US" dirty="0">
                <a:latin typeface="210 맨발의청춘 B"/>
              </a:rPr>
              <a:t>     </a:t>
            </a:r>
            <a:r>
              <a:rPr lang="en-US" dirty="0" err="1">
                <a:latin typeface="210 맨발의청춘 B"/>
              </a:rPr>
              <a:t>kehidupan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ekonomi</a:t>
            </a:r>
            <a:r>
              <a:rPr lang="en-US" dirty="0">
                <a:latin typeface="210 맨발의청춘 B"/>
              </a:rPr>
              <a:t>, </a:t>
            </a:r>
            <a:r>
              <a:rPr lang="en-US" dirty="0" err="1">
                <a:latin typeface="210 맨발의청춘 B"/>
              </a:rPr>
              <a:t>perkembangan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politik</a:t>
            </a:r>
            <a:r>
              <a:rPr lang="en-US" dirty="0">
                <a:latin typeface="210 맨발의청춘 B"/>
              </a:rPr>
              <a:t>,  </a:t>
            </a:r>
            <a:r>
              <a:rPr lang="en-US" dirty="0" err="1">
                <a:latin typeface="210 맨발의청춘 B"/>
              </a:rPr>
              <a:t>pergeseran-pergeseran</a:t>
            </a:r>
            <a:r>
              <a:rPr lang="en-US" dirty="0">
                <a:latin typeface="210 맨발의청춘 B"/>
              </a:rPr>
              <a:t> social, </a:t>
            </a:r>
            <a:r>
              <a:rPr lang="en-US" dirty="0" err="1">
                <a:latin typeface="210 맨발의청춘 B"/>
              </a:rPr>
              <a:t>dan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kondisi-kondisi</a:t>
            </a:r>
            <a:r>
              <a:rPr lang="en-US" dirty="0">
                <a:latin typeface="210 맨발의청춘 B"/>
              </a:rPr>
              <a:t> yang </a:t>
            </a:r>
            <a:r>
              <a:rPr lang="en-US" dirty="0" err="1">
                <a:latin typeface="210 맨발의청춘 B"/>
              </a:rPr>
              <a:t>relevan</a:t>
            </a:r>
            <a:r>
              <a:rPr lang="en-US" dirty="0">
                <a:latin typeface="210 맨발의청춘 B"/>
              </a:rPr>
              <a:t>. </a:t>
            </a:r>
            <a:r>
              <a:rPr lang="en-US" dirty="0" err="1">
                <a:latin typeface="210 맨발의청춘 B"/>
              </a:rPr>
              <a:t>Jika</a:t>
            </a:r>
            <a:r>
              <a:rPr lang="en-US" dirty="0">
                <a:latin typeface="210 맨발의청춘 B"/>
              </a:rPr>
              <a:t> factor-factor </a:t>
            </a:r>
            <a:r>
              <a:rPr lang="en-US" dirty="0" err="1">
                <a:latin typeface="210 맨발의청춘 B"/>
              </a:rPr>
              <a:t>pendorong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telah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dimiliki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masyrakat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maka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dapat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dipastikan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bahwa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hukum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akan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mampu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menjaga</a:t>
            </a:r>
            <a:r>
              <a:rPr lang="en-US" dirty="0">
                <a:latin typeface="210 맨발의청춘 B"/>
              </a:rPr>
              <a:t>   </a:t>
            </a:r>
            <a:r>
              <a:rPr lang="en-US" dirty="0" err="1">
                <a:latin typeface="210 맨발의청춘 B"/>
              </a:rPr>
              <a:t>hubungan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baik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antara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individu</a:t>
            </a:r>
            <a:r>
              <a:rPr lang="en-US" dirty="0">
                <a:latin typeface="210 맨발의청춘 B"/>
              </a:rPr>
              <a:t> di </a:t>
            </a:r>
            <a:r>
              <a:rPr lang="en-US" dirty="0" err="1">
                <a:latin typeface="210 맨발의청춘 B"/>
              </a:rPr>
              <a:t>dalam</a:t>
            </a:r>
            <a:r>
              <a:rPr lang="en-US" dirty="0">
                <a:latin typeface="210 맨발의청춘 B"/>
              </a:rPr>
              <a:t> </a:t>
            </a:r>
            <a:r>
              <a:rPr lang="en-US" dirty="0" err="1">
                <a:latin typeface="210 맨발의청춘 B"/>
              </a:rPr>
              <a:t>keompok</a:t>
            </a:r>
            <a:r>
              <a:rPr lang="en-US" dirty="0">
                <a:latin typeface="210 맨발의청춘 B"/>
              </a:rPr>
              <a:t> mas-</a:t>
            </a:r>
            <a:r>
              <a:rPr lang="en-US" dirty="0" err="1">
                <a:latin typeface="210 맨발의청춘 B"/>
              </a:rPr>
              <a:t>yarakat</a:t>
            </a:r>
            <a:r>
              <a:rPr lang="en-US" dirty="0">
                <a:latin typeface="210 맨발의청춘 B"/>
              </a:rPr>
              <a:t>.</a:t>
            </a: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34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8104" y="3393154"/>
            <a:ext cx="779229" cy="3020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21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1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09" b="94101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10"/>
          <a:stretch/>
        </p:blipFill>
        <p:spPr bwMode="auto">
          <a:xfrm flipH="1">
            <a:off x="7539307" y="1723869"/>
            <a:ext cx="2699001" cy="28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28"/>
          <p:cNvGrpSpPr/>
          <p:nvPr/>
        </p:nvGrpSpPr>
        <p:grpSpPr>
          <a:xfrm>
            <a:off x="4368898" y="2837344"/>
            <a:ext cx="6069359" cy="1227288"/>
            <a:chOff x="5204627" y="2312871"/>
            <a:chExt cx="6069359" cy="1227288"/>
          </a:xfrm>
        </p:grpSpPr>
        <p:cxnSp>
          <p:nvCxnSpPr>
            <p:cNvPr id="19" name="직선 연결선 30"/>
            <p:cNvCxnSpPr/>
            <p:nvPr/>
          </p:nvCxnSpPr>
          <p:spPr>
            <a:xfrm>
              <a:off x="8567808" y="2312871"/>
              <a:ext cx="0" cy="1227288"/>
            </a:xfrm>
            <a:prstGeom prst="line">
              <a:avLst/>
            </a:prstGeom>
            <a:ln w="76200">
              <a:solidFill>
                <a:srgbClr val="3DADE4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Box 22"/>
            <p:cNvSpPr txBox="1"/>
            <p:nvPr/>
          </p:nvSpPr>
          <p:spPr>
            <a:xfrm>
              <a:off x="5204627" y="2749955"/>
              <a:ext cx="6069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Persegi panjang 2"/>
          <p:cNvSpPr/>
          <p:nvPr/>
        </p:nvSpPr>
        <p:spPr>
          <a:xfrm>
            <a:off x="2238267" y="3069988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Norma-</a:t>
            </a:r>
            <a:r>
              <a:rPr lang="en-US" altLang="ko-K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norma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di </a:t>
            </a:r>
            <a:r>
              <a:rPr lang="en-US" altLang="ko-K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masyarakat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583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 AGAMA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357810" y="1825625"/>
            <a:ext cx="9659818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agama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perintah-perintah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larangan-larangan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ajaran-ajaran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dogmatis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ditambah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dituntut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menja-lankan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kepercayaannya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30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31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3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8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25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327990" y="1902221"/>
            <a:ext cx="9699233" cy="4351338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menyekutukan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Allah,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menjalankannya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meninggal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neraka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3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 HUKUM </a:t>
            </a:r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361549" y="1471167"/>
            <a:ext cx="9695808" cy="502902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kedamaian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kepastian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melindungi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lain,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badan,kehormatan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kekayaan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rukun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damai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melanggar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dipenjara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membayar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pajak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melanggar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3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8105" y="3393155"/>
            <a:ext cx="623454" cy="2493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21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21"/>
          <p:cNvSpPr txBox="1"/>
          <p:nvPr/>
        </p:nvSpPr>
        <p:spPr>
          <a:xfrm>
            <a:off x="1412896" y="3916517"/>
            <a:ext cx="665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 err="1"/>
              <a:t>Unsur-Unsur</a:t>
            </a:r>
            <a:r>
              <a:rPr lang="en-US" altLang="ko-KR" sz="4000" dirty="0"/>
              <a:t> </a:t>
            </a:r>
            <a:r>
              <a:rPr lang="en-US" altLang="ko-KR" sz="4000" dirty="0" err="1"/>
              <a:t>Hukum</a:t>
            </a:r>
            <a:endParaRPr lang="en-US" altLang="ko-KR" sz="4000" dirty="0"/>
          </a:p>
        </p:txBody>
      </p:sp>
      <p:pic>
        <p:nvPicPr>
          <p:cNvPr id="4098" name="Picture 2" descr="ì§ë¸ë¦¬ ë¡ê³ 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3" y="1022222"/>
            <a:ext cx="2995398" cy="24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2388730" y="3724965"/>
            <a:ext cx="4707924" cy="0"/>
          </a:xfrm>
          <a:prstGeom prst="line">
            <a:avLst/>
          </a:prstGeom>
          <a:ln w="38100">
            <a:solidFill>
              <a:srgbClr val="0FB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6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 KESUSILAAN </a:t>
            </a:r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30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31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3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8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1825625"/>
            <a:ext cx="889220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susila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nurani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kabaikan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kesusilaan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kesusil-aan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dijumpai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69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22606" y="1902221"/>
            <a:ext cx="9838109" cy="4351338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kesusilaan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jujur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menfitnah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lain,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kesusilaan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kebanyakan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dikucilkan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52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 KESOPANAN ATAU ADAT </a:t>
            </a:r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35176" y="1902221"/>
            <a:ext cx="972553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kesopanan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kaitannya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kesopanan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kesopanan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daerahnya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Kalimantan,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upacara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menyembunyikan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kuningan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Upacara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syukur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142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NORMA 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1825625"/>
            <a:ext cx="888227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kenyamanan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kemakmuran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keselarasan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pelanggarnya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23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NORMA 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93982" y="1732944"/>
            <a:ext cx="9616067" cy="4351338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Norma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diterapkannya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damai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308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NORMA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1825625"/>
            <a:ext cx="91321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perpecahan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perselisihan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kerukunan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kedamaian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09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5" y="3058712"/>
            <a:ext cx="2078976" cy="3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9"/>
          <p:cNvGrpSpPr/>
          <p:nvPr/>
        </p:nvGrpSpPr>
        <p:grpSpPr>
          <a:xfrm>
            <a:off x="9630137" y="1982518"/>
            <a:ext cx="2358891" cy="2107768"/>
            <a:chOff x="9632219" y="2749648"/>
            <a:chExt cx="2358891" cy="2107768"/>
          </a:xfrm>
        </p:grpSpPr>
        <p:sp>
          <p:nvSpPr>
            <p:cNvPr id="19" name="TextBox 20"/>
            <p:cNvSpPr txBox="1"/>
            <p:nvPr/>
          </p:nvSpPr>
          <p:spPr>
            <a:xfrm>
              <a:off x="10089571" y="2749648"/>
              <a:ext cx="19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/>
          </p:nvSpPr>
          <p:spPr>
            <a:xfrm>
              <a:off x="10089572" y="3245015"/>
              <a:ext cx="1901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Norma-</a:t>
              </a:r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norma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2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6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7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46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12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23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6000960" y="150129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직선 연결선 2"/>
          <p:cNvCxnSpPr/>
          <p:nvPr/>
        </p:nvCxnSpPr>
        <p:spPr>
          <a:xfrm>
            <a:off x="4801423" y="3654738"/>
            <a:ext cx="4707924" cy="0"/>
          </a:xfrm>
          <a:prstGeom prst="line">
            <a:avLst/>
          </a:prstGeom>
          <a:ln w="38100">
            <a:solidFill>
              <a:srgbClr val="0FB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1"/>
          <p:cNvSpPr txBox="1"/>
          <p:nvPr/>
        </p:nvSpPr>
        <p:spPr>
          <a:xfrm>
            <a:off x="3702750" y="3811871"/>
            <a:ext cx="665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 err="1"/>
              <a:t>Keragamaan</a:t>
            </a:r>
            <a:r>
              <a:rPr lang="en-US" altLang="ko-KR" sz="4000" dirty="0"/>
              <a:t> </a:t>
            </a:r>
            <a:r>
              <a:rPr lang="en-US" altLang="ko-KR" sz="4000" dirty="0" err="1"/>
              <a:t>Arti</a:t>
            </a:r>
            <a:r>
              <a:rPr lang="en-US" altLang="ko-KR" sz="4000" dirty="0"/>
              <a:t> </a:t>
            </a:r>
            <a:r>
              <a:rPr lang="en-US" altLang="ko-KR" sz="4000" dirty="0" err="1"/>
              <a:t>hukum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073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699875" y="117006"/>
            <a:ext cx="9253426" cy="1325563"/>
          </a:xfrm>
        </p:spPr>
        <p:txBody>
          <a:bodyPr/>
          <a:lstStyle/>
          <a:p>
            <a:r>
              <a:rPr lang="en-US" dirty="0"/>
              <a:t>KERAGAMAN ARTI HUKUM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40" y="1419319"/>
            <a:ext cx="9121224" cy="52018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 err="1">
                <a:latin typeface="Lato"/>
              </a:rPr>
              <a:t>Menurut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Kamus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Besar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Bahasa</a:t>
            </a:r>
            <a:r>
              <a:rPr lang="en-ID" dirty="0">
                <a:latin typeface="Lato"/>
              </a:rPr>
              <a:t> Indonesia kata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adalah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peraturan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adat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secara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resmi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dianggap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mengikat,dilaku-kan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oleh</a:t>
            </a:r>
            <a:r>
              <a:rPr lang="en-ID" dirty="0">
                <a:latin typeface="Lato"/>
              </a:rPr>
              <a:t>           </a:t>
            </a:r>
            <a:r>
              <a:rPr lang="en-ID" dirty="0" err="1">
                <a:latin typeface="Lato"/>
              </a:rPr>
              <a:t>penguasa,pemerintah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otoritas</a:t>
            </a:r>
            <a:r>
              <a:rPr lang="en-ID" dirty="0">
                <a:latin typeface="Lato"/>
              </a:rPr>
              <a:t>.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dapat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disesuaikan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dengan</a:t>
            </a:r>
            <a:r>
              <a:rPr lang="en-ID" dirty="0">
                <a:latin typeface="Lato"/>
              </a:rPr>
              <a:t>  </a:t>
            </a:r>
            <a:r>
              <a:rPr lang="en-ID" dirty="0" err="1">
                <a:latin typeface="Lato"/>
              </a:rPr>
              <a:t>tujuan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konteksnya</a:t>
            </a:r>
            <a:r>
              <a:rPr lang="en-ID" dirty="0">
                <a:latin typeface="Lato"/>
              </a:rPr>
              <a:t> yang di </a:t>
            </a:r>
            <a:r>
              <a:rPr lang="en-ID" dirty="0" err="1">
                <a:latin typeface="Lato"/>
              </a:rPr>
              <a:t>kemukakan</a:t>
            </a:r>
            <a:r>
              <a:rPr lang="en-ID" dirty="0">
                <a:latin typeface="Lato"/>
              </a:rPr>
              <a:t>  </a:t>
            </a:r>
            <a:r>
              <a:rPr lang="en-ID" dirty="0" err="1">
                <a:latin typeface="Lato"/>
              </a:rPr>
              <a:t>oleh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Purnadi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Soerjono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berikut</a:t>
            </a:r>
            <a:endParaRPr lang="en-ID" dirty="0">
              <a:latin typeface="Lato"/>
            </a:endParaRPr>
          </a:p>
          <a:p>
            <a:pPr marL="0" indent="0">
              <a:buNone/>
            </a:pPr>
            <a:endParaRPr lang="en-ID" dirty="0">
              <a:latin typeface="Lato"/>
            </a:endParaRPr>
          </a:p>
          <a:p>
            <a:pPr marL="514350" indent="-514350">
              <a:buAutoNum type="alphaUcPeriod"/>
            </a:pP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ilmu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pengetahuan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adalah</a:t>
            </a:r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 err="1">
                <a:latin typeface="Lato"/>
              </a:rPr>
              <a:t>pengetahuan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tersusun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secara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sistematis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dasar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kekuatan</a:t>
            </a:r>
            <a:r>
              <a:rPr lang="en-ID" dirty="0">
                <a:latin typeface="Lato"/>
              </a:rPr>
              <a:t>       </a:t>
            </a:r>
            <a:r>
              <a:rPr lang="en-ID" dirty="0" err="1">
                <a:latin typeface="Lato"/>
              </a:rPr>
              <a:t>pemikiran</a:t>
            </a:r>
            <a:r>
              <a:rPr lang="en-ID" dirty="0">
                <a:latin typeface="Lato"/>
              </a:rPr>
              <a:t>.</a:t>
            </a:r>
          </a:p>
          <a:p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>
                <a:latin typeface="Lato"/>
              </a:rPr>
              <a:t>B.   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disiplin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adalah</a:t>
            </a:r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sistem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ajaran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tentang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kenyataan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dihadapi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sistem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ajaran</a:t>
            </a:r>
            <a:r>
              <a:rPr lang="en-ID" dirty="0">
                <a:latin typeface="Lato"/>
              </a:rPr>
              <a:t>      </a:t>
            </a:r>
            <a:r>
              <a:rPr lang="en-ID" dirty="0" err="1">
                <a:latin typeface="Lato"/>
              </a:rPr>
              <a:t>mengenai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gejala</a:t>
            </a:r>
            <a:r>
              <a:rPr lang="en-ID" dirty="0">
                <a:latin typeface="Lato"/>
              </a:rPr>
              <a:t> - </a:t>
            </a:r>
            <a:r>
              <a:rPr lang="en-ID" dirty="0" err="1">
                <a:latin typeface="Lato"/>
              </a:rPr>
              <a:t>gejala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dihadapi.Pada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dasarnya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disiplin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        </a:t>
            </a:r>
            <a:r>
              <a:rPr lang="en-ID" dirty="0" err="1">
                <a:latin typeface="Lato"/>
              </a:rPr>
              <a:t>dapat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dibedakan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menjadi</a:t>
            </a:r>
            <a:r>
              <a:rPr lang="en-ID" dirty="0">
                <a:latin typeface="Lato"/>
              </a:rPr>
              <a:t> 2, </a:t>
            </a:r>
            <a:r>
              <a:rPr lang="en-ID" dirty="0" err="1">
                <a:latin typeface="Lato"/>
              </a:rPr>
              <a:t>yaitu</a:t>
            </a:r>
            <a:r>
              <a:rPr lang="en-ID" dirty="0">
                <a:latin typeface="Lato"/>
              </a:rPr>
              <a:t> :</a:t>
            </a:r>
          </a:p>
          <a:p>
            <a:pPr marL="514350" indent="-514350">
              <a:buAutoNum type="arabicPeriod"/>
            </a:pPr>
            <a:r>
              <a:rPr lang="en-ID" dirty="0" err="1">
                <a:latin typeface="Lato"/>
              </a:rPr>
              <a:t>Disiplin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Analitis</a:t>
            </a:r>
            <a:r>
              <a:rPr lang="en-ID" dirty="0">
                <a:latin typeface="Lato"/>
              </a:rPr>
              <a:t>    </a:t>
            </a:r>
          </a:p>
          <a:p>
            <a:pPr marL="514350" indent="-514350">
              <a:buAutoNum type="arabicPeriod"/>
            </a:pPr>
            <a:r>
              <a:rPr lang="en-ID" dirty="0" err="1">
                <a:latin typeface="Lato"/>
              </a:rPr>
              <a:t>Disiplin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Preskriptip</a:t>
            </a:r>
            <a:r>
              <a:rPr lang="en-ID" dirty="0">
                <a:latin typeface="Lato"/>
              </a:rPr>
              <a:t> </a:t>
            </a:r>
            <a:r>
              <a:rPr lang="en-ID" dirty="0" err="1">
                <a:latin typeface="Lato"/>
              </a:rPr>
              <a:t>adalah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sistem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ajaran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mengenai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apa</a:t>
            </a:r>
            <a:r>
              <a:rPr lang="en-ID" dirty="0">
                <a:latin typeface="Lato"/>
              </a:rPr>
              <a:t> yang           </a:t>
            </a:r>
            <a:r>
              <a:rPr lang="en-ID" dirty="0" err="1">
                <a:latin typeface="Lato"/>
              </a:rPr>
              <a:t>seyognya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harus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dilakukan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dalam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mengadapi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kenyataan</a:t>
            </a:r>
            <a:r>
              <a:rPr lang="en-ID" dirty="0">
                <a:latin typeface="Lato"/>
              </a:rPr>
              <a:t>. </a:t>
            </a:r>
          </a:p>
          <a:p>
            <a:endParaRPr lang="en-ID" dirty="0">
              <a:latin typeface="Lato"/>
            </a:endParaRPr>
          </a:p>
          <a:p>
            <a:endParaRPr lang="en-ID" dirty="0">
              <a:latin typeface="Lato"/>
            </a:endParaRPr>
          </a:p>
          <a:p>
            <a:endParaRPr lang="en-ID" sz="3600" dirty="0"/>
          </a:p>
          <a:p>
            <a:endParaRPr lang="en-ID" sz="3600" dirty="0"/>
          </a:p>
          <a:p>
            <a:endParaRPr lang="en-ID" sz="3600" dirty="0"/>
          </a:p>
          <a:p>
            <a:endParaRPr lang="en-ID" sz="3600" dirty="0"/>
          </a:p>
          <a:p>
            <a:endParaRPr lang="en-ID" sz="3600" dirty="0"/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356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40" y="275422"/>
            <a:ext cx="9253426" cy="59015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ato"/>
              </a:rPr>
              <a:t>C. </a:t>
            </a:r>
            <a:r>
              <a:rPr lang="en-US" dirty="0" err="1">
                <a:latin typeface="Lato"/>
              </a:rPr>
              <a:t>Hukum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sebagai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norma</a:t>
            </a:r>
            <a:endParaRPr lang="en-US" dirty="0">
              <a:latin typeface="Lato"/>
            </a:endParaRPr>
          </a:p>
          <a:p>
            <a:pPr marL="0" indent="0">
              <a:buNone/>
            </a:pPr>
            <a:endParaRPr lang="en-US" dirty="0">
              <a:latin typeface="Lato"/>
            </a:endParaRPr>
          </a:p>
          <a:p>
            <a:pPr marL="0" indent="0">
              <a:buNone/>
            </a:pPr>
            <a:r>
              <a:rPr lang="en-ID" dirty="0">
                <a:latin typeface="Lato"/>
              </a:rPr>
              <a:t>Norma </a:t>
            </a:r>
            <a:r>
              <a:rPr lang="en-ID" dirty="0" err="1">
                <a:latin typeface="Lato"/>
              </a:rPr>
              <a:t>merupakan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aturan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pedoman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petunjuk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bagi</a:t>
            </a:r>
            <a:r>
              <a:rPr lang="en-ID" dirty="0">
                <a:latin typeface="Lato"/>
              </a:rPr>
              <a:t>   </a:t>
            </a:r>
            <a:r>
              <a:rPr lang="en-ID" dirty="0" err="1">
                <a:latin typeface="Lato"/>
              </a:rPr>
              <a:t>seseorang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untuk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berbuat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bertingkah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laku</a:t>
            </a:r>
            <a:r>
              <a:rPr lang="en-ID" dirty="0">
                <a:latin typeface="Lato"/>
              </a:rPr>
              <a:t>                  </a:t>
            </a:r>
            <a:r>
              <a:rPr lang="en-ID" dirty="0" err="1">
                <a:latin typeface="Lato"/>
              </a:rPr>
              <a:t>sebagaimana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mestinya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sebagaimana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seharusnya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terha</a:t>
            </a:r>
            <a:r>
              <a:rPr lang="en-ID" dirty="0">
                <a:latin typeface="Lato"/>
              </a:rPr>
              <a:t>-dap </a:t>
            </a:r>
            <a:r>
              <a:rPr lang="en-ID" dirty="0" err="1">
                <a:latin typeface="Lato"/>
              </a:rPr>
              <a:t>sesama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manusia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dalam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lingkungan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suatu</a:t>
            </a:r>
            <a:r>
              <a:rPr lang="en-ID" dirty="0">
                <a:latin typeface="Lato"/>
              </a:rPr>
              <a:t>                 </a:t>
            </a:r>
            <a:r>
              <a:rPr lang="en-ID" dirty="0" err="1">
                <a:latin typeface="Lato"/>
              </a:rPr>
              <a:t>masyarakat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tertentu</a:t>
            </a:r>
            <a:r>
              <a:rPr lang="en-ID" dirty="0">
                <a:latin typeface="Lato"/>
              </a:rPr>
              <a:t>. </a:t>
            </a:r>
            <a:r>
              <a:rPr lang="en-ID" dirty="0" err="1">
                <a:latin typeface="Lato"/>
              </a:rPr>
              <a:t>Hakiki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dari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di </a:t>
            </a:r>
            <a:r>
              <a:rPr lang="en-ID" dirty="0" err="1">
                <a:latin typeface="Lato"/>
              </a:rPr>
              <a:t>mana</a:t>
            </a:r>
            <a:r>
              <a:rPr lang="en-ID" dirty="0">
                <a:latin typeface="Lato"/>
              </a:rPr>
              <a:t> di </a:t>
            </a:r>
            <a:r>
              <a:rPr lang="en-ID" dirty="0" err="1">
                <a:latin typeface="Lato"/>
              </a:rPr>
              <a:t>satu</a:t>
            </a:r>
            <a:r>
              <a:rPr lang="en-ID" dirty="0">
                <a:latin typeface="Lato"/>
              </a:rPr>
              <a:t>   </a:t>
            </a:r>
            <a:r>
              <a:rPr lang="en-ID" dirty="0" err="1">
                <a:latin typeface="Lato"/>
              </a:rPr>
              <a:t>pihak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harus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mengandung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unsur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kepastian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  </a:t>
            </a:r>
            <a:r>
              <a:rPr lang="en-ID" dirty="0" err="1">
                <a:latin typeface="Lato"/>
              </a:rPr>
              <a:t>prediktabilitas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sehingga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harus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stabil</a:t>
            </a:r>
            <a:r>
              <a:rPr lang="en-ID" dirty="0">
                <a:latin typeface="Lato"/>
              </a:rPr>
              <a:t>. </a:t>
            </a:r>
            <a:r>
              <a:rPr lang="en-ID" dirty="0" err="1">
                <a:latin typeface="Lato"/>
              </a:rPr>
              <a:t>Tetapi</a:t>
            </a:r>
            <a:r>
              <a:rPr lang="en-ID" dirty="0">
                <a:latin typeface="Lato"/>
              </a:rPr>
              <a:t> di lain    </a:t>
            </a:r>
            <a:r>
              <a:rPr lang="en-ID" dirty="0" err="1">
                <a:latin typeface="Lato"/>
              </a:rPr>
              <a:t>pihak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haruslah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dinamis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sehingga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selalu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dapat</a:t>
            </a:r>
            <a:r>
              <a:rPr lang="en-ID" dirty="0">
                <a:latin typeface="Lato"/>
              </a:rPr>
              <a:t>   </a:t>
            </a:r>
            <a:r>
              <a:rPr lang="en-ID" dirty="0" err="1">
                <a:latin typeface="Lato"/>
              </a:rPr>
              <a:t>mengikut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dinamika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perkembangan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kehidupan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manusia</a:t>
            </a:r>
            <a:r>
              <a:rPr lang="en-ID" dirty="0">
                <a:latin typeface="Lato"/>
              </a:rPr>
              <a:t>.</a:t>
            </a:r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23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39" y="374573"/>
            <a:ext cx="9286477" cy="5802390"/>
          </a:xfrm>
        </p:spPr>
        <p:txBody>
          <a:bodyPr/>
          <a:lstStyle/>
          <a:p>
            <a:pPr marL="0" indent="0">
              <a:buNone/>
            </a:pPr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US" dirty="0">
                <a:latin typeface="Lato"/>
              </a:rPr>
              <a:t>D. </a:t>
            </a:r>
            <a:r>
              <a:rPr lang="en-US" dirty="0" err="1">
                <a:latin typeface="Lato"/>
              </a:rPr>
              <a:t>Hukum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sebagai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tata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hukum</a:t>
            </a:r>
            <a:endParaRPr lang="en-US" dirty="0">
              <a:latin typeface="Lato"/>
            </a:endParaRPr>
          </a:p>
          <a:p>
            <a:pPr marL="0" indent="0">
              <a:buNone/>
            </a:pPr>
            <a:endParaRPr lang="en-US" dirty="0">
              <a:latin typeface="Lato"/>
            </a:endParaRPr>
          </a:p>
          <a:p>
            <a:pPr marL="0" indent="0">
              <a:buNone/>
            </a:pPr>
            <a:r>
              <a:rPr lang="en-US" dirty="0">
                <a:latin typeface="Lato"/>
              </a:rPr>
              <a:t> </a:t>
            </a:r>
            <a:r>
              <a:rPr lang="en-ID" dirty="0">
                <a:latin typeface="Lato"/>
              </a:rPr>
              <a:t>Kata ”Tata” </a:t>
            </a:r>
            <a:r>
              <a:rPr lang="en-ID" dirty="0" err="1">
                <a:latin typeface="Lato"/>
              </a:rPr>
              <a:t>menurut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kamus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bahasa</a:t>
            </a:r>
            <a:r>
              <a:rPr lang="en-ID" dirty="0">
                <a:latin typeface="Lato"/>
              </a:rPr>
              <a:t> Indonesia </a:t>
            </a:r>
            <a:r>
              <a:rPr lang="en-ID" dirty="0" err="1">
                <a:latin typeface="Lato"/>
              </a:rPr>
              <a:t>berarti</a:t>
            </a:r>
            <a:r>
              <a:rPr lang="en-ID" dirty="0">
                <a:latin typeface="Lato"/>
              </a:rPr>
              <a:t>     </a:t>
            </a:r>
            <a:r>
              <a:rPr lang="en-ID" dirty="0" err="1">
                <a:latin typeface="Lato"/>
              </a:rPr>
              <a:t>aturan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susunan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cara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menyusun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sistem</a:t>
            </a:r>
            <a:r>
              <a:rPr lang="en-ID" dirty="0">
                <a:latin typeface="Lato"/>
              </a:rPr>
              <a:t>. Tata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    </a:t>
            </a:r>
            <a:r>
              <a:rPr lang="en-ID" dirty="0" err="1">
                <a:latin typeface="Lato"/>
              </a:rPr>
              <a:t>dapat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diartikan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peraturan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cara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tata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tertib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di </a:t>
            </a:r>
            <a:r>
              <a:rPr lang="en-ID" dirty="0" err="1">
                <a:latin typeface="Lato"/>
              </a:rPr>
              <a:t>suatu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negara</a:t>
            </a:r>
            <a:r>
              <a:rPr lang="en-ID" dirty="0">
                <a:latin typeface="Lato"/>
              </a:rPr>
              <a:t>,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lebih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dikenal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dengan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tatanan</a:t>
            </a:r>
            <a:r>
              <a:rPr lang="en-ID" dirty="0">
                <a:latin typeface="Lato"/>
              </a:rPr>
              <a:t>. Tata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berasal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dari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bahasa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Belanda</a:t>
            </a:r>
            <a:r>
              <a:rPr lang="en-ID" dirty="0">
                <a:latin typeface="Lato"/>
              </a:rPr>
              <a:t> </a:t>
            </a:r>
            <a:r>
              <a:rPr lang="en-ID" b="1" i="1" dirty="0">
                <a:latin typeface="Lato"/>
              </a:rPr>
              <a:t>“</a:t>
            </a:r>
            <a:r>
              <a:rPr lang="en-ID" b="1" i="1" dirty="0" err="1">
                <a:latin typeface="Lato"/>
              </a:rPr>
              <a:t>recht</a:t>
            </a:r>
            <a:r>
              <a:rPr lang="en-ID" b="1" i="1" dirty="0">
                <a:latin typeface="Lato"/>
              </a:rPr>
              <a:t> </a:t>
            </a:r>
            <a:r>
              <a:rPr lang="en-ID" b="1" i="1" dirty="0" err="1">
                <a:latin typeface="Lato"/>
              </a:rPr>
              <a:t>orde</a:t>
            </a:r>
            <a:r>
              <a:rPr lang="en-ID" b="1" i="1" dirty="0">
                <a:latin typeface="Lato"/>
              </a:rPr>
              <a:t>” </a:t>
            </a:r>
            <a:r>
              <a:rPr lang="en-ID" dirty="0" err="1">
                <a:latin typeface="Lato"/>
              </a:rPr>
              <a:t>artinya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susunan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atau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berarti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memberikan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tempat</a:t>
            </a:r>
            <a:r>
              <a:rPr lang="en-ID" dirty="0">
                <a:latin typeface="Lato"/>
              </a:rPr>
              <a:t>    yang </a:t>
            </a:r>
            <a:r>
              <a:rPr lang="en-ID" dirty="0" err="1">
                <a:latin typeface="Lato"/>
              </a:rPr>
              <a:t>sebenarnya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kepada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hukum</a:t>
            </a:r>
            <a:endParaRPr lang="en-ID" dirty="0">
              <a:latin typeface="Lato"/>
            </a:endParaRPr>
          </a:p>
          <a:p>
            <a:pPr marL="0" indent="0">
              <a:buNone/>
            </a:pPr>
            <a:endParaRPr lang="en-ID" dirty="0">
              <a:latin typeface="Lato"/>
            </a:endParaRPr>
          </a:p>
          <a:p>
            <a:pPr marL="0" indent="0">
              <a:buNone/>
            </a:pPr>
            <a:endParaRPr lang="en-ID" dirty="0">
              <a:latin typeface="Lato"/>
            </a:endParaRPr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6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12539" y="1815221"/>
            <a:ext cx="9848176" cy="4351194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Hakikat hukum diciptakan untuk mengatur tingkah laku atau tindakan masyarakat dalam kehidupan bernegara agar 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setiap interaksinya tidak merugikan diri sendiri maupun </a:t>
            </a:r>
            <a:r>
              <a:rPr lang="en-ID" dirty="0">
                <a:latin typeface="210 맨발의청춘 B"/>
              </a:rPr>
              <a:t>     </a:t>
            </a:r>
            <a:r>
              <a:rPr lang="id-ID" dirty="0">
                <a:latin typeface="210 맨발의청춘 B"/>
              </a:rPr>
              <a:t>orang lain. </a:t>
            </a:r>
          </a:p>
          <a:p>
            <a:r>
              <a:rPr lang="id-ID" dirty="0">
                <a:latin typeface="210 맨발의청춘 B"/>
              </a:rPr>
              <a:t>Hukum berisi berbagai perintah atau larangan.</a:t>
            </a:r>
          </a:p>
          <a:p>
            <a:r>
              <a:rPr lang="id-ID" dirty="0">
                <a:latin typeface="210 맨발의청춘 B"/>
              </a:rPr>
              <a:t>Berlandaskan atas pasal-pasal yang dibuat dan setiap 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pasal berisi fakta tindakan penyelewengan.</a:t>
            </a:r>
            <a:endParaRPr lang="en-US" dirty="0">
              <a:latin typeface="210 맨발의청춘 B"/>
            </a:endParaRPr>
          </a:p>
          <a:p>
            <a:endParaRPr lang="id-ID" dirty="0">
              <a:latin typeface="210 맨발의청춘 B"/>
            </a:endParaRPr>
          </a:p>
        </p:txBody>
      </p:sp>
      <p:sp>
        <p:nvSpPr>
          <p:cNvPr id="6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10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3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8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226800" cy="1325563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Hukum sebagai pengatur tingkah laku </a:t>
            </a:r>
            <a:br>
              <a:rPr lang="en-ID" dirty="0">
                <a:latin typeface="210 맨발의청춘 B"/>
              </a:rPr>
            </a:br>
            <a:r>
              <a:rPr lang="id-ID" dirty="0">
                <a:latin typeface="210 맨발의청춘 B"/>
              </a:rPr>
              <a:t>manusia</a:t>
            </a:r>
          </a:p>
        </p:txBody>
      </p:sp>
    </p:spTree>
    <p:extLst>
      <p:ext uri="{BB962C8B-B14F-4D97-AF65-F5344CB8AC3E}">
        <p14:creationId xmlns:p14="http://schemas.microsoft.com/office/powerpoint/2010/main" val="254423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40" y="117006"/>
            <a:ext cx="8647499" cy="6059957"/>
          </a:xfrm>
        </p:spPr>
        <p:txBody>
          <a:bodyPr/>
          <a:lstStyle/>
          <a:p>
            <a:pPr marL="0" indent="0">
              <a:buNone/>
            </a:pPr>
            <a:r>
              <a:rPr lang="en-ID" dirty="0">
                <a:latin typeface="Lato"/>
              </a:rPr>
              <a:t>E.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petugas</a:t>
            </a:r>
            <a:endParaRPr lang="en-ID" dirty="0">
              <a:latin typeface="Lato"/>
            </a:endParaRPr>
          </a:p>
          <a:p>
            <a:pPr marL="0" indent="0">
              <a:buNone/>
            </a:pPr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 err="1">
                <a:solidFill>
                  <a:srgbClr val="323233"/>
                </a:solidFill>
                <a:latin typeface="Open Sans"/>
              </a:rPr>
              <a:t>Sebagian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masyarakat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Indonesia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masih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mengartikan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sebagai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petugas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.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Tidak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ada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petugas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tidak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ada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.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Akibatnya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,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jumlah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aparat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menjadi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     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sangat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menentukan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dalam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penegakan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.         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Persoalannya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kehadiran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aparat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dalam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jumlah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besar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bukan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hanya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“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mahal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”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tetapi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juga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ada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keterbatasan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sumber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daya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untuk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mengawasi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masyarakat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      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secara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terus-menerus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.</a:t>
            </a:r>
          </a:p>
          <a:p>
            <a:pPr marL="0" indent="0">
              <a:buNone/>
            </a:pPr>
            <a:r>
              <a:rPr lang="en-ID" dirty="0" err="1">
                <a:solidFill>
                  <a:srgbClr val="323233"/>
                </a:solidFill>
                <a:latin typeface="Open Sans"/>
              </a:rPr>
              <a:t>Contohnya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: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masyarakat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yang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hanya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mematuhi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       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aturan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lalu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lintas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karena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ada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polisi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saja,Ketika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tidak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ada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polisi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mereka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melanggar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peraturannya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Open Sans"/>
              </a:rPr>
              <a:t>lagi</a:t>
            </a:r>
            <a:r>
              <a:rPr lang="en-ID" dirty="0">
                <a:solidFill>
                  <a:srgbClr val="323233"/>
                </a:solidFill>
                <a:latin typeface="Open Sans"/>
              </a:rPr>
              <a:t>.</a:t>
            </a:r>
            <a:br>
              <a:rPr lang="en-ID" dirty="0">
                <a:solidFill>
                  <a:srgbClr val="323233"/>
                </a:solidFill>
                <a:latin typeface="Open Sans"/>
              </a:rPr>
            </a:br>
            <a:endParaRPr lang="en-ID" dirty="0">
              <a:solidFill>
                <a:srgbClr val="323233"/>
              </a:solidFill>
              <a:latin typeface="Open Sans"/>
            </a:endParaRPr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094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40" y="1288973"/>
            <a:ext cx="8680549" cy="4887990"/>
          </a:xfrm>
        </p:spPr>
        <p:txBody>
          <a:bodyPr/>
          <a:lstStyle/>
          <a:p>
            <a:pPr marL="0" indent="0">
              <a:buNone/>
            </a:pPr>
            <a:r>
              <a:rPr lang="en-ID" dirty="0">
                <a:solidFill>
                  <a:srgbClr val="323233"/>
                </a:solidFill>
                <a:latin typeface="Lato"/>
              </a:rPr>
              <a:t>F. </a:t>
            </a:r>
            <a:r>
              <a:rPr lang="en-ID" dirty="0" err="1">
                <a:solidFill>
                  <a:srgbClr val="323233"/>
                </a:solidFill>
                <a:latin typeface="Lato"/>
              </a:rPr>
              <a:t>Hukum</a:t>
            </a:r>
            <a:r>
              <a:rPr lang="en-ID" dirty="0">
                <a:solidFill>
                  <a:srgbClr val="323233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Lato"/>
              </a:rPr>
              <a:t>sebagai</a:t>
            </a:r>
            <a:r>
              <a:rPr lang="en-ID" dirty="0">
                <a:solidFill>
                  <a:srgbClr val="323233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Lato"/>
              </a:rPr>
              <a:t>keputusan</a:t>
            </a:r>
            <a:r>
              <a:rPr lang="en-ID" dirty="0">
                <a:solidFill>
                  <a:srgbClr val="323233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323233"/>
                </a:solidFill>
                <a:latin typeface="Lato"/>
              </a:rPr>
              <a:t>penguasa</a:t>
            </a:r>
            <a:endParaRPr lang="en-ID" dirty="0">
              <a:solidFill>
                <a:srgbClr val="323233"/>
              </a:solidFill>
              <a:latin typeface="Lato"/>
            </a:endParaRPr>
          </a:p>
          <a:p>
            <a:pPr marL="0" indent="0">
              <a:buNone/>
            </a:pPr>
            <a:endParaRPr lang="en-ID" dirty="0">
              <a:solidFill>
                <a:srgbClr val="323233"/>
              </a:solidFill>
              <a:latin typeface="Lato"/>
            </a:endParaRPr>
          </a:p>
          <a:p>
            <a:pPr marL="0" indent="0">
              <a:buNone/>
            </a:pPr>
            <a:r>
              <a:rPr lang="en-ID" dirty="0">
                <a:solidFill>
                  <a:srgbClr val="222222"/>
                </a:solidFill>
                <a:latin typeface="Lato"/>
              </a:rPr>
              <a:t>Di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sini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hukum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adalah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perangkat-perangkat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peraturan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tertulis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yang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dibuat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oleh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pemerintah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melalui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badan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- 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badan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yang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berwenang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membentuk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berbagai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          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peraturan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tertulis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seperti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berturut-turut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:                     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undang-undang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dasar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undang-undang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keputusan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 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presiden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peraturan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pemerintah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keputusan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menteri-menteri</a:t>
            </a:r>
            <a:r>
              <a:rPr lang="en-ID" dirty="0">
                <a:solidFill>
                  <a:srgbClr val="222222"/>
                </a:solidFill>
                <a:latin typeface="Lato"/>
              </a:rPr>
              <a:t>,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dan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peraturan-peraturan</a:t>
            </a:r>
            <a:r>
              <a:rPr lang="en-ID" dirty="0">
                <a:solidFill>
                  <a:srgbClr val="222222"/>
                </a:solidFill>
                <a:latin typeface="Lato"/>
              </a:rPr>
              <a:t> </a:t>
            </a:r>
            <a:r>
              <a:rPr lang="en-ID" dirty="0" err="1">
                <a:solidFill>
                  <a:srgbClr val="222222"/>
                </a:solidFill>
                <a:latin typeface="Lato"/>
              </a:rPr>
              <a:t>daerah</a:t>
            </a:r>
            <a:r>
              <a:rPr lang="en-ID" dirty="0">
                <a:solidFill>
                  <a:srgbClr val="222222"/>
                </a:solidFill>
                <a:latin typeface="Lato"/>
              </a:rPr>
              <a:t>.</a:t>
            </a:r>
            <a:endParaRPr lang="en-ID" dirty="0">
              <a:latin typeface="Lato"/>
            </a:endParaRPr>
          </a:p>
          <a:p>
            <a:endParaRPr lang="en-ID" dirty="0"/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884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11740" y="363557"/>
            <a:ext cx="9253426" cy="5813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>
                <a:latin typeface="Lato"/>
              </a:rPr>
              <a:t>G.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proses </a:t>
            </a:r>
            <a:r>
              <a:rPr lang="en-ID" dirty="0" err="1">
                <a:latin typeface="Lato"/>
              </a:rPr>
              <a:t>pemerintahan</a:t>
            </a:r>
            <a:r>
              <a:rPr lang="en-ID" dirty="0">
                <a:latin typeface="Lato"/>
              </a:rPr>
              <a:t> </a:t>
            </a:r>
          </a:p>
          <a:p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 err="1">
                <a:latin typeface="Lato"/>
              </a:rPr>
              <a:t>Yakni</a:t>
            </a:r>
            <a:r>
              <a:rPr lang="en-ID" dirty="0">
                <a:latin typeface="Lato"/>
              </a:rPr>
              <a:t> proses </a:t>
            </a:r>
            <a:r>
              <a:rPr lang="en-ID" dirty="0" err="1">
                <a:latin typeface="Lato"/>
              </a:rPr>
              <a:t>hubungan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timbal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balik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antara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unsur-unsur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pokok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dari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sistem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kenegaraan</a:t>
            </a:r>
            <a:r>
              <a:rPr lang="en-ID" dirty="0">
                <a:latin typeface="Lato"/>
              </a:rPr>
              <a:t>.</a:t>
            </a:r>
          </a:p>
          <a:p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>
                <a:latin typeface="Lato"/>
              </a:rPr>
              <a:t>H. </a:t>
            </a: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sikap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perilaku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teratur</a:t>
            </a:r>
            <a:r>
              <a:rPr lang="en-ID" dirty="0">
                <a:latin typeface="Lato"/>
              </a:rPr>
              <a:t> </a:t>
            </a:r>
          </a:p>
          <a:p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 err="1">
                <a:latin typeface="Lato"/>
              </a:rPr>
              <a:t>Adalah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perilaku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diulang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dengan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cara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sama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bertujuan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untuk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mencapai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kedamaian</a:t>
            </a:r>
            <a:endParaRPr lang="en-ID" dirty="0">
              <a:latin typeface="Lato"/>
            </a:endParaRPr>
          </a:p>
          <a:p>
            <a:endParaRPr lang="en-ID" dirty="0">
              <a:latin typeface="Lato"/>
            </a:endParaRPr>
          </a:p>
          <a:p>
            <a:pPr marL="514350" indent="-514350">
              <a:buAutoNum type="romanUcPeriod"/>
            </a:pPr>
            <a:r>
              <a:rPr lang="en-ID" dirty="0" err="1">
                <a:latin typeface="Lato"/>
              </a:rPr>
              <a:t>Hukum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sebagai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jalinan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nilai</a:t>
            </a:r>
            <a:endParaRPr lang="en-ID" dirty="0">
              <a:latin typeface="Lato"/>
            </a:endParaRPr>
          </a:p>
          <a:p>
            <a:endParaRPr lang="en-ID" dirty="0">
              <a:latin typeface="Lato"/>
            </a:endParaRPr>
          </a:p>
          <a:p>
            <a:pPr marL="0" indent="0">
              <a:buNone/>
            </a:pPr>
            <a:r>
              <a:rPr lang="en-ID" dirty="0" err="1">
                <a:latin typeface="Lato"/>
              </a:rPr>
              <a:t>Adalah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jalinan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dari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konsepsi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abstrak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tentang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apa</a:t>
            </a:r>
            <a:r>
              <a:rPr lang="en-ID" dirty="0">
                <a:latin typeface="Lato"/>
              </a:rPr>
              <a:t> yang </a:t>
            </a:r>
            <a:r>
              <a:rPr lang="en-ID" dirty="0" err="1">
                <a:latin typeface="Lato"/>
              </a:rPr>
              <a:t>dianggap</a:t>
            </a:r>
            <a:r>
              <a:rPr lang="en-ID" dirty="0">
                <a:latin typeface="Lato"/>
              </a:rPr>
              <a:t> paling </a:t>
            </a:r>
            <a:r>
              <a:rPr lang="en-ID" dirty="0" err="1">
                <a:latin typeface="Lato"/>
              </a:rPr>
              <a:t>benar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dan</a:t>
            </a:r>
            <a:r>
              <a:rPr lang="en-ID" dirty="0">
                <a:latin typeface="Lato"/>
              </a:rPr>
              <a:t> </a:t>
            </a:r>
            <a:r>
              <a:rPr lang="en-ID" dirty="0" err="1">
                <a:latin typeface="Lato"/>
              </a:rPr>
              <a:t>salah</a:t>
            </a:r>
            <a:r>
              <a:rPr lang="en-ID" dirty="0">
                <a:latin typeface="Lato"/>
              </a:rPr>
              <a:t>.</a:t>
            </a:r>
          </a:p>
          <a:p>
            <a:endParaRPr lang="id-ID" dirty="0"/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28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" y="3038103"/>
            <a:ext cx="2090720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10"/>
          <p:cNvGrpSpPr/>
          <p:nvPr/>
        </p:nvGrpSpPr>
        <p:grpSpPr>
          <a:xfrm>
            <a:off x="-298867" y="1990419"/>
            <a:ext cx="2484579" cy="2107768"/>
            <a:chOff x="9632219" y="2749648"/>
            <a:chExt cx="2484579" cy="2107768"/>
          </a:xfrm>
        </p:grpSpPr>
        <p:sp>
          <p:nvSpPr>
            <p:cNvPr id="7" name="TextBox 11"/>
            <p:cNvSpPr txBox="1"/>
            <p:nvPr/>
          </p:nvSpPr>
          <p:spPr>
            <a:xfrm>
              <a:off x="10089571" y="2749648"/>
              <a:ext cx="2027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arti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20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34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18" name="Picture 2" descr="ê´ë ¨ ì´ë¯¸ì§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9" b="99888" l="1597" r="98004">
                        <a14:foregroundMark x1="16567" y1="58943" x2="46707" y2="54556"/>
                        <a14:foregroundMark x1="47305" y1="55343" x2="61277" y2="59618"/>
                        <a14:foregroundMark x1="61078" y1="60855" x2="66267" y2="62992"/>
                        <a14:foregroundMark x1="65868" y1="63555" x2="69860" y2="59055"/>
                        <a14:foregroundMark x1="69860" y1="59618" x2="81038" y2="58043"/>
                        <a14:foregroundMark x1="81038" y1="58380" x2="83832" y2="59505"/>
                        <a14:foregroundMark x1="84830" y1="58943" x2="95010" y2="57480"/>
                        <a14:foregroundMark x1="93812" y1="57143" x2="95210" y2="86277"/>
                        <a14:foregroundMark x1="95210" y1="84139" x2="75250" y2="97975"/>
                        <a14:foregroundMark x1="77645" y1="96963" x2="48104" y2="94938"/>
                        <a14:foregroundMark x1="67665" y1="95051" x2="66467" y2="86277"/>
                        <a14:foregroundMark x1="66068" y1="99888" x2="96806" y2="90664"/>
                        <a14:foregroundMark x1="93413" y1="98538" x2="98004" y2="96063"/>
                        <a14:foregroundMark x1="94012" y1="95501" x2="94212" y2="90889"/>
                        <a14:foregroundMark x1="10180" y1="76040" x2="1597" y2="96400"/>
                        <a14:foregroundMark x1="28144" y1="77615" x2="52096" y2="87177"/>
                        <a14:foregroundMark x1="47505" y1="81890" x2="55090" y2="78740"/>
                        <a14:foregroundMark x1="18962" y1="76603" x2="31737" y2="97188"/>
                        <a14:foregroundMark x1="36727" y1="92576" x2="36727" y2="92576"/>
                        <a14:foregroundMark x1="8583" y1="97975" x2="32335" y2="95613"/>
                        <a14:foregroundMark x1="42715" y1="99100" x2="53693" y2="97638"/>
                        <a14:backgroundMark x1="28942" y1="57818" x2="28942" y2="57818"/>
                        <a14:backgroundMark x1="25948" y1="58155" x2="45309" y2="55006"/>
                        <a14:backgroundMark x1="20559" y1="58268" x2="44511" y2="54893"/>
                        <a14:backgroundMark x1="19760" y1="58830" x2="25549" y2="58268"/>
                        <a14:backgroundMark x1="17964" y1="58830" x2="23353" y2="57930"/>
                        <a14:backgroundMark x1="31138" y1="97863" x2="31138" y2="94151"/>
                        <a14:backgroundMark x1="31936" y1="96400" x2="31337" y2="94151"/>
                        <a14:backgroundMark x1="28743" y1="97638" x2="31537" y2="94713"/>
                        <a14:backgroundMark x1="28343" y1="57480" x2="38723" y2="55681"/>
                        <a14:backgroundMark x1="15968" y1="59280" x2="27545" y2="57480"/>
                        <a14:backgroundMark x1="13972" y1="59168" x2="19561" y2="58155"/>
                        <a14:backgroundMark x1="16168" y1="59168" x2="17764" y2="58380"/>
                        <a14:backgroundMark x1="17764" y1="58605" x2="17166" y2="59168"/>
                        <a14:backgroundMark x1="45709" y1="54331" x2="51497" y2="56468"/>
                        <a14:backgroundMark x1="40519" y1="55568" x2="47505" y2="54331"/>
                        <a14:backgroundMark x1="42515" y1="54893" x2="52295" y2="55568"/>
                        <a14:backgroundMark x1="46307" y1="55793" x2="46307" y2="53768"/>
                        <a14:backgroundMark x1="45709" y1="55568" x2="53094" y2="55906"/>
                        <a14:backgroundMark x1="46108" y1="54556" x2="48303" y2="55793"/>
                        <a14:backgroundMark x1="46108" y1="55343" x2="49900" y2="55231"/>
                        <a14:backgroundMark x1="47505" y1="55906" x2="55090" y2="56805"/>
                        <a14:backgroundMark x1="50699" y1="56355" x2="61277" y2="59393"/>
                        <a14:backgroundMark x1="56088" y1="57368" x2="63673" y2="61755"/>
                        <a14:backgroundMark x1="56687" y1="58380" x2="63673" y2="59843"/>
                        <a14:backgroundMark x1="59281" y1="58380" x2="63273" y2="62092"/>
                        <a14:backgroundMark x1="60479" y1="59168" x2="63273" y2="62542"/>
                        <a14:backgroundMark x1="60878" y1="59280" x2="62275" y2="60630"/>
                        <a14:backgroundMark x1="58683" y1="58605" x2="63273" y2="62205"/>
                        <a14:backgroundMark x1="64671" y1="63442" x2="71058" y2="59505"/>
                        <a14:backgroundMark x1="70858" y1="57930" x2="65669" y2="62542"/>
                        <a14:backgroundMark x1="62874" y1="61530" x2="66267" y2="62542"/>
                        <a14:backgroundMark x1="65469" y1="63555" x2="67465" y2="61867"/>
                        <a14:backgroundMark x1="63273" y1="61642" x2="66267" y2="62655"/>
                        <a14:backgroundMark x1="65269" y1="63217" x2="64072" y2="60405"/>
                        <a14:backgroundMark x1="64271" y1="61080" x2="65269" y2="63667"/>
                        <a14:backgroundMark x1="63074" y1="60405" x2="64471" y2="63780"/>
                        <a14:backgroundMark x1="64870" y1="59955" x2="64870" y2="63217"/>
                        <a14:backgroundMark x1="67465" y1="60855" x2="64471" y2="63442"/>
                        <a14:backgroundMark x1="72255" y1="58155" x2="65070" y2="62205"/>
                        <a14:backgroundMark x1="83234" y1="58493" x2="65070" y2="59955"/>
                        <a14:backgroundMark x1="67665" y1="59618" x2="82036" y2="58155"/>
                        <a14:backgroundMark x1="82236" y1="58043" x2="73453" y2="57930"/>
                        <a14:backgroundMark x1="81038" y1="57255" x2="82635" y2="59168"/>
                        <a14:backgroundMark x1="91018" y1="57930" x2="96607" y2="56805"/>
                        <a14:backgroundMark x1="90619" y1="58043" x2="95808" y2="57143"/>
                        <a14:backgroundMark x1="90818" y1="57930" x2="95210" y2="56243"/>
                        <a14:backgroundMark x1="93014" y1="57255" x2="95010" y2="56580"/>
                        <a14:backgroundMark x1="94411" y1="57480" x2="96008" y2="57255"/>
                        <a14:backgroundMark x1="83633" y1="59505" x2="82236" y2="58155"/>
                        <a14:backgroundMark x1="83433" y1="59505" x2="79441" y2="57705"/>
                        <a14:backgroundMark x1="82236" y1="58493" x2="77046" y2="57593"/>
                        <a14:backgroundMark x1="77246" y1="58605" x2="81437" y2="57368"/>
                        <a14:backgroundMark x1="79042" y1="58943" x2="79441" y2="56918"/>
                        <a14:backgroundMark x1="67864" y1="61192" x2="71856" y2="58380"/>
                        <a14:backgroundMark x1="70259" y1="60067" x2="69860" y2="58043"/>
                        <a14:backgroundMark x1="67066" y1="62655" x2="67864" y2="60517"/>
                        <a14:backgroundMark x1="64671" y1="62992" x2="64072" y2="60742"/>
                        <a14:backgroundMark x1="64072" y1="61080" x2="64072" y2="63217"/>
                        <a14:backgroundMark x1="64471" y1="63442" x2="63872" y2="60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05" y="-180942"/>
            <a:ext cx="2448981" cy="43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연결선 2"/>
          <p:cNvCxnSpPr/>
          <p:nvPr/>
        </p:nvCxnSpPr>
        <p:spPr>
          <a:xfrm>
            <a:off x="3200033" y="4273995"/>
            <a:ext cx="4707924" cy="0"/>
          </a:xfrm>
          <a:prstGeom prst="line">
            <a:avLst/>
          </a:prstGeom>
          <a:ln w="38100">
            <a:solidFill>
              <a:srgbClr val="0FB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rsegi panjang 1"/>
          <p:cNvSpPr/>
          <p:nvPr/>
        </p:nvSpPr>
        <p:spPr>
          <a:xfrm>
            <a:off x="2743201" y="4402013"/>
            <a:ext cx="6042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Keragaman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</a:t>
            </a:r>
            <a:r>
              <a:rPr lang="en-US" altLang="ko-K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cara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</a:t>
            </a:r>
            <a:r>
              <a:rPr lang="en-US" altLang="ko-K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pembedaan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</a:t>
            </a:r>
            <a:r>
              <a:rPr lang="en-US" altLang="ko-K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hukum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5351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318052" y="2266122"/>
            <a:ext cx="9668062" cy="39108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88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7140" y="365125"/>
            <a:ext cx="9433312" cy="1325563"/>
          </a:xfrm>
        </p:spPr>
        <p:txBody>
          <a:bodyPr/>
          <a:lstStyle/>
          <a:p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:</a:t>
            </a:r>
            <a:br>
              <a:rPr lang="en-US" dirty="0"/>
            </a:br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38540" y="1825625"/>
            <a:ext cx="9935590" cy="26867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1.      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constituendum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dicita-citakan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2.      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constitutum</a:t>
            </a:r>
            <a:r>
              <a:rPr lang="en-US" dirty="0"/>
              <a:t>/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   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/>
              <a:t>Proses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karna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         </a:t>
            </a:r>
            <a:r>
              <a:rPr lang="en-US" dirty="0" err="1"/>
              <a:t>peraturan,memasukan</a:t>
            </a:r>
            <a:r>
              <a:rPr lang="en-US" dirty="0"/>
              <a:t> unsure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,        </a:t>
            </a:r>
            <a:r>
              <a:rPr lang="en-US" dirty="0" err="1"/>
              <a:t>penafsiran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467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7140" y="365125"/>
            <a:ext cx="9433312" cy="1325563"/>
          </a:xfrm>
        </p:spPr>
        <p:txBody>
          <a:bodyPr/>
          <a:lstStyle/>
          <a:p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berlaku</a:t>
            </a:r>
            <a:r>
              <a:rPr lang="en-US" b="1" dirty="0"/>
              <a:t>:</a:t>
            </a:r>
            <a:br>
              <a:rPr lang="en-US" dirty="0"/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78904" y="1825625"/>
            <a:ext cx="972154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diseluruh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 </a:t>
            </a:r>
            <a:r>
              <a:rPr lang="en-US" dirty="0" err="1"/>
              <a:t>Bersifat</a:t>
            </a:r>
            <a:r>
              <a:rPr lang="en-US" dirty="0"/>
              <a:t> universal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lestari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2. 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27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7140" y="365125"/>
            <a:ext cx="94333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kaku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fleksibel</a:t>
            </a:r>
            <a:r>
              <a:rPr lang="en-US" b="1" dirty="0"/>
              <a:t>:</a:t>
            </a:r>
            <a:br>
              <a:rPr lang="en-US" dirty="0"/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67140" y="1825625"/>
            <a:ext cx="94333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Hukum</a:t>
            </a:r>
            <a:r>
              <a:rPr lang="en-US" dirty="0"/>
              <a:t> imperative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   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apriori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ditaati,wajib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disampingi</a:t>
            </a:r>
            <a:r>
              <a:rPr lang="en-US" dirty="0"/>
              <a:t>. Missal,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    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2. 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fakultatif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  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apriori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        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      yang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07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7140" y="365125"/>
            <a:ext cx="9433312" cy="1325563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dirty="0"/>
              <a:t>:</a:t>
            </a:r>
            <a:br>
              <a:rPr lang="en-US" dirty="0"/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67140" y="1825625"/>
            <a:ext cx="94333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    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formal, </a:t>
            </a:r>
            <a:r>
              <a:rPr lang="en-US" dirty="0" err="1"/>
              <a:t>tertulis</a:t>
            </a:r>
            <a:r>
              <a:rPr lang="en-US" dirty="0"/>
              <a:t>,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 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Negara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formil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63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67140" y="365125"/>
            <a:ext cx="9433312" cy="1325563"/>
          </a:xfrm>
        </p:spPr>
        <p:txBody>
          <a:bodyPr/>
          <a:lstStyle/>
          <a:p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:</a:t>
            </a:r>
            <a:br>
              <a:rPr lang="en-US" dirty="0"/>
            </a:b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67140" y="1825625"/>
            <a:ext cx="94333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1.      </a:t>
            </a:r>
            <a:r>
              <a:rPr lang="en-US" dirty="0" err="1"/>
              <a:t>Hukum</a:t>
            </a:r>
            <a:r>
              <a:rPr lang="en-US" dirty="0"/>
              <a:t> substantive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 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2.      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ajektif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  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   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364"/>
          <a:stretch/>
        </p:blipFill>
        <p:spPr bwMode="auto">
          <a:xfrm>
            <a:off x="10027225" y="3508610"/>
            <a:ext cx="2063175" cy="32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32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7" name="TextBox 33"/>
            <p:cNvSpPr txBox="1"/>
            <p:nvPr/>
          </p:nvSpPr>
          <p:spPr>
            <a:xfrm>
              <a:off x="10089571" y="2749648"/>
              <a:ext cx="175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8" name="직선 연결선 34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0640288" y="3293178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Keragaman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0" name="직선 연결선 36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7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8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9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cara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pembedaan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41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2"/>
            <p:cNvSpPr txBox="1"/>
            <p:nvPr/>
          </p:nvSpPr>
          <p:spPr>
            <a:xfrm>
              <a:off x="10176214" y="4506466"/>
              <a:ext cx="181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7" name="이등변 삼각형 5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608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6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74913" y="375280"/>
            <a:ext cx="10515600" cy="1325563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Hukum dibuat oleh badan berwajib</a:t>
            </a:r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8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17574" y="1825232"/>
            <a:ext cx="9782878" cy="4351338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Peraturan hukum ditetapkan oleh lembaga atau badan </a:t>
            </a:r>
            <a:r>
              <a:rPr lang="en-ID" dirty="0">
                <a:latin typeface="210 맨발의청춘 B"/>
              </a:rPr>
              <a:t>        </a:t>
            </a:r>
            <a:r>
              <a:rPr lang="id-ID" dirty="0">
                <a:latin typeface="210 맨발의청춘 B"/>
              </a:rPr>
              <a:t>yang berwenang.</a:t>
            </a:r>
          </a:p>
          <a:p>
            <a:r>
              <a:rPr lang="id-ID" dirty="0">
                <a:latin typeface="210 맨발의청춘 B"/>
              </a:rPr>
              <a:t>Tidak semua orang atau lembaga </a:t>
            </a:r>
            <a:r>
              <a:rPr lang="id-ID" dirty="0" err="1">
                <a:latin typeface="210 맨발의청춘 B"/>
              </a:rPr>
              <a:t>memiiki</a:t>
            </a:r>
            <a:r>
              <a:rPr lang="id-ID" dirty="0">
                <a:latin typeface="210 맨발의청춘 B"/>
              </a:rPr>
              <a:t> hak dan</a:t>
            </a:r>
            <a:r>
              <a:rPr lang="en-ID" dirty="0">
                <a:latin typeface="210 맨발의청춘 B"/>
              </a:rPr>
              <a:t>            </a:t>
            </a:r>
            <a:r>
              <a:rPr lang="id-ID" dirty="0">
                <a:latin typeface="210 맨발의청춘 B"/>
              </a:rPr>
              <a:t>wewenang untuk membuat peraturan hukum, hanya badan </a:t>
            </a:r>
            <a:r>
              <a:rPr lang="en-ID" dirty="0">
                <a:latin typeface="210 맨발의청춘 B"/>
              </a:rPr>
              <a:t>  </a:t>
            </a:r>
            <a:r>
              <a:rPr lang="id-ID" dirty="0">
                <a:latin typeface="210 맨발의청춘 B"/>
              </a:rPr>
              <a:t>resmi atau lembaga hukum yang sudah disetujui semua 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pihak, serta ditentukan berdasarkan kesepakatan yang </a:t>
            </a:r>
            <a:r>
              <a:rPr lang="en-ID" dirty="0">
                <a:latin typeface="210 맨발의청춘 B"/>
              </a:rPr>
              <a:t>        </a:t>
            </a:r>
            <a:r>
              <a:rPr lang="id-ID" dirty="0">
                <a:latin typeface="210 맨발의청춘 B"/>
              </a:rPr>
              <a:t>boleh menerimanya. </a:t>
            </a:r>
          </a:p>
          <a:p>
            <a:r>
              <a:rPr lang="id-ID" dirty="0">
                <a:latin typeface="210 맨발의청춘 B"/>
              </a:rPr>
              <a:t>Contoh : KUHP dibuat oleh lembaga resmi negara bukan </a:t>
            </a:r>
            <a:r>
              <a:rPr lang="en-ID" dirty="0">
                <a:latin typeface="210 맨발의청춘 B"/>
              </a:rPr>
              <a:t>     </a:t>
            </a:r>
            <a:r>
              <a:rPr lang="id-ID" dirty="0">
                <a:latin typeface="210 맨발의청춘 B"/>
              </a:rPr>
              <a:t>oleh pihak swasta.</a:t>
            </a:r>
          </a:p>
          <a:p>
            <a:endParaRPr lang="id-ID" dirty="0">
              <a:latin typeface="210 맨발의청춘 B"/>
            </a:endParaRPr>
          </a:p>
        </p:txBody>
      </p:sp>
    </p:spTree>
    <p:extLst>
      <p:ext uri="{BB962C8B-B14F-4D97-AF65-F5344CB8AC3E}">
        <p14:creationId xmlns:p14="http://schemas.microsoft.com/office/powerpoint/2010/main" val="2566682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7EC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29101" y="3401056"/>
            <a:ext cx="623454" cy="2493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7EC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4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rsegi panjang 1"/>
          <p:cNvSpPr/>
          <p:nvPr/>
        </p:nvSpPr>
        <p:spPr>
          <a:xfrm>
            <a:off x="202095" y="294697"/>
            <a:ext cx="11787809" cy="2705707"/>
          </a:xfrm>
          <a:prstGeom prst="rect">
            <a:avLst/>
          </a:prstGeom>
          <a:ln>
            <a:solidFill>
              <a:srgbClr val="80C1E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altLang="ko-KR" sz="7200" dirty="0" err="1">
                <a:solidFill>
                  <a:srgbClr val="2874B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Terima</a:t>
            </a:r>
            <a:r>
              <a:rPr lang="en-ID" altLang="ko-KR" sz="7200" dirty="0">
                <a:solidFill>
                  <a:srgbClr val="2874B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 </a:t>
            </a:r>
            <a:r>
              <a:rPr lang="en-ID" altLang="ko-KR" sz="7200" dirty="0" err="1">
                <a:solidFill>
                  <a:srgbClr val="2874B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kasih</a:t>
            </a:r>
            <a:endParaRPr lang="ko-KR" altLang="en-US" sz="7200" dirty="0">
              <a:solidFill>
                <a:srgbClr val="2874B0"/>
              </a:solidFill>
              <a:latin typeface="포천 오성과 한음 Bold" panose="020B0803000000000000" pitchFamily="50" charset="-127"/>
              <a:ea typeface="포천 오성과 한음 Bold" panose="020B0803000000000000" pitchFamily="50" charset="-127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408384" y="1047385"/>
            <a:ext cx="1105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ko-KR" sz="7200" dirty="0" err="1">
                <a:solidFill>
                  <a:srgbClr val="80C1ED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Terima</a:t>
            </a:r>
            <a:r>
              <a:rPr lang="en-ID" altLang="ko-KR" sz="7200" dirty="0">
                <a:solidFill>
                  <a:srgbClr val="80C1ED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 </a:t>
            </a:r>
            <a:r>
              <a:rPr lang="en-ID" altLang="ko-KR" sz="7200" dirty="0" err="1">
                <a:solidFill>
                  <a:srgbClr val="80C1ED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kasih</a:t>
            </a:r>
            <a:endParaRPr lang="ko-KR" altLang="en-US" sz="7200" dirty="0">
              <a:solidFill>
                <a:srgbClr val="80C1ED"/>
              </a:solidFill>
              <a:latin typeface="포천 오성과 한음 Bold" panose="020B0803000000000000" pitchFamily="50" charset="-127"/>
              <a:ea typeface="포천 오성과 한음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1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74913" y="391209"/>
            <a:ext cx="10515600" cy="1325563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Hukum bersifat memaksa</a:t>
            </a:r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8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74913" y="1809965"/>
            <a:ext cx="9785802" cy="4351338"/>
          </a:xfrm>
        </p:spPr>
        <p:txBody>
          <a:bodyPr>
            <a:normAutofit/>
          </a:bodyPr>
          <a:lstStyle/>
          <a:p>
            <a:r>
              <a:rPr lang="id-ID" dirty="0">
                <a:latin typeface="210 맨발의청춘 B"/>
              </a:rPr>
              <a:t>Setiap orang atau warga wajib untuk menaati setiap </a:t>
            </a:r>
            <a:r>
              <a:rPr lang="en-ID" dirty="0">
                <a:latin typeface="210 맨발의청춘 B"/>
              </a:rPr>
              <a:t>          </a:t>
            </a:r>
            <a:r>
              <a:rPr lang="id-ID" dirty="0">
                <a:latin typeface="210 맨발의청춘 B"/>
              </a:rPr>
              <a:t>peraturan yang ada tanpa terkecuali.</a:t>
            </a:r>
          </a:p>
          <a:p>
            <a:r>
              <a:rPr lang="id-ID" dirty="0">
                <a:latin typeface="210 맨발의청춘 B"/>
              </a:rPr>
              <a:t>Hukum bersifat mengatur dan memaksa. Mengatur</a:t>
            </a:r>
            <a:r>
              <a:rPr lang="en-ID" dirty="0">
                <a:latin typeface="210 맨발의청춘 B"/>
              </a:rPr>
              <a:t> </a:t>
            </a:r>
            <a:r>
              <a:rPr lang="id-ID" dirty="0">
                <a:latin typeface="210 맨발의청춘 B"/>
              </a:rPr>
              <a:t>artinya hukum memiliki aturan (Undang-undang yang</a:t>
            </a:r>
            <a:r>
              <a:rPr lang="en-ID" dirty="0">
                <a:latin typeface="210 맨발의청춘 B"/>
              </a:rPr>
              <a:t> </a:t>
            </a:r>
            <a:r>
              <a:rPr lang="id-ID" dirty="0">
                <a:latin typeface="210 맨발의청춘 B"/>
              </a:rPr>
              <a:t>memiliki </a:t>
            </a:r>
            <a:r>
              <a:rPr lang="en-ID" dirty="0">
                <a:latin typeface="210 맨발의청춘 B"/>
              </a:rPr>
              <a:t>     </a:t>
            </a:r>
            <a:r>
              <a:rPr lang="id-ID" dirty="0">
                <a:latin typeface="210 맨발의청춘 B"/>
              </a:rPr>
              <a:t>pasal yang berlaku) yang wajib ditaati demi</a:t>
            </a:r>
            <a:r>
              <a:rPr lang="en-ID" dirty="0">
                <a:latin typeface="210 맨발의청춘 B"/>
              </a:rPr>
              <a:t> </a:t>
            </a:r>
            <a:r>
              <a:rPr lang="id-ID" dirty="0">
                <a:latin typeface="210 맨발의청춘 B"/>
              </a:rPr>
              <a:t>terciptanya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ketertiban dan keamanan. Memaksa artinya</a:t>
            </a:r>
            <a:r>
              <a:rPr lang="en-ID" dirty="0">
                <a:latin typeface="210 맨발의청춘 B"/>
              </a:rPr>
              <a:t> </a:t>
            </a:r>
            <a:r>
              <a:rPr lang="id-ID" dirty="0">
                <a:latin typeface="210 맨발의청춘 B"/>
              </a:rPr>
              <a:t>semua</a:t>
            </a:r>
            <a:r>
              <a:rPr lang="en-ID" dirty="0">
                <a:latin typeface="210 맨발의청춘 B"/>
              </a:rPr>
              <a:t>         </a:t>
            </a:r>
            <a:r>
              <a:rPr lang="id-ID" dirty="0">
                <a:latin typeface="210 맨발의청춘 B"/>
              </a:rPr>
              <a:t> masyarakat tanpa terkecuali untuk menaati peraturan yang tercipta dan yang melanggar juga dipaksa untuk menaati</a:t>
            </a:r>
            <a:r>
              <a:rPr lang="en-ID" dirty="0">
                <a:latin typeface="210 맨발의청춘 B"/>
              </a:rPr>
              <a:t>  </a:t>
            </a:r>
            <a:r>
              <a:rPr lang="id-ID" dirty="0">
                <a:latin typeface="210 맨발의청춘 B"/>
              </a:rPr>
              <a:t> </a:t>
            </a:r>
            <a:r>
              <a:rPr lang="id-ID" dirty="0" err="1">
                <a:latin typeface="210 맨발의청춘 B"/>
              </a:rPr>
              <a:t>sanski</a:t>
            </a:r>
            <a:r>
              <a:rPr lang="id-ID" dirty="0">
                <a:latin typeface="210 맨발의청춘 B"/>
              </a:rPr>
              <a:t> yang ada sesuai dengan undang-undang.</a:t>
            </a:r>
          </a:p>
          <a:p>
            <a:r>
              <a:rPr lang="id-ID" dirty="0">
                <a:latin typeface="210 맨발의청춘 B"/>
              </a:rPr>
              <a:t>Tidak membedakan suku, golongan atau ras.</a:t>
            </a:r>
          </a:p>
          <a:p>
            <a:endParaRPr lang="id-ID" dirty="0">
              <a:latin typeface="210 맨발의청춘 B"/>
            </a:endParaRPr>
          </a:p>
        </p:txBody>
      </p:sp>
    </p:spTree>
    <p:extLst>
      <p:ext uri="{BB962C8B-B14F-4D97-AF65-F5344CB8AC3E}">
        <p14:creationId xmlns:p14="http://schemas.microsoft.com/office/powerpoint/2010/main" val="373595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74913" y="381835"/>
            <a:ext cx="9358554" cy="1325563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210 맨발의청춘 B"/>
              </a:rPr>
              <a:t>Hukum </a:t>
            </a:r>
            <a:r>
              <a:rPr lang="en-ID" dirty="0">
                <a:latin typeface="210 맨발의청춘 B"/>
              </a:rPr>
              <a:t>M</a:t>
            </a:r>
            <a:r>
              <a:rPr lang="id-ID" dirty="0" err="1">
                <a:latin typeface="210 맨발의청춘 B"/>
              </a:rPr>
              <a:t>empunyai</a:t>
            </a:r>
            <a:r>
              <a:rPr lang="id-ID" dirty="0">
                <a:latin typeface="210 맨발의청춘 B"/>
              </a:rPr>
              <a:t> </a:t>
            </a:r>
            <a:r>
              <a:rPr lang="en-ID" dirty="0">
                <a:latin typeface="210 맨발의청춘 B"/>
              </a:rPr>
              <a:t>S</a:t>
            </a:r>
            <a:r>
              <a:rPr lang="id-ID" dirty="0" err="1">
                <a:latin typeface="210 맨발의청춘 B"/>
              </a:rPr>
              <a:t>anksi</a:t>
            </a:r>
            <a:r>
              <a:rPr lang="id-ID" dirty="0">
                <a:latin typeface="210 맨발의청춘 B"/>
              </a:rPr>
              <a:t> yang </a:t>
            </a:r>
            <a:br>
              <a:rPr lang="en-ID" dirty="0">
                <a:latin typeface="210 맨발의청춘 B"/>
              </a:rPr>
            </a:br>
            <a:r>
              <a:rPr lang="en-ID" dirty="0">
                <a:latin typeface="210 맨발의청춘 B"/>
              </a:rPr>
              <a:t>T</a:t>
            </a:r>
            <a:r>
              <a:rPr lang="id-ID" dirty="0" err="1">
                <a:latin typeface="210 맨발의청춘 B"/>
              </a:rPr>
              <a:t>egas</a:t>
            </a:r>
            <a:br>
              <a:rPr lang="id-ID" dirty="0">
                <a:latin typeface="210 맨발의청춘 B"/>
              </a:rPr>
            </a:br>
            <a:endParaRPr lang="id-ID" dirty="0">
              <a:latin typeface="210 맨발의청춘 B"/>
            </a:endParaRPr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8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74913" y="1831787"/>
            <a:ext cx="9785802" cy="4351338"/>
          </a:xfrm>
        </p:spPr>
        <p:txBody>
          <a:bodyPr/>
          <a:lstStyle/>
          <a:p>
            <a:r>
              <a:rPr lang="id-ID" dirty="0">
                <a:latin typeface="210 맨발의청춘 B"/>
              </a:rPr>
              <a:t>Sanksi diatur dalam </a:t>
            </a:r>
            <a:r>
              <a:rPr lang="id-ID" dirty="0" err="1">
                <a:latin typeface="210 맨발의청춘 B"/>
              </a:rPr>
              <a:t>perundang-undangan</a:t>
            </a:r>
            <a:r>
              <a:rPr lang="id-ID" dirty="0">
                <a:latin typeface="210 맨발의청춘 B"/>
              </a:rPr>
              <a:t> yang telah </a:t>
            </a:r>
            <a:r>
              <a:rPr lang="en-ID" dirty="0">
                <a:latin typeface="210 맨발의청춘 B"/>
              </a:rPr>
              <a:t>        </a:t>
            </a:r>
            <a:r>
              <a:rPr lang="id-ID" dirty="0">
                <a:latin typeface="210 맨발의청춘 B"/>
              </a:rPr>
              <a:t>disepakati bersama. Ketika orang melanggar peraturan </a:t>
            </a:r>
            <a:r>
              <a:rPr lang="en-ID" dirty="0">
                <a:latin typeface="210 맨발의청춘 B"/>
              </a:rPr>
              <a:t>     </a:t>
            </a:r>
            <a:r>
              <a:rPr lang="id-ID" dirty="0">
                <a:latin typeface="210 맨발의청춘 B"/>
              </a:rPr>
              <a:t>yang telah ditetapkan, maka akan mendapatkan sanksi </a:t>
            </a:r>
            <a:r>
              <a:rPr lang="en-ID" dirty="0">
                <a:latin typeface="210 맨발의청춘 B"/>
              </a:rPr>
              <a:t>     </a:t>
            </a:r>
            <a:r>
              <a:rPr lang="id-ID" dirty="0">
                <a:latin typeface="210 맨발의청춘 B"/>
              </a:rPr>
              <a:t>yang membuat jera sesuai dengan tindakannya, seperti </a:t>
            </a:r>
            <a:r>
              <a:rPr lang="en-ID" dirty="0">
                <a:latin typeface="210 맨발의청춘 B"/>
              </a:rPr>
              <a:t>    </a:t>
            </a:r>
            <a:r>
              <a:rPr lang="id-ID" dirty="0">
                <a:latin typeface="210 맨발의청춘 B"/>
              </a:rPr>
              <a:t>penjara, denda, bahkan hukuman mati.</a:t>
            </a:r>
          </a:p>
          <a:p>
            <a:r>
              <a:rPr lang="id-ID" dirty="0">
                <a:latin typeface="210 맨발의청춘 B"/>
              </a:rPr>
              <a:t>Di Indonesia terdapat 3 sanksi hukum :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>
                <a:latin typeface="210 맨발의청춘 B"/>
              </a:rPr>
              <a:t>Pidana : hukuman berupa penjara, hukuman mati atau denda </a:t>
            </a:r>
            <a:r>
              <a:rPr lang="en-ID" dirty="0">
                <a:latin typeface="210 맨발의청춘 B"/>
              </a:rPr>
              <a:t>  </a:t>
            </a:r>
            <a:r>
              <a:rPr lang="id-ID" dirty="0">
                <a:latin typeface="210 맨발의청춘 B"/>
              </a:rPr>
              <a:t>berdasarkan pasal 10 Kitab Undang-Undang Hukum Pidana. </a:t>
            </a:r>
            <a:r>
              <a:rPr lang="en-ID" dirty="0">
                <a:latin typeface="210 맨발의청춘 B"/>
              </a:rPr>
              <a:t>   </a:t>
            </a:r>
            <a:r>
              <a:rPr lang="id-ID" dirty="0">
                <a:latin typeface="210 맨발의청춘 B"/>
              </a:rPr>
              <a:t>Selain itu, terdapat hukuman tambahan seperti pencabutan 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hak, perampasan barang dan </a:t>
            </a:r>
            <a:r>
              <a:rPr lang="id-ID" dirty="0" err="1">
                <a:latin typeface="210 맨발의청춘 B"/>
              </a:rPr>
              <a:t>sebagainya</a:t>
            </a:r>
            <a:r>
              <a:rPr lang="id-ID" dirty="0">
                <a:latin typeface="210 맨발의청춘 B"/>
              </a:rPr>
              <a:t>.</a:t>
            </a:r>
          </a:p>
          <a:p>
            <a:endParaRPr lang="id-ID" dirty="0">
              <a:latin typeface="210 맨발의청춘 B"/>
            </a:endParaRPr>
          </a:p>
        </p:txBody>
      </p:sp>
    </p:spTree>
    <p:extLst>
      <p:ext uri="{BB962C8B-B14F-4D97-AF65-F5344CB8AC3E}">
        <p14:creationId xmlns:p14="http://schemas.microsoft.com/office/powerpoint/2010/main" val="72857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-75938" y="967227"/>
            <a:ext cx="9677134" cy="564524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 startAt="2"/>
            </a:pPr>
            <a:r>
              <a:rPr lang="id-ID" dirty="0">
                <a:latin typeface="210 맨발의청춘 B"/>
              </a:rPr>
              <a:t>Perdata : putusan dijatuhkan hakim berupa;</a:t>
            </a:r>
          </a:p>
          <a:p>
            <a:pPr marL="400050" lvl="1" indent="0">
              <a:buNone/>
            </a:pPr>
            <a:r>
              <a:rPr lang="id-ID" dirty="0">
                <a:latin typeface="210 맨발의청춘 B"/>
              </a:rPr>
              <a:t>	- </a:t>
            </a:r>
            <a:r>
              <a:rPr lang="id-ID" dirty="0" err="1">
                <a:latin typeface="210 맨발의청춘 B"/>
              </a:rPr>
              <a:t>condemnatoir</a:t>
            </a:r>
            <a:r>
              <a:rPr lang="id-ID" dirty="0">
                <a:latin typeface="210 맨발의청춘 B"/>
              </a:rPr>
              <a:t>, bersifat menghukum pihak yang 	</a:t>
            </a:r>
            <a:r>
              <a:rPr lang="en-ID" dirty="0">
                <a:latin typeface="210 맨발의청춘 B"/>
              </a:rPr>
              <a:t>	   </a:t>
            </a:r>
            <a:r>
              <a:rPr lang="id-ID" dirty="0">
                <a:latin typeface="210 맨발의청춘 B"/>
              </a:rPr>
              <a:t>dikalahkan untuk memenuhi kewajibannya.</a:t>
            </a:r>
          </a:p>
          <a:p>
            <a:pPr marL="400050" lvl="1" indent="0">
              <a:buNone/>
            </a:pPr>
            <a:r>
              <a:rPr lang="id-ID" dirty="0">
                <a:latin typeface="210 맨발의청춘 B"/>
              </a:rPr>
              <a:t>	- </a:t>
            </a:r>
            <a:r>
              <a:rPr lang="id-ID" dirty="0" err="1">
                <a:latin typeface="210 맨발의청춘 B"/>
              </a:rPr>
              <a:t>declaratoir</a:t>
            </a:r>
            <a:r>
              <a:rPr lang="id-ID" dirty="0">
                <a:latin typeface="210 맨발의청춘 B"/>
              </a:rPr>
              <a:t>, putusan yang memberikan keadaan yang 	</a:t>
            </a:r>
            <a:r>
              <a:rPr lang="en-ID" dirty="0">
                <a:latin typeface="210 맨발의청춘 B"/>
              </a:rPr>
              <a:t>    </a:t>
            </a:r>
            <a:r>
              <a:rPr lang="id-ID" dirty="0">
                <a:latin typeface="210 맨발의청춘 B"/>
              </a:rPr>
              <a:t>sah menurut hukum.</a:t>
            </a:r>
          </a:p>
          <a:p>
            <a:pPr marL="400050" lvl="1" indent="0">
              <a:buNone/>
            </a:pPr>
            <a:r>
              <a:rPr lang="id-ID" dirty="0">
                <a:latin typeface="210 맨발의청춘 B"/>
              </a:rPr>
              <a:t>	- </a:t>
            </a:r>
            <a:r>
              <a:rPr lang="id-ID" dirty="0" err="1">
                <a:latin typeface="210 맨발의청춘 B"/>
              </a:rPr>
              <a:t>constitutive</a:t>
            </a:r>
            <a:r>
              <a:rPr lang="id-ID" dirty="0">
                <a:latin typeface="210 맨발의청춘 B"/>
              </a:rPr>
              <a:t>, putusan yang menghilangkan</a:t>
            </a:r>
            <a:r>
              <a:rPr lang="en-ID" dirty="0">
                <a:latin typeface="210 맨발의청춘 B"/>
              </a:rPr>
              <a:t> </a:t>
            </a:r>
            <a:r>
              <a:rPr lang="id-ID" dirty="0">
                <a:latin typeface="210 맨발의청춘 B"/>
              </a:rPr>
              <a:t>keadaan 	</a:t>
            </a:r>
            <a:r>
              <a:rPr lang="en-ID" dirty="0">
                <a:latin typeface="210 맨발의청춘 B"/>
              </a:rPr>
              <a:t>              </a:t>
            </a:r>
            <a:r>
              <a:rPr lang="id-ID" dirty="0">
                <a:latin typeface="210 맨발의청춘 B"/>
              </a:rPr>
              <a:t>hukum dan menciptakan keadaan hukum yang baru.</a:t>
            </a:r>
          </a:p>
          <a:p>
            <a:pPr marL="400050" lvl="1" indent="0">
              <a:buNone/>
            </a:pPr>
            <a:r>
              <a:rPr lang="id-ID" dirty="0">
                <a:latin typeface="210 맨발의청춘 B"/>
              </a:rPr>
              <a:t>	Sanksi hukum perdata berupa kewajiban untuk 		</a:t>
            </a:r>
            <a:r>
              <a:rPr lang="en-ID" dirty="0">
                <a:latin typeface="210 맨발의청춘 B"/>
              </a:rPr>
              <a:t>  </a:t>
            </a:r>
            <a:r>
              <a:rPr lang="id-ID" dirty="0">
                <a:latin typeface="210 맨발의청춘 B"/>
              </a:rPr>
              <a:t>memenuhi prestasi dan hilangnya </a:t>
            </a:r>
            <a:r>
              <a:rPr lang="id-ID" dirty="0" err="1">
                <a:latin typeface="210 맨발의청춘 B"/>
              </a:rPr>
              <a:t>suatu</a:t>
            </a:r>
            <a:r>
              <a:rPr lang="id-ID" dirty="0">
                <a:latin typeface="210 맨발의청춘 B"/>
              </a:rPr>
              <a:t> keadaan hukum yang </a:t>
            </a:r>
            <a:r>
              <a:rPr lang="en-ID" dirty="0">
                <a:latin typeface="210 맨발의청춘 B"/>
              </a:rPr>
              <a:t>      </a:t>
            </a:r>
            <a:r>
              <a:rPr lang="id-ID" dirty="0">
                <a:latin typeface="210 맨발의청춘 B"/>
              </a:rPr>
              <a:t>diikuti dengan adanya keadaan hukum yang baru.</a:t>
            </a:r>
          </a:p>
          <a:p>
            <a:pPr marL="400050" lvl="1" indent="0">
              <a:buNone/>
            </a:pPr>
            <a:r>
              <a:rPr lang="id-ID" dirty="0">
                <a:latin typeface="210 맨발의청춘 B"/>
              </a:rPr>
              <a:t>3. 	</a:t>
            </a:r>
            <a:r>
              <a:rPr lang="id-ID" dirty="0" err="1">
                <a:latin typeface="210 맨발의청춘 B"/>
              </a:rPr>
              <a:t>Administrative</a:t>
            </a:r>
            <a:r>
              <a:rPr lang="id-ID" dirty="0">
                <a:latin typeface="210 맨발의청춘 B"/>
              </a:rPr>
              <a:t> : berupa denda, pembekuan atau pencabutan</a:t>
            </a:r>
            <a:r>
              <a:rPr lang="en-ID" dirty="0">
                <a:latin typeface="210 맨발의청춘 B"/>
              </a:rPr>
              <a:t>   </a:t>
            </a:r>
            <a:r>
              <a:rPr lang="id-ID" dirty="0">
                <a:latin typeface="210 맨발의청춘 B"/>
              </a:rPr>
              <a:t> sertifikat,  tindakan administrasi dan </a:t>
            </a:r>
            <a:r>
              <a:rPr lang="id-ID" dirty="0" err="1">
                <a:latin typeface="210 맨발의청춘 B"/>
              </a:rPr>
              <a:t>sebagainya</a:t>
            </a:r>
            <a:r>
              <a:rPr lang="id-ID" dirty="0">
                <a:latin typeface="210 맨발의청춘 B"/>
              </a:rPr>
              <a:t>.</a:t>
            </a:r>
          </a:p>
          <a:p>
            <a:pPr marL="400050" lvl="1" indent="0">
              <a:buNone/>
            </a:pPr>
            <a:endParaRPr lang="en-US" dirty="0">
              <a:latin typeface="210 맨발의청춘 B"/>
            </a:endParaRPr>
          </a:p>
          <a:p>
            <a:endParaRPr lang="id-ID" dirty="0">
              <a:latin typeface="210 맨발의청춘 B"/>
            </a:endParaRPr>
          </a:p>
        </p:txBody>
      </p:sp>
      <p:sp>
        <p:nvSpPr>
          <p:cNvPr id="4" name="직사각형 4"/>
          <p:cNvSpPr/>
          <p:nvPr/>
        </p:nvSpPr>
        <p:spPr>
          <a:xfrm>
            <a:off x="10027226" y="109105"/>
            <a:ext cx="2088573" cy="6639791"/>
          </a:xfrm>
          <a:prstGeom prst="rect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32"/>
          <p:cNvSpPr/>
          <p:nvPr/>
        </p:nvSpPr>
        <p:spPr>
          <a:xfrm rot="16200000">
            <a:off x="9484301" y="877159"/>
            <a:ext cx="659823" cy="426028"/>
          </a:xfrm>
          <a:prstGeom prst="triangle">
            <a:avLst/>
          </a:prstGeom>
          <a:solidFill>
            <a:srgbClr val="0FB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91" y="3035149"/>
            <a:ext cx="2088575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9"/>
          <p:cNvGrpSpPr/>
          <p:nvPr/>
        </p:nvGrpSpPr>
        <p:grpSpPr>
          <a:xfrm>
            <a:off x="9630137" y="1982518"/>
            <a:ext cx="2358890" cy="2107768"/>
            <a:chOff x="9632219" y="2749648"/>
            <a:chExt cx="2358890" cy="2107768"/>
          </a:xfrm>
        </p:grpSpPr>
        <p:sp>
          <p:nvSpPr>
            <p:cNvPr id="8" name="TextBox 20"/>
            <p:cNvSpPr txBox="1"/>
            <p:nvPr/>
          </p:nvSpPr>
          <p:spPr>
            <a:xfrm>
              <a:off x="10089571" y="2749648"/>
              <a:ext cx="1748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21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2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r>
                <a:rPr lang="en-ID" altLang="ko-KR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23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24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25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/>
            <p:nvPr/>
          </p:nvSpPr>
          <p:spPr>
            <a:xfrm>
              <a:off x="9632219" y="3677890"/>
              <a:ext cx="235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unsur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10640288" y="4075413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28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10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12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ê´ë ¨ ì´ë¯¸ì§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3" y="2221251"/>
            <a:ext cx="1425779" cy="22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5864708" y="2824340"/>
            <a:ext cx="6137092" cy="1227288"/>
            <a:chOff x="5138298" y="2469810"/>
            <a:chExt cx="6137092" cy="1227288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5138298" y="2469810"/>
              <a:ext cx="0" cy="1227288"/>
            </a:xfrm>
            <a:prstGeom prst="line">
              <a:avLst/>
            </a:prstGeom>
            <a:ln w="76200">
              <a:solidFill>
                <a:srgbClr val="3DADE4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22"/>
            <p:cNvSpPr txBox="1"/>
            <p:nvPr/>
          </p:nvSpPr>
          <p:spPr>
            <a:xfrm>
              <a:off x="5206031" y="2564131"/>
              <a:ext cx="60693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altLang="ko-KR" sz="3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r>
                <a:rPr lang="en-ID" altLang="ko-KR" sz="3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ID" altLang="ko-KR" sz="3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r>
                <a:rPr lang="en-ID" altLang="ko-KR" sz="3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di </a:t>
              </a:r>
              <a:r>
                <a:rPr lang="en-ID" altLang="ko-KR" sz="3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3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87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3884" y="365125"/>
            <a:ext cx="9430316" cy="1325563"/>
          </a:xfrm>
        </p:spPr>
        <p:txBody>
          <a:bodyPr/>
          <a:lstStyle/>
          <a:p>
            <a:r>
              <a:rPr lang="en-US" dirty="0">
                <a:latin typeface="The Sims Sans" panose="02000000000000000000" pitchFamily="50" charset="0"/>
              </a:rPr>
              <a:t>KEBERADAAN HUKUM DI </a:t>
            </a:r>
            <a:br>
              <a:rPr lang="en-US" dirty="0">
                <a:latin typeface="The Sims Sans" panose="02000000000000000000" pitchFamily="50" charset="0"/>
              </a:rPr>
            </a:br>
            <a:r>
              <a:rPr lang="en-US" dirty="0">
                <a:latin typeface="The Sims Sans" panose="02000000000000000000" pitchFamily="50" charset="0"/>
              </a:rPr>
              <a:t>MASYARAKAT</a:t>
            </a:r>
            <a:endParaRPr lang="id-ID" dirty="0">
              <a:latin typeface="The Sims Sans" panose="02000000000000000000" pitchFamily="50" charset="0"/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692400" y="1766358"/>
            <a:ext cx="9101666" cy="486304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210 맨발의청춘 B"/>
              </a:rPr>
              <a:t>MANUSIA SEBAGAI MAKHLUK SOSIAL</a:t>
            </a:r>
          </a:p>
          <a:p>
            <a:r>
              <a:rPr lang="en-US" sz="2400" dirty="0" err="1">
                <a:latin typeface="210 맨발의청춘 B"/>
              </a:rPr>
              <a:t>Setiap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manusia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diciptakan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oleh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Tuhan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seorang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diri</a:t>
            </a:r>
            <a:r>
              <a:rPr lang="en-US" sz="2400" dirty="0">
                <a:latin typeface="210 맨발의청춘 B"/>
              </a:rPr>
              <a:t>, </a:t>
            </a:r>
            <a:r>
              <a:rPr lang="en-US" sz="2400" dirty="0" err="1">
                <a:latin typeface="210 맨발의청춘 B"/>
              </a:rPr>
              <a:t>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tidak</a:t>
            </a:r>
            <a:r>
              <a:rPr lang="en-US" sz="2400" dirty="0">
                <a:latin typeface="210 맨발의청춘 B"/>
              </a:rPr>
              <a:t>      </a:t>
            </a:r>
            <a:r>
              <a:rPr lang="en-US" sz="2400" dirty="0" err="1">
                <a:latin typeface="210 맨발의청춘 B"/>
              </a:rPr>
              <a:t>memiliki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peralatan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fisik</a:t>
            </a:r>
            <a:r>
              <a:rPr lang="en-US" sz="2400" dirty="0">
                <a:latin typeface="210 맨발의청춘 B"/>
              </a:rPr>
              <a:t> yang </a:t>
            </a:r>
            <a:r>
              <a:rPr lang="en-US" sz="2400" dirty="0" err="1">
                <a:latin typeface="210 맨발의청춘 B"/>
              </a:rPr>
              <a:t>lengkap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untuk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hidup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menyendiri</a:t>
            </a:r>
            <a:r>
              <a:rPr lang="en-US" sz="2400" dirty="0">
                <a:latin typeface="210 맨발의청춘 B"/>
              </a:rPr>
              <a:t>.   </a:t>
            </a:r>
            <a:r>
              <a:rPr lang="en-US" sz="2400" dirty="0" err="1">
                <a:latin typeface="210 맨발의청춘 B"/>
              </a:rPr>
              <a:t>Untuk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melanjutkan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hidup</a:t>
            </a:r>
            <a:r>
              <a:rPr lang="en-US" sz="2400" dirty="0">
                <a:latin typeface="210 맨발의청춘 B"/>
              </a:rPr>
              <a:t>, </a:t>
            </a:r>
            <a:r>
              <a:rPr lang="en-US" sz="2400" dirty="0" err="1">
                <a:latin typeface="210 맨발의청춘 B"/>
              </a:rPr>
              <a:t>kita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sebagai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manusia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harus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bekerja</a:t>
            </a:r>
            <a:r>
              <a:rPr lang="en-US" sz="2400" dirty="0">
                <a:latin typeface="210 맨발의청춘 B"/>
              </a:rPr>
              <a:t>   </a:t>
            </a:r>
            <a:r>
              <a:rPr lang="en-US" sz="2400" dirty="0" err="1">
                <a:latin typeface="210 맨발의청춘 B"/>
              </a:rPr>
              <a:t>sama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dengan</a:t>
            </a:r>
            <a:r>
              <a:rPr lang="en-US" sz="2400" dirty="0">
                <a:latin typeface="210 맨발의청춘 B"/>
              </a:rPr>
              <a:t> orang lain di </a:t>
            </a:r>
            <a:r>
              <a:rPr lang="en-US" sz="2400" dirty="0" err="1">
                <a:latin typeface="210 맨발의청춘 B"/>
              </a:rPr>
              <a:t>sekitar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kita</a:t>
            </a:r>
            <a:r>
              <a:rPr lang="en-US" sz="2400" dirty="0">
                <a:latin typeface="210 맨발의청춘 B"/>
              </a:rPr>
              <a:t>. Kita </a:t>
            </a:r>
            <a:r>
              <a:rPr lang="en-US" sz="2400" dirty="0" err="1">
                <a:latin typeface="210 맨발의청춘 B"/>
              </a:rPr>
              <a:t>tidak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dapat</a:t>
            </a:r>
            <a:r>
              <a:rPr lang="en-US" sz="2400" dirty="0">
                <a:latin typeface="210 맨발의청춘 B"/>
              </a:rPr>
              <a:t> 	      </a:t>
            </a:r>
            <a:r>
              <a:rPr lang="en-US" sz="2400" dirty="0" err="1">
                <a:latin typeface="210 맨발의청춘 B"/>
              </a:rPr>
              <a:t>memenuhi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kebutuhan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hidup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kita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secara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mandiri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karena</a:t>
            </a:r>
            <a:r>
              <a:rPr lang="en-US" sz="2400" dirty="0">
                <a:latin typeface="210 맨발의청춘 B"/>
              </a:rPr>
              <a:t> 	       </a:t>
            </a:r>
            <a:r>
              <a:rPr lang="en-US" sz="2400" dirty="0" err="1">
                <a:latin typeface="210 맨발의청춘 B"/>
              </a:rPr>
              <a:t>sejatinya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kita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adalah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makhluk</a:t>
            </a:r>
            <a:r>
              <a:rPr lang="en-US" sz="2400" dirty="0">
                <a:latin typeface="210 맨발의청춘 B"/>
              </a:rPr>
              <a:t> social yang </a:t>
            </a:r>
            <a:r>
              <a:rPr lang="en-US" sz="2400" dirty="0" err="1">
                <a:latin typeface="210 맨발의청춘 B"/>
              </a:rPr>
              <a:t>selalu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membutuhkan</a:t>
            </a:r>
            <a:r>
              <a:rPr lang="en-US" sz="2400" dirty="0">
                <a:latin typeface="210 맨발의청춘 B"/>
              </a:rPr>
              <a:t> orang lain.</a:t>
            </a:r>
          </a:p>
          <a:p>
            <a:r>
              <a:rPr lang="en-US" sz="2400" dirty="0" err="1">
                <a:latin typeface="210 맨발의청춘 B"/>
              </a:rPr>
              <a:t>Dalam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hal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ini</a:t>
            </a:r>
            <a:r>
              <a:rPr lang="en-US" sz="2400" dirty="0">
                <a:latin typeface="210 맨발의청춘 B"/>
              </a:rPr>
              <a:t>, </a:t>
            </a:r>
            <a:r>
              <a:rPr lang="en-US" sz="2400" dirty="0" err="1">
                <a:latin typeface="210 맨발의청춘 B"/>
              </a:rPr>
              <a:t>manusia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tidak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dapat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dipisahkan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dari</a:t>
            </a:r>
            <a:r>
              <a:rPr lang="en-US" sz="2400" dirty="0">
                <a:latin typeface="210 맨발의청춘 B"/>
              </a:rPr>
              <a:t> 		       </a:t>
            </a:r>
            <a:r>
              <a:rPr lang="en-US" sz="2400" dirty="0" err="1">
                <a:latin typeface="210 맨발의청춘 B"/>
              </a:rPr>
              <a:t>kelompok-kelompok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manusia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untuk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berinteraksi</a:t>
            </a:r>
            <a:r>
              <a:rPr lang="en-US" sz="2400" dirty="0">
                <a:latin typeface="210 맨발의청춘 B"/>
              </a:rPr>
              <a:t>. </a:t>
            </a:r>
            <a:r>
              <a:rPr lang="en-US" sz="2400" dirty="0" err="1">
                <a:latin typeface="210 맨발의청춘 B"/>
              </a:rPr>
              <a:t>Manusia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seba-gai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makhluk</a:t>
            </a:r>
            <a:r>
              <a:rPr lang="en-US" sz="2400" dirty="0">
                <a:latin typeface="210 맨발의청춘 B"/>
              </a:rPr>
              <a:t> social </a:t>
            </a:r>
            <a:r>
              <a:rPr lang="en-US" sz="2400" dirty="0" err="1">
                <a:latin typeface="210 맨발의청춘 B"/>
              </a:rPr>
              <a:t>memliki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naluri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untuk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saling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tolong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menolong</a:t>
            </a:r>
            <a:r>
              <a:rPr lang="en-US" sz="2400" dirty="0">
                <a:latin typeface="210 맨발의청춘 B"/>
              </a:rPr>
              <a:t>  , </a:t>
            </a:r>
            <a:r>
              <a:rPr lang="en-US" sz="2400" dirty="0" err="1">
                <a:latin typeface="210 맨발의청춘 B"/>
              </a:rPr>
              <a:t>setia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kawan</a:t>
            </a:r>
            <a:r>
              <a:rPr lang="en-US" sz="2400" dirty="0">
                <a:latin typeface="210 맨발의청춘 B"/>
              </a:rPr>
              <a:t>, </a:t>
            </a:r>
            <a:r>
              <a:rPr lang="en-US" sz="2400" dirty="0" err="1">
                <a:latin typeface="210 맨발의청춘 B"/>
              </a:rPr>
              <a:t>dan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toleransi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serta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simpati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dan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empati</a:t>
            </a:r>
            <a:r>
              <a:rPr lang="en-US" sz="2400" dirty="0">
                <a:latin typeface="210 맨발의청춘 B"/>
              </a:rPr>
              <a:t> </a:t>
            </a:r>
            <a:r>
              <a:rPr lang="en-US" sz="2400" dirty="0" err="1">
                <a:latin typeface="210 맨발의청춘 B"/>
              </a:rPr>
              <a:t>terhadap</a:t>
            </a:r>
            <a:r>
              <a:rPr lang="en-US" sz="2400" dirty="0">
                <a:latin typeface="210 맨발의청춘 B"/>
              </a:rPr>
              <a:t>  </a:t>
            </a:r>
            <a:r>
              <a:rPr lang="en-US" sz="2400" dirty="0" err="1">
                <a:latin typeface="210 맨발의청춘 B"/>
              </a:rPr>
              <a:t>sesamanya</a:t>
            </a:r>
            <a:r>
              <a:rPr lang="en-US" sz="2400" dirty="0">
                <a:latin typeface="210 맨발의청춘 B"/>
              </a:rPr>
              <a:t>.</a:t>
            </a:r>
          </a:p>
          <a:p>
            <a:endParaRPr lang="en-US" sz="2400" dirty="0">
              <a:latin typeface="210 맨발의청춘 B"/>
            </a:endParaRPr>
          </a:p>
          <a:p>
            <a:endParaRPr lang="id-ID" sz="2400" dirty="0">
              <a:latin typeface="210 맨발의청춘 B"/>
            </a:endParaRPr>
          </a:p>
        </p:txBody>
      </p:sp>
      <p:sp>
        <p:nvSpPr>
          <p:cNvPr id="4" name="직사각형 5"/>
          <p:cNvSpPr/>
          <p:nvPr/>
        </p:nvSpPr>
        <p:spPr>
          <a:xfrm>
            <a:off x="98222" y="117006"/>
            <a:ext cx="2088573" cy="6639791"/>
          </a:xfrm>
          <a:prstGeom prst="rect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7"/>
          <p:cNvSpPr/>
          <p:nvPr/>
        </p:nvSpPr>
        <p:spPr>
          <a:xfrm rot="5400000" flipH="1">
            <a:off x="2068815" y="876393"/>
            <a:ext cx="659823" cy="426028"/>
          </a:xfrm>
          <a:prstGeom prst="triangle">
            <a:avLst/>
          </a:prstGeom>
          <a:solidFill>
            <a:srgbClr val="10C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3035075"/>
            <a:ext cx="2090504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0"/>
          <p:cNvGrpSpPr/>
          <p:nvPr/>
        </p:nvGrpSpPr>
        <p:grpSpPr>
          <a:xfrm>
            <a:off x="-298867" y="1990419"/>
            <a:ext cx="2358890" cy="2107768"/>
            <a:chOff x="9632219" y="2749648"/>
            <a:chExt cx="2358890" cy="2107768"/>
          </a:xfrm>
        </p:grpSpPr>
        <p:sp>
          <p:nvSpPr>
            <p:cNvPr id="8" name="TextBox 11"/>
            <p:cNvSpPr txBox="1"/>
            <p:nvPr/>
          </p:nvSpPr>
          <p:spPr>
            <a:xfrm>
              <a:off x="10089571" y="2749648"/>
              <a:ext cx="1350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Bahnschrift Condensed" panose="020B0502040204020203" pitchFamily="34" charset="0"/>
                  <a:ea typeface="나눔바른고딕" panose="020B0603020101020101" pitchFamily="50" charset="-127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Bahnschrift Condensed" panose="020B0502040204020203" pitchFamily="34" charset="0"/>
                <a:ea typeface="나눔바른고딕" panose="020B0603020101020101" pitchFamily="50" charset="-127"/>
              </a:endParaRPr>
            </a:p>
          </p:txBody>
        </p:sp>
        <p:cxnSp>
          <p:nvCxnSpPr>
            <p:cNvPr id="9" name="직선 연결선 12"/>
            <p:cNvCxnSpPr/>
            <p:nvPr/>
          </p:nvCxnSpPr>
          <p:spPr>
            <a:xfrm>
              <a:off x="10176214" y="322222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10640290" y="3245015"/>
              <a:ext cx="135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b="1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Keberadaan</a:t>
              </a:r>
              <a:endPara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1" name="직선 연결선 14"/>
            <p:cNvCxnSpPr/>
            <p:nvPr/>
          </p:nvCxnSpPr>
          <p:spPr>
            <a:xfrm>
              <a:off x="10176214" y="3619335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5"/>
            <p:cNvCxnSpPr/>
            <p:nvPr/>
          </p:nvCxnSpPr>
          <p:spPr>
            <a:xfrm>
              <a:off x="10176214" y="4029254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6"/>
            <p:cNvCxnSpPr/>
            <p:nvPr/>
          </p:nvCxnSpPr>
          <p:spPr>
            <a:xfrm>
              <a:off x="10176214" y="4426363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632219" y="3677890"/>
              <a:ext cx="2358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hukum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10261286" y="4075413"/>
              <a:ext cx="1729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16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Di </a:t>
              </a:r>
              <a:r>
                <a:rPr lang="en-ID" altLang="ko-KR" sz="16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masyarakat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" name="직선 연결선 19"/>
            <p:cNvCxnSpPr/>
            <p:nvPr/>
          </p:nvCxnSpPr>
          <p:spPr>
            <a:xfrm>
              <a:off x="10176214" y="4857416"/>
              <a:ext cx="18148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47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2604</Words>
  <Application>Microsoft Macintosh PowerPoint</Application>
  <PresentationFormat>Widescreen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The Sims Sans</vt:lpstr>
      <vt:lpstr>Lato</vt:lpstr>
      <vt:lpstr>맑은 고딕</vt:lpstr>
      <vt:lpstr>210 콤퓨타세탁 L</vt:lpstr>
      <vt:lpstr>Open Sans</vt:lpstr>
      <vt:lpstr>포천 오성과 한음 Bold</vt:lpstr>
      <vt:lpstr>나눔바른고딕</vt:lpstr>
      <vt:lpstr>Times New Roman</vt:lpstr>
      <vt:lpstr>Arial</vt:lpstr>
      <vt:lpstr>Bahnschrift Condensed</vt:lpstr>
      <vt:lpstr>210 맨발의청춘 B</vt:lpstr>
      <vt:lpstr>Office 테마</vt:lpstr>
      <vt:lpstr>PowerPoint Presentation</vt:lpstr>
      <vt:lpstr>PowerPoint Presentation</vt:lpstr>
      <vt:lpstr>Hukum sebagai pengatur tingkah laku  manusia</vt:lpstr>
      <vt:lpstr>Hukum dibuat oleh badan berwajib</vt:lpstr>
      <vt:lpstr>Hukum bersifat memaksa</vt:lpstr>
      <vt:lpstr>Hukum Mempunyai Sanksi yang  Tegas </vt:lpstr>
      <vt:lpstr>PowerPoint Presentation</vt:lpstr>
      <vt:lpstr>PowerPoint Presentation</vt:lpstr>
      <vt:lpstr>KEBERADAAN HUKUM DI  MASYARAKAT</vt:lpstr>
      <vt:lpstr>PowerPoint Presentation</vt:lpstr>
      <vt:lpstr>BEBERAPA INDIKASI ADANYA       KESADARAN HUKUM </vt:lpstr>
      <vt:lpstr>PowerPoint Presentation</vt:lpstr>
      <vt:lpstr>PowerPoint Presentation</vt:lpstr>
      <vt:lpstr>BEBERAPA MOTIVASI MEMATUHI   HUKUM</vt:lpstr>
      <vt:lpstr>PowerPoint Presentation</vt:lpstr>
      <vt:lpstr>PowerPoint Presentation</vt:lpstr>
      <vt:lpstr>NORMA AGAMA</vt:lpstr>
      <vt:lpstr>PowerPoint Presentation</vt:lpstr>
      <vt:lpstr>NORMA HUKUM </vt:lpstr>
      <vt:lpstr>NORMA KESUSILAAN </vt:lpstr>
      <vt:lpstr>PowerPoint Presentation</vt:lpstr>
      <vt:lpstr>NORMA KESOPANAN ATAU ADAT </vt:lpstr>
      <vt:lpstr>FUNGSI NORMA </vt:lpstr>
      <vt:lpstr>TUJUAN NORMA </vt:lpstr>
      <vt:lpstr>MANFAAT NORMA</vt:lpstr>
      <vt:lpstr>PowerPoint Presentation</vt:lpstr>
      <vt:lpstr>KERAGAMAN ARTI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Ditinjau dari segi waktu: </vt:lpstr>
      <vt:lpstr>Ditinjau dari segi wilayah berlaku: </vt:lpstr>
      <vt:lpstr> Ditinjau dari segi kaku dan fleksibel: </vt:lpstr>
      <vt:lpstr> Ditinjau dari segi bentuk: </vt:lpstr>
      <vt:lpstr>Ditinjau dari segi isi: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oreo0408@naver.com</dc:creator>
  <cp:lastModifiedBy>Sepriyadi Adhan S</cp:lastModifiedBy>
  <cp:revision>39</cp:revision>
  <dcterms:created xsi:type="dcterms:W3CDTF">2019-03-12T15:22:51Z</dcterms:created>
  <dcterms:modified xsi:type="dcterms:W3CDTF">2021-08-30T02:22:05Z</dcterms:modified>
</cp:coreProperties>
</file>