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45" d="100"/>
          <a:sy n="45" d="100"/>
        </p:scale>
        <p:origin x="-25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B8AF0-40F3-48BA-B518-4C3A9E9955EC}" type="datetimeFigureOut">
              <a:rPr lang="en-US" smtClean="0"/>
              <a:t>11/15/2020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51C994-2124-48D0-A95B-BD0BC9B8439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B8AF0-40F3-48BA-B518-4C3A9E9955EC}" type="datetimeFigureOut">
              <a:rPr lang="en-US" smtClean="0"/>
              <a:t>11/15/2020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51C994-2124-48D0-A95B-BD0BC9B8439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B8AF0-40F3-48BA-B518-4C3A9E9955EC}" type="datetimeFigureOut">
              <a:rPr lang="en-US" smtClean="0"/>
              <a:t>11/15/2020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51C994-2124-48D0-A95B-BD0BC9B8439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B8AF0-40F3-48BA-B518-4C3A9E9955EC}" type="datetimeFigureOut">
              <a:rPr lang="en-US" smtClean="0"/>
              <a:t>11/15/2020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51C994-2124-48D0-A95B-BD0BC9B8439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B8AF0-40F3-48BA-B518-4C3A9E9955EC}" type="datetimeFigureOut">
              <a:rPr lang="en-US" smtClean="0"/>
              <a:t>11/15/2020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51C994-2124-48D0-A95B-BD0BC9B8439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B8AF0-40F3-48BA-B518-4C3A9E9955EC}" type="datetimeFigureOut">
              <a:rPr lang="en-US" smtClean="0"/>
              <a:t>11/15/2020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51C994-2124-48D0-A95B-BD0BC9B8439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B8AF0-40F3-48BA-B518-4C3A9E9955EC}" type="datetimeFigureOut">
              <a:rPr lang="en-US" smtClean="0"/>
              <a:t>11/15/2020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51C994-2124-48D0-A95B-BD0BC9B8439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B8AF0-40F3-48BA-B518-4C3A9E9955EC}" type="datetimeFigureOut">
              <a:rPr lang="en-US" smtClean="0"/>
              <a:t>11/15/2020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51C994-2124-48D0-A95B-BD0BC9B8439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B8AF0-40F3-48BA-B518-4C3A9E9955EC}" type="datetimeFigureOut">
              <a:rPr lang="en-US" smtClean="0"/>
              <a:t>11/15/2020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51C994-2124-48D0-A95B-BD0BC9B8439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B8AF0-40F3-48BA-B518-4C3A9E9955EC}" type="datetimeFigureOut">
              <a:rPr lang="en-US" smtClean="0"/>
              <a:t>11/15/2020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51C994-2124-48D0-A95B-BD0BC9B8439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B8AF0-40F3-48BA-B518-4C3A9E9955EC}" type="datetimeFigureOut">
              <a:rPr lang="en-US" smtClean="0"/>
              <a:t>11/15/2020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51C994-2124-48D0-A95B-BD0BC9B8439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DB8AF0-40F3-48BA-B518-4C3A9E9955EC}" type="datetimeFigureOut">
              <a:rPr lang="en-US" smtClean="0"/>
              <a:t>11/15/2020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51C994-2124-48D0-A95B-BD0BC9B84391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TEORI HUKUM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5007008"/>
          </a:xfrm>
        </p:spPr>
        <p:txBody>
          <a:bodyPr>
            <a:normAutofit fontScale="77500" lnSpcReduction="20000"/>
          </a:bodyPr>
          <a:lstStyle/>
          <a:p>
            <a:pPr>
              <a:lnSpc>
                <a:spcPct val="120000"/>
              </a:lnSpc>
            </a:pPr>
            <a:r>
              <a:rPr lang="id-ID" dirty="0"/>
              <a:t>Istilah teori hukum didalam literatur yang digunakan oleh para ahli secara berbeda-beda, yakni Ian </a:t>
            </a:r>
            <a:r>
              <a:rPr lang="id-ID" u="sng" dirty="0"/>
              <a:t>McLoed dan Friedman</a:t>
            </a:r>
            <a:r>
              <a:rPr lang="id-ID" dirty="0"/>
              <a:t> menggunakan istilah “ </a:t>
            </a:r>
            <a:r>
              <a:rPr lang="id-ID" b="1" dirty="0"/>
              <a:t>Legal Theori </a:t>
            </a:r>
            <a:r>
              <a:rPr lang="id-ID" dirty="0"/>
              <a:t>” sedangkan </a:t>
            </a:r>
            <a:r>
              <a:rPr lang="id-ID" u="sng" dirty="0"/>
              <a:t>Hans Kelsen</a:t>
            </a:r>
            <a:r>
              <a:rPr lang="id-ID" dirty="0"/>
              <a:t> menggunakan istilah “ </a:t>
            </a:r>
            <a:r>
              <a:rPr lang="id-ID" b="1" dirty="0"/>
              <a:t>Legal Philosophy</a:t>
            </a:r>
            <a:r>
              <a:rPr lang="id-ID" dirty="0"/>
              <a:t>” , </a:t>
            </a:r>
            <a:r>
              <a:rPr lang="id-ID" u="sng" dirty="0"/>
              <a:t>Paton</a:t>
            </a:r>
            <a:r>
              <a:rPr lang="id-ID" dirty="0"/>
              <a:t> menggunakan istilah “</a:t>
            </a:r>
            <a:r>
              <a:rPr lang="id-ID" b="1" dirty="0"/>
              <a:t>Jurisprudence</a:t>
            </a:r>
            <a:r>
              <a:rPr lang="id-ID" dirty="0"/>
              <a:t>” </a:t>
            </a:r>
            <a:r>
              <a:rPr lang="id-ID" u="sng" dirty="0"/>
              <a:t>Hart</a:t>
            </a:r>
            <a:r>
              <a:rPr lang="id-ID" dirty="0"/>
              <a:t> menggunakan istilah “ </a:t>
            </a:r>
            <a:r>
              <a:rPr lang="id-ID" b="1" dirty="0"/>
              <a:t>Theory Of Justice”</a:t>
            </a:r>
            <a:r>
              <a:rPr lang="id-ID" dirty="0"/>
              <a:t> dan </a:t>
            </a:r>
            <a:r>
              <a:rPr lang="id-ID" u="sng" dirty="0"/>
              <a:t>Rouls</a:t>
            </a:r>
            <a:r>
              <a:rPr lang="id-ID" dirty="0"/>
              <a:t> menggunakan istilah “ </a:t>
            </a:r>
            <a:r>
              <a:rPr lang="id-ID" b="1" dirty="0"/>
              <a:t>Concept Of Law</a:t>
            </a:r>
            <a:r>
              <a:rPr lang="id-ID" dirty="0"/>
              <a:t>”. Semua istilah tersebut memiliki arti yang sana yaitu Teori Hukum.</a:t>
            </a:r>
            <a:endParaRPr lang="en-US" dirty="0"/>
          </a:p>
          <a:p>
            <a:pPr>
              <a:lnSpc>
                <a:spcPct val="120000"/>
              </a:lnSpc>
            </a:pPr>
            <a:r>
              <a:rPr lang="id-ID" dirty="0"/>
              <a:t>Adanya perbedaan penggunaan istilah teori hukum tersebut menurut Friedman (1993:1) karena yang namanya teori hukum (Legal Theori) harus mengandung unsur-unsur filsafati</a:t>
            </a:r>
            <a:r>
              <a:rPr lang="id-ID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42312654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600" b="1">
                <a:solidFill>
                  <a:srgbClr val="F57F8A"/>
                </a:solidFill>
              </a:rPr>
              <a:t>Ilmu Hukum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idx="1"/>
          </p:nvPr>
        </p:nvSpPr>
        <p:spPr>
          <a:xfrm>
            <a:off x="1066800" y="1676400"/>
            <a:ext cx="7772400" cy="3429000"/>
          </a:xfrm>
          <a:noFill/>
        </p:spPr>
        <p:txBody>
          <a:bodyPr/>
          <a:lstStyle/>
          <a:p>
            <a:pPr eaLnBrk="1" hangingPunct="1"/>
            <a:r>
              <a:rPr lang="en-US" b="1" dirty="0" err="1" smtClean="0"/>
              <a:t>Rechtsdomatiek</a:t>
            </a:r>
            <a:r>
              <a:rPr lang="en-US" b="1" dirty="0" smtClean="0"/>
              <a:t> :</a:t>
            </a:r>
            <a:r>
              <a:rPr lang="en-US" b="1" dirty="0" err="1" smtClean="0"/>
              <a:t>Dogmatika</a:t>
            </a:r>
            <a:r>
              <a:rPr lang="en-US" b="1" dirty="0" smtClean="0"/>
              <a:t> </a:t>
            </a:r>
            <a:r>
              <a:rPr lang="en-US" b="1" dirty="0" err="1" smtClean="0"/>
              <a:t>hukum</a:t>
            </a:r>
            <a:r>
              <a:rPr lang="en-US" b="1" dirty="0" smtClean="0"/>
              <a:t> </a:t>
            </a:r>
          </a:p>
          <a:p>
            <a:pPr eaLnBrk="1" hangingPunct="1"/>
            <a:r>
              <a:rPr lang="en-US" b="1" dirty="0" smtClean="0"/>
              <a:t>Jurisprudence</a:t>
            </a:r>
            <a:r>
              <a:rPr lang="en-US" b="1" dirty="0"/>
              <a:t> </a:t>
            </a:r>
            <a:r>
              <a:rPr lang="en-US" b="1" dirty="0" smtClean="0"/>
              <a:t>: </a:t>
            </a:r>
            <a:r>
              <a:rPr lang="en-US" b="1" dirty="0" err="1" smtClean="0"/>
              <a:t>Ilmu</a:t>
            </a:r>
            <a:r>
              <a:rPr lang="en-US" b="1" dirty="0" smtClean="0"/>
              <a:t> </a:t>
            </a:r>
            <a:r>
              <a:rPr lang="en-US" b="1" dirty="0" err="1" smtClean="0"/>
              <a:t>pengetahuan</a:t>
            </a:r>
            <a:r>
              <a:rPr lang="en-US" b="1" dirty="0" smtClean="0"/>
              <a:t> </a:t>
            </a:r>
            <a:r>
              <a:rPr lang="en-US" b="1" dirty="0" err="1" smtClean="0"/>
              <a:t>yg</a:t>
            </a:r>
            <a:r>
              <a:rPr lang="en-US" b="1" dirty="0" smtClean="0"/>
              <a:t> </a:t>
            </a:r>
            <a:r>
              <a:rPr lang="en-US" b="1" dirty="0" err="1" smtClean="0"/>
              <a:t>mempelajari</a:t>
            </a:r>
            <a:r>
              <a:rPr lang="en-US" b="1" dirty="0" smtClean="0"/>
              <a:t> </a:t>
            </a:r>
            <a:r>
              <a:rPr lang="en-US" b="1" dirty="0" err="1" smtClean="0"/>
              <a:t>hukum</a:t>
            </a:r>
            <a:endParaRPr lang="en-US" b="1" dirty="0" smtClean="0"/>
          </a:p>
          <a:p>
            <a:pPr eaLnBrk="1" hangingPunct="1"/>
            <a:r>
              <a:rPr lang="en-US" b="1" dirty="0" smtClean="0"/>
              <a:t>jus, </a:t>
            </a:r>
            <a:r>
              <a:rPr lang="en-US" b="1" dirty="0" err="1" smtClean="0"/>
              <a:t>juris</a:t>
            </a:r>
            <a:r>
              <a:rPr lang="en-US" b="1" dirty="0" smtClean="0"/>
              <a:t> : </a:t>
            </a:r>
            <a:r>
              <a:rPr lang="en-US" b="1" dirty="0" err="1" smtClean="0"/>
              <a:t>Hukum</a:t>
            </a:r>
            <a:r>
              <a:rPr lang="en-US" b="1" dirty="0" smtClean="0"/>
              <a:t> </a:t>
            </a:r>
            <a:r>
              <a:rPr lang="en-US" b="1" dirty="0" err="1" smtClean="0"/>
              <a:t>atau</a:t>
            </a:r>
            <a:r>
              <a:rPr lang="en-US" b="1" dirty="0" smtClean="0"/>
              <a:t> </a:t>
            </a:r>
            <a:r>
              <a:rPr lang="en-US" b="1" dirty="0" err="1" smtClean="0"/>
              <a:t>Hak</a:t>
            </a:r>
            <a:r>
              <a:rPr lang="en-US" b="1" dirty="0" smtClean="0"/>
              <a:t>. </a:t>
            </a:r>
          </a:p>
          <a:p>
            <a:pPr eaLnBrk="1" hangingPunct="1"/>
            <a:r>
              <a:rPr lang="id-ID" b="1" i="1" dirty="0" smtClean="0"/>
              <a:t>Prudentia</a:t>
            </a:r>
            <a:r>
              <a:rPr lang="en-US" b="1" i="1" dirty="0" smtClean="0"/>
              <a:t> </a:t>
            </a:r>
            <a:r>
              <a:rPr lang="en-US" b="1" dirty="0" smtClean="0"/>
              <a:t>: </a:t>
            </a:r>
            <a:r>
              <a:rPr lang="id-ID" b="1" dirty="0" smtClean="0"/>
              <a:t> Pengetahuan (</a:t>
            </a:r>
            <a:r>
              <a:rPr lang="en-US" b="1" dirty="0" smtClean="0"/>
              <a:t> </a:t>
            </a:r>
            <a:r>
              <a:rPr lang="en-US" b="1" dirty="0" err="1" smtClean="0"/>
              <a:t>melihat</a:t>
            </a:r>
            <a:r>
              <a:rPr lang="en-US" b="1" dirty="0" smtClean="0"/>
              <a:t> </a:t>
            </a:r>
            <a:r>
              <a:rPr lang="en-US" b="1" dirty="0" err="1" smtClean="0"/>
              <a:t>ke</a:t>
            </a:r>
            <a:r>
              <a:rPr lang="en-US" b="1" dirty="0" smtClean="0"/>
              <a:t> </a:t>
            </a:r>
            <a:r>
              <a:rPr lang="en-US" b="1" dirty="0" err="1" smtClean="0"/>
              <a:t>depan</a:t>
            </a:r>
            <a:r>
              <a:rPr lang="en-US" b="1" dirty="0" smtClean="0"/>
              <a:t> </a:t>
            </a:r>
            <a:r>
              <a:rPr lang="en-US" b="1" dirty="0" err="1" smtClean="0"/>
              <a:t>atau</a:t>
            </a:r>
            <a:r>
              <a:rPr lang="en-US" b="1" dirty="0" smtClean="0"/>
              <a:t> </a:t>
            </a:r>
            <a:r>
              <a:rPr lang="en-US" b="1" dirty="0" err="1" smtClean="0"/>
              <a:t>melihat</a:t>
            </a:r>
            <a:r>
              <a:rPr lang="en-US" b="1" dirty="0" smtClean="0"/>
              <a:t> </a:t>
            </a:r>
            <a:r>
              <a:rPr lang="en-US" b="1" dirty="0" err="1" smtClean="0"/>
              <a:t>keahlian</a:t>
            </a:r>
            <a:r>
              <a:rPr lang="id-ID" b="1" dirty="0" smtClean="0"/>
              <a:t>)</a:t>
            </a:r>
            <a:endParaRPr lang="en-US" b="1" dirty="0" smtClean="0"/>
          </a:p>
        </p:txBody>
      </p:sp>
    </p:spTree>
    <p:extLst>
      <p:ext uri="{BB962C8B-B14F-4D97-AF65-F5344CB8AC3E}">
        <p14:creationId xmlns="" xmlns:p14="http://schemas.microsoft.com/office/powerpoint/2010/main" val="8981288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52400"/>
            <a:ext cx="7772400" cy="762000"/>
          </a:xfrm>
        </p:spPr>
        <p:txBody>
          <a:bodyPr>
            <a:normAutofit/>
          </a:bodyPr>
          <a:lstStyle/>
          <a:p>
            <a:pPr algn="ctr">
              <a:defRPr/>
            </a:pPr>
            <a:r>
              <a:rPr lang="id-ID" dirty="0" smtClean="0">
                <a:ln>
                  <a:noFill/>
                </a:ln>
                <a:solidFill>
                  <a:schemeClr val="accent1"/>
                </a:solidFill>
                <a:effectLst/>
              </a:rPr>
              <a:t>BEBERAPA CIRI ILMU HUKUM</a:t>
            </a:r>
            <a:endParaRPr lang="id-ID" dirty="0">
              <a:ln>
                <a:noFill/>
              </a:ln>
              <a:solidFill>
                <a:schemeClr val="accent1"/>
              </a:solidFill>
              <a:effectLst/>
            </a:endParaRPr>
          </a:p>
        </p:txBody>
      </p:sp>
      <p:sp>
        <p:nvSpPr>
          <p:cNvPr id="22531" name="Content Placeholder 2"/>
          <p:cNvSpPr>
            <a:spLocks noGrp="1"/>
          </p:cNvSpPr>
          <p:nvPr>
            <p:ph idx="1"/>
          </p:nvPr>
        </p:nvSpPr>
        <p:spPr>
          <a:xfrm>
            <a:off x="914400" y="1295400"/>
            <a:ext cx="7772400" cy="5334000"/>
          </a:xfrm>
        </p:spPr>
        <p:txBody>
          <a:bodyPr>
            <a:normAutofit fontScale="92500"/>
          </a:bodyPr>
          <a:lstStyle/>
          <a:p>
            <a:pPr marL="582613" indent="-514350">
              <a:lnSpc>
                <a:spcPct val="110000"/>
              </a:lnSpc>
              <a:buFont typeface="Wingdings" pitchFamily="2" charset="2"/>
              <a:buAutoNum type="arabicPeriod"/>
            </a:pPr>
            <a:r>
              <a:rPr lang="id-ID" b="1" dirty="0" smtClean="0"/>
              <a:t>ILMU</a:t>
            </a:r>
            <a:r>
              <a:rPr lang="en-GB" b="1" dirty="0" smtClean="0"/>
              <a:t> </a:t>
            </a:r>
            <a:r>
              <a:rPr lang="id-ID" b="1" dirty="0" smtClean="0"/>
              <a:t>HUKUM BERSIFAT DOGMATIS (ILMU HUKUM DOGMATIK)</a:t>
            </a:r>
            <a:r>
              <a:rPr lang="id-ID" dirty="0" smtClean="0"/>
              <a:t>:  Mempelajari hukum positif,</a:t>
            </a:r>
            <a:r>
              <a:rPr lang="en-US" dirty="0" smtClean="0"/>
              <a:t> </a:t>
            </a:r>
            <a:r>
              <a:rPr lang="id-ID" dirty="0" smtClean="0"/>
              <a:t>s</a:t>
            </a:r>
            <a:r>
              <a:rPr lang="en-US" dirty="0" err="1" smtClean="0"/>
              <a:t>edangkan</a:t>
            </a:r>
            <a:r>
              <a:rPr lang="en-US" dirty="0" smtClean="0"/>
              <a:t> </a:t>
            </a:r>
            <a:r>
              <a:rPr lang="id-ID" dirty="0" smtClean="0"/>
              <a:t>hukum positif dianggap dogma, dianggap sebagai sesuatu yang tidak boleh dibuktikan  lanjut, tidak boleh diganggu gugat.                    </a:t>
            </a:r>
            <a:endParaRPr lang="en-US" dirty="0" smtClean="0"/>
          </a:p>
          <a:p>
            <a:pPr marL="68263" indent="0">
              <a:lnSpc>
                <a:spcPct val="110000"/>
              </a:lnSpc>
              <a:buNone/>
            </a:pPr>
            <a:endParaRPr lang="en-US" sz="2400" dirty="0"/>
          </a:p>
          <a:p>
            <a:pPr marL="68263" indent="0">
              <a:lnSpc>
                <a:spcPct val="110000"/>
              </a:lnSpc>
              <a:buNone/>
            </a:pPr>
            <a:r>
              <a:rPr lang="id-ID" sz="2400" dirty="0" smtClean="0"/>
              <a:t>Menggunakan metode sintesis :</a:t>
            </a:r>
            <a:endParaRPr lang="en-US" sz="2400" dirty="0" smtClean="0"/>
          </a:p>
          <a:p>
            <a:pPr marL="68263" indent="0">
              <a:lnSpc>
                <a:spcPct val="110000"/>
              </a:lnSpc>
              <a:buNone/>
            </a:pPr>
            <a:r>
              <a:rPr lang="en-US" sz="2400" dirty="0"/>
              <a:t>M</a:t>
            </a:r>
            <a:r>
              <a:rPr lang="id-ID" sz="2400" dirty="0" smtClean="0"/>
              <a:t>enggabungkan dua premisse shg menjadi  suatu kesimpulan yg berbentuk silogisme.</a:t>
            </a:r>
            <a:endParaRPr lang="en-US" sz="2400" dirty="0" smtClean="0"/>
          </a:p>
          <a:p>
            <a:pPr marL="68263" indent="0">
              <a:lnSpc>
                <a:spcPct val="110000"/>
              </a:lnSpc>
              <a:buNone/>
            </a:pPr>
            <a:r>
              <a:rPr lang="en-US" sz="2400" dirty="0" smtClean="0"/>
              <a:t>Ex: </a:t>
            </a:r>
            <a:r>
              <a:rPr lang="id-ID" sz="2400" dirty="0" smtClean="0"/>
              <a:t>Barangsiapa mencuri dihukum. Ruko mencuri. Ruko dihukum</a:t>
            </a:r>
          </a:p>
          <a:p>
            <a:pPr marL="582613" indent="-514350">
              <a:lnSpc>
                <a:spcPct val="110000"/>
              </a:lnSpc>
              <a:buFont typeface="Wingdings" pitchFamily="2" charset="2"/>
              <a:buAutoNum type="arabicPeriod"/>
            </a:pPr>
            <a:endParaRPr lang="id-ID" dirty="0" smtClean="0"/>
          </a:p>
          <a:p>
            <a:pPr marL="582613" indent="-514350">
              <a:lnSpc>
                <a:spcPct val="110000"/>
              </a:lnSpc>
              <a:buFont typeface="Wingdings" pitchFamily="2" charset="2"/>
              <a:buNone/>
            </a:pPr>
            <a:endParaRPr lang="id-ID" dirty="0" smtClean="0"/>
          </a:p>
        </p:txBody>
      </p:sp>
    </p:spTree>
    <p:extLst>
      <p:ext uri="{BB962C8B-B14F-4D97-AF65-F5344CB8AC3E}">
        <p14:creationId xmlns="" xmlns:p14="http://schemas.microsoft.com/office/powerpoint/2010/main" val="24806661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Content Placeholder 2"/>
          <p:cNvSpPr>
            <a:spLocks noGrp="1"/>
          </p:cNvSpPr>
          <p:nvPr>
            <p:ph idx="1"/>
          </p:nvPr>
        </p:nvSpPr>
        <p:spPr>
          <a:xfrm>
            <a:off x="914400" y="609600"/>
            <a:ext cx="7772400" cy="5746750"/>
          </a:xfrm>
        </p:spPr>
        <p:txBody>
          <a:bodyPr>
            <a:normAutofit lnSpcReduction="10000"/>
          </a:bodyPr>
          <a:lstStyle/>
          <a:p>
            <a:pPr marL="582613" indent="-514350" algn="ctr">
              <a:buFont typeface="Wingdings" pitchFamily="2" charset="2"/>
              <a:buAutoNum type="arabicPeriod" startAt="2"/>
            </a:pPr>
            <a:r>
              <a:rPr lang="id-ID" b="1" dirty="0" smtClean="0"/>
              <a:t>ILMU HUKUM BERSIFAT NORMATIF:</a:t>
            </a:r>
            <a:r>
              <a:rPr lang="id-ID" dirty="0" smtClean="0"/>
              <a:t>  Oleh karena obyeknya terdiri dari norma atau kaedah</a:t>
            </a:r>
            <a:endParaRPr lang="en-US" dirty="0"/>
          </a:p>
          <a:p>
            <a:pPr marL="582613" indent="-514350" algn="ctr">
              <a:buFont typeface="Wingdings" pitchFamily="2" charset="2"/>
              <a:buAutoNum type="arabicPeriod" startAt="2"/>
            </a:pPr>
            <a:endParaRPr lang="id-ID" dirty="0" smtClean="0"/>
          </a:p>
          <a:p>
            <a:pPr marL="582613" indent="-514350" algn="ctr">
              <a:buFont typeface="Wingdings" pitchFamily="2" charset="2"/>
              <a:buAutoNum type="arabicPeriod" startAt="2"/>
            </a:pPr>
            <a:r>
              <a:rPr lang="id-ID" b="1" dirty="0" smtClean="0"/>
              <a:t>ILMU HUKUM  BERSIFAT HERMENEUTIS:  </a:t>
            </a:r>
            <a:r>
              <a:rPr lang="id-ID" dirty="0" smtClean="0"/>
              <a:t>Ilmu hukum bersifat menafsirkan</a:t>
            </a:r>
            <a:endParaRPr lang="en-US" dirty="0" smtClean="0"/>
          </a:p>
          <a:p>
            <a:pPr marL="582613" indent="-514350" algn="ctr">
              <a:buFont typeface="Wingdings" pitchFamily="2" charset="2"/>
              <a:buAutoNum type="arabicPeriod" startAt="2"/>
            </a:pPr>
            <a:endParaRPr lang="id-ID" dirty="0" smtClean="0"/>
          </a:p>
          <a:p>
            <a:pPr marL="582613" indent="-514350" algn="ctr">
              <a:buFont typeface="Wingdings" pitchFamily="2" charset="2"/>
              <a:buAutoNum type="arabicPeriod" startAt="2"/>
            </a:pPr>
            <a:r>
              <a:rPr lang="id-ID" b="1" dirty="0" smtClean="0"/>
              <a:t>ILMU HUKUM  BERORIENTASI YURISPRUDENSIAL:</a:t>
            </a:r>
            <a:endParaRPr lang="en-US" b="1" dirty="0" smtClean="0"/>
          </a:p>
          <a:p>
            <a:pPr marL="68263" indent="0" algn="ctr">
              <a:buNone/>
            </a:pPr>
            <a:r>
              <a:rPr lang="id-ID" dirty="0" smtClean="0"/>
              <a:t>Ilmu hukum  peradilan , atau ilmu  hukum yg berorientasi  kepada   yurisprudensi</a:t>
            </a:r>
            <a:r>
              <a:rPr lang="id-ID" dirty="0" smtClean="0">
                <a:solidFill>
                  <a:srgbClr val="FFFF00"/>
                </a:solidFill>
              </a:rPr>
              <a:t> </a:t>
            </a:r>
          </a:p>
        </p:txBody>
      </p:sp>
    </p:spTree>
    <p:extLst>
      <p:ext uri="{BB962C8B-B14F-4D97-AF65-F5344CB8AC3E}">
        <p14:creationId xmlns="" xmlns:p14="http://schemas.microsoft.com/office/powerpoint/2010/main" val="8700438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4008" indent="0" algn="ctr">
              <a:buNone/>
            </a:pPr>
            <a:r>
              <a:rPr lang="en-US" sz="3200" dirty="0" err="1">
                <a:latin typeface="Comic Sans MS" pitchFamily="66" charset="0"/>
              </a:rPr>
              <a:t>Dengan</a:t>
            </a:r>
            <a:r>
              <a:rPr lang="en-US" sz="3200" dirty="0">
                <a:latin typeface="Comic Sans MS" pitchFamily="66" charset="0"/>
              </a:rPr>
              <a:t> </a:t>
            </a:r>
            <a:r>
              <a:rPr lang="en-US" sz="3200" dirty="0" err="1">
                <a:latin typeface="Comic Sans MS" pitchFamily="66" charset="0"/>
              </a:rPr>
              <a:t>demikian</a:t>
            </a:r>
            <a:r>
              <a:rPr lang="en-US" sz="3200" dirty="0">
                <a:latin typeface="Comic Sans MS" pitchFamily="66" charset="0"/>
              </a:rPr>
              <a:t> </a:t>
            </a:r>
            <a:r>
              <a:rPr lang="en-US" sz="3200" dirty="0" err="1">
                <a:latin typeface="Comic Sans MS" pitchFamily="66" charset="0"/>
              </a:rPr>
              <a:t>hukum</a:t>
            </a:r>
            <a:r>
              <a:rPr lang="en-US" sz="3200" dirty="0">
                <a:latin typeface="Comic Sans MS" pitchFamily="66" charset="0"/>
              </a:rPr>
              <a:t> </a:t>
            </a:r>
            <a:r>
              <a:rPr lang="en-US" sz="3200" dirty="0" err="1">
                <a:latin typeface="Comic Sans MS" pitchFamily="66" charset="0"/>
              </a:rPr>
              <a:t>itu</a:t>
            </a:r>
            <a:r>
              <a:rPr lang="en-US" sz="3200" dirty="0">
                <a:latin typeface="Comic Sans MS" pitchFamily="66" charset="0"/>
              </a:rPr>
              <a:t> </a:t>
            </a:r>
            <a:r>
              <a:rPr lang="en-US" sz="3200" dirty="0" err="1">
                <a:latin typeface="Comic Sans MS" pitchFamily="66" charset="0"/>
              </a:rPr>
              <a:t>mempunyai</a:t>
            </a:r>
            <a:r>
              <a:rPr lang="en-US" sz="3200" dirty="0">
                <a:latin typeface="Comic Sans MS" pitchFamily="66" charset="0"/>
              </a:rPr>
              <a:t> </a:t>
            </a:r>
            <a:r>
              <a:rPr lang="en-US" sz="3200" dirty="0" err="1">
                <a:latin typeface="Comic Sans MS" pitchFamily="66" charset="0"/>
              </a:rPr>
              <a:t>sifat</a:t>
            </a:r>
            <a:r>
              <a:rPr lang="en-US" sz="3200" dirty="0">
                <a:latin typeface="Comic Sans MS" pitchFamily="66" charset="0"/>
              </a:rPr>
              <a:t> </a:t>
            </a:r>
            <a:r>
              <a:rPr lang="en-US" sz="3200" dirty="0" err="1">
                <a:latin typeface="Comic Sans MS" pitchFamily="66" charset="0"/>
              </a:rPr>
              <a:t>normatif</a:t>
            </a:r>
            <a:r>
              <a:rPr lang="en-US" sz="3200" dirty="0">
                <a:latin typeface="Comic Sans MS" pitchFamily="66" charset="0"/>
              </a:rPr>
              <a:t>, </a:t>
            </a:r>
            <a:r>
              <a:rPr lang="en-US" sz="3200" dirty="0" err="1">
                <a:latin typeface="Comic Sans MS" pitchFamily="66" charset="0"/>
              </a:rPr>
              <a:t>ia</a:t>
            </a:r>
            <a:r>
              <a:rPr lang="en-US" sz="3200" dirty="0">
                <a:latin typeface="Comic Sans MS" pitchFamily="66" charset="0"/>
              </a:rPr>
              <a:t> </a:t>
            </a:r>
            <a:r>
              <a:rPr lang="en-US" sz="3200" dirty="0" err="1">
                <a:latin typeface="Comic Sans MS" pitchFamily="66" charset="0"/>
              </a:rPr>
              <a:t>bertujuan</a:t>
            </a:r>
            <a:r>
              <a:rPr lang="en-US" sz="3200" dirty="0">
                <a:latin typeface="Comic Sans MS" pitchFamily="66" charset="0"/>
              </a:rPr>
              <a:t> </a:t>
            </a:r>
            <a:r>
              <a:rPr lang="en-US" sz="3200" dirty="0" err="1">
                <a:latin typeface="Comic Sans MS" pitchFamily="66" charset="0"/>
              </a:rPr>
              <a:t>untuk</a:t>
            </a:r>
            <a:r>
              <a:rPr lang="en-US" sz="3200" dirty="0">
                <a:latin typeface="Comic Sans MS" pitchFamily="66" charset="0"/>
              </a:rPr>
              <a:t> </a:t>
            </a:r>
            <a:r>
              <a:rPr lang="en-US" sz="3200" dirty="0" err="1">
                <a:latin typeface="Comic Sans MS" pitchFamily="66" charset="0"/>
              </a:rPr>
              <a:t>mempengaruhi</a:t>
            </a:r>
            <a:r>
              <a:rPr lang="en-US" sz="3200" dirty="0">
                <a:latin typeface="Comic Sans MS" pitchFamily="66" charset="0"/>
              </a:rPr>
              <a:t> </a:t>
            </a:r>
            <a:r>
              <a:rPr lang="en-US" sz="3200" dirty="0" err="1">
                <a:latin typeface="Comic Sans MS" pitchFamily="66" charset="0"/>
              </a:rPr>
              <a:t>perilaku</a:t>
            </a:r>
            <a:r>
              <a:rPr lang="en-US" sz="3200" dirty="0">
                <a:latin typeface="Comic Sans MS" pitchFamily="66" charset="0"/>
              </a:rPr>
              <a:t> </a:t>
            </a:r>
            <a:r>
              <a:rPr lang="en-US" sz="3200" dirty="0" err="1">
                <a:latin typeface="Comic Sans MS" pitchFamily="66" charset="0"/>
              </a:rPr>
              <a:t>manusia</a:t>
            </a:r>
            <a:r>
              <a:rPr lang="en-US" sz="3200" dirty="0">
                <a:latin typeface="Comic Sans MS" pitchFamily="66" charset="0"/>
              </a:rPr>
              <a:t>. Orang-orang </a:t>
            </a:r>
            <a:r>
              <a:rPr lang="en-US" sz="3200" dirty="0" err="1">
                <a:latin typeface="Comic Sans MS" pitchFamily="66" charset="0"/>
              </a:rPr>
              <a:t>diharuskan</a:t>
            </a:r>
            <a:r>
              <a:rPr lang="en-US" sz="3200" dirty="0">
                <a:latin typeface="Comic Sans MS" pitchFamily="66" charset="0"/>
              </a:rPr>
              <a:t> </a:t>
            </a:r>
            <a:r>
              <a:rPr lang="en-US" sz="3200" dirty="0" err="1">
                <a:latin typeface="Comic Sans MS" pitchFamily="66" charset="0"/>
              </a:rPr>
              <a:t>untuk</a:t>
            </a:r>
            <a:r>
              <a:rPr lang="en-US" sz="3200" dirty="0">
                <a:latin typeface="Comic Sans MS" pitchFamily="66" charset="0"/>
              </a:rPr>
              <a:t> </a:t>
            </a:r>
            <a:r>
              <a:rPr lang="en-US" sz="3200" dirty="0" err="1">
                <a:latin typeface="Comic Sans MS" pitchFamily="66" charset="0"/>
              </a:rPr>
              <a:t>mematuhi</a:t>
            </a:r>
            <a:r>
              <a:rPr lang="en-US" sz="3200" dirty="0">
                <a:latin typeface="Comic Sans MS" pitchFamily="66" charset="0"/>
              </a:rPr>
              <a:t> (</a:t>
            </a:r>
            <a:r>
              <a:rPr lang="en-US" sz="3200" dirty="0" err="1">
                <a:latin typeface="Comic Sans MS" pitchFamily="66" charset="0"/>
              </a:rPr>
              <a:t>menyesuaikan</a:t>
            </a:r>
            <a:r>
              <a:rPr lang="en-US" sz="3200" dirty="0">
                <a:latin typeface="Comic Sans MS" pitchFamily="66" charset="0"/>
              </a:rPr>
              <a:t> </a:t>
            </a:r>
            <a:r>
              <a:rPr lang="en-US" sz="3200" dirty="0" err="1">
                <a:latin typeface="Comic Sans MS" pitchFamily="66" charset="0"/>
              </a:rPr>
              <a:t>diri</a:t>
            </a:r>
            <a:r>
              <a:rPr lang="en-US" sz="3200" dirty="0">
                <a:latin typeface="Comic Sans MS" pitchFamily="66" charset="0"/>
              </a:rPr>
              <a:t> </a:t>
            </a:r>
            <a:r>
              <a:rPr lang="en-US" sz="3200" dirty="0" err="1">
                <a:latin typeface="Comic Sans MS" pitchFamily="66" charset="0"/>
              </a:rPr>
              <a:t>pada</a:t>
            </a:r>
            <a:r>
              <a:rPr lang="en-US" sz="3200" dirty="0">
                <a:latin typeface="Comic Sans MS" pitchFamily="66" charset="0"/>
              </a:rPr>
              <a:t>) </a:t>
            </a:r>
            <a:r>
              <a:rPr lang="en-US" sz="3200" dirty="0" err="1">
                <a:latin typeface="Comic Sans MS" pitchFamily="66" charset="0"/>
              </a:rPr>
              <a:t>kaidah-kaidah</a:t>
            </a:r>
            <a:r>
              <a:rPr lang="en-US" sz="3200" dirty="0">
                <a:latin typeface="Comic Sans MS" pitchFamily="66" charset="0"/>
              </a:rPr>
              <a:t> </a:t>
            </a:r>
            <a:r>
              <a:rPr lang="en-US" sz="3200" dirty="0" err="1">
                <a:latin typeface="Comic Sans MS" pitchFamily="66" charset="0"/>
              </a:rPr>
              <a:t>hukum</a:t>
            </a:r>
            <a:r>
              <a:rPr lang="en-US" sz="3200" dirty="0">
                <a:latin typeface="Comic Sans MS" pitchFamily="66" charset="0"/>
              </a:rPr>
              <a:t>.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3635177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4008" indent="0">
              <a:buNone/>
            </a:pPr>
            <a:r>
              <a:rPr lang="en-US" dirty="0" err="1"/>
              <a:t>Uraian</a:t>
            </a:r>
            <a:r>
              <a:rPr lang="en-US" dirty="0"/>
              <a:t> </a:t>
            </a:r>
            <a:r>
              <a:rPr lang="en-US" dirty="0" err="1"/>
              <a:t>tentang</a:t>
            </a:r>
            <a:r>
              <a:rPr lang="en-US" dirty="0"/>
              <a:t> </a:t>
            </a:r>
            <a:r>
              <a:rPr lang="en-US" dirty="0" err="1"/>
              <a:t>struktur</a:t>
            </a:r>
            <a:r>
              <a:rPr lang="en-US" dirty="0"/>
              <a:t> </a:t>
            </a:r>
            <a:r>
              <a:rPr lang="en-US" dirty="0" err="1"/>
              <a:t>berkutub</a:t>
            </a:r>
            <a:r>
              <a:rPr lang="en-US" dirty="0"/>
              <a:t> </a:t>
            </a:r>
            <a:r>
              <a:rPr lang="en-US" dirty="0" err="1" smtClean="0"/>
              <a:t>dari</a:t>
            </a:r>
            <a:r>
              <a:rPr lang="en-US" dirty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/>
              <a:t>menampakkan</a:t>
            </a:r>
            <a:r>
              <a:rPr lang="en-US" dirty="0"/>
              <a:t> </a:t>
            </a:r>
            <a:r>
              <a:rPr lang="en-US" dirty="0" err="1"/>
              <a:t>bahwa</a:t>
            </a:r>
            <a:r>
              <a:rPr lang="en-US" dirty="0"/>
              <a:t> </a:t>
            </a:r>
            <a:r>
              <a:rPr lang="en-US" dirty="0" err="1"/>
              <a:t>momen-momen</a:t>
            </a:r>
            <a:r>
              <a:rPr lang="en-US" dirty="0"/>
              <a:t> yang </a:t>
            </a:r>
            <a:r>
              <a:rPr lang="en-US" dirty="0" err="1"/>
              <a:t>ada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</a:t>
            </a:r>
            <a:r>
              <a:rPr lang="en-US" dirty="0" err="1"/>
              <a:t>saling</a:t>
            </a:r>
            <a:r>
              <a:rPr lang="en-US" dirty="0"/>
              <a:t> </a:t>
            </a:r>
            <a:r>
              <a:rPr lang="en-US" dirty="0" err="1" smtClean="0"/>
              <a:t>berkaitan</a:t>
            </a:r>
            <a:r>
              <a:rPr lang="en-US" dirty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/>
              <a:t>salah</a:t>
            </a:r>
            <a:r>
              <a:rPr lang="en-US" dirty="0"/>
              <a:t> </a:t>
            </a:r>
            <a:r>
              <a:rPr lang="en-US" dirty="0" err="1"/>
              <a:t>satu</a:t>
            </a:r>
            <a:r>
              <a:rPr lang="en-US" dirty="0"/>
              <a:t> </a:t>
            </a:r>
            <a:r>
              <a:rPr lang="en-US" dirty="0" err="1"/>
              <a:t>momen</a:t>
            </a:r>
            <a:r>
              <a:rPr lang="en-US" dirty="0"/>
              <a:t> </a:t>
            </a:r>
            <a:r>
              <a:rPr lang="en-US" dirty="0" err="1"/>
              <a:t>memuat</a:t>
            </a:r>
            <a:r>
              <a:rPr lang="en-US" dirty="0"/>
              <a:t> </a:t>
            </a:r>
            <a:r>
              <a:rPr lang="en-US" dirty="0" err="1"/>
              <a:t>tentang</a:t>
            </a:r>
            <a:r>
              <a:rPr lang="en-US" dirty="0"/>
              <a:t> </a:t>
            </a:r>
            <a:r>
              <a:rPr lang="en-US" dirty="0" err="1"/>
              <a:t>etika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aspek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</a:t>
            </a:r>
            <a:r>
              <a:rPr lang="en-US" dirty="0" err="1" smtClean="0"/>
              <a:t>yaitumomen</a:t>
            </a:r>
            <a:r>
              <a:rPr lang="en-US" dirty="0" smtClean="0"/>
              <a:t> </a:t>
            </a:r>
            <a:r>
              <a:rPr lang="en-US" dirty="0" err="1"/>
              <a:t>normatif</a:t>
            </a:r>
            <a:r>
              <a:rPr lang="en-US" dirty="0"/>
              <a:t> </a:t>
            </a:r>
            <a:r>
              <a:rPr lang="en-US" dirty="0" err="1"/>
              <a:t>materiil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="" xmlns:p14="http://schemas.microsoft.com/office/powerpoint/2010/main" val="41989579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921408"/>
          </a:xfrm>
        </p:spPr>
        <p:txBody>
          <a:bodyPr>
            <a:normAutofit fontScale="77500" lnSpcReduction="20000"/>
          </a:bodyPr>
          <a:lstStyle/>
          <a:p>
            <a:pPr>
              <a:lnSpc>
                <a:spcPct val="120000"/>
              </a:lnSpc>
            </a:pPr>
            <a:r>
              <a:rPr lang="en-US" dirty="0" err="1"/>
              <a:t>Menurut</a:t>
            </a:r>
            <a:r>
              <a:rPr lang="en-US" dirty="0"/>
              <a:t> Utrecht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Satya</a:t>
            </a:r>
            <a:r>
              <a:rPr lang="en-US" dirty="0"/>
              <a:t> </a:t>
            </a:r>
            <a:r>
              <a:rPr lang="en-US" dirty="0" err="1"/>
              <a:t>Arinanto</a:t>
            </a:r>
            <a:r>
              <a:rPr lang="en-US" dirty="0"/>
              <a:t> (2004:7) </a:t>
            </a:r>
            <a:r>
              <a:rPr lang="en-US" dirty="0" err="1"/>
              <a:t>Hukum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 smtClean="0"/>
              <a:t>himpunan</a:t>
            </a:r>
            <a:r>
              <a:rPr lang="en-US" dirty="0" smtClean="0"/>
              <a:t> </a:t>
            </a:r>
            <a:r>
              <a:rPr lang="en-US" dirty="0" err="1" smtClean="0"/>
              <a:t>peraturan-peraturan</a:t>
            </a:r>
            <a:r>
              <a:rPr lang="en-US" dirty="0" smtClean="0"/>
              <a:t> </a:t>
            </a:r>
            <a:r>
              <a:rPr lang="en-US" dirty="0"/>
              <a:t>(</a:t>
            </a:r>
            <a:r>
              <a:rPr lang="en-US" dirty="0" err="1"/>
              <a:t>perintah-perintah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larangan</a:t>
            </a:r>
            <a:r>
              <a:rPr lang="en-US" dirty="0"/>
              <a:t>) yang </a:t>
            </a:r>
            <a:r>
              <a:rPr lang="en-US" dirty="0" err="1"/>
              <a:t>mengurus</a:t>
            </a:r>
            <a:r>
              <a:rPr lang="en-US" dirty="0"/>
              <a:t> </a:t>
            </a:r>
            <a:r>
              <a:rPr lang="en-US" dirty="0" err="1"/>
              <a:t>tata</a:t>
            </a:r>
            <a:r>
              <a:rPr lang="en-US" dirty="0"/>
              <a:t> </a:t>
            </a:r>
            <a:r>
              <a:rPr lang="en-US" dirty="0" err="1"/>
              <a:t>tertib</a:t>
            </a:r>
            <a:r>
              <a:rPr lang="en-US" dirty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masyarkat</a:t>
            </a:r>
            <a:r>
              <a:rPr lang="en-US" dirty="0" smtClean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karena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diataati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masyarakat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 smtClean="0"/>
              <a:t>.</a:t>
            </a:r>
          </a:p>
          <a:p>
            <a:pPr>
              <a:lnSpc>
                <a:spcPct val="120000"/>
              </a:lnSpc>
            </a:pPr>
            <a:endParaRPr lang="en-US" dirty="0"/>
          </a:p>
          <a:p>
            <a:pPr>
              <a:lnSpc>
                <a:spcPct val="120000"/>
              </a:lnSpc>
            </a:pPr>
            <a:r>
              <a:rPr lang="en-US" dirty="0" smtClean="0"/>
              <a:t>Jeremy Bentham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Ridwan</a:t>
            </a:r>
            <a:r>
              <a:rPr lang="en-US" dirty="0"/>
              <a:t> </a:t>
            </a:r>
            <a:r>
              <a:rPr lang="en-US" dirty="0" err="1"/>
              <a:t>Syahrani</a:t>
            </a:r>
            <a:r>
              <a:rPr lang="en-US" dirty="0"/>
              <a:t> (2004:21) </a:t>
            </a:r>
            <a:r>
              <a:rPr lang="en-US" dirty="0" err="1"/>
              <a:t>mengemukakan</a:t>
            </a:r>
            <a:r>
              <a:rPr lang="en-US" dirty="0"/>
              <a:t> </a:t>
            </a:r>
            <a:r>
              <a:rPr lang="en-US" dirty="0" err="1"/>
              <a:t>bahwa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</a:t>
            </a:r>
            <a:r>
              <a:rPr lang="en-US" dirty="0" err="1" smtClean="0"/>
              <a:t>bertujuan</a:t>
            </a:r>
            <a:r>
              <a:rPr lang="en-US" dirty="0"/>
              <a:t> </a:t>
            </a:r>
            <a:r>
              <a:rPr lang="en-US" dirty="0" err="1" smtClean="0"/>
              <a:t>menjamin</a:t>
            </a:r>
            <a:r>
              <a:rPr lang="en-US" dirty="0" smtClean="0"/>
              <a:t> </a:t>
            </a:r>
            <a:r>
              <a:rPr lang="en-US" dirty="0" err="1"/>
              <a:t>adanya</a:t>
            </a:r>
            <a:r>
              <a:rPr lang="en-US" dirty="0"/>
              <a:t> </a:t>
            </a:r>
            <a:r>
              <a:rPr lang="en-US" dirty="0" err="1"/>
              <a:t>kebagahagiaan</a:t>
            </a:r>
            <a:r>
              <a:rPr lang="en-US" dirty="0"/>
              <a:t> </a:t>
            </a:r>
            <a:r>
              <a:rPr lang="en-US" dirty="0" err="1"/>
              <a:t>sebanyak-banyaknya</a:t>
            </a:r>
            <a:r>
              <a:rPr lang="en-US" dirty="0"/>
              <a:t> </a:t>
            </a:r>
            <a:r>
              <a:rPr lang="en-US" dirty="0" err="1"/>
              <a:t>kepada</a:t>
            </a:r>
            <a:r>
              <a:rPr lang="en-US" dirty="0"/>
              <a:t> orang </a:t>
            </a:r>
            <a:r>
              <a:rPr lang="en-US" dirty="0" err="1"/>
              <a:t>sebanyak</a:t>
            </a:r>
            <a:r>
              <a:rPr lang="en-US" dirty="0"/>
              <a:t> </a:t>
            </a:r>
            <a:r>
              <a:rPr lang="en-US" dirty="0" smtClean="0"/>
              <a:t>-</a:t>
            </a:r>
            <a:r>
              <a:rPr lang="en-US" dirty="0" err="1" smtClean="0"/>
              <a:t>banyaknya</a:t>
            </a:r>
            <a:r>
              <a:rPr lang="en-US" dirty="0" smtClean="0"/>
              <a:t>.</a:t>
            </a:r>
          </a:p>
          <a:p>
            <a:pPr>
              <a:lnSpc>
                <a:spcPct val="120000"/>
              </a:lnSpc>
            </a:pPr>
            <a:endParaRPr lang="en-US" dirty="0" smtClean="0"/>
          </a:p>
          <a:p>
            <a:pPr>
              <a:lnSpc>
                <a:spcPct val="120000"/>
              </a:lnSpc>
            </a:pPr>
            <a:r>
              <a:rPr lang="en-US" dirty="0"/>
              <a:t>Van Apeldoorn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Ridwan</a:t>
            </a:r>
            <a:r>
              <a:rPr lang="en-US" dirty="0"/>
              <a:t> </a:t>
            </a:r>
            <a:r>
              <a:rPr lang="en-US" dirty="0" err="1"/>
              <a:t>Syahrani</a:t>
            </a:r>
            <a:r>
              <a:rPr lang="en-US" dirty="0"/>
              <a:t> (2004:22) </a:t>
            </a:r>
            <a:r>
              <a:rPr lang="en-US" dirty="0" err="1"/>
              <a:t>mengemukakan</a:t>
            </a:r>
            <a:r>
              <a:rPr lang="en-US" dirty="0"/>
              <a:t> </a:t>
            </a: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tujuan</a:t>
            </a:r>
            <a:r>
              <a:rPr lang="en-US" dirty="0" smtClean="0"/>
              <a:t> </a:t>
            </a:r>
            <a:r>
              <a:rPr lang="en-US" dirty="0" err="1"/>
              <a:t>Hukum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mengatur</a:t>
            </a:r>
            <a:r>
              <a:rPr lang="en-US" dirty="0"/>
              <a:t> </a:t>
            </a:r>
            <a:r>
              <a:rPr lang="en-US" dirty="0" err="1"/>
              <a:t>pergaulan</a:t>
            </a:r>
            <a:r>
              <a:rPr lang="en-US" dirty="0"/>
              <a:t> </a:t>
            </a:r>
            <a:r>
              <a:rPr lang="en-US" dirty="0" err="1"/>
              <a:t>hidup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damai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="" xmlns:p14="http://schemas.microsoft.com/office/powerpoint/2010/main" val="26125866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845208"/>
          </a:xfrm>
        </p:spPr>
        <p:txBody>
          <a:bodyPr anchor="ctr">
            <a:normAutofit fontScale="85000" lnSpcReduction="20000"/>
          </a:bodyPr>
          <a:lstStyle/>
          <a:p>
            <a:pPr>
              <a:lnSpc>
                <a:spcPct val="120000"/>
              </a:lnSpc>
            </a:pPr>
            <a:r>
              <a:rPr lang="en-US" dirty="0" err="1"/>
              <a:t>Fungsi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</a:t>
            </a:r>
            <a:r>
              <a:rPr lang="en-US" dirty="0" err="1"/>
              <a:t>Menurut</a:t>
            </a:r>
            <a:r>
              <a:rPr lang="en-US" dirty="0"/>
              <a:t> Ronny </a:t>
            </a:r>
            <a:r>
              <a:rPr lang="en-US" dirty="0" err="1"/>
              <a:t>Hantijo</a:t>
            </a:r>
            <a:r>
              <a:rPr lang="en-US" dirty="0"/>
              <a:t> </a:t>
            </a:r>
            <a:r>
              <a:rPr lang="en-US" dirty="0" err="1"/>
              <a:t>Soemitro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Acmad</a:t>
            </a:r>
            <a:r>
              <a:rPr lang="en-US" dirty="0"/>
              <a:t> Ali (</a:t>
            </a:r>
            <a:r>
              <a:rPr lang="en-US" dirty="0" smtClean="0"/>
              <a:t>1996:98)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/>
              <a:t>berfungsi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i="1" dirty="0"/>
              <a:t>a tool of social control </a:t>
            </a:r>
            <a:r>
              <a:rPr lang="en-US" dirty="0"/>
              <a:t>yang 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aspek</a:t>
            </a:r>
            <a:r>
              <a:rPr lang="en-US" dirty="0"/>
              <a:t> </a:t>
            </a:r>
            <a:r>
              <a:rPr lang="en-US" dirty="0" err="1"/>
              <a:t>normatif</a:t>
            </a:r>
            <a:r>
              <a:rPr lang="en-US" dirty="0"/>
              <a:t> </a:t>
            </a:r>
            <a:r>
              <a:rPr lang="en-US" dirty="0" err="1" smtClean="0"/>
              <a:t>dari</a:t>
            </a:r>
            <a:r>
              <a:rPr lang="en-US" dirty="0"/>
              <a:t> </a:t>
            </a:r>
            <a:r>
              <a:rPr lang="en-US" dirty="0" err="1" smtClean="0"/>
              <a:t>kehidupan</a:t>
            </a:r>
            <a:r>
              <a:rPr lang="en-US" dirty="0" smtClean="0"/>
              <a:t> </a:t>
            </a:r>
            <a:r>
              <a:rPr lang="en-US" dirty="0" err="1"/>
              <a:t>sosial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disebut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pemberi</a:t>
            </a:r>
            <a:r>
              <a:rPr lang="en-US" dirty="0"/>
              <a:t> </a:t>
            </a:r>
            <a:r>
              <a:rPr lang="en-US" dirty="0" err="1"/>
              <a:t>defenisi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tingkah</a:t>
            </a:r>
            <a:r>
              <a:rPr lang="en-US" dirty="0"/>
              <a:t> </a:t>
            </a:r>
            <a:r>
              <a:rPr lang="en-US" dirty="0" err="1"/>
              <a:t>laku</a:t>
            </a:r>
            <a:r>
              <a:rPr lang="en-US" dirty="0"/>
              <a:t> </a:t>
            </a:r>
            <a:r>
              <a:rPr lang="en-US" dirty="0" smtClean="0"/>
              <a:t>yang </a:t>
            </a:r>
            <a:r>
              <a:rPr lang="en-US" dirty="0" err="1" smtClean="0"/>
              <a:t>menyimpang</a:t>
            </a:r>
            <a:r>
              <a:rPr lang="en-US" dirty="0" smtClean="0"/>
              <a:t> </a:t>
            </a:r>
            <a:r>
              <a:rPr lang="en-US" dirty="0" err="1"/>
              <a:t>serta</a:t>
            </a:r>
            <a:r>
              <a:rPr lang="en-US" dirty="0"/>
              <a:t> </a:t>
            </a:r>
            <a:r>
              <a:rPr lang="en-US" dirty="0" err="1"/>
              <a:t>akibat-akibatnya</a:t>
            </a:r>
            <a:r>
              <a:rPr lang="en-US" dirty="0"/>
              <a:t> </a:t>
            </a:r>
            <a:r>
              <a:rPr lang="en-US" dirty="0" err="1"/>
              <a:t>seperti</a:t>
            </a:r>
            <a:r>
              <a:rPr lang="en-US" dirty="0"/>
              <a:t> </a:t>
            </a:r>
            <a:r>
              <a:rPr lang="en-US" dirty="0" err="1"/>
              <a:t>larangan-larangan</a:t>
            </a:r>
            <a:r>
              <a:rPr lang="en-US" dirty="0"/>
              <a:t>, </a:t>
            </a:r>
            <a:r>
              <a:rPr lang="en-US" dirty="0" err="1" smtClean="0"/>
              <a:t>tuntutan-tuntutan</a:t>
            </a:r>
            <a:r>
              <a:rPr lang="en-US" dirty="0" smtClean="0"/>
              <a:t>, </a:t>
            </a:r>
            <a:r>
              <a:rPr lang="en-US" dirty="0" err="1" smtClean="0"/>
              <a:t>pemidanaan</a:t>
            </a:r>
            <a:r>
              <a:rPr lang="en-US" dirty="0" smtClean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pemberian</a:t>
            </a:r>
            <a:r>
              <a:rPr lang="en-US" dirty="0"/>
              <a:t> </a:t>
            </a:r>
            <a:r>
              <a:rPr lang="en-US" dirty="0" err="1"/>
              <a:t>ganti</a:t>
            </a:r>
            <a:r>
              <a:rPr lang="en-US" dirty="0"/>
              <a:t> </a:t>
            </a:r>
            <a:r>
              <a:rPr lang="en-US" dirty="0" err="1" smtClean="0"/>
              <a:t>rugi</a:t>
            </a:r>
            <a:r>
              <a:rPr lang="en-US" dirty="0" smtClean="0"/>
              <a:t>.</a:t>
            </a:r>
          </a:p>
          <a:p>
            <a:pPr>
              <a:lnSpc>
                <a:spcPct val="120000"/>
              </a:lnSpc>
            </a:pPr>
            <a:endParaRPr lang="en-US" dirty="0"/>
          </a:p>
          <a:p>
            <a:pPr>
              <a:lnSpc>
                <a:spcPct val="120000"/>
              </a:lnSpc>
            </a:pPr>
            <a:r>
              <a:rPr lang="en-US" dirty="0" err="1"/>
              <a:t>F</a:t>
            </a:r>
            <a:r>
              <a:rPr lang="en-US" dirty="0" err="1" smtClean="0"/>
              <a:t>ungsi</a:t>
            </a:r>
            <a:r>
              <a:rPr lang="en-US" dirty="0" smtClean="0"/>
              <a:t> </a:t>
            </a:r>
            <a:r>
              <a:rPr lang="en-US" dirty="0" err="1"/>
              <a:t>hukum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i="1" dirty="0"/>
              <a:t>a tool of </a:t>
            </a:r>
            <a:r>
              <a:rPr lang="en-US" i="1" dirty="0" smtClean="0"/>
              <a:t>social </a:t>
            </a:r>
            <a:r>
              <a:rPr lang="en-US" i="1" dirty="0" err="1" smtClean="0"/>
              <a:t>enginering</a:t>
            </a:r>
            <a:r>
              <a:rPr lang="en-US" i="1" dirty="0" smtClean="0"/>
              <a:t> </a:t>
            </a:r>
            <a:r>
              <a:rPr lang="en-US" i="1" dirty="0"/>
              <a:t>by law </a:t>
            </a:r>
            <a:r>
              <a:rPr lang="en-US" dirty="0"/>
              <a:t>di </a:t>
            </a:r>
            <a:r>
              <a:rPr lang="en-US" dirty="0" err="1"/>
              <a:t>kemukakan</a:t>
            </a:r>
            <a:r>
              <a:rPr lang="en-US" dirty="0"/>
              <a:t> </a:t>
            </a:r>
            <a:r>
              <a:rPr lang="en-US" dirty="0" err="1"/>
              <a:t>Soerjono</a:t>
            </a:r>
            <a:r>
              <a:rPr lang="en-US" dirty="0"/>
              <a:t> </a:t>
            </a:r>
            <a:r>
              <a:rPr lang="en-US" dirty="0" err="1"/>
              <a:t>Soekanto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Achmad</a:t>
            </a:r>
            <a:r>
              <a:rPr lang="en-US" dirty="0"/>
              <a:t> Ali (1996:101</a:t>
            </a:r>
            <a:r>
              <a:rPr lang="en-US" dirty="0" smtClean="0"/>
              <a:t>) </a:t>
            </a:r>
            <a:r>
              <a:rPr lang="en-US" dirty="0" err="1"/>
              <a:t>hukum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alat</a:t>
            </a:r>
            <a:r>
              <a:rPr lang="en-US" dirty="0"/>
              <a:t> </a:t>
            </a:r>
            <a:r>
              <a:rPr lang="en-US" dirty="0" err="1"/>
              <a:t>mengubah</a:t>
            </a:r>
            <a:r>
              <a:rPr lang="en-US" dirty="0"/>
              <a:t> </a:t>
            </a:r>
            <a:r>
              <a:rPr lang="en-US" dirty="0" err="1"/>
              <a:t>masyarakat</a:t>
            </a:r>
            <a:r>
              <a:rPr lang="en-US" dirty="0"/>
              <a:t>,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arti</a:t>
            </a:r>
            <a:r>
              <a:rPr lang="en-US" dirty="0"/>
              <a:t> </a:t>
            </a:r>
            <a:r>
              <a:rPr lang="en-US" dirty="0" err="1"/>
              <a:t>bahwa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</a:t>
            </a:r>
            <a:r>
              <a:rPr lang="en-US" dirty="0" err="1" smtClean="0"/>
              <a:t>mungkin</a:t>
            </a:r>
            <a:r>
              <a:rPr lang="en-US" dirty="0"/>
              <a:t> </a:t>
            </a:r>
            <a:r>
              <a:rPr lang="en-US" dirty="0" err="1" smtClean="0"/>
              <a:t>digunakan</a:t>
            </a:r>
            <a:r>
              <a:rPr lang="en-US" dirty="0" smtClean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alat</a:t>
            </a:r>
            <a:r>
              <a:rPr lang="en-US" dirty="0"/>
              <a:t> </a:t>
            </a:r>
            <a:r>
              <a:rPr lang="en-US" dirty="0" err="1"/>
              <a:t>agen</a:t>
            </a:r>
            <a:r>
              <a:rPr lang="en-US" dirty="0"/>
              <a:t> of change.</a:t>
            </a:r>
          </a:p>
        </p:txBody>
      </p:sp>
    </p:spTree>
    <p:extLst>
      <p:ext uri="{BB962C8B-B14F-4D97-AF65-F5344CB8AC3E}">
        <p14:creationId xmlns="" xmlns:p14="http://schemas.microsoft.com/office/powerpoint/2010/main" val="39033235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5" name="Rectangle 3"/>
          <p:cNvSpPr>
            <a:spLocks noGrp="1" noChangeArrowheads="1"/>
          </p:cNvSpPr>
          <p:nvPr>
            <p:ph idx="1"/>
          </p:nvPr>
        </p:nvSpPr>
        <p:spPr>
          <a:xfrm>
            <a:off x="381000" y="1295400"/>
            <a:ext cx="8229600" cy="3429000"/>
          </a:xfrm>
        </p:spPr>
        <p:txBody>
          <a:bodyPr>
            <a:normAutofit/>
          </a:bodyPr>
          <a:lstStyle/>
          <a:p>
            <a:pPr eaLnBrk="1" hangingPunct="1">
              <a:lnSpc>
                <a:spcPct val="110000"/>
              </a:lnSpc>
            </a:pPr>
            <a:r>
              <a:rPr lang="en-US" sz="2400" dirty="0" err="1" smtClean="0"/>
              <a:t>Radbruch</a:t>
            </a:r>
            <a:r>
              <a:rPr lang="en-US" sz="2400" dirty="0" smtClean="0"/>
              <a:t> </a:t>
            </a:r>
            <a:r>
              <a:rPr lang="en-US" sz="2400" dirty="0" err="1" smtClean="0"/>
              <a:t>tugas</a:t>
            </a:r>
            <a:r>
              <a:rPr lang="en-US" sz="2400" dirty="0" smtClean="0"/>
              <a:t> </a:t>
            </a:r>
            <a:r>
              <a:rPr lang="en-US" sz="2400" dirty="0" err="1" smtClean="0"/>
              <a:t>Teori</a:t>
            </a:r>
            <a:r>
              <a:rPr lang="en-US" sz="2400" dirty="0" smtClean="0"/>
              <a:t> </a:t>
            </a:r>
            <a:r>
              <a:rPr lang="en-US" sz="2400" dirty="0" err="1" smtClean="0"/>
              <a:t>Hukum</a:t>
            </a:r>
            <a:r>
              <a:rPr lang="en-US" sz="2400" dirty="0" smtClean="0"/>
              <a:t> (</a:t>
            </a:r>
            <a:r>
              <a:rPr lang="id-ID" sz="2400" dirty="0" smtClean="0"/>
              <a:t>TH</a:t>
            </a:r>
            <a:r>
              <a:rPr lang="en-US" sz="2400" dirty="0" smtClean="0"/>
              <a:t>)</a:t>
            </a:r>
            <a:r>
              <a:rPr lang="id-ID" sz="2400" dirty="0" smtClean="0"/>
              <a:t> </a:t>
            </a:r>
            <a:r>
              <a:rPr lang="en-US" sz="2400" dirty="0" err="1" smtClean="0"/>
              <a:t>adalah</a:t>
            </a:r>
            <a:r>
              <a:rPr lang="en-US" sz="2400" dirty="0" smtClean="0"/>
              <a:t> </a:t>
            </a:r>
            <a:r>
              <a:rPr lang="en-US" sz="2400" dirty="0" err="1" smtClean="0"/>
              <a:t>memuat</a:t>
            </a:r>
            <a:r>
              <a:rPr lang="en-US" sz="2400" dirty="0" smtClean="0"/>
              <a:t> </a:t>
            </a:r>
            <a:r>
              <a:rPr lang="en-US" sz="2400" dirty="0" err="1" smtClean="0"/>
              <a:t>jelas</a:t>
            </a:r>
            <a:r>
              <a:rPr lang="en-US" sz="2400" dirty="0" smtClean="0"/>
              <a:t> </a:t>
            </a:r>
            <a:r>
              <a:rPr lang="en-US" sz="2400" dirty="0" err="1" smtClean="0"/>
              <a:t>nilai-nilai</a:t>
            </a:r>
            <a:r>
              <a:rPr lang="en-US" sz="2400" dirty="0" smtClean="0"/>
              <a:t> </a:t>
            </a:r>
            <a:r>
              <a:rPr lang="en-US" sz="2400" dirty="0" err="1" smtClean="0"/>
              <a:t>serta</a:t>
            </a:r>
            <a:r>
              <a:rPr lang="en-US" sz="2400" dirty="0" smtClean="0"/>
              <a:t> postulat2 </a:t>
            </a:r>
            <a:r>
              <a:rPr lang="en-US" sz="2400" dirty="0" err="1" smtClean="0"/>
              <a:t>hukum</a:t>
            </a:r>
            <a:r>
              <a:rPr lang="en-US" sz="2400" dirty="0" smtClean="0"/>
              <a:t> </a:t>
            </a:r>
            <a:r>
              <a:rPr lang="en-US" sz="2400" dirty="0" err="1" smtClean="0"/>
              <a:t>sampai</a:t>
            </a:r>
            <a:r>
              <a:rPr lang="en-US" sz="2400" dirty="0" smtClean="0"/>
              <a:t> </a:t>
            </a:r>
            <a:r>
              <a:rPr lang="en-US" sz="2400" dirty="0" err="1" smtClean="0"/>
              <a:t>kepada</a:t>
            </a:r>
            <a:r>
              <a:rPr lang="en-US" sz="2400" dirty="0" smtClean="0"/>
              <a:t> </a:t>
            </a:r>
            <a:r>
              <a:rPr lang="en-US" sz="2400" dirty="0" err="1" smtClean="0"/>
              <a:t>landasan</a:t>
            </a:r>
            <a:r>
              <a:rPr lang="en-US" sz="2400" dirty="0" smtClean="0"/>
              <a:t> </a:t>
            </a:r>
            <a:r>
              <a:rPr lang="en-US" sz="2400" dirty="0" err="1" smtClean="0"/>
              <a:t>filosofisnya</a:t>
            </a:r>
            <a:r>
              <a:rPr lang="en-US" sz="2400" dirty="0" smtClean="0"/>
              <a:t> yang </a:t>
            </a:r>
            <a:r>
              <a:rPr lang="en-US" sz="2400" dirty="0" err="1" smtClean="0"/>
              <a:t>tinggi</a:t>
            </a:r>
            <a:r>
              <a:rPr lang="en-US" sz="2400" dirty="0" smtClean="0"/>
              <a:t>.</a:t>
            </a:r>
          </a:p>
          <a:p>
            <a:pPr marL="64008" indent="0" eaLnBrk="1" hangingPunct="1">
              <a:lnSpc>
                <a:spcPct val="110000"/>
              </a:lnSpc>
              <a:buNone/>
            </a:pPr>
            <a:endParaRPr lang="id-ID" sz="2400" dirty="0" smtClean="0"/>
          </a:p>
          <a:p>
            <a:pPr eaLnBrk="1" hangingPunct="1">
              <a:lnSpc>
                <a:spcPct val="110000"/>
              </a:lnSpc>
            </a:pPr>
            <a:r>
              <a:rPr lang="id-ID" sz="2400" dirty="0" smtClean="0"/>
              <a:t>Paul Scholten: TH berupaya meneliti unsur yg sama dlm bentuk p</a:t>
            </a:r>
            <a:r>
              <a:rPr lang="en-US" sz="2400" dirty="0" smtClean="0"/>
              <a:t>d</a:t>
            </a:r>
            <a:r>
              <a:rPr lang="id-ID" sz="2400" dirty="0" smtClean="0"/>
              <a:t> semua tata hukum, yang secara </a:t>
            </a:r>
            <a:r>
              <a:rPr lang="id-ID" sz="2400" i="1" dirty="0" smtClean="0"/>
              <a:t>a priori </a:t>
            </a:r>
            <a:r>
              <a:rPr lang="id-ID" sz="2400" dirty="0" smtClean="0"/>
              <a:t>menunjuk pada sisi logikal dari tiap hukum positif.</a:t>
            </a:r>
            <a:endParaRPr lang="en-US" sz="2400" dirty="0" smtClean="0"/>
          </a:p>
        </p:txBody>
      </p:sp>
    </p:spTree>
    <p:extLst>
      <p:ext uri="{BB962C8B-B14F-4D97-AF65-F5344CB8AC3E}">
        <p14:creationId xmlns="" xmlns:p14="http://schemas.microsoft.com/office/powerpoint/2010/main" val="15752547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769008"/>
          </a:xfrm>
        </p:spPr>
        <p:txBody>
          <a:bodyPr>
            <a:normAutofit fontScale="85000" lnSpcReduction="20000"/>
          </a:bodyPr>
          <a:lstStyle/>
          <a:p>
            <a:pPr>
              <a:lnSpc>
                <a:spcPct val="110000"/>
              </a:lnSpc>
            </a:pPr>
            <a:r>
              <a:rPr lang="en-US" sz="3200" dirty="0" err="1"/>
              <a:t>JJH.Bruggink</a:t>
            </a:r>
            <a:r>
              <a:rPr lang="en-US" sz="3200" dirty="0"/>
              <a:t>: T</a:t>
            </a:r>
            <a:r>
              <a:rPr lang="id-ID" sz="3200" dirty="0"/>
              <a:t>H</a:t>
            </a:r>
            <a:r>
              <a:rPr lang="en-US" sz="3200" dirty="0"/>
              <a:t> </a:t>
            </a:r>
            <a:r>
              <a:rPr lang="id-ID" sz="3200" dirty="0"/>
              <a:t>(arti luas) </a:t>
            </a:r>
            <a:r>
              <a:rPr lang="en-US" sz="3200" dirty="0" err="1"/>
              <a:t>pada</a:t>
            </a:r>
            <a:r>
              <a:rPr lang="en-US" sz="3200" dirty="0"/>
              <a:t> </a:t>
            </a:r>
            <a:r>
              <a:rPr lang="en-US" sz="3200" dirty="0" err="1"/>
              <a:t>hakikatnya</a:t>
            </a:r>
            <a:r>
              <a:rPr lang="en-US" sz="3200" dirty="0"/>
              <a:t> </a:t>
            </a:r>
            <a:r>
              <a:rPr lang="en-US" sz="3200" dirty="0" err="1"/>
              <a:t>merupakan</a:t>
            </a:r>
            <a:r>
              <a:rPr lang="en-US" sz="3200" dirty="0"/>
              <a:t> </a:t>
            </a:r>
            <a:r>
              <a:rPr lang="en-US" sz="3200" dirty="0" err="1"/>
              <a:t>suatu</a:t>
            </a:r>
            <a:r>
              <a:rPr lang="en-US" sz="3200" dirty="0"/>
              <a:t> </a:t>
            </a:r>
            <a:r>
              <a:rPr lang="en-US" sz="3200" dirty="0" err="1"/>
              <a:t>keseluruhan</a:t>
            </a:r>
            <a:r>
              <a:rPr lang="en-US" sz="3200" dirty="0"/>
              <a:t> </a:t>
            </a:r>
            <a:r>
              <a:rPr lang="en-US" sz="3200" dirty="0" err="1"/>
              <a:t>pernyataan</a:t>
            </a:r>
            <a:r>
              <a:rPr lang="en-US" sz="3200" dirty="0"/>
              <a:t> </a:t>
            </a:r>
            <a:r>
              <a:rPr lang="en-US" sz="3200" dirty="0" err="1"/>
              <a:t>yg</a:t>
            </a:r>
            <a:r>
              <a:rPr lang="en-US" sz="3200" dirty="0"/>
              <a:t> </a:t>
            </a:r>
            <a:r>
              <a:rPr lang="en-US" sz="3200" dirty="0" err="1"/>
              <a:t>saling</a:t>
            </a:r>
            <a:r>
              <a:rPr lang="en-US" sz="3200" dirty="0"/>
              <a:t> </a:t>
            </a:r>
            <a:r>
              <a:rPr lang="en-US" sz="3200" dirty="0" err="1"/>
              <a:t>berkaitan</a:t>
            </a:r>
            <a:r>
              <a:rPr lang="en-US" sz="3200" dirty="0"/>
              <a:t> dg </a:t>
            </a:r>
            <a:r>
              <a:rPr lang="en-US" sz="3200" dirty="0" err="1"/>
              <a:t>sistem</a:t>
            </a:r>
            <a:r>
              <a:rPr lang="en-US" sz="3200" dirty="0"/>
              <a:t> </a:t>
            </a:r>
            <a:r>
              <a:rPr lang="en-US" sz="3200" dirty="0" err="1"/>
              <a:t>konseptual</a:t>
            </a:r>
            <a:r>
              <a:rPr lang="en-US" sz="3200" dirty="0"/>
              <a:t> aturan2 </a:t>
            </a:r>
            <a:r>
              <a:rPr lang="en-US" sz="3200" dirty="0" err="1"/>
              <a:t>hukum</a:t>
            </a:r>
            <a:r>
              <a:rPr lang="en-US" sz="3200" dirty="0"/>
              <a:t> </a:t>
            </a:r>
            <a:r>
              <a:rPr lang="en-US" sz="3200" dirty="0" err="1"/>
              <a:t>dan</a:t>
            </a:r>
            <a:r>
              <a:rPr lang="en-US" sz="3200" dirty="0"/>
              <a:t> putusan2 </a:t>
            </a:r>
            <a:r>
              <a:rPr lang="en-US" sz="3200" dirty="0" err="1"/>
              <a:t>hukum</a:t>
            </a:r>
            <a:r>
              <a:rPr lang="en-US" sz="3200" dirty="0"/>
              <a:t>, </a:t>
            </a:r>
            <a:r>
              <a:rPr lang="en-US" sz="3200" dirty="0" err="1"/>
              <a:t>dan</a:t>
            </a:r>
            <a:r>
              <a:rPr lang="en-US" sz="3200" dirty="0"/>
              <a:t> </a:t>
            </a:r>
            <a:r>
              <a:rPr lang="en-US" sz="3200" dirty="0" err="1"/>
              <a:t>sistem</a:t>
            </a:r>
            <a:r>
              <a:rPr lang="en-US" sz="3200" dirty="0"/>
              <a:t> </a:t>
            </a:r>
            <a:r>
              <a:rPr lang="en-US" sz="3200" dirty="0" err="1"/>
              <a:t>tsb</a:t>
            </a:r>
            <a:r>
              <a:rPr lang="en-US" sz="3200" dirty="0"/>
              <a:t> </a:t>
            </a:r>
            <a:r>
              <a:rPr lang="en-US" sz="3200" dirty="0" err="1"/>
              <a:t>untuk</a:t>
            </a:r>
            <a:r>
              <a:rPr lang="en-US" sz="3200" dirty="0"/>
              <a:t> </a:t>
            </a:r>
            <a:r>
              <a:rPr lang="en-US" sz="3200" dirty="0" err="1"/>
              <a:t>sebagian</a:t>
            </a:r>
            <a:r>
              <a:rPr lang="en-US" sz="3200" dirty="0"/>
              <a:t> </a:t>
            </a:r>
            <a:r>
              <a:rPr lang="en-US" sz="3200" dirty="0" err="1"/>
              <a:t>yg</a:t>
            </a:r>
            <a:r>
              <a:rPr lang="en-US" sz="3200" dirty="0"/>
              <a:t> </a:t>
            </a:r>
            <a:r>
              <a:rPr lang="en-US" sz="3200" dirty="0" err="1"/>
              <a:t>penting</a:t>
            </a:r>
            <a:r>
              <a:rPr lang="en-US" sz="3200" dirty="0"/>
              <a:t> </a:t>
            </a:r>
            <a:r>
              <a:rPr lang="en-US" sz="3200" dirty="0" err="1"/>
              <a:t>dipositifkan</a:t>
            </a:r>
            <a:r>
              <a:rPr lang="en-US" sz="3200" dirty="0" smtClean="0"/>
              <a:t>.</a:t>
            </a:r>
          </a:p>
          <a:p>
            <a:pPr marL="64008" indent="0">
              <a:lnSpc>
                <a:spcPct val="110000"/>
              </a:lnSpc>
              <a:buNone/>
            </a:pPr>
            <a:endParaRPr lang="en-US" sz="3200" dirty="0"/>
          </a:p>
          <a:p>
            <a:pPr>
              <a:lnSpc>
                <a:spcPct val="110000"/>
              </a:lnSpc>
            </a:pPr>
            <a:r>
              <a:rPr lang="en-US" sz="3200" dirty="0" err="1"/>
              <a:t>Arief</a:t>
            </a:r>
            <a:r>
              <a:rPr lang="en-US" sz="3200" dirty="0"/>
              <a:t> </a:t>
            </a:r>
            <a:r>
              <a:rPr lang="en-US" sz="3200" dirty="0" err="1"/>
              <a:t>Sidharta</a:t>
            </a:r>
            <a:r>
              <a:rPr lang="en-US" sz="3200" dirty="0"/>
              <a:t>: </a:t>
            </a:r>
            <a:r>
              <a:rPr lang="en-US" sz="3200" dirty="0" err="1"/>
              <a:t>disiplin</a:t>
            </a:r>
            <a:r>
              <a:rPr lang="en-US" sz="3200" dirty="0"/>
              <a:t> </a:t>
            </a:r>
            <a:r>
              <a:rPr lang="en-US" sz="3200" dirty="0" err="1"/>
              <a:t>hukum</a:t>
            </a:r>
            <a:r>
              <a:rPr lang="en-US" sz="3200" dirty="0"/>
              <a:t> </a:t>
            </a:r>
            <a:r>
              <a:rPr lang="en-US" sz="3200" dirty="0" err="1"/>
              <a:t>yg</a:t>
            </a:r>
            <a:r>
              <a:rPr lang="en-US" sz="3200" dirty="0"/>
              <a:t> </a:t>
            </a:r>
            <a:r>
              <a:rPr lang="en-US" sz="3200" dirty="0" err="1"/>
              <a:t>secara</a:t>
            </a:r>
            <a:r>
              <a:rPr lang="en-US" sz="3200" dirty="0"/>
              <a:t> </a:t>
            </a:r>
            <a:r>
              <a:rPr lang="en-US" sz="3200" dirty="0" err="1"/>
              <a:t>kriti</a:t>
            </a:r>
            <a:r>
              <a:rPr lang="id-ID" sz="3200" dirty="0"/>
              <a:t>s</a:t>
            </a:r>
            <a:r>
              <a:rPr lang="en-US" sz="3200" dirty="0"/>
              <a:t> </a:t>
            </a:r>
            <a:r>
              <a:rPr lang="en-US" sz="3200" dirty="0" err="1"/>
              <a:t>dan</a:t>
            </a:r>
            <a:r>
              <a:rPr lang="en-US" sz="3200" dirty="0"/>
              <a:t> </a:t>
            </a:r>
            <a:r>
              <a:rPr lang="en-US" sz="3200" dirty="0" err="1"/>
              <a:t>perspektif</a:t>
            </a:r>
            <a:r>
              <a:rPr lang="en-US" sz="3200" dirty="0"/>
              <a:t> </a:t>
            </a:r>
            <a:r>
              <a:rPr lang="en-US" sz="3200" dirty="0" err="1"/>
              <a:t>interdisipliner</a:t>
            </a:r>
            <a:r>
              <a:rPr lang="en-US" sz="3200" dirty="0"/>
              <a:t> </a:t>
            </a:r>
            <a:r>
              <a:rPr lang="en-US" sz="3200" dirty="0" err="1"/>
              <a:t>menganalisis</a:t>
            </a:r>
            <a:r>
              <a:rPr lang="en-US" sz="3200" dirty="0"/>
              <a:t> </a:t>
            </a:r>
            <a:r>
              <a:rPr lang="en-US" sz="3200" dirty="0" err="1"/>
              <a:t>berbagai</a:t>
            </a:r>
            <a:r>
              <a:rPr lang="en-US" sz="3200" dirty="0"/>
              <a:t> </a:t>
            </a:r>
            <a:r>
              <a:rPr lang="en-US" sz="3200" dirty="0" err="1"/>
              <a:t>aspek</a:t>
            </a:r>
            <a:r>
              <a:rPr lang="en-US" sz="3200" dirty="0"/>
              <a:t> </a:t>
            </a:r>
            <a:r>
              <a:rPr lang="en-US" sz="3200" dirty="0" err="1"/>
              <a:t>dr</a:t>
            </a:r>
            <a:r>
              <a:rPr lang="en-US" sz="3200" dirty="0"/>
              <a:t> </a:t>
            </a:r>
            <a:r>
              <a:rPr lang="en-US" sz="3200" dirty="0" err="1"/>
              <a:t>gejala</a:t>
            </a:r>
            <a:r>
              <a:rPr lang="en-US" sz="3200" dirty="0"/>
              <a:t> </a:t>
            </a:r>
            <a:r>
              <a:rPr lang="en-US" sz="3200" dirty="0" err="1"/>
              <a:t>hk</a:t>
            </a:r>
            <a:r>
              <a:rPr lang="en-US" sz="3200" dirty="0"/>
              <a:t> </a:t>
            </a:r>
            <a:r>
              <a:rPr lang="id-ID" sz="3200" dirty="0"/>
              <a:t>baik </a:t>
            </a:r>
            <a:r>
              <a:rPr lang="en-US" sz="3200" dirty="0" err="1"/>
              <a:t>sec.tersendiri</a:t>
            </a:r>
            <a:r>
              <a:rPr lang="en-US" sz="3200" dirty="0"/>
              <a:t> </a:t>
            </a:r>
            <a:r>
              <a:rPr lang="id-ID" sz="3200" dirty="0"/>
              <a:t>maupun dlm kaitan </a:t>
            </a:r>
            <a:r>
              <a:rPr lang="en-US" sz="3200" dirty="0"/>
              <a:t> </a:t>
            </a:r>
            <a:r>
              <a:rPr lang="en-US" sz="3200" dirty="0" err="1"/>
              <a:t>keseluruhan</a:t>
            </a:r>
            <a:r>
              <a:rPr lang="id-ID" sz="3200" dirty="0"/>
              <a:t>; baik dlm konsepsi</a:t>
            </a:r>
            <a:r>
              <a:rPr lang="en-US" sz="3200" dirty="0"/>
              <a:t> </a:t>
            </a:r>
            <a:r>
              <a:rPr lang="en-US" sz="3200" dirty="0" err="1"/>
              <a:t>teori</a:t>
            </a:r>
            <a:r>
              <a:rPr lang="id-ID" sz="3200" dirty="0"/>
              <a:t>tis</a:t>
            </a:r>
            <a:r>
              <a:rPr lang="en-US" sz="3200" dirty="0" err="1"/>
              <a:t>nya</a:t>
            </a:r>
            <a:r>
              <a:rPr lang="en-US" sz="3200" dirty="0"/>
              <a:t> </a:t>
            </a:r>
            <a:r>
              <a:rPr lang="id-ID" sz="3200" dirty="0"/>
              <a:t>maupun pengejawantahan </a:t>
            </a:r>
            <a:r>
              <a:rPr lang="en-US" sz="3200" dirty="0"/>
              <a:t> </a:t>
            </a:r>
            <a:r>
              <a:rPr lang="en-US" sz="3200" dirty="0" err="1"/>
              <a:t>prakti</a:t>
            </a:r>
            <a:r>
              <a:rPr lang="id-ID" sz="3200" dirty="0"/>
              <a:t>snya, </a:t>
            </a:r>
            <a:r>
              <a:rPr lang="en-US" sz="3200" dirty="0"/>
              <a:t> dg </a:t>
            </a:r>
            <a:r>
              <a:rPr lang="en-US" sz="3200" dirty="0" err="1"/>
              <a:t>tujuan</a:t>
            </a:r>
            <a:r>
              <a:rPr lang="en-US" sz="3200" dirty="0"/>
              <a:t> </a:t>
            </a:r>
            <a:r>
              <a:rPr lang="en-US" sz="3200" dirty="0" err="1"/>
              <a:t>memperoleh</a:t>
            </a:r>
            <a:r>
              <a:rPr lang="en-US" sz="3200" dirty="0"/>
              <a:t> </a:t>
            </a:r>
            <a:r>
              <a:rPr lang="en-US" sz="3200" dirty="0" err="1"/>
              <a:t>pemahaman</a:t>
            </a:r>
            <a:r>
              <a:rPr lang="en-US" sz="3200" dirty="0"/>
              <a:t> </a:t>
            </a:r>
            <a:r>
              <a:rPr lang="en-US" sz="3200" dirty="0" err="1"/>
              <a:t>yg</a:t>
            </a:r>
            <a:r>
              <a:rPr lang="en-US" sz="3200" dirty="0"/>
              <a:t> </a:t>
            </a:r>
            <a:r>
              <a:rPr lang="en-US" sz="3200" dirty="0" err="1"/>
              <a:t>lebih</a:t>
            </a:r>
            <a:r>
              <a:rPr lang="en-US" sz="3200" dirty="0"/>
              <a:t> </a:t>
            </a:r>
            <a:r>
              <a:rPr lang="en-US" sz="3200" dirty="0" err="1"/>
              <a:t>baik</a:t>
            </a:r>
            <a:r>
              <a:rPr lang="en-US" sz="3200" dirty="0"/>
              <a:t> </a:t>
            </a:r>
            <a:r>
              <a:rPr lang="en-US" sz="3200" dirty="0" err="1"/>
              <a:t>dan</a:t>
            </a:r>
            <a:r>
              <a:rPr lang="en-US" sz="3200" dirty="0"/>
              <a:t> </a:t>
            </a:r>
            <a:r>
              <a:rPr lang="en-US" sz="3200" dirty="0" err="1"/>
              <a:t>penjelasan</a:t>
            </a:r>
            <a:r>
              <a:rPr lang="en-US" sz="3200" dirty="0"/>
              <a:t> </a:t>
            </a:r>
            <a:r>
              <a:rPr lang="en-US" sz="3200" dirty="0" err="1"/>
              <a:t>yg</a:t>
            </a:r>
            <a:r>
              <a:rPr lang="en-US" sz="3200" dirty="0"/>
              <a:t> </a:t>
            </a:r>
            <a:r>
              <a:rPr lang="en-US" sz="3200" dirty="0" err="1"/>
              <a:t>lbh</a:t>
            </a:r>
            <a:r>
              <a:rPr lang="en-US" sz="3200" dirty="0"/>
              <a:t> </a:t>
            </a:r>
            <a:r>
              <a:rPr lang="en-US" sz="3200" dirty="0" err="1"/>
              <a:t>jernih</a:t>
            </a:r>
            <a:r>
              <a:rPr lang="id-ID" sz="3200" dirty="0"/>
              <a:t> tentang bahan yang tersaji dan kegiatan yuridis dalam kenyataan  kemasyarakatan</a:t>
            </a:r>
            <a:r>
              <a:rPr lang="en-US" sz="3200" dirty="0" smtClean="0"/>
              <a:t>.</a:t>
            </a:r>
            <a:endParaRPr lang="en-US" sz="3200" dirty="0"/>
          </a:p>
        </p:txBody>
      </p:sp>
    </p:spTree>
    <p:extLst>
      <p:ext uri="{BB962C8B-B14F-4D97-AF65-F5344CB8AC3E}">
        <p14:creationId xmlns="" xmlns:p14="http://schemas.microsoft.com/office/powerpoint/2010/main" val="31779539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1066800" y="457200"/>
            <a:ext cx="7772400" cy="8382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200" dirty="0" err="1">
                <a:solidFill>
                  <a:schemeClr val="accent1"/>
                </a:solidFill>
              </a:rPr>
              <a:t>Teori</a:t>
            </a:r>
            <a:r>
              <a:rPr lang="en-US" sz="3200" dirty="0">
                <a:solidFill>
                  <a:schemeClr val="accent1"/>
                </a:solidFill>
              </a:rPr>
              <a:t> </a:t>
            </a:r>
            <a:r>
              <a:rPr lang="en-US" sz="3200" dirty="0" err="1">
                <a:solidFill>
                  <a:schemeClr val="accent1"/>
                </a:solidFill>
              </a:rPr>
              <a:t>Hukum</a:t>
            </a:r>
            <a:r>
              <a:rPr lang="en-US" sz="3200" dirty="0">
                <a:solidFill>
                  <a:schemeClr val="accent1"/>
                </a:solidFill>
              </a:rPr>
              <a:t> </a:t>
            </a:r>
            <a:r>
              <a:rPr lang="en-US" sz="3200" i="1" dirty="0" err="1">
                <a:solidFill>
                  <a:schemeClr val="accent1"/>
                </a:solidFill>
              </a:rPr>
              <a:t>ala</a:t>
            </a:r>
            <a:r>
              <a:rPr lang="en-US" sz="3200" dirty="0">
                <a:solidFill>
                  <a:schemeClr val="accent1"/>
                </a:solidFill>
              </a:rPr>
              <a:t> Van </a:t>
            </a:r>
            <a:r>
              <a:rPr lang="en-US" sz="3200" dirty="0" err="1">
                <a:solidFill>
                  <a:schemeClr val="accent1"/>
                </a:solidFill>
              </a:rPr>
              <a:t>Hoecke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45059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64008" indent="0" eaLnBrk="1" hangingPunct="1">
              <a:lnSpc>
                <a:spcPct val="90000"/>
              </a:lnSpc>
              <a:buNone/>
            </a:pPr>
            <a:r>
              <a:rPr lang="en-US" sz="2800" dirty="0" err="1" smtClean="0"/>
              <a:t>Teori</a:t>
            </a:r>
            <a:r>
              <a:rPr lang="en-US" sz="2800" dirty="0" smtClean="0"/>
              <a:t> </a:t>
            </a:r>
            <a:r>
              <a:rPr lang="en-US" sz="2800" dirty="0" err="1" smtClean="0"/>
              <a:t>hukum</a:t>
            </a:r>
            <a:r>
              <a:rPr lang="en-US" sz="2800" dirty="0" smtClean="0"/>
              <a:t> </a:t>
            </a:r>
            <a:r>
              <a:rPr lang="en-US" sz="2800" dirty="0" err="1" smtClean="0"/>
              <a:t>dalam</a:t>
            </a:r>
            <a:r>
              <a:rPr lang="en-US" sz="2800" dirty="0" smtClean="0"/>
              <a:t> </a:t>
            </a:r>
            <a:r>
              <a:rPr lang="en-US" sz="2800" dirty="0" err="1" smtClean="0"/>
              <a:t>ilmu</a:t>
            </a:r>
            <a:r>
              <a:rPr lang="en-US" sz="2800" dirty="0" smtClean="0"/>
              <a:t> </a:t>
            </a:r>
            <a:r>
              <a:rPr lang="en-US" sz="2800" dirty="0" err="1" smtClean="0"/>
              <a:t>hukum</a:t>
            </a:r>
            <a:r>
              <a:rPr lang="en-US" sz="2800" dirty="0" smtClean="0"/>
              <a:t> </a:t>
            </a:r>
            <a:r>
              <a:rPr lang="en-US" sz="2800" dirty="0" err="1" smtClean="0"/>
              <a:t>sebagai</a:t>
            </a:r>
            <a:r>
              <a:rPr lang="en-US" sz="2800" dirty="0" smtClean="0"/>
              <a:t> </a:t>
            </a:r>
            <a:r>
              <a:rPr lang="en-US" sz="2800" dirty="0" err="1" smtClean="0"/>
              <a:t>suatu</a:t>
            </a:r>
            <a:r>
              <a:rPr lang="en-US" sz="2800" dirty="0" smtClean="0"/>
              <a:t> </a:t>
            </a:r>
            <a:r>
              <a:rPr lang="en-US" sz="2800" dirty="0" err="1" smtClean="0"/>
              <a:t>sistem</a:t>
            </a:r>
            <a:r>
              <a:rPr lang="en-US" sz="2800" dirty="0" smtClean="0"/>
              <a:t> </a:t>
            </a:r>
            <a:r>
              <a:rPr lang="en-US" sz="2800" dirty="0" err="1" smtClean="0"/>
              <a:t>pernyataan</a:t>
            </a:r>
            <a:r>
              <a:rPr lang="en-US" sz="2800" dirty="0" smtClean="0"/>
              <a:t> (</a:t>
            </a:r>
            <a:r>
              <a:rPr lang="en-US" sz="2800" dirty="0" err="1" smtClean="0"/>
              <a:t>klaim</a:t>
            </a:r>
            <a:r>
              <a:rPr lang="en-US" sz="2800" dirty="0" smtClean="0"/>
              <a:t>), </a:t>
            </a:r>
            <a:r>
              <a:rPr lang="en-US" sz="2800" dirty="0" err="1" smtClean="0"/>
              <a:t>pandangan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pengertian</a:t>
            </a:r>
            <a:r>
              <a:rPr lang="en-US" sz="2800" dirty="0" smtClean="0"/>
              <a:t> yang </a:t>
            </a:r>
            <a:r>
              <a:rPr lang="en-US" sz="2800" dirty="0" err="1" smtClean="0"/>
              <a:t>saling</a:t>
            </a:r>
            <a:r>
              <a:rPr lang="en-US" sz="2800" dirty="0" smtClean="0"/>
              <a:t> </a:t>
            </a:r>
            <a:r>
              <a:rPr lang="en-US" sz="2800" dirty="0" err="1" smtClean="0"/>
              <a:t>berkaitan</a:t>
            </a:r>
            <a:r>
              <a:rPr lang="en-US" sz="2800" dirty="0" smtClean="0"/>
              <a:t> </a:t>
            </a:r>
            <a:r>
              <a:rPr lang="en-US" sz="2800" dirty="0" err="1" smtClean="0"/>
              <a:t>secara</a:t>
            </a:r>
            <a:r>
              <a:rPr lang="en-US" sz="2800" dirty="0" smtClean="0"/>
              <a:t> </a:t>
            </a:r>
            <a:r>
              <a:rPr lang="en-US" sz="2800" dirty="0" err="1" smtClean="0"/>
              <a:t>logikal</a:t>
            </a:r>
            <a:r>
              <a:rPr lang="en-US" sz="2800" dirty="0" smtClean="0"/>
              <a:t> </a:t>
            </a:r>
            <a:r>
              <a:rPr lang="en-US" sz="2800" dirty="0" err="1" smtClean="0"/>
              <a:t>berkenaan</a:t>
            </a:r>
            <a:r>
              <a:rPr lang="en-US" sz="2800" dirty="0" smtClean="0"/>
              <a:t> </a:t>
            </a:r>
            <a:r>
              <a:rPr lang="en-US" sz="2800" dirty="0" err="1" smtClean="0"/>
              <a:t>dengan</a:t>
            </a:r>
            <a:r>
              <a:rPr lang="en-US" sz="2800" dirty="0" smtClean="0"/>
              <a:t> </a:t>
            </a:r>
            <a:r>
              <a:rPr lang="en-US" sz="2800" dirty="0" err="1" smtClean="0"/>
              <a:t>sistem</a:t>
            </a:r>
            <a:r>
              <a:rPr lang="en-US" sz="2800" dirty="0" smtClean="0"/>
              <a:t> </a:t>
            </a:r>
            <a:r>
              <a:rPr lang="en-US" sz="2800" dirty="0" err="1" smtClean="0"/>
              <a:t>hukum</a:t>
            </a:r>
            <a:r>
              <a:rPr lang="en-US" sz="2800" dirty="0" smtClean="0"/>
              <a:t> </a:t>
            </a:r>
            <a:r>
              <a:rPr lang="en-US" sz="2800" dirty="0" err="1" smtClean="0"/>
              <a:t>tertentu</a:t>
            </a:r>
            <a:r>
              <a:rPr lang="en-US" sz="2800" dirty="0" smtClean="0"/>
              <a:t> </a:t>
            </a:r>
            <a:r>
              <a:rPr lang="en-US" sz="2800" dirty="0" err="1" smtClean="0"/>
              <a:t>atau</a:t>
            </a:r>
            <a:r>
              <a:rPr lang="en-US" sz="2800" dirty="0" smtClean="0"/>
              <a:t> </a:t>
            </a:r>
            <a:r>
              <a:rPr lang="en-US" sz="2800" dirty="0" err="1" smtClean="0"/>
              <a:t>suatu</a:t>
            </a:r>
            <a:r>
              <a:rPr lang="en-US" sz="2800" dirty="0" smtClean="0"/>
              <a:t> </a:t>
            </a:r>
            <a:r>
              <a:rPr lang="en-US" sz="2800" dirty="0" err="1" smtClean="0"/>
              <a:t>bagian</a:t>
            </a:r>
            <a:r>
              <a:rPr lang="en-US" sz="2800" dirty="0" smtClean="0"/>
              <a:t> </a:t>
            </a:r>
            <a:r>
              <a:rPr lang="en-US" sz="2800" dirty="0" err="1" smtClean="0"/>
              <a:t>dari</a:t>
            </a:r>
            <a:r>
              <a:rPr lang="en-US" sz="2800" dirty="0" smtClean="0"/>
              <a:t> </a:t>
            </a:r>
            <a:r>
              <a:rPr lang="en-US" sz="2800" dirty="0" err="1" smtClean="0"/>
              <a:t>sistem</a:t>
            </a:r>
            <a:r>
              <a:rPr lang="en-US" sz="2800" dirty="0" smtClean="0"/>
              <a:t> </a:t>
            </a:r>
            <a:r>
              <a:rPr lang="en-US" sz="2800" dirty="0" err="1" smtClean="0"/>
              <a:t>hukum</a:t>
            </a:r>
            <a:r>
              <a:rPr lang="en-US" sz="2800" dirty="0" smtClean="0"/>
              <a:t> </a:t>
            </a:r>
            <a:r>
              <a:rPr lang="en-US" sz="2800" dirty="0" err="1" smtClean="0"/>
              <a:t>itu</a:t>
            </a:r>
            <a:r>
              <a:rPr lang="en-US" sz="2800" dirty="0" smtClean="0"/>
              <a:t>, yang </a:t>
            </a:r>
            <a:r>
              <a:rPr lang="en-US" sz="2800" dirty="0" err="1" smtClean="0"/>
              <a:t>dirumuskan</a:t>
            </a:r>
            <a:r>
              <a:rPr lang="en-US" sz="2800" dirty="0" smtClean="0"/>
              <a:t> </a:t>
            </a:r>
            <a:r>
              <a:rPr lang="en-US" sz="2800" dirty="0" err="1" smtClean="0"/>
              <a:t>sedemikian</a:t>
            </a:r>
            <a:r>
              <a:rPr lang="en-US" sz="2800" dirty="0" smtClean="0"/>
              <a:t> </a:t>
            </a:r>
            <a:r>
              <a:rPr lang="en-US" sz="2800" dirty="0" err="1" smtClean="0"/>
              <a:t>rupa</a:t>
            </a:r>
            <a:r>
              <a:rPr lang="en-US" sz="2800" dirty="0" smtClean="0"/>
              <a:t> </a:t>
            </a:r>
            <a:r>
              <a:rPr lang="en-US" sz="2800" dirty="0" err="1" smtClean="0"/>
              <a:t>shg</a:t>
            </a:r>
            <a:r>
              <a:rPr lang="en-US" sz="2800" dirty="0" smtClean="0"/>
              <a:t> </a:t>
            </a:r>
            <a:r>
              <a:rPr lang="en-US" sz="2800" dirty="0" err="1" smtClean="0"/>
              <a:t>berdasarkannya</a:t>
            </a:r>
            <a:r>
              <a:rPr lang="en-US" sz="2800" dirty="0" smtClean="0"/>
              <a:t> </a:t>
            </a:r>
            <a:r>
              <a:rPr lang="en-US" sz="2800" dirty="0" err="1" smtClean="0"/>
              <a:t>dimungkinkan</a:t>
            </a:r>
            <a:r>
              <a:rPr lang="en-US" sz="2800" dirty="0" smtClean="0"/>
              <a:t> </a:t>
            </a:r>
            <a:r>
              <a:rPr lang="en-US" sz="2800" dirty="0" err="1" smtClean="0"/>
              <a:t>untuk</a:t>
            </a:r>
            <a:r>
              <a:rPr lang="en-US" sz="2800" dirty="0" smtClean="0"/>
              <a:t> </a:t>
            </a:r>
            <a:r>
              <a:rPr lang="en-US" sz="2800" dirty="0" err="1" smtClean="0"/>
              <a:t>menjabarkan</a:t>
            </a:r>
            <a:r>
              <a:rPr lang="en-US" sz="2800" dirty="0" smtClean="0"/>
              <a:t> </a:t>
            </a:r>
            <a:r>
              <a:rPr lang="en-US" sz="2800" dirty="0" err="1" smtClean="0"/>
              <a:t>interpretasi</a:t>
            </a:r>
            <a:r>
              <a:rPr lang="en-US" sz="2800" dirty="0" smtClean="0"/>
              <a:t> </a:t>
            </a:r>
            <a:r>
              <a:rPr lang="en-US" sz="2800" dirty="0" err="1" smtClean="0"/>
              <a:t>aturan</a:t>
            </a:r>
            <a:r>
              <a:rPr lang="en-US" sz="2800" dirty="0" smtClean="0"/>
              <a:t> </a:t>
            </a:r>
            <a:r>
              <a:rPr lang="en-US" sz="2800" dirty="0" err="1" smtClean="0"/>
              <a:t>hukum</a:t>
            </a:r>
            <a:r>
              <a:rPr lang="en-US" sz="2800" dirty="0" smtClean="0"/>
              <a:t> </a:t>
            </a:r>
            <a:r>
              <a:rPr lang="en-US" sz="2800" dirty="0" err="1" smtClean="0"/>
              <a:t>atau</a:t>
            </a:r>
            <a:r>
              <a:rPr lang="en-US" sz="2800" dirty="0" smtClean="0"/>
              <a:t> </a:t>
            </a:r>
            <a:r>
              <a:rPr lang="en-US" sz="2800" dirty="0" err="1" smtClean="0"/>
              <a:t>pengertian</a:t>
            </a:r>
            <a:r>
              <a:rPr lang="en-US" sz="2800" dirty="0" smtClean="0"/>
              <a:t> </a:t>
            </a:r>
            <a:r>
              <a:rPr lang="en-US" sz="2800" dirty="0" err="1" smtClean="0"/>
              <a:t>dalam</a:t>
            </a:r>
            <a:r>
              <a:rPr lang="en-US" sz="2800" dirty="0" smtClean="0"/>
              <a:t> </a:t>
            </a:r>
            <a:r>
              <a:rPr lang="en-US" sz="2800" dirty="0" err="1" smtClean="0"/>
              <a:t>hukum</a:t>
            </a:r>
            <a:r>
              <a:rPr lang="en-US" sz="2800" dirty="0" smtClean="0"/>
              <a:t> (</a:t>
            </a:r>
            <a:r>
              <a:rPr lang="en-US" sz="2800" dirty="0" err="1" smtClean="0"/>
              <a:t>konsep</a:t>
            </a:r>
            <a:r>
              <a:rPr lang="en-US" sz="2800" dirty="0" smtClean="0"/>
              <a:t> </a:t>
            </a:r>
            <a:r>
              <a:rPr lang="en-US" sz="2800" dirty="0" err="1" smtClean="0"/>
              <a:t>hukum</a:t>
            </a:r>
            <a:r>
              <a:rPr lang="en-US" sz="2800" dirty="0" smtClean="0"/>
              <a:t>) yang </a:t>
            </a:r>
            <a:r>
              <a:rPr lang="en-US" sz="2800" dirty="0" err="1" smtClean="0"/>
              <a:t>terbuka</a:t>
            </a:r>
            <a:r>
              <a:rPr lang="en-US" sz="2800" dirty="0" smtClean="0"/>
              <a:t> </a:t>
            </a:r>
            <a:r>
              <a:rPr lang="en-US" sz="2800" dirty="0" err="1" smtClean="0"/>
              <a:t>bagi</a:t>
            </a:r>
            <a:r>
              <a:rPr lang="en-US" sz="2800" dirty="0" smtClean="0"/>
              <a:t> </a:t>
            </a:r>
            <a:r>
              <a:rPr lang="en-US" sz="2800" dirty="0" err="1" smtClean="0"/>
              <a:t>pengujian</a:t>
            </a:r>
            <a:r>
              <a:rPr lang="en-US" sz="2800" dirty="0" smtClean="0"/>
              <a:t>.</a:t>
            </a:r>
          </a:p>
        </p:txBody>
      </p:sp>
    </p:spTree>
    <p:extLst>
      <p:ext uri="{BB962C8B-B14F-4D97-AF65-F5344CB8AC3E}">
        <p14:creationId xmlns="" xmlns:p14="http://schemas.microsoft.com/office/powerpoint/2010/main" val="20717050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845208"/>
          </a:xfrm>
        </p:spPr>
        <p:txBody>
          <a:bodyPr>
            <a:normAutofit fontScale="62500" lnSpcReduction="20000"/>
          </a:bodyPr>
          <a:lstStyle/>
          <a:p>
            <a:pPr marL="64008" indent="0">
              <a:lnSpc>
                <a:spcPct val="120000"/>
              </a:lnSpc>
              <a:buNone/>
            </a:pPr>
            <a:r>
              <a:rPr lang="id-ID" dirty="0"/>
              <a:t>Sudikno Mertokusuma (Bahan Kuliah,2004) merumuskan pengertian teori hukum, dengan mengatakan :</a:t>
            </a:r>
            <a:endParaRPr lang="en-US" dirty="0"/>
          </a:p>
          <a:p>
            <a:pPr marL="64008" indent="0" algn="ctr">
              <a:lnSpc>
                <a:spcPct val="120000"/>
              </a:lnSpc>
              <a:buNone/>
            </a:pPr>
            <a:r>
              <a:rPr lang="id-ID" dirty="0"/>
              <a:t>Teori hukum merupakan suatu pengendapan secara metodologis pada dasar dan latar belakang didalam mempelajari hukum dalam arti yang luas.</a:t>
            </a:r>
            <a:endParaRPr lang="en-US" dirty="0"/>
          </a:p>
          <a:p>
            <a:pPr marL="64008" indent="0">
              <a:lnSpc>
                <a:spcPct val="120000"/>
              </a:lnSpc>
              <a:buNone/>
            </a:pPr>
            <a:r>
              <a:rPr lang="id-ID" dirty="0"/>
              <a:t> </a:t>
            </a:r>
            <a:endParaRPr lang="en-US" dirty="0"/>
          </a:p>
          <a:p>
            <a:pPr marL="64008" indent="0">
              <a:lnSpc>
                <a:spcPct val="120000"/>
              </a:lnSpc>
              <a:buNone/>
            </a:pPr>
            <a:r>
              <a:rPr lang="id-ID" dirty="0"/>
              <a:t>Dalam hal ini yang diutamakan adalah metodologinya, dengan mendalami ilmu hukum secara metodologis, maka kita dapat menguasai teori hukum. Pengendapan metodologis tersebut, dilakukan didalam 3 (tiga) kegiatan yuridis, yaitu :</a:t>
            </a:r>
            <a:endParaRPr lang="en-US" dirty="0"/>
          </a:p>
          <a:p>
            <a:pPr marL="578358" lvl="0" indent="-514350">
              <a:lnSpc>
                <a:spcPct val="120000"/>
              </a:lnSpc>
              <a:buFont typeface="+mj-lt"/>
              <a:buAutoNum type="arabicPeriod"/>
            </a:pPr>
            <a:r>
              <a:rPr lang="id-ID" dirty="0"/>
              <a:t>Hukum adalah kaidah-kaidah hukum.</a:t>
            </a:r>
            <a:endParaRPr lang="en-US" dirty="0"/>
          </a:p>
          <a:p>
            <a:pPr marL="578358" lvl="0" indent="-514350">
              <a:lnSpc>
                <a:spcPct val="120000"/>
              </a:lnSpc>
              <a:buFont typeface="+mj-lt"/>
              <a:buAutoNum type="arabicPeriod"/>
            </a:pPr>
            <a:r>
              <a:rPr lang="id-ID" dirty="0"/>
              <a:t>Praktek hukum adalah Peradilan dan Perundang-undangan.</a:t>
            </a:r>
            <a:endParaRPr lang="en-US" dirty="0"/>
          </a:p>
          <a:p>
            <a:pPr marL="578358" lvl="0" indent="-514350">
              <a:lnSpc>
                <a:spcPct val="120000"/>
              </a:lnSpc>
              <a:buFont typeface="+mj-lt"/>
              <a:buAutoNum type="arabicPeriod"/>
            </a:pPr>
            <a:r>
              <a:rPr lang="id-ID" dirty="0"/>
              <a:t>Ilmu Hukum</a:t>
            </a:r>
            <a:r>
              <a:rPr lang="id-ID" b="1" dirty="0" smtClean="0"/>
              <a:t>.</a:t>
            </a:r>
            <a:endParaRPr lang="en-US" b="1" dirty="0" smtClean="0"/>
          </a:p>
          <a:p>
            <a:pPr marL="64008" lvl="0" indent="0">
              <a:lnSpc>
                <a:spcPct val="120000"/>
              </a:lnSpc>
              <a:buNone/>
            </a:pPr>
            <a:endParaRPr lang="en-US" dirty="0"/>
          </a:p>
          <a:p>
            <a:pPr marL="64008" indent="0" algn="ctr">
              <a:lnSpc>
                <a:spcPct val="120000"/>
              </a:lnSpc>
              <a:buNone/>
            </a:pPr>
            <a:r>
              <a:rPr lang="id-ID" b="1" dirty="0"/>
              <a:t>Teori hukum memiliki hubungan dengan ketiga kegiatan tersebut yakni berkaitan dengan metodologi yang digunakan</a:t>
            </a:r>
            <a:r>
              <a:rPr lang="id-ID" b="1" dirty="0" smtClean="0">
                <a:solidFill>
                  <a:srgbClr val="FFFF00"/>
                </a:solidFill>
              </a:rPr>
              <a:t>.</a:t>
            </a:r>
            <a:endParaRPr lang="en-US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6311288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>
          <a:xfrm>
            <a:off x="1066800" y="304800"/>
            <a:ext cx="7772400" cy="6858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600" dirty="0">
                <a:ln>
                  <a:noFill/>
                </a:ln>
                <a:solidFill>
                  <a:schemeClr val="accent1"/>
                </a:solidFill>
                <a:effectLst/>
              </a:rPr>
              <a:t>CAKUPAN TEORI HUKUM</a:t>
            </a:r>
          </a:p>
        </p:txBody>
      </p:sp>
      <p:sp>
        <p:nvSpPr>
          <p:cNvPr id="46083" name="Rectangle 3"/>
          <p:cNvSpPr>
            <a:spLocks noGrp="1" noChangeArrowheads="1"/>
          </p:cNvSpPr>
          <p:nvPr>
            <p:ph idx="1"/>
          </p:nvPr>
        </p:nvSpPr>
        <p:spPr>
          <a:xfrm>
            <a:off x="1066800" y="1295400"/>
            <a:ext cx="7772400" cy="5257800"/>
          </a:xfrm>
        </p:spPr>
        <p:txBody>
          <a:bodyPr>
            <a:normAutofit/>
          </a:bodyPr>
          <a:lstStyle/>
          <a:p>
            <a:pPr marL="609600" indent="-609600" eaLnBrk="1" hangingPunct="1">
              <a:lnSpc>
                <a:spcPct val="90000"/>
              </a:lnSpc>
              <a:buFont typeface="Wingdings" pitchFamily="2" charset="2"/>
              <a:buAutoNum type="arabicPeriod"/>
            </a:pPr>
            <a:r>
              <a:rPr lang="en-US" sz="2800" dirty="0" err="1" smtClean="0"/>
              <a:t>Menganalisis</a:t>
            </a:r>
            <a:r>
              <a:rPr lang="en-US" sz="2800" dirty="0" smtClean="0"/>
              <a:t>  </a:t>
            </a:r>
            <a:r>
              <a:rPr lang="en-US" sz="2800" dirty="0" err="1" smtClean="0"/>
              <a:t>pengertian</a:t>
            </a:r>
            <a:r>
              <a:rPr lang="en-US" sz="2800" dirty="0" smtClean="0"/>
              <a:t> </a:t>
            </a:r>
            <a:r>
              <a:rPr lang="en-US" sz="2800" dirty="0" err="1" smtClean="0"/>
              <a:t>hukum</a:t>
            </a:r>
            <a:r>
              <a:rPr lang="en-US" sz="2800" dirty="0" smtClean="0"/>
              <a:t>, </a:t>
            </a:r>
            <a:r>
              <a:rPr lang="en-US" sz="2800" dirty="0" err="1" smtClean="0"/>
              <a:t>pengertian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struktur</a:t>
            </a:r>
            <a:r>
              <a:rPr lang="en-US" sz="2800" dirty="0" smtClean="0"/>
              <a:t> </a:t>
            </a:r>
            <a:r>
              <a:rPr lang="en-US" sz="2800" dirty="0" err="1" smtClean="0"/>
              <a:t>sistem</a:t>
            </a:r>
            <a:r>
              <a:rPr lang="en-US" sz="2800" dirty="0" smtClean="0"/>
              <a:t> </a:t>
            </a:r>
            <a:r>
              <a:rPr lang="en-US" sz="2800" dirty="0" err="1" smtClean="0"/>
              <a:t>hukum</a:t>
            </a:r>
            <a:r>
              <a:rPr lang="en-US" sz="2800" dirty="0" smtClean="0"/>
              <a:t>, </a:t>
            </a:r>
            <a:r>
              <a:rPr lang="en-US" sz="2800" dirty="0" err="1" smtClean="0"/>
              <a:t>sifat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struktur</a:t>
            </a:r>
            <a:r>
              <a:rPr lang="en-US" sz="2800" dirty="0" smtClean="0"/>
              <a:t> </a:t>
            </a:r>
            <a:r>
              <a:rPr lang="en-US" sz="2800" dirty="0" err="1" smtClean="0"/>
              <a:t>kaidah</a:t>
            </a:r>
            <a:r>
              <a:rPr lang="en-US" sz="2800" dirty="0" smtClean="0"/>
              <a:t> </a:t>
            </a:r>
            <a:r>
              <a:rPr lang="en-US" sz="2800" dirty="0" err="1" smtClean="0"/>
              <a:t>hukum</a:t>
            </a:r>
            <a:r>
              <a:rPr lang="en-US" sz="2800" dirty="0" smtClean="0"/>
              <a:t>, </a:t>
            </a:r>
            <a:r>
              <a:rPr lang="en-US" sz="2800" dirty="0" err="1" smtClean="0"/>
              <a:t>pengertian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fungsi</a:t>
            </a:r>
            <a:r>
              <a:rPr lang="en-US" sz="2800" dirty="0" smtClean="0"/>
              <a:t> </a:t>
            </a:r>
            <a:r>
              <a:rPr lang="en-US" sz="2800" dirty="0" err="1" smtClean="0"/>
              <a:t>asas</a:t>
            </a:r>
            <a:r>
              <a:rPr lang="en-US" sz="2800" dirty="0" smtClean="0"/>
              <a:t> </a:t>
            </a:r>
            <a:r>
              <a:rPr lang="en-US" sz="2800" dirty="0" err="1" smtClean="0"/>
              <a:t>hukum</a:t>
            </a:r>
            <a:r>
              <a:rPr lang="en-US" sz="2800" dirty="0" smtClean="0"/>
              <a:t>,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pengertian</a:t>
            </a:r>
            <a:r>
              <a:rPr lang="en-US" sz="2800" dirty="0" smtClean="0"/>
              <a:t> </a:t>
            </a:r>
            <a:r>
              <a:rPr lang="en-US" sz="2800" dirty="0" err="1" smtClean="0"/>
              <a:t>serta</a:t>
            </a:r>
            <a:r>
              <a:rPr lang="en-US" sz="2800" dirty="0" smtClean="0"/>
              <a:t> </a:t>
            </a:r>
            <a:r>
              <a:rPr lang="en-US" sz="2800" dirty="0" err="1" smtClean="0"/>
              <a:t>interrelasi</a:t>
            </a:r>
            <a:r>
              <a:rPr lang="en-US" sz="2800" dirty="0" smtClean="0"/>
              <a:t> konsep2 </a:t>
            </a:r>
            <a:r>
              <a:rPr lang="en-US" sz="2800" dirty="0" err="1" smtClean="0"/>
              <a:t>yuridik</a:t>
            </a:r>
            <a:r>
              <a:rPr lang="en-US" sz="2800" dirty="0" smtClean="0"/>
              <a:t> (</a:t>
            </a:r>
            <a:r>
              <a:rPr lang="en-US" sz="2800" dirty="0" err="1" smtClean="0"/>
              <a:t>subyek</a:t>
            </a:r>
            <a:r>
              <a:rPr lang="en-US" sz="2800" dirty="0" smtClean="0"/>
              <a:t> </a:t>
            </a:r>
            <a:r>
              <a:rPr lang="en-US" sz="2800" dirty="0" err="1" smtClean="0"/>
              <a:t>hk</a:t>
            </a:r>
            <a:r>
              <a:rPr lang="en-US" sz="2800" dirty="0" smtClean="0"/>
              <a:t>, </a:t>
            </a:r>
            <a:r>
              <a:rPr lang="en-US" sz="2800" dirty="0" err="1" smtClean="0"/>
              <a:t>hak</a:t>
            </a:r>
            <a:r>
              <a:rPr lang="en-US" sz="2800" dirty="0" smtClean="0"/>
              <a:t>, </a:t>
            </a:r>
            <a:r>
              <a:rPr lang="en-US" sz="2800" dirty="0" err="1" smtClean="0"/>
              <a:t>kewajiban</a:t>
            </a:r>
            <a:r>
              <a:rPr lang="en-US" sz="2800" dirty="0" smtClean="0"/>
              <a:t>, hub </a:t>
            </a:r>
            <a:r>
              <a:rPr lang="en-US" sz="2800" dirty="0" err="1" smtClean="0"/>
              <a:t>hk</a:t>
            </a:r>
            <a:r>
              <a:rPr lang="en-US" sz="2800" dirty="0" smtClean="0"/>
              <a:t>, </a:t>
            </a:r>
            <a:r>
              <a:rPr lang="en-US" sz="2800" dirty="0" err="1" smtClean="0"/>
              <a:t>peristiwa</a:t>
            </a:r>
            <a:r>
              <a:rPr lang="en-US" sz="2800" dirty="0" smtClean="0"/>
              <a:t> </a:t>
            </a:r>
            <a:r>
              <a:rPr lang="en-US" sz="2800" dirty="0" err="1" smtClean="0"/>
              <a:t>hk</a:t>
            </a:r>
            <a:r>
              <a:rPr lang="en-US" sz="2800" dirty="0" smtClean="0"/>
              <a:t>, </a:t>
            </a:r>
            <a:r>
              <a:rPr lang="en-US" sz="2800" dirty="0" err="1" smtClean="0"/>
              <a:t>perikatan</a:t>
            </a:r>
            <a:r>
              <a:rPr lang="en-US" sz="2800" dirty="0" smtClean="0"/>
              <a:t>, </a:t>
            </a:r>
            <a:r>
              <a:rPr lang="en-US" sz="2800" dirty="0" err="1" smtClean="0"/>
              <a:t>tg</a:t>
            </a:r>
            <a:r>
              <a:rPr lang="en-US" sz="2800" dirty="0" smtClean="0"/>
              <a:t> </a:t>
            </a:r>
            <a:r>
              <a:rPr lang="en-US" sz="2800" dirty="0" err="1" smtClean="0"/>
              <a:t>gugat</a:t>
            </a:r>
            <a:r>
              <a:rPr lang="en-US" sz="2800" dirty="0" smtClean="0"/>
              <a:t>, </a:t>
            </a:r>
            <a:r>
              <a:rPr lang="en-US" sz="2800" dirty="0" err="1" smtClean="0"/>
              <a:t>dsb</a:t>
            </a:r>
            <a:r>
              <a:rPr lang="en-US" sz="2800" dirty="0" smtClean="0"/>
              <a:t>)</a:t>
            </a:r>
          </a:p>
          <a:p>
            <a:pPr marL="609600" indent="-609600" eaLnBrk="1" hangingPunct="1">
              <a:lnSpc>
                <a:spcPct val="90000"/>
              </a:lnSpc>
              <a:buFont typeface="Wingdings" pitchFamily="2" charset="2"/>
              <a:buAutoNum type="arabicPeriod"/>
            </a:pPr>
            <a:r>
              <a:rPr lang="en-US" sz="2800" dirty="0" err="1" smtClean="0"/>
              <a:t>Ajaran</a:t>
            </a:r>
            <a:r>
              <a:rPr lang="en-US" sz="2800" dirty="0" smtClean="0"/>
              <a:t> </a:t>
            </a:r>
            <a:r>
              <a:rPr lang="en-US" sz="2800" dirty="0" err="1" smtClean="0"/>
              <a:t>Metode</a:t>
            </a:r>
            <a:r>
              <a:rPr lang="en-US" sz="2800" dirty="0" smtClean="0"/>
              <a:t> </a:t>
            </a:r>
            <a:r>
              <a:rPr lang="en-US" sz="2800" dirty="0" err="1" smtClean="0"/>
              <a:t>dr</a:t>
            </a:r>
            <a:r>
              <a:rPr lang="en-US" sz="2800" dirty="0" smtClean="0"/>
              <a:t> </a:t>
            </a:r>
            <a:r>
              <a:rPr lang="en-US" sz="2800" dirty="0" err="1" smtClean="0"/>
              <a:t>hk</a:t>
            </a:r>
            <a:r>
              <a:rPr lang="en-US" sz="2800" dirty="0" smtClean="0"/>
              <a:t> ( </a:t>
            </a:r>
            <a:r>
              <a:rPr lang="en-US" sz="2800" dirty="0" err="1" smtClean="0"/>
              <a:t>m.ilmu</a:t>
            </a:r>
            <a:r>
              <a:rPr lang="en-US" sz="2800" dirty="0" smtClean="0"/>
              <a:t> </a:t>
            </a:r>
            <a:r>
              <a:rPr lang="en-US" sz="2800" dirty="0" err="1" smtClean="0"/>
              <a:t>hk</a:t>
            </a:r>
            <a:r>
              <a:rPr lang="en-US" sz="2800" dirty="0" smtClean="0"/>
              <a:t> &amp; m </a:t>
            </a:r>
            <a:r>
              <a:rPr lang="en-US" sz="2800" dirty="0" err="1" smtClean="0"/>
              <a:t>pembentukan-penemuan</a:t>
            </a:r>
            <a:r>
              <a:rPr lang="en-US" sz="2800" dirty="0" smtClean="0"/>
              <a:t> </a:t>
            </a:r>
            <a:r>
              <a:rPr lang="en-US" sz="2800" dirty="0" err="1" smtClean="0"/>
              <a:t>hk</a:t>
            </a:r>
            <a:r>
              <a:rPr lang="en-US" sz="2800" dirty="0" smtClean="0"/>
              <a:t>)</a:t>
            </a:r>
          </a:p>
          <a:p>
            <a:pPr marL="609600" indent="-609600" eaLnBrk="1" hangingPunct="1">
              <a:lnSpc>
                <a:spcPct val="90000"/>
              </a:lnSpc>
              <a:buFont typeface="Wingdings" pitchFamily="2" charset="2"/>
              <a:buAutoNum type="arabicPeriod"/>
            </a:pPr>
            <a:r>
              <a:rPr lang="en-US" sz="2800" dirty="0" err="1" smtClean="0"/>
              <a:t>Ajaran</a:t>
            </a:r>
            <a:r>
              <a:rPr lang="en-US" sz="2800" dirty="0" smtClean="0"/>
              <a:t> </a:t>
            </a:r>
            <a:r>
              <a:rPr lang="en-US" sz="2800" dirty="0" err="1" smtClean="0"/>
              <a:t>ilmu</a:t>
            </a:r>
            <a:r>
              <a:rPr lang="en-US" sz="2800" dirty="0" smtClean="0"/>
              <a:t> </a:t>
            </a:r>
            <a:r>
              <a:rPr lang="en-US" sz="2800" dirty="0" err="1" smtClean="0"/>
              <a:t>dr</a:t>
            </a:r>
            <a:r>
              <a:rPr lang="en-US" sz="2800" dirty="0" smtClean="0"/>
              <a:t> </a:t>
            </a:r>
            <a:r>
              <a:rPr lang="en-US" sz="2800" dirty="0" err="1" smtClean="0"/>
              <a:t>hk</a:t>
            </a:r>
            <a:r>
              <a:rPr lang="en-US" sz="2800" dirty="0" smtClean="0"/>
              <a:t>. </a:t>
            </a:r>
            <a:r>
              <a:rPr lang="en-US" sz="2800" dirty="0" err="1" smtClean="0"/>
              <a:t>Mempermasalahkan</a:t>
            </a:r>
            <a:r>
              <a:rPr lang="en-US" sz="2800" dirty="0" smtClean="0"/>
              <a:t> </a:t>
            </a:r>
            <a:r>
              <a:rPr lang="en-US" sz="2800" dirty="0" err="1" smtClean="0"/>
              <a:t>keilmiahan</a:t>
            </a:r>
            <a:r>
              <a:rPr lang="en-US" sz="2800" dirty="0" smtClean="0"/>
              <a:t> </a:t>
            </a:r>
            <a:r>
              <a:rPr lang="en-US" sz="2800" dirty="0" err="1" smtClean="0"/>
              <a:t>dr</a:t>
            </a:r>
            <a:r>
              <a:rPr lang="en-US" sz="2800" dirty="0" smtClean="0"/>
              <a:t> </a:t>
            </a:r>
            <a:r>
              <a:rPr lang="en-US" sz="2800" dirty="0" err="1" smtClean="0"/>
              <a:t>ilmu</a:t>
            </a:r>
            <a:r>
              <a:rPr lang="en-US" sz="2800" dirty="0" smtClean="0"/>
              <a:t> </a:t>
            </a:r>
            <a:r>
              <a:rPr lang="en-US" sz="2800" dirty="0" err="1" smtClean="0"/>
              <a:t>hk</a:t>
            </a:r>
            <a:endParaRPr lang="en-US" sz="2800" dirty="0" smtClean="0"/>
          </a:p>
          <a:p>
            <a:pPr marL="609600" indent="-609600" eaLnBrk="1" hangingPunct="1">
              <a:lnSpc>
                <a:spcPct val="90000"/>
              </a:lnSpc>
              <a:buFont typeface="Wingdings" pitchFamily="2" charset="2"/>
              <a:buAutoNum type="arabicPeriod"/>
            </a:pPr>
            <a:r>
              <a:rPr lang="en-US" sz="2800" dirty="0" err="1" smtClean="0"/>
              <a:t>Kritik</a:t>
            </a:r>
            <a:r>
              <a:rPr lang="en-US" sz="2800" dirty="0" smtClean="0"/>
              <a:t> </a:t>
            </a:r>
            <a:r>
              <a:rPr lang="en-US" sz="2800" dirty="0" err="1" smtClean="0"/>
              <a:t>ideologi</a:t>
            </a:r>
            <a:r>
              <a:rPr lang="en-US" sz="2800" dirty="0" smtClean="0"/>
              <a:t>  </a:t>
            </a:r>
            <a:r>
              <a:rPr lang="en-US" sz="2800" dirty="0" err="1" smtClean="0"/>
              <a:t>mencakup</a:t>
            </a:r>
            <a:r>
              <a:rPr lang="en-US" sz="2800" dirty="0" smtClean="0"/>
              <a:t> </a:t>
            </a:r>
            <a:r>
              <a:rPr lang="en-US" sz="2800" dirty="0" err="1" smtClean="0"/>
              <a:t>kritik</a:t>
            </a:r>
            <a:r>
              <a:rPr lang="en-US" sz="2800" dirty="0" smtClean="0"/>
              <a:t> </a:t>
            </a:r>
            <a:r>
              <a:rPr lang="en-US" sz="2800" dirty="0" err="1" smtClean="0"/>
              <a:t>thd</a:t>
            </a:r>
            <a:r>
              <a:rPr lang="en-US" sz="2800" dirty="0" smtClean="0"/>
              <a:t> </a:t>
            </a:r>
            <a:r>
              <a:rPr lang="en-US" sz="2800" dirty="0" err="1" smtClean="0"/>
              <a:t>kaidah</a:t>
            </a:r>
            <a:r>
              <a:rPr lang="en-US" sz="2800" dirty="0" smtClean="0"/>
              <a:t> </a:t>
            </a:r>
            <a:r>
              <a:rPr lang="en-US" sz="2800" dirty="0" err="1" smtClean="0"/>
              <a:t>hk</a:t>
            </a:r>
            <a:r>
              <a:rPr lang="en-US" sz="2800" dirty="0" smtClean="0"/>
              <a:t> </a:t>
            </a:r>
            <a:r>
              <a:rPr lang="en-US" sz="2800" dirty="0" err="1" smtClean="0"/>
              <a:t>positif</a:t>
            </a:r>
            <a:r>
              <a:rPr lang="en-US" sz="2800" dirty="0" smtClean="0"/>
              <a:t>.   </a:t>
            </a:r>
          </a:p>
        </p:txBody>
      </p:sp>
    </p:spTree>
    <p:extLst>
      <p:ext uri="{BB962C8B-B14F-4D97-AF65-F5344CB8AC3E}">
        <p14:creationId xmlns="" xmlns:p14="http://schemas.microsoft.com/office/powerpoint/2010/main" val="24558633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997608"/>
          </a:xfrm>
        </p:spPr>
        <p:txBody>
          <a:bodyPr anchor="ctr"/>
          <a:lstStyle/>
          <a:p>
            <a:pPr algn="ctr"/>
            <a:r>
              <a:rPr lang="en-US" dirty="0" err="1"/>
              <a:t>Pertanyaan</a:t>
            </a:r>
            <a:r>
              <a:rPr lang="en-US" dirty="0"/>
              <a:t>–</a:t>
            </a:r>
            <a:r>
              <a:rPr lang="en-US" dirty="0" err="1"/>
              <a:t>pertanyaan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dogmatika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, </a:t>
            </a:r>
            <a:r>
              <a:rPr lang="en-US" dirty="0" err="1"/>
              <a:t>hanya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dijawab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</a:t>
            </a:r>
            <a:r>
              <a:rPr lang="en-US" dirty="0" err="1" smtClean="0"/>
              <a:t>positif</a:t>
            </a:r>
            <a:endParaRPr lang="en-US" dirty="0"/>
          </a:p>
          <a:p>
            <a:pPr marL="64008" indent="0" algn="ctr">
              <a:buNone/>
            </a:pPr>
            <a:endParaRPr lang="en-US" dirty="0"/>
          </a:p>
          <a:p>
            <a:pPr algn="ctr"/>
            <a:r>
              <a:rPr lang="en-US" dirty="0" err="1"/>
              <a:t>Bedanya</a:t>
            </a:r>
            <a:r>
              <a:rPr lang="en-US" dirty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Dogmatika</a:t>
            </a:r>
            <a:r>
              <a:rPr lang="en-US" dirty="0" smtClean="0"/>
              <a:t> Hukum</a:t>
            </a:r>
            <a:r>
              <a:rPr lang="en-US" dirty="0"/>
              <a:t>, </a:t>
            </a:r>
            <a:r>
              <a:rPr lang="en-US" dirty="0" err="1"/>
              <a:t>pertanyaan</a:t>
            </a:r>
            <a:r>
              <a:rPr lang="en-US" dirty="0"/>
              <a:t>–</a:t>
            </a:r>
            <a:r>
              <a:rPr lang="en-US" dirty="0" err="1"/>
              <a:t>pertanyaan</a:t>
            </a:r>
            <a:r>
              <a:rPr lang="en-US" dirty="0"/>
              <a:t> </a:t>
            </a:r>
            <a:r>
              <a:rPr lang="en-US" dirty="0" err="1"/>
              <a:t>Teori</a:t>
            </a:r>
            <a:r>
              <a:rPr lang="en-US" dirty="0"/>
              <a:t> Hukum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cukup</a:t>
            </a:r>
            <a:r>
              <a:rPr lang="en-US" dirty="0"/>
              <a:t> </a:t>
            </a:r>
            <a:r>
              <a:rPr lang="en-US" dirty="0" err="1"/>
              <a:t>dijawab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adanya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</a:t>
            </a:r>
            <a:r>
              <a:rPr lang="en-US" dirty="0" err="1"/>
              <a:t>positif</a:t>
            </a:r>
            <a:r>
              <a:rPr lang="en-US" dirty="0"/>
              <a:t> </a:t>
            </a:r>
            <a:r>
              <a:rPr lang="en-US" dirty="0" err="1" smtClean="0"/>
              <a:t>saja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6944706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92100"/>
            <a:ext cx="8229600" cy="698500"/>
          </a:xfrm>
        </p:spPr>
        <p:txBody>
          <a:bodyPr/>
          <a:lstStyle/>
          <a:p>
            <a:pPr algn="ctr" eaLnBrk="1" hangingPunct="1"/>
            <a:r>
              <a:rPr lang="id-ID" sz="3600" smtClean="0"/>
              <a:t>HUKUM</a:t>
            </a:r>
            <a:endParaRPr lang="en-GB" sz="3600" smtClean="0"/>
          </a:p>
        </p:txBody>
      </p:sp>
      <p:sp>
        <p:nvSpPr>
          <p:cNvPr id="113667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447800"/>
            <a:ext cx="8229600" cy="5029200"/>
          </a:xfrm>
        </p:spPr>
        <p:txBody>
          <a:bodyPr/>
          <a:lstStyle/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id-ID" smtClean="0"/>
              <a:t>Dalam BHS Inggris pengertian </a:t>
            </a:r>
            <a:r>
              <a:rPr lang="id-ID" i="1" smtClean="0"/>
              <a:t>Law:</a:t>
            </a:r>
          </a:p>
          <a:p>
            <a:pPr marL="609600" indent="-609600" eaLnBrk="1" hangingPunct="1">
              <a:lnSpc>
                <a:spcPct val="90000"/>
              </a:lnSpc>
              <a:buFontTx/>
              <a:buAutoNum type="arabicPeriod"/>
            </a:pPr>
            <a:r>
              <a:rPr lang="id-ID" smtClean="0"/>
              <a:t>Merupakan sekumpulan preskripsi mengenai apa yg seharusnya  dilakukan  dalam mencari keadilan (</a:t>
            </a:r>
            <a:r>
              <a:rPr lang="id-ID" i="1" smtClean="0"/>
              <a:t>hukum, ius</a:t>
            </a:r>
            <a:r>
              <a:rPr lang="id-ID" smtClean="0"/>
              <a:t>, </a:t>
            </a:r>
            <a:r>
              <a:rPr lang="id-ID" i="1" smtClean="0"/>
              <a:t>droit, Recht)</a:t>
            </a:r>
          </a:p>
          <a:p>
            <a:pPr marL="609600" indent="-609600" eaLnBrk="1" hangingPunct="1">
              <a:lnSpc>
                <a:spcPct val="90000"/>
              </a:lnSpc>
              <a:buFontTx/>
              <a:buAutoNum type="arabicPeriod"/>
            </a:pPr>
            <a:r>
              <a:rPr lang="id-ID" smtClean="0"/>
              <a:t>Merupakan aturan perilaku yang ditujukan untuk menciptakan ketertiban masyarakat (</a:t>
            </a:r>
            <a:r>
              <a:rPr lang="id-ID" i="1" smtClean="0"/>
              <a:t>undang-undang</a:t>
            </a:r>
            <a:r>
              <a:rPr lang="id-ID" smtClean="0"/>
              <a:t>,</a:t>
            </a:r>
            <a:r>
              <a:rPr lang="id-ID" i="1" smtClean="0"/>
              <a:t>lex</a:t>
            </a:r>
            <a:r>
              <a:rPr lang="id-ID" smtClean="0"/>
              <a:t>, </a:t>
            </a:r>
            <a:r>
              <a:rPr lang="id-ID" i="1" smtClean="0"/>
              <a:t>loi, wet</a:t>
            </a:r>
            <a:r>
              <a:rPr lang="id-ID" smtClean="0"/>
              <a:t>)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id-ID" smtClean="0"/>
              <a:t> </a:t>
            </a:r>
            <a:endParaRPr lang="en-GB" smtClean="0"/>
          </a:p>
        </p:txBody>
      </p:sp>
    </p:spTree>
    <p:extLst>
      <p:ext uri="{BB962C8B-B14F-4D97-AF65-F5344CB8AC3E}">
        <p14:creationId xmlns="" xmlns:p14="http://schemas.microsoft.com/office/powerpoint/2010/main" val="17190563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875506"/>
          </a:xfrm>
        </p:spPr>
        <p:txBody>
          <a:bodyPr>
            <a:noAutofit/>
          </a:bodyPr>
          <a:lstStyle/>
          <a:p>
            <a:r>
              <a:rPr lang="en-US" sz="2400" b="1" dirty="0" smtClean="0">
                <a:ln>
                  <a:noFill/>
                </a:ln>
                <a:effectLst/>
              </a:rPr>
              <a:t>STRUKTUR BERKUTUB DARI </a:t>
            </a:r>
            <a:r>
              <a:rPr lang="en-US" sz="2400" b="1" dirty="0">
                <a:ln>
                  <a:noFill/>
                </a:ln>
                <a:effectLst/>
              </a:rPr>
              <a:t>HUKUM MENEMPATKAN </a:t>
            </a:r>
            <a:r>
              <a:rPr lang="en-US" sz="2400" b="1" dirty="0" smtClean="0">
                <a:ln>
                  <a:noFill/>
                </a:ln>
                <a:effectLst/>
              </a:rPr>
              <a:t>ETIKA SEBAGAI </a:t>
            </a:r>
            <a:r>
              <a:rPr lang="en-US" sz="2400" b="1" dirty="0">
                <a:ln>
                  <a:noFill/>
                </a:ln>
                <a:effectLst/>
              </a:rPr>
              <a:t>SUATU ASPEK DALAM MENCAPAI KEADILAN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953000"/>
          </a:xfrm>
        </p:spPr>
        <p:txBody>
          <a:bodyPr>
            <a:noAutofit/>
          </a:bodyPr>
          <a:lstStyle/>
          <a:p>
            <a:pPr marL="64008" indent="0" algn="ctr" rtl="1">
              <a:lnSpc>
                <a:spcPct val="170000"/>
              </a:lnSpc>
              <a:buNone/>
            </a:pPr>
            <a:r>
              <a:rPr lang="en-US" sz="2000" b="1" dirty="0" err="1" smtClean="0">
                <a:latin typeface="+mj-lt"/>
              </a:rPr>
              <a:t>Meuwissen</a:t>
            </a:r>
            <a:r>
              <a:rPr lang="en-US" sz="2000" b="1" dirty="0">
                <a:latin typeface="+mj-lt"/>
              </a:rPr>
              <a:t> </a:t>
            </a:r>
            <a:endParaRPr lang="en-US" sz="2000" b="1" dirty="0" smtClean="0">
              <a:latin typeface="+mj-lt"/>
            </a:endParaRPr>
          </a:p>
          <a:p>
            <a:pPr marL="64008" indent="0" algn="ctr" rtl="1">
              <a:lnSpc>
                <a:spcPct val="170000"/>
              </a:lnSpc>
              <a:buNone/>
            </a:pPr>
            <a:r>
              <a:rPr lang="en-US" sz="2000" b="1" dirty="0" err="1" smtClean="0">
                <a:latin typeface="+mj-lt"/>
              </a:rPr>
              <a:t>Struktur</a:t>
            </a:r>
            <a:r>
              <a:rPr lang="en-US" sz="2000" b="1" dirty="0" smtClean="0">
                <a:latin typeface="+mj-lt"/>
              </a:rPr>
              <a:t> </a:t>
            </a:r>
            <a:r>
              <a:rPr lang="en-US" sz="2000" b="1" dirty="0" err="1">
                <a:latin typeface="+mj-lt"/>
              </a:rPr>
              <a:t>Berkutub</a:t>
            </a:r>
            <a:r>
              <a:rPr lang="en-US" sz="2000" b="1" dirty="0">
                <a:latin typeface="+mj-lt"/>
              </a:rPr>
              <a:t> </a:t>
            </a:r>
            <a:r>
              <a:rPr lang="en-US" sz="2000" b="1" dirty="0" err="1">
                <a:latin typeface="+mj-lt"/>
              </a:rPr>
              <a:t>dari</a:t>
            </a:r>
            <a:r>
              <a:rPr lang="en-US" sz="2000" b="1" dirty="0">
                <a:latin typeface="+mj-lt"/>
              </a:rPr>
              <a:t> Hukum </a:t>
            </a:r>
            <a:r>
              <a:rPr lang="en-US" sz="2000" b="1" dirty="0" err="1">
                <a:latin typeface="+mj-lt"/>
              </a:rPr>
              <a:t>yiatu</a:t>
            </a:r>
            <a:r>
              <a:rPr lang="en-US" sz="2000" b="1" dirty="0">
                <a:latin typeface="+mj-lt"/>
              </a:rPr>
              <a:t>: </a:t>
            </a:r>
            <a:r>
              <a:rPr lang="en-US" sz="2000" b="1" dirty="0" err="1">
                <a:latin typeface="+mj-lt"/>
              </a:rPr>
              <a:t>Struktur</a:t>
            </a:r>
            <a:r>
              <a:rPr lang="en-US" sz="2000" b="1" dirty="0">
                <a:latin typeface="+mj-lt"/>
              </a:rPr>
              <a:t> </a:t>
            </a:r>
            <a:r>
              <a:rPr lang="en-US" sz="2000" b="1" dirty="0" err="1">
                <a:latin typeface="+mj-lt"/>
              </a:rPr>
              <a:t>Polaritatif</a:t>
            </a:r>
            <a:r>
              <a:rPr lang="en-US" sz="2000" b="1" dirty="0">
                <a:latin typeface="+mj-lt"/>
              </a:rPr>
              <a:t> </a:t>
            </a:r>
            <a:r>
              <a:rPr lang="en-US" sz="2000" b="1" dirty="0" err="1">
                <a:latin typeface="+mj-lt"/>
              </a:rPr>
              <a:t>artinya</a:t>
            </a:r>
            <a:r>
              <a:rPr lang="en-US" sz="2000" b="1" dirty="0">
                <a:latin typeface="+mj-lt"/>
              </a:rPr>
              <a:t> </a:t>
            </a:r>
            <a:r>
              <a:rPr lang="en-US" sz="2000" b="1" dirty="0" err="1" smtClean="0">
                <a:latin typeface="+mj-lt"/>
              </a:rPr>
              <a:t>Iaw</a:t>
            </a:r>
            <a:r>
              <a:rPr lang="en-US" sz="2000" b="1" dirty="0" smtClean="0">
                <a:latin typeface="+mj-lt"/>
              </a:rPr>
              <a:t> </a:t>
            </a:r>
            <a:r>
              <a:rPr lang="en-US" sz="2000" b="1" dirty="0">
                <a:latin typeface="+mj-lt"/>
              </a:rPr>
              <a:t>(Hukum) </a:t>
            </a:r>
            <a:r>
              <a:rPr lang="en-US" sz="2000" b="1" dirty="0" err="1" smtClean="0">
                <a:latin typeface="+mj-lt"/>
              </a:rPr>
              <a:t>didalam</a:t>
            </a:r>
            <a:r>
              <a:rPr lang="en-US" sz="2000" b="1" dirty="0">
                <a:latin typeface="+mj-lt"/>
              </a:rPr>
              <a:t> </a:t>
            </a:r>
            <a:r>
              <a:rPr lang="en-US" sz="2000" b="1" dirty="0" err="1" smtClean="0">
                <a:latin typeface="+mj-lt"/>
              </a:rPr>
              <a:t>dirinya</a:t>
            </a:r>
            <a:r>
              <a:rPr lang="en-US" sz="2000" b="1" dirty="0" smtClean="0">
                <a:latin typeface="+mj-lt"/>
              </a:rPr>
              <a:t> </a:t>
            </a:r>
            <a:r>
              <a:rPr lang="en-US" sz="2000" b="1" dirty="0" err="1">
                <a:latin typeface="+mj-lt"/>
              </a:rPr>
              <a:t>mengandung</a:t>
            </a:r>
            <a:r>
              <a:rPr lang="en-US" sz="2000" b="1" dirty="0">
                <a:latin typeface="+mj-lt"/>
              </a:rPr>
              <a:t> </a:t>
            </a:r>
            <a:r>
              <a:rPr lang="en-US" sz="2000" b="1" dirty="0" err="1">
                <a:latin typeface="+mj-lt"/>
              </a:rPr>
              <a:t>suatu</a:t>
            </a:r>
            <a:r>
              <a:rPr lang="en-US" sz="2000" b="1" dirty="0">
                <a:latin typeface="+mj-lt"/>
              </a:rPr>
              <a:t> </a:t>
            </a:r>
            <a:r>
              <a:rPr lang="en-US" sz="2000" b="1" dirty="0" err="1">
                <a:latin typeface="+mj-lt"/>
              </a:rPr>
              <a:t>tegangan</a:t>
            </a:r>
            <a:r>
              <a:rPr lang="en-US" sz="2000" b="1" dirty="0">
                <a:latin typeface="+mj-lt"/>
              </a:rPr>
              <a:t> </a:t>
            </a:r>
            <a:r>
              <a:rPr lang="en-US" sz="2000" b="1" dirty="0" err="1">
                <a:latin typeface="+mj-lt"/>
              </a:rPr>
              <a:t>antara</a:t>
            </a:r>
            <a:r>
              <a:rPr lang="en-US" sz="2000" b="1" dirty="0">
                <a:latin typeface="+mj-lt"/>
              </a:rPr>
              <a:t> idea-</a:t>
            </a:r>
            <a:r>
              <a:rPr lang="en-US" sz="2000" b="1" dirty="0" err="1">
                <a:latin typeface="+mj-lt"/>
              </a:rPr>
              <a:t>hukum</a:t>
            </a:r>
            <a:r>
              <a:rPr lang="en-US" sz="2000" b="1" dirty="0">
                <a:latin typeface="+mj-lt"/>
              </a:rPr>
              <a:t> (</a:t>
            </a:r>
            <a:r>
              <a:rPr lang="en-US" sz="2000" b="1" dirty="0" err="1">
                <a:latin typeface="+mj-lt"/>
              </a:rPr>
              <a:t>isi</a:t>
            </a:r>
            <a:r>
              <a:rPr lang="en-US" sz="2000" b="1" dirty="0">
                <a:latin typeface="+mj-lt"/>
              </a:rPr>
              <a:t>) </a:t>
            </a:r>
            <a:r>
              <a:rPr lang="en-US" sz="2000" b="1" dirty="0" err="1">
                <a:latin typeface="+mj-lt"/>
              </a:rPr>
              <a:t>pada</a:t>
            </a:r>
            <a:r>
              <a:rPr lang="en-US" sz="2000" b="1" dirty="0">
                <a:latin typeface="+mj-lt"/>
              </a:rPr>
              <a:t> </a:t>
            </a:r>
            <a:r>
              <a:rPr lang="en-US" sz="2000" b="1" dirty="0" err="1">
                <a:latin typeface="+mj-lt"/>
              </a:rPr>
              <a:t>suatu</a:t>
            </a:r>
            <a:r>
              <a:rPr lang="en-US" sz="2000" b="1" dirty="0">
                <a:latin typeface="+mj-lt"/>
              </a:rPr>
              <a:t> </a:t>
            </a:r>
            <a:r>
              <a:rPr lang="en-US" sz="2000" b="1" dirty="0" err="1">
                <a:latin typeface="+mj-lt"/>
              </a:rPr>
              <a:t>sisi</a:t>
            </a:r>
            <a:r>
              <a:rPr lang="en-US" sz="2000" b="1" dirty="0">
                <a:latin typeface="+mj-lt"/>
              </a:rPr>
              <a:t> </a:t>
            </a:r>
            <a:r>
              <a:rPr lang="en-US" sz="2000" b="1" dirty="0" err="1" smtClean="0">
                <a:latin typeface="+mj-lt"/>
              </a:rPr>
              <a:t>dan</a:t>
            </a:r>
            <a:r>
              <a:rPr lang="en-US" sz="2000" b="1" dirty="0">
                <a:latin typeface="+mj-lt"/>
              </a:rPr>
              <a:t> </a:t>
            </a:r>
            <a:r>
              <a:rPr lang="en-US" sz="2000" b="1" dirty="0" err="1" smtClean="0">
                <a:latin typeface="+mj-lt"/>
              </a:rPr>
              <a:t>bentuknya</a:t>
            </a:r>
            <a:r>
              <a:rPr lang="en-US" sz="2000" b="1" dirty="0" smtClean="0">
                <a:latin typeface="+mj-lt"/>
              </a:rPr>
              <a:t> </a:t>
            </a:r>
            <a:r>
              <a:rPr lang="en-US" sz="2000" b="1" dirty="0">
                <a:latin typeface="+mj-lt"/>
              </a:rPr>
              <a:t>(</a:t>
            </a:r>
            <a:r>
              <a:rPr lang="en-US" sz="2000" b="1" dirty="0" err="1">
                <a:latin typeface="+mj-lt"/>
              </a:rPr>
              <a:t>struktur</a:t>
            </a:r>
            <a:r>
              <a:rPr lang="en-US" sz="2000" b="1" dirty="0">
                <a:latin typeface="+mj-lt"/>
              </a:rPr>
              <a:t> </a:t>
            </a:r>
            <a:r>
              <a:rPr lang="en-US" sz="2000" b="1" dirty="0" smtClean="0">
                <a:latin typeface="+mj-lt"/>
              </a:rPr>
              <a:t>Formal) </a:t>
            </a:r>
            <a:r>
              <a:rPr lang="en-US" sz="2000" b="1" dirty="0" err="1" smtClean="0">
                <a:latin typeface="+mj-lt"/>
              </a:rPr>
              <a:t>pada</a:t>
            </a:r>
            <a:r>
              <a:rPr lang="en-US" sz="2000" b="1" dirty="0" smtClean="0">
                <a:latin typeface="+mj-lt"/>
              </a:rPr>
              <a:t> </a:t>
            </a:r>
            <a:r>
              <a:rPr lang="en-US" sz="2000" b="1" dirty="0" err="1">
                <a:latin typeface="+mj-lt"/>
              </a:rPr>
              <a:t>sisi</a:t>
            </a:r>
            <a:r>
              <a:rPr lang="en-US" sz="2000" b="1" dirty="0">
                <a:latin typeface="+mj-lt"/>
              </a:rPr>
              <a:t> </a:t>
            </a:r>
            <a:r>
              <a:rPr lang="en-US" sz="2000" b="1" dirty="0" err="1">
                <a:latin typeface="+mj-lt"/>
              </a:rPr>
              <a:t>lainnya</a:t>
            </a:r>
            <a:r>
              <a:rPr lang="en-US" sz="2000" b="1" dirty="0">
                <a:latin typeface="+mj-lt"/>
              </a:rPr>
              <a:t>, </a:t>
            </a:r>
            <a:r>
              <a:rPr lang="en-US" sz="2000" b="1" dirty="0" err="1">
                <a:latin typeface="+mj-lt"/>
              </a:rPr>
              <a:t>dapat</a:t>
            </a:r>
            <a:r>
              <a:rPr lang="en-US" sz="2000" b="1" dirty="0">
                <a:latin typeface="+mj-lt"/>
              </a:rPr>
              <a:t> juga </a:t>
            </a:r>
            <a:r>
              <a:rPr lang="en-US" sz="2000" b="1" dirty="0" err="1">
                <a:latin typeface="+mj-lt"/>
              </a:rPr>
              <a:t>dikatakan</a:t>
            </a:r>
            <a:r>
              <a:rPr lang="en-US" sz="2000" b="1" dirty="0">
                <a:latin typeface="+mj-lt"/>
              </a:rPr>
              <a:t> </a:t>
            </a:r>
            <a:r>
              <a:rPr lang="en-US" sz="2000" b="1" dirty="0" err="1">
                <a:latin typeface="+mj-lt"/>
              </a:rPr>
              <a:t>bahwa</a:t>
            </a:r>
            <a:r>
              <a:rPr lang="en-US" sz="2000" b="1" dirty="0">
                <a:latin typeface="+mj-lt"/>
              </a:rPr>
              <a:t> </a:t>
            </a:r>
            <a:r>
              <a:rPr lang="en-US" sz="2000" b="1" dirty="0" err="1">
                <a:latin typeface="+mj-lt"/>
              </a:rPr>
              <a:t>pada</a:t>
            </a:r>
            <a:r>
              <a:rPr lang="en-US" sz="2000" b="1" dirty="0">
                <a:latin typeface="+mj-lt"/>
              </a:rPr>
              <a:t> </a:t>
            </a:r>
            <a:r>
              <a:rPr lang="en-US" sz="2000" b="1" dirty="0" err="1" smtClean="0">
                <a:latin typeface="+mj-lt"/>
              </a:rPr>
              <a:t>satu</a:t>
            </a:r>
            <a:r>
              <a:rPr lang="en-US" sz="2000" b="1" dirty="0">
                <a:latin typeface="+mj-lt"/>
              </a:rPr>
              <a:t> </a:t>
            </a:r>
            <a:r>
              <a:rPr lang="fi-FI" sz="2000" b="1" dirty="0" smtClean="0">
                <a:latin typeface="+mj-lt"/>
              </a:rPr>
              <a:t>sisi terdapat </a:t>
            </a:r>
            <a:r>
              <a:rPr lang="fi-FI" sz="2000" b="1" dirty="0">
                <a:latin typeface="+mj-lt"/>
              </a:rPr>
              <a:t>idea- hukum (isi atau tujuan dari hukum) dan pada sisi </a:t>
            </a:r>
            <a:r>
              <a:rPr lang="fi-FI" sz="2000" b="1" dirty="0" smtClean="0">
                <a:latin typeface="+mj-lt"/>
              </a:rPr>
              <a:t>lain </a:t>
            </a:r>
            <a:r>
              <a:rPr lang="en-US" sz="2000" b="1" dirty="0" err="1" smtClean="0">
                <a:latin typeface="+mj-lt"/>
              </a:rPr>
              <a:t>instrumentariun</a:t>
            </a:r>
            <a:r>
              <a:rPr lang="en-US" sz="2000" b="1" dirty="0" smtClean="0">
                <a:latin typeface="+mj-lt"/>
              </a:rPr>
              <a:t> </a:t>
            </a:r>
            <a:r>
              <a:rPr lang="en-US" sz="2000" b="1" dirty="0" err="1">
                <a:latin typeface="+mj-lt"/>
              </a:rPr>
              <a:t>yuridis</a:t>
            </a:r>
            <a:r>
              <a:rPr lang="en-US" sz="2000" b="1" dirty="0">
                <a:latin typeface="+mj-lt"/>
              </a:rPr>
              <a:t> (</a:t>
            </a:r>
            <a:r>
              <a:rPr lang="en-US" sz="2000" b="1" dirty="0" err="1">
                <a:latin typeface="+mj-lt"/>
              </a:rPr>
              <a:t>perundang-undangan</a:t>
            </a:r>
            <a:r>
              <a:rPr lang="en-US" sz="2000" b="1" dirty="0">
                <a:latin typeface="+mj-lt"/>
              </a:rPr>
              <a:t>, </a:t>
            </a:r>
            <a:r>
              <a:rPr lang="en-US" sz="2000" b="1" dirty="0" err="1">
                <a:latin typeface="+mj-lt"/>
              </a:rPr>
              <a:t>peradilan</a:t>
            </a:r>
            <a:r>
              <a:rPr lang="en-US" sz="2000" b="1" dirty="0">
                <a:latin typeface="+mj-lt"/>
              </a:rPr>
              <a:t>, </a:t>
            </a:r>
            <a:r>
              <a:rPr lang="en-US" sz="2000" b="1" dirty="0" err="1">
                <a:latin typeface="+mj-lt"/>
              </a:rPr>
              <a:t>negara</a:t>
            </a:r>
            <a:r>
              <a:rPr lang="en-US" sz="2000" b="1" dirty="0">
                <a:latin typeface="+mj-lt"/>
              </a:rPr>
              <a:t>) </a:t>
            </a:r>
            <a:r>
              <a:rPr lang="en-US" sz="2000" b="1" dirty="0" err="1">
                <a:latin typeface="+mj-lt"/>
              </a:rPr>
              <a:t>dan</a:t>
            </a:r>
            <a:r>
              <a:rPr lang="en-US" sz="2000" b="1" dirty="0">
                <a:latin typeface="+mj-lt"/>
              </a:rPr>
              <a:t> </a:t>
            </a:r>
            <a:r>
              <a:rPr lang="en-US" sz="2000" b="1" dirty="0" err="1">
                <a:latin typeface="+mj-lt"/>
              </a:rPr>
              <a:t>dengan</a:t>
            </a:r>
            <a:r>
              <a:rPr lang="en-US" sz="2000" b="1" dirty="0">
                <a:latin typeface="+mj-lt"/>
              </a:rPr>
              <a:t> </a:t>
            </a:r>
            <a:r>
              <a:rPr lang="en-US" sz="2000" b="1" dirty="0" err="1" smtClean="0">
                <a:latin typeface="+mj-lt"/>
              </a:rPr>
              <a:t>bantuan</a:t>
            </a:r>
            <a:r>
              <a:rPr lang="en-US" sz="2000" b="1" dirty="0">
                <a:latin typeface="+mj-lt"/>
              </a:rPr>
              <a:t> </a:t>
            </a:r>
            <a:r>
              <a:rPr lang="en-US" sz="2000" b="1" dirty="0" err="1" smtClean="0">
                <a:latin typeface="+mj-lt"/>
              </a:rPr>
              <a:t>instrumentarium</a:t>
            </a:r>
            <a:r>
              <a:rPr lang="en-US" sz="2000" b="1" dirty="0" smtClean="0">
                <a:latin typeface="+mj-lt"/>
              </a:rPr>
              <a:t> </a:t>
            </a:r>
            <a:r>
              <a:rPr lang="en-US" sz="2000" b="1" dirty="0">
                <a:latin typeface="+mj-lt"/>
              </a:rPr>
              <a:t>(</a:t>
            </a:r>
            <a:r>
              <a:rPr lang="en-US" sz="2000" b="1" dirty="0" err="1">
                <a:latin typeface="+mj-lt"/>
              </a:rPr>
              <a:t>sarana</a:t>
            </a:r>
            <a:r>
              <a:rPr lang="en-US" sz="2000" b="1" dirty="0">
                <a:latin typeface="+mj-lt"/>
              </a:rPr>
              <a:t>) </a:t>
            </a:r>
            <a:r>
              <a:rPr lang="en-US" sz="2000" b="1" dirty="0" err="1" smtClean="0">
                <a:latin typeface="+mj-lt"/>
              </a:rPr>
              <a:t>tersebut</a:t>
            </a:r>
            <a:r>
              <a:rPr lang="en-US" sz="2000" b="1" dirty="0" smtClean="0">
                <a:latin typeface="+mj-lt"/>
              </a:rPr>
              <a:t> </a:t>
            </a:r>
            <a:r>
              <a:rPr lang="en-US" sz="2000" b="1" dirty="0">
                <a:latin typeface="+mj-lt"/>
              </a:rPr>
              <a:t>idea-</a:t>
            </a:r>
            <a:r>
              <a:rPr lang="en-US" sz="2000" b="1" dirty="0" err="1">
                <a:latin typeface="+mj-lt"/>
              </a:rPr>
              <a:t>hukum</a:t>
            </a:r>
            <a:r>
              <a:rPr lang="en-US" sz="2000" b="1" dirty="0">
                <a:latin typeface="+mj-lt"/>
              </a:rPr>
              <a:t> </a:t>
            </a:r>
            <a:r>
              <a:rPr lang="en-US" sz="2000" b="1" dirty="0" err="1">
                <a:latin typeface="+mj-lt"/>
              </a:rPr>
              <a:t>harus</a:t>
            </a:r>
            <a:r>
              <a:rPr lang="en-US" sz="2000" b="1" dirty="0">
                <a:latin typeface="+mj-lt"/>
              </a:rPr>
              <a:t> (</a:t>
            </a:r>
            <a:r>
              <a:rPr lang="en-US" sz="2000" b="1" dirty="0" err="1">
                <a:latin typeface="+mj-lt"/>
              </a:rPr>
              <a:t>dapat</a:t>
            </a:r>
            <a:r>
              <a:rPr lang="en-US" sz="2000" b="1" dirty="0">
                <a:latin typeface="+mj-lt"/>
              </a:rPr>
              <a:t>) </a:t>
            </a:r>
            <a:r>
              <a:rPr lang="en-US" sz="2000" b="1" dirty="0" err="1" smtClean="0">
                <a:latin typeface="+mj-lt"/>
              </a:rPr>
              <a:t>diwujudkan</a:t>
            </a:r>
            <a:r>
              <a:rPr lang="en-US" sz="2000" b="1" dirty="0" smtClean="0">
                <a:latin typeface="+mj-lt"/>
              </a:rPr>
              <a:t>.</a:t>
            </a:r>
          </a:p>
        </p:txBody>
      </p:sp>
    </p:spTree>
    <p:extLst>
      <p:ext uri="{BB962C8B-B14F-4D97-AF65-F5344CB8AC3E}">
        <p14:creationId xmlns="" xmlns:p14="http://schemas.microsoft.com/office/powerpoint/2010/main" val="32178506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942</Words>
  <Application>Microsoft Office PowerPoint</Application>
  <PresentationFormat>On-screen Show (4:3)</PresentationFormat>
  <Paragraphs>63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Office Theme</vt:lpstr>
      <vt:lpstr>TEORI HUKUM</vt:lpstr>
      <vt:lpstr>Slide 2</vt:lpstr>
      <vt:lpstr>Slide 3</vt:lpstr>
      <vt:lpstr>Teori Hukum ala Van Hoecke</vt:lpstr>
      <vt:lpstr>Slide 5</vt:lpstr>
      <vt:lpstr>CAKUPAN TEORI HUKUM</vt:lpstr>
      <vt:lpstr>Slide 7</vt:lpstr>
      <vt:lpstr>HUKUM</vt:lpstr>
      <vt:lpstr>STRUKTUR BERKUTUB DARI HUKUM MENEMPATKAN ETIKA SEBAGAI SUATU ASPEK DALAM MENCAPAI KEADILAN</vt:lpstr>
      <vt:lpstr>Ilmu Hukum</vt:lpstr>
      <vt:lpstr>BEBERAPA CIRI ILMU HUKUM</vt:lpstr>
      <vt:lpstr>Slide 12</vt:lpstr>
      <vt:lpstr>Slide 13</vt:lpstr>
      <vt:lpstr>Slide 14</vt:lpstr>
      <vt:lpstr>Slide 15</vt:lpstr>
      <vt:lpstr>Slide 16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TEORI HUKUM</dc:title>
  <dc:creator>Windows User</dc:creator>
  <cp:lastModifiedBy>Windows User</cp:lastModifiedBy>
  <cp:revision>1</cp:revision>
  <dcterms:created xsi:type="dcterms:W3CDTF">2020-11-14T19:33:07Z</dcterms:created>
  <dcterms:modified xsi:type="dcterms:W3CDTF">2020-11-14T19:33:27Z</dcterms:modified>
</cp:coreProperties>
</file>