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863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07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334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42A75D6F-53E4-4884-80F6-941401C8A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xmlns="" id="{73AF1BAA-73A5-43F5-900D-8B40A6862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F5690DAD-7AFD-41B3-AF96-FF8F90857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8ADA26A4-4460-49A0-9A83-FC510576A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27A359CE-5326-4A8C-98E7-C2DED5399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812277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A6E4E758-F6D6-45E5-BD76-4DFD4AAFE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6F4624AF-7EFF-44E7-9C12-1A90A2388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66EF3B63-23D5-468B-9DA5-43139E775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E2336DCD-48AF-431B-9A0C-156B5BA99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FE7A335E-DD63-4A83-BFAD-AD8B13E14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0632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077B0D04-B28D-4B5B-9BE4-2566ED1DB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xmlns="" id="{923AC4F1-F776-44F6-A64B-D587B075A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4F8635A2-10B6-4D0C-97B5-A2DBD2A47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6A1FF5C9-F929-44D9-A765-C3A04299A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CAAA64A1-71F5-45A3-8443-72D9A6964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79662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38E5D441-BBA4-4A90-89DB-FFC8862D3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7841B432-A160-4C24-9D37-42352E0121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xmlns="" id="{A8A3A433-A71B-4671-AE7C-9D02ACFBC7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xmlns="" id="{99FA015C-8216-4DEB-99DC-FF544443E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xmlns="" id="{E4CC5DE5-F889-4789-9ECD-ACAB61B30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xmlns="" id="{EB85464C-EE8C-400D-BBB5-278B4ED89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76487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41CB8132-A016-4967-9A56-946FAB4AE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xmlns="" id="{A54B6B3B-937E-4D54-877E-32C01B033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xmlns="" id="{D8A4BBC8-C8A2-42C1-AFDE-84E04A66F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xmlns="" id="{FBC8C0E2-0CE4-4CB6-B6B3-51DE0B7AAB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xmlns="" id="{E916EFED-FF03-4A9E-B8BC-C1FE902677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7" name="Tampungan Tanggal 6">
            <a:extLst>
              <a:ext uri="{FF2B5EF4-FFF2-40B4-BE49-F238E27FC236}">
                <a16:creationId xmlns:a16="http://schemas.microsoft.com/office/drawing/2014/main" xmlns="" id="{ECC12C3F-065A-4EF0-9CF0-425C5A91A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8" name="Tampungan Kaki 7">
            <a:extLst>
              <a:ext uri="{FF2B5EF4-FFF2-40B4-BE49-F238E27FC236}">
                <a16:creationId xmlns:a16="http://schemas.microsoft.com/office/drawing/2014/main" xmlns="" id="{D95BBABE-1C3C-4C4E-8A32-A1A512C0D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Tampungan Nomor Slide 8">
            <a:extLst>
              <a:ext uri="{FF2B5EF4-FFF2-40B4-BE49-F238E27FC236}">
                <a16:creationId xmlns:a16="http://schemas.microsoft.com/office/drawing/2014/main" xmlns="" id="{C0F3D1C2-7A2C-4254-AC0E-5DF35ABCC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640391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F00EA206-E2CD-4F19-B648-83FB997B6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anggal 2">
            <a:extLst>
              <a:ext uri="{FF2B5EF4-FFF2-40B4-BE49-F238E27FC236}">
                <a16:creationId xmlns:a16="http://schemas.microsoft.com/office/drawing/2014/main" xmlns="" id="{2DDF41F1-5138-43BD-87B4-2D89C3CC5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4" name="Tampungan Kaki 3">
            <a:extLst>
              <a:ext uri="{FF2B5EF4-FFF2-40B4-BE49-F238E27FC236}">
                <a16:creationId xmlns:a16="http://schemas.microsoft.com/office/drawing/2014/main" xmlns="" id="{5D2523D2-BB2B-41F2-B33A-50114721B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Tampungan Nomor Slide 4">
            <a:extLst>
              <a:ext uri="{FF2B5EF4-FFF2-40B4-BE49-F238E27FC236}">
                <a16:creationId xmlns:a16="http://schemas.microsoft.com/office/drawing/2014/main" xmlns="" id="{5F282D49-7C75-48F9-82E5-6EE37467A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71924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>
            <a:extLst>
              <a:ext uri="{FF2B5EF4-FFF2-40B4-BE49-F238E27FC236}">
                <a16:creationId xmlns:a16="http://schemas.microsoft.com/office/drawing/2014/main" xmlns="" id="{A91DDB46-1786-4551-9FD7-D4EC82CED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3" name="Tampungan Kaki 2">
            <a:extLst>
              <a:ext uri="{FF2B5EF4-FFF2-40B4-BE49-F238E27FC236}">
                <a16:creationId xmlns:a16="http://schemas.microsoft.com/office/drawing/2014/main" xmlns="" id="{226B1FCF-8D31-45AB-8CB8-B86543E05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ampungan Nomor Slide 3">
            <a:extLst>
              <a:ext uri="{FF2B5EF4-FFF2-40B4-BE49-F238E27FC236}">
                <a16:creationId xmlns:a16="http://schemas.microsoft.com/office/drawing/2014/main" xmlns="" id="{4862B39A-CE57-4CA7-A5B3-5BD1504B7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055701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EEA125D4-D2B0-48AE-8A23-C77DD895B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6A917D0B-AF85-4C5F-A929-22604134A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xmlns="" id="{37FEA98C-CC6C-448B-8C64-0446AD8D6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xmlns="" id="{5EDB3B08-FDAE-4DE2-9361-0EECF6B48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xmlns="" id="{5D8237DD-3D2D-4E7F-B43C-2BE7C85AC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xmlns="" id="{F303B248-EE5A-4BF0-8C63-4A4D402A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2121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2718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23C52880-4057-48F2-986B-1D596FBF8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Gambar 2">
            <a:extLst>
              <a:ext uri="{FF2B5EF4-FFF2-40B4-BE49-F238E27FC236}">
                <a16:creationId xmlns:a16="http://schemas.microsoft.com/office/drawing/2014/main" xmlns="" id="{CA21371B-EEB9-4A6B-8417-2D1273DA97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xmlns="" id="{B3EF9695-E758-4947-ABC9-539DF2F734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xmlns="" id="{ED43138F-9D10-4C85-A64B-7337BD4C2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xmlns="" id="{6A0D7246-29D7-4550-B55E-7D5DA5A45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xmlns="" id="{5605DF93-4C01-4DBF-B420-1FF8187FC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011402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10AFC02F-4B65-4BB3-B9AD-B3123A605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xmlns="" id="{EE9FA44C-201A-44A4-8B18-48959F4554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CF4F7E4D-B4A0-4779-A249-27396BAFE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BF75E9E8-3C9F-4963-B09C-2A24A86E7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9D514866-1B64-403E-95C7-848955B9A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96450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>
            <a:extLst>
              <a:ext uri="{FF2B5EF4-FFF2-40B4-BE49-F238E27FC236}">
                <a16:creationId xmlns:a16="http://schemas.microsoft.com/office/drawing/2014/main" xmlns="" id="{49F04920-E43E-4754-B6FD-5EF9512DED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xmlns="" id="{AD570F58-D57C-434A-8010-70468E95E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B86E29F5-3AB3-4FF1-A185-25BD76A45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774B9164-2144-447F-A2B0-701BC9D6A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55ED89B1-8E48-46C9-8648-8800F7F10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102587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53619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37308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3300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6424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12324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32744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47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16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78028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20621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81374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4053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0182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0464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8750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01386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3142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047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3005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Judul 1">
            <a:extLst>
              <a:ext uri="{FF2B5EF4-FFF2-40B4-BE49-F238E27FC236}">
                <a16:creationId xmlns:a16="http://schemas.microsoft.com/office/drawing/2014/main" xmlns="" id="{AD4D8324-B52F-4D8C-BCF5-57D4D1423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xmlns="" id="{8BD702BA-B7E8-42A1-B5D7-5E578916F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00C575AB-C6FD-487C-AC2D-306901A793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D9B79E01-8246-40AE-BC58-E201D7F213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C8B49A63-9EE3-4BCB-9F3C-E208EC63AE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16705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39DC0-D44D-448F-96BB-E002EE679051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1AE7140-7E8E-4AC4-9985-3CAE1430A3F2}" type="slidenum">
              <a:rPr lang="id-ID" smtClean="0"/>
              <a:t>‹#›</a:t>
            </a:fld>
            <a:endParaRPr lang="id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6584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746E153C-DA7D-476C-AF20-831A9E720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409" y="802298"/>
            <a:ext cx="10442713" cy="2541431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Pengakuan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endParaRPr lang="id-ID" b="1" dirty="0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xmlns="" id="{5A98CE05-2C5E-4688-AE43-4477CDE05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5217" y="4161183"/>
            <a:ext cx="9729635" cy="1086678"/>
          </a:xfrm>
        </p:spPr>
        <p:txBody>
          <a:bodyPr>
            <a:normAutofit/>
          </a:bodyPr>
          <a:lstStyle/>
          <a:p>
            <a:r>
              <a:rPr lang="id-ID" sz="3600" b="1" smtClean="0"/>
              <a:t>Widya k</a:t>
            </a:r>
            <a:endParaRPr lang="id-ID" sz="3600" b="1" dirty="0"/>
          </a:p>
        </p:txBody>
      </p:sp>
    </p:spTree>
    <p:extLst>
      <p:ext uri="{BB962C8B-B14F-4D97-AF65-F5344CB8AC3E}">
        <p14:creationId xmlns:p14="http://schemas.microsoft.com/office/powerpoint/2010/main" val="4128723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5E9BCBED-495E-4C0E-B0E3-3735CBFE0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4" y="106016"/>
            <a:ext cx="11688418" cy="6626087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sz="2400" dirty="0" err="1"/>
              <a:t>Timbulnya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en-US" sz="2400" dirty="0" err="1"/>
              <a:t>berperang</a:t>
            </a:r>
            <a:r>
              <a:rPr lang="en-US" sz="2400" dirty="0"/>
              <a:t>(belligerent) </a:t>
            </a:r>
            <a:r>
              <a:rPr lang="en-US" sz="2400" dirty="0" err="1"/>
              <a:t>dlm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neg </a:t>
            </a:r>
            <a:r>
              <a:rPr lang="en-US" sz="2400" dirty="0" err="1"/>
              <a:t>didahului</a:t>
            </a:r>
            <a:r>
              <a:rPr lang="en-US" sz="2400" dirty="0"/>
              <a:t> </a:t>
            </a:r>
            <a:r>
              <a:rPr lang="en-US" sz="2400" dirty="0" err="1"/>
              <a:t>dgn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insurrection(</a:t>
            </a:r>
            <a:r>
              <a:rPr lang="en-US" sz="2400" dirty="0" err="1"/>
              <a:t>pemberontakan</a:t>
            </a:r>
            <a:r>
              <a:rPr lang="en-US" sz="2400" dirty="0"/>
              <a:t> </a:t>
            </a:r>
            <a:r>
              <a:rPr lang="en-US" sz="2400" dirty="0" err="1"/>
              <a:t>dgn</a:t>
            </a:r>
            <a:r>
              <a:rPr lang="en-US" sz="2400" dirty="0"/>
              <a:t> scope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),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meluas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rebellion, </a:t>
            </a:r>
            <a:r>
              <a:rPr lang="en-US" sz="2400" dirty="0" err="1"/>
              <a:t>selanjutnya</a:t>
            </a:r>
            <a:r>
              <a:rPr lang="en-US" sz="2400" dirty="0"/>
              <a:t> rebellion </a:t>
            </a:r>
            <a:r>
              <a:rPr lang="en-US" sz="2400" dirty="0" err="1"/>
              <a:t>ini</a:t>
            </a:r>
            <a:r>
              <a:rPr lang="en-US" sz="2400" dirty="0"/>
              <a:t> agar </a:t>
            </a:r>
            <a:r>
              <a:rPr lang="en-US" sz="2400" dirty="0" err="1"/>
              <a:t>dpt</a:t>
            </a:r>
            <a:r>
              <a:rPr lang="en-US" sz="2400" dirty="0"/>
              <a:t> </a:t>
            </a:r>
            <a:r>
              <a:rPr lang="en-US" sz="2400" dirty="0" err="1"/>
              <a:t>berubah</a:t>
            </a:r>
            <a:r>
              <a:rPr lang="en-US" sz="2400" dirty="0"/>
              <a:t> </a:t>
            </a:r>
            <a:r>
              <a:rPr lang="en-US" sz="2400" dirty="0" err="1"/>
              <a:t>statusnya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en-US" sz="2400" dirty="0" err="1"/>
              <a:t>berperang</a:t>
            </a:r>
            <a:r>
              <a:rPr lang="en-US" sz="2400" dirty="0"/>
              <a:t> </a:t>
            </a:r>
            <a:r>
              <a:rPr lang="en-US" sz="2400" dirty="0" err="1"/>
              <a:t>hrs</a:t>
            </a:r>
            <a:r>
              <a:rPr lang="en-US" sz="2400" dirty="0"/>
              <a:t>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syarat-syarat</a:t>
            </a:r>
            <a:r>
              <a:rPr lang="en-US" sz="2400" dirty="0"/>
              <a:t> (</a:t>
            </a:r>
            <a:r>
              <a:rPr lang="en-US" sz="2400" dirty="0" err="1"/>
              <a:t>obyektif</a:t>
            </a:r>
            <a:r>
              <a:rPr lang="en-US" sz="2400" dirty="0"/>
              <a:t>).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/>
              <a:t> </a:t>
            </a:r>
            <a:r>
              <a:rPr lang="en-US" sz="2400" dirty="0" err="1"/>
              <a:t>Pengakuan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en-US" sz="2400" dirty="0" err="1"/>
              <a:t>berperang</a:t>
            </a:r>
            <a:r>
              <a:rPr lang="en-US" sz="2400" dirty="0"/>
              <a:t> 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syarat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:</a:t>
            </a:r>
          </a:p>
          <a:p>
            <a:pPr marL="514350" indent="-514350" algn="just">
              <a:buAutoNum type="alphaLcParenBoth"/>
            </a:pPr>
            <a:r>
              <a:rPr lang="en-US" sz="2400" dirty="0" err="1"/>
              <a:t>Hrs</a:t>
            </a:r>
            <a:r>
              <a:rPr lang="en-US" sz="2400" dirty="0"/>
              <a:t> </a:t>
            </a:r>
            <a:r>
              <a:rPr lang="en-US" sz="2400" dirty="0" err="1"/>
              <a:t>diorganisir</a:t>
            </a:r>
            <a:r>
              <a:rPr lang="en-US" sz="2400" dirty="0"/>
              <a:t> </a:t>
            </a:r>
            <a:r>
              <a:rPr lang="en-US" sz="2400" dirty="0" err="1"/>
              <a:t>scr</a:t>
            </a:r>
            <a:r>
              <a:rPr lang="en-US" sz="2400" dirty="0"/>
              <a:t> </a:t>
            </a:r>
            <a:r>
              <a:rPr lang="en-US" sz="2400" dirty="0" err="1"/>
              <a:t>teratur</a:t>
            </a:r>
            <a:r>
              <a:rPr lang="en-US" sz="2400" dirty="0"/>
              <a:t>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pimpinan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bertanggungjawab</a:t>
            </a:r>
            <a:r>
              <a:rPr lang="en-US" sz="2400" dirty="0"/>
              <a:t>;</a:t>
            </a:r>
          </a:p>
          <a:p>
            <a:pPr marL="514350" indent="-514350" algn="just">
              <a:buAutoNum type="alphaLcParenBoth"/>
            </a:pPr>
            <a:r>
              <a:rPr lang="en-US" sz="2400" dirty="0"/>
              <a:t> </a:t>
            </a:r>
            <a:r>
              <a:rPr lang="en-US" sz="2400" dirty="0" err="1"/>
              <a:t>hrs</a:t>
            </a:r>
            <a:r>
              <a:rPr lang="en-US" sz="2400" dirty="0"/>
              <a:t> </a:t>
            </a:r>
            <a:r>
              <a:rPr lang="en-US" sz="2400" dirty="0" err="1"/>
              <a:t>memakai</a:t>
            </a:r>
            <a:r>
              <a:rPr lang="en-US" sz="2400" dirty="0"/>
              <a:t> </a:t>
            </a:r>
            <a:r>
              <a:rPr lang="en-US" sz="2400" dirty="0" err="1"/>
              <a:t>tanda-tanda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jelas</a:t>
            </a:r>
            <a:r>
              <a:rPr lang="en-US" sz="2400" dirty="0"/>
              <a:t> </a:t>
            </a:r>
            <a:r>
              <a:rPr lang="en-US" sz="2400" dirty="0" err="1"/>
              <a:t>dpt</a:t>
            </a:r>
            <a:r>
              <a:rPr lang="en-US" sz="2400" dirty="0"/>
              <a:t> </a:t>
            </a:r>
            <a:r>
              <a:rPr lang="en-US" sz="2400" dirty="0" err="1"/>
              <a:t>dilihat</a:t>
            </a:r>
            <a:r>
              <a:rPr lang="en-US" sz="2400" dirty="0"/>
              <a:t>;</a:t>
            </a:r>
          </a:p>
          <a:p>
            <a:pPr marL="514350" indent="-514350" algn="just">
              <a:buAutoNum type="alphaLcParenBoth"/>
            </a:pPr>
            <a:r>
              <a:rPr lang="en-US" sz="2400" dirty="0"/>
              <a:t> </a:t>
            </a:r>
            <a:r>
              <a:rPr lang="en-US" sz="2400" dirty="0" err="1"/>
              <a:t>hrs</a:t>
            </a:r>
            <a:r>
              <a:rPr lang="en-US" sz="2400" dirty="0"/>
              <a:t> </a:t>
            </a:r>
            <a:r>
              <a:rPr lang="en-US" sz="2400" dirty="0" err="1"/>
              <a:t>membawa</a:t>
            </a:r>
            <a:r>
              <a:rPr lang="en-US" sz="2400" dirty="0"/>
              <a:t> </a:t>
            </a:r>
            <a:r>
              <a:rPr lang="en-US" sz="2400" dirty="0" err="1"/>
              <a:t>senjata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terang-terangan</a:t>
            </a:r>
            <a:r>
              <a:rPr lang="en-US" sz="2400" dirty="0"/>
              <a:t>; dan</a:t>
            </a:r>
          </a:p>
          <a:p>
            <a:pPr marL="514350" indent="-514350" algn="just">
              <a:buAutoNum type="alphaLcParenBoth"/>
            </a:pPr>
            <a:r>
              <a:rPr lang="en-US" sz="2400" dirty="0"/>
              <a:t> </a:t>
            </a:r>
            <a:r>
              <a:rPr lang="en-US" sz="2400" dirty="0" err="1"/>
              <a:t>hrs</a:t>
            </a:r>
            <a:r>
              <a:rPr lang="en-US" sz="2400" dirty="0"/>
              <a:t> </a:t>
            </a:r>
            <a:r>
              <a:rPr lang="en-US" sz="2400" dirty="0" err="1"/>
              <a:t>mengindahkan</a:t>
            </a:r>
            <a:r>
              <a:rPr lang="en-US" sz="2400" dirty="0"/>
              <a:t> </a:t>
            </a:r>
            <a:r>
              <a:rPr lang="en-US" sz="2400" dirty="0" err="1"/>
              <a:t>cara-cara</a:t>
            </a:r>
            <a:r>
              <a:rPr lang="en-US" sz="2400" dirty="0"/>
              <a:t> </a:t>
            </a:r>
            <a:r>
              <a:rPr lang="en-US" sz="2400" dirty="0" err="1"/>
              <a:t>peperangan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lazim</a:t>
            </a:r>
            <a:r>
              <a:rPr lang="en-US" sz="2400" dirty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/>
              <a:t> </a:t>
            </a:r>
            <a:r>
              <a:rPr lang="en-US" sz="2400" dirty="0" err="1"/>
              <a:t>Apabila</a:t>
            </a:r>
            <a:r>
              <a:rPr lang="en-US" sz="2400" dirty="0"/>
              <a:t> pada </a:t>
            </a:r>
            <a:r>
              <a:rPr lang="en-US" sz="2400" dirty="0" err="1"/>
              <a:t>taraf</a:t>
            </a:r>
            <a:r>
              <a:rPr lang="en-US" sz="2400" dirty="0"/>
              <a:t> </a:t>
            </a:r>
            <a:r>
              <a:rPr lang="en-US" sz="2400" dirty="0" err="1"/>
              <a:t>bhw</a:t>
            </a:r>
            <a:r>
              <a:rPr lang="en-US" sz="2400" dirty="0"/>
              <a:t> </a:t>
            </a:r>
            <a:r>
              <a:rPr lang="en-US" sz="2400" dirty="0" err="1"/>
              <a:t>pemberontak</a:t>
            </a:r>
            <a:r>
              <a:rPr lang="en-US" sz="2400" dirty="0"/>
              <a:t> </a:t>
            </a:r>
            <a:r>
              <a:rPr lang="en-US" sz="2400" dirty="0" err="1"/>
              <a:t>tsb</a:t>
            </a:r>
            <a:r>
              <a:rPr lang="en-US" sz="2400" dirty="0"/>
              <a:t> </a:t>
            </a:r>
            <a:r>
              <a:rPr lang="en-US" sz="2400" dirty="0" err="1"/>
              <a:t>blm</a:t>
            </a:r>
            <a:r>
              <a:rPr lang="en-US" sz="2400" dirty="0"/>
              <a:t>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syarat-syarat</a:t>
            </a:r>
            <a:r>
              <a:rPr lang="en-US" sz="2400" dirty="0"/>
              <a:t> di </a:t>
            </a:r>
            <a:r>
              <a:rPr lang="en-US" sz="2400" dirty="0" err="1"/>
              <a:t>atas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pengakuan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neg lain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tergesa-gesa</a:t>
            </a:r>
            <a:r>
              <a:rPr lang="en-US" sz="2400" dirty="0"/>
              <a:t>(premature) dan </a:t>
            </a:r>
            <a:r>
              <a:rPr lang="en-US" sz="2400" dirty="0" err="1"/>
              <a:t>dpt</a:t>
            </a:r>
            <a:r>
              <a:rPr lang="en-US" sz="2400" dirty="0"/>
              <a:t> </a:t>
            </a:r>
            <a:r>
              <a:rPr lang="en-US" sz="2400" dirty="0" err="1"/>
              <a:t>dipandang</a:t>
            </a:r>
            <a:r>
              <a:rPr lang="en-US" sz="2400" dirty="0"/>
              <a:t> </a:t>
            </a:r>
            <a:r>
              <a:rPr lang="en-US" sz="2400" dirty="0" err="1"/>
              <a:t>sbgi</a:t>
            </a:r>
            <a:r>
              <a:rPr lang="en-US" sz="2400" dirty="0"/>
              <a:t> </a:t>
            </a:r>
            <a:r>
              <a:rPr lang="en-US" sz="2400" dirty="0" err="1"/>
              <a:t>mencampuri</a:t>
            </a:r>
            <a:r>
              <a:rPr lang="en-US" sz="2400" dirty="0"/>
              <a:t> </a:t>
            </a:r>
            <a:r>
              <a:rPr lang="en-US" sz="2400" dirty="0" err="1"/>
              <a:t>urusan</a:t>
            </a:r>
            <a:r>
              <a:rPr lang="en-US" sz="2400" dirty="0"/>
              <a:t> </a:t>
            </a:r>
            <a:r>
              <a:rPr lang="en-US" sz="2400" dirty="0" err="1"/>
              <a:t>dlm</a:t>
            </a:r>
            <a:r>
              <a:rPr lang="en-US" sz="2400" dirty="0"/>
              <a:t> negeri neg lain.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380921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738D04C9-1F84-4336-B2D9-71CE0C1A2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5" y="106017"/>
            <a:ext cx="11820939" cy="6546574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>
                <a:latin typeface="Abadi" panose="020B0604020104020204" pitchFamily="34" charset="0"/>
              </a:rPr>
              <a:t>D. CARA-CARA PEMBERIKAN PENGAKUAN:</a:t>
            </a:r>
          </a:p>
          <a:p>
            <a:pPr marL="514350" indent="-514350" algn="just">
              <a:buAutoNum type="arabicParenBoth"/>
            </a:pPr>
            <a:r>
              <a:rPr lang="en-US" sz="2400" dirty="0" err="1">
                <a:latin typeface="Abadi" panose="020B0604020104020204" pitchFamily="34" charset="0"/>
              </a:rPr>
              <a:t>Secara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tegas</a:t>
            </a:r>
            <a:r>
              <a:rPr lang="en-US" sz="2400" dirty="0">
                <a:latin typeface="Abadi" panose="020B0604020104020204" pitchFamily="34" charset="0"/>
              </a:rPr>
              <a:t>/</a:t>
            </a:r>
            <a:r>
              <a:rPr lang="en-US" sz="2400" dirty="0" err="1">
                <a:latin typeface="Abadi" panose="020B0604020104020204" pitchFamily="34" charset="0"/>
              </a:rPr>
              <a:t>terang-terangan</a:t>
            </a:r>
            <a:r>
              <a:rPr lang="en-US" sz="2400" dirty="0">
                <a:latin typeface="Abadi" panose="020B0604020104020204" pitchFamily="34" charset="0"/>
              </a:rPr>
              <a:t>(expressed recognition), </a:t>
            </a:r>
            <a:r>
              <a:rPr lang="en-US" sz="2400" dirty="0" err="1">
                <a:latin typeface="Abadi" panose="020B0604020104020204" pitchFamily="34" charset="0"/>
              </a:rPr>
              <a:t>misalnya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dengan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pernyataan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resmi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kepala</a:t>
            </a:r>
            <a:r>
              <a:rPr lang="en-US" sz="2400" dirty="0">
                <a:latin typeface="Abadi" panose="020B0604020104020204" pitchFamily="34" charset="0"/>
              </a:rPr>
              <a:t> neg(</a:t>
            </a:r>
            <a:r>
              <a:rPr lang="en-US" sz="2400" dirty="0" err="1">
                <a:latin typeface="Abadi" panose="020B0604020104020204" pitchFamily="34" charset="0"/>
              </a:rPr>
              <a:t>pemerintah</a:t>
            </a:r>
            <a:r>
              <a:rPr lang="en-US" sz="2400" dirty="0">
                <a:latin typeface="Abadi" panose="020B0604020104020204" pitchFamily="34" charset="0"/>
              </a:rPr>
              <a:t>) </a:t>
            </a:r>
            <a:r>
              <a:rPr lang="en-US" sz="2400" dirty="0" err="1">
                <a:latin typeface="Abadi" panose="020B0604020104020204" pitchFamily="34" charset="0"/>
              </a:rPr>
              <a:t>melalui</a:t>
            </a:r>
            <a:r>
              <a:rPr lang="en-US" sz="2400" dirty="0">
                <a:latin typeface="Abadi" panose="020B0604020104020204" pitchFamily="34" charset="0"/>
              </a:rPr>
              <a:t> media </a:t>
            </a:r>
            <a:r>
              <a:rPr lang="en-US" sz="2400" dirty="0" err="1">
                <a:latin typeface="Abadi" panose="020B0604020104020204" pitchFamily="34" charset="0"/>
              </a:rPr>
              <a:t>massa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atau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melalui</a:t>
            </a:r>
            <a:r>
              <a:rPr lang="en-US" sz="2400" dirty="0">
                <a:latin typeface="Abadi" panose="020B0604020104020204" pitchFamily="34" charset="0"/>
              </a:rPr>
              <a:t> nota diplomatic </a:t>
            </a:r>
            <a:r>
              <a:rPr lang="en-US" sz="2400" dirty="0" err="1">
                <a:latin typeface="Abadi" panose="020B0604020104020204" pitchFamily="34" charset="0"/>
              </a:rPr>
              <a:t>yg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dismpaikan</a:t>
            </a:r>
            <a:r>
              <a:rPr lang="en-US" sz="2400" dirty="0">
                <a:latin typeface="Abadi" panose="020B0604020104020204" pitchFamily="34" charset="0"/>
              </a:rPr>
              <a:t> oleh </a:t>
            </a:r>
            <a:r>
              <a:rPr lang="en-US" sz="2400" dirty="0" err="1">
                <a:latin typeface="Abadi" panose="020B0604020104020204" pitchFamily="34" charset="0"/>
              </a:rPr>
              <a:t>Menlu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yg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mengakui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berdirinya</a:t>
            </a:r>
            <a:r>
              <a:rPr lang="en-US" sz="2400" dirty="0">
                <a:latin typeface="Abadi" panose="020B0604020104020204" pitchFamily="34" charset="0"/>
              </a:rPr>
              <a:t> neg </a:t>
            </a:r>
            <a:r>
              <a:rPr lang="en-US" sz="2400" dirty="0" err="1">
                <a:latin typeface="Abadi" panose="020B0604020104020204" pitchFamily="34" charset="0"/>
              </a:rPr>
              <a:t>baru</a:t>
            </a:r>
            <a:r>
              <a:rPr lang="en-US" sz="2400" dirty="0">
                <a:latin typeface="Abadi" panose="020B0604020104020204" pitchFamily="34" charset="0"/>
              </a:rPr>
              <a:t>, </a:t>
            </a:r>
            <a:r>
              <a:rPr lang="en-US" sz="2400" dirty="0" err="1">
                <a:latin typeface="Abadi" panose="020B0604020104020204" pitchFamily="34" charset="0"/>
              </a:rPr>
              <a:t>pemerintah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baru</a:t>
            </a:r>
            <a:r>
              <a:rPr lang="en-US" sz="2400" dirty="0">
                <a:latin typeface="Abadi" panose="020B0604020104020204" pitchFamily="34" charset="0"/>
              </a:rPr>
              <a:t>, </a:t>
            </a:r>
            <a:r>
              <a:rPr lang="en-US" sz="2400" dirty="0" err="1">
                <a:latin typeface="Abadi" panose="020B0604020104020204" pitchFamily="34" charset="0"/>
              </a:rPr>
              <a:t>atau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pihak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berperang</a:t>
            </a:r>
            <a:r>
              <a:rPr lang="en-US" sz="2400" dirty="0">
                <a:latin typeface="Abadi" panose="020B0604020104020204" pitchFamily="34" charset="0"/>
              </a:rPr>
              <a:t>.</a:t>
            </a:r>
          </a:p>
          <a:p>
            <a:pPr marL="514350" indent="-514350" algn="just">
              <a:buAutoNum type="arabicParenBoth"/>
            </a:pP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Secara</a:t>
            </a:r>
            <a:r>
              <a:rPr lang="en-US" sz="2400" dirty="0">
                <a:latin typeface="Abadi" panose="020B0604020104020204" pitchFamily="34" charset="0"/>
              </a:rPr>
              <a:t> diam-diam(implied recognition), </a:t>
            </a:r>
            <a:r>
              <a:rPr lang="en-US" sz="2400" dirty="0" err="1">
                <a:latin typeface="Abadi" panose="020B0604020104020204" pitchFamily="34" charset="0"/>
              </a:rPr>
              <a:t>misalnya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mengundang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kepala</a:t>
            </a:r>
            <a:r>
              <a:rPr lang="en-US" sz="2400" dirty="0">
                <a:latin typeface="Abadi" panose="020B0604020104020204" pitchFamily="34" charset="0"/>
              </a:rPr>
              <a:t> negara/</a:t>
            </a:r>
            <a:r>
              <a:rPr lang="en-US" sz="2400" dirty="0" err="1">
                <a:latin typeface="Abadi" panose="020B0604020104020204" pitchFamily="34" charset="0"/>
              </a:rPr>
              <a:t>pemerintah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baru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berkunjung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ke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negaranya</a:t>
            </a:r>
            <a:r>
              <a:rPr lang="en-US" sz="2400" dirty="0">
                <a:latin typeface="Abadi" panose="020B0604020104020204" pitchFamily="34" charset="0"/>
              </a:rPr>
              <a:t>, </a:t>
            </a:r>
            <a:r>
              <a:rPr lang="en-US" sz="2400" dirty="0" err="1">
                <a:latin typeface="Abadi" panose="020B0604020104020204" pitchFamily="34" charset="0"/>
              </a:rPr>
              <a:t>atau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mengundang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kep</a:t>
            </a:r>
            <a:r>
              <a:rPr lang="en-US" sz="2400" dirty="0">
                <a:latin typeface="Abadi" panose="020B0604020104020204" pitchFamily="34" charset="0"/>
              </a:rPr>
              <a:t> neg/</a:t>
            </a:r>
            <a:r>
              <a:rPr lang="en-US" sz="2400" dirty="0" err="1">
                <a:latin typeface="Abadi" panose="020B0604020104020204" pitchFamily="34" charset="0"/>
              </a:rPr>
              <a:t>pemerintah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baru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tsb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hadir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dlm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suatu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konferensi</a:t>
            </a:r>
            <a:r>
              <a:rPr lang="en-US" sz="2400" dirty="0">
                <a:latin typeface="Abadi" panose="020B0604020104020204" pitchFamily="34" charset="0"/>
              </a:rPr>
              <a:t> int. </a:t>
            </a:r>
          </a:p>
          <a:p>
            <a:pPr marL="0" indent="0" algn="just">
              <a:buNone/>
            </a:pPr>
            <a:r>
              <a:rPr lang="en-US" sz="2400" dirty="0">
                <a:latin typeface="Abadi" panose="020B0604020104020204" pitchFamily="34" charset="0"/>
              </a:rPr>
              <a:t>- </a:t>
            </a:r>
            <a:r>
              <a:rPr lang="en-US" sz="2400" dirty="0" err="1">
                <a:latin typeface="Abadi" panose="020B0604020104020204" pitchFamily="34" charset="0"/>
              </a:rPr>
              <a:t>Contoh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yg</a:t>
            </a:r>
            <a:r>
              <a:rPr lang="en-US" sz="2400" dirty="0">
                <a:latin typeface="Abadi" panose="020B0604020104020204" pitchFamily="34" charset="0"/>
              </a:rPr>
              <a:t> paling </a:t>
            </a:r>
            <a:r>
              <a:rPr lang="en-US" sz="2400" dirty="0" err="1">
                <a:latin typeface="Abadi" panose="020B0604020104020204" pitchFamily="34" charset="0"/>
              </a:rPr>
              <a:t>menarik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adlh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ketika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terjadinya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kudeta</a:t>
            </a:r>
            <a:r>
              <a:rPr lang="en-US" sz="2400" dirty="0">
                <a:latin typeface="Abadi" panose="020B0604020104020204" pitchFamily="34" charset="0"/>
              </a:rPr>
              <a:t> di Thailand </a:t>
            </a:r>
            <a:r>
              <a:rPr lang="en-US" sz="2400" dirty="0" err="1">
                <a:latin typeface="Abadi" panose="020B0604020104020204" pitchFamily="34" charset="0"/>
              </a:rPr>
              <a:t>thn</a:t>
            </a:r>
            <a:r>
              <a:rPr lang="en-US" sz="2400" dirty="0">
                <a:latin typeface="Abadi" panose="020B0604020104020204" pitchFamily="34" charset="0"/>
              </a:rPr>
              <a:t> 2006, negara-negara </a:t>
            </a:r>
            <a:r>
              <a:rPr lang="en-US" sz="2400" dirty="0" err="1">
                <a:latin typeface="Abadi" panose="020B0604020104020204" pitchFamily="34" charset="0"/>
              </a:rPr>
              <a:t>termasuk</a:t>
            </a:r>
            <a:r>
              <a:rPr lang="en-US" sz="2400" dirty="0">
                <a:latin typeface="Abadi" panose="020B0604020104020204" pitchFamily="34" charset="0"/>
              </a:rPr>
              <a:t> Indonesia </a:t>
            </a:r>
            <a:r>
              <a:rPr lang="en-US" sz="2400" dirty="0" err="1">
                <a:latin typeface="Abadi" panose="020B0604020104020204" pitchFamily="34" charset="0"/>
              </a:rPr>
              <a:t>tidak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menarik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kepala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perwkilan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diplomatiknya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dari</a:t>
            </a:r>
            <a:r>
              <a:rPr lang="en-US" sz="2400" dirty="0">
                <a:latin typeface="Abadi" panose="020B0604020104020204" pitchFamily="34" charset="0"/>
              </a:rPr>
              <a:t> neg </a:t>
            </a:r>
            <a:r>
              <a:rPr lang="en-US" sz="2400" dirty="0" err="1">
                <a:latin typeface="Abadi" panose="020B0604020104020204" pitchFamily="34" charset="0"/>
              </a:rPr>
              <a:t>tsb</a:t>
            </a:r>
            <a:r>
              <a:rPr lang="en-US" sz="2400" dirty="0">
                <a:latin typeface="Abadi" panose="020B0604020104020204" pitchFamily="34" charset="0"/>
              </a:rPr>
              <a:t>. </a:t>
            </a:r>
            <a:r>
              <a:rPr lang="en-US" sz="2400" dirty="0" err="1">
                <a:latin typeface="Abadi" panose="020B0604020104020204" pitchFamily="34" charset="0"/>
              </a:rPr>
              <a:t>Ini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menunjukkan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secara</a:t>
            </a:r>
            <a:r>
              <a:rPr lang="en-US" sz="2400" dirty="0">
                <a:latin typeface="Abadi" panose="020B0604020104020204" pitchFamily="34" charset="0"/>
              </a:rPr>
              <a:t> diam-diam Ind dan neg-neg </a:t>
            </a:r>
            <a:r>
              <a:rPr lang="en-US" sz="2400" dirty="0" err="1">
                <a:latin typeface="Abadi" panose="020B0604020104020204" pitchFamily="34" charset="0"/>
              </a:rPr>
              <a:t>lainnya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mengakui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pemerintahan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baru</a:t>
            </a:r>
            <a:r>
              <a:rPr lang="en-US" sz="2400" dirty="0">
                <a:latin typeface="Abadi" panose="020B0604020104020204" pitchFamily="34" charset="0"/>
              </a:rPr>
              <a:t> </a:t>
            </a:r>
            <a:r>
              <a:rPr lang="en-US" sz="2400" dirty="0" err="1">
                <a:latin typeface="Abadi" panose="020B0604020104020204" pitchFamily="34" charset="0"/>
              </a:rPr>
              <a:t>tsb</a:t>
            </a:r>
            <a:r>
              <a:rPr lang="en-US" sz="2400" dirty="0">
                <a:latin typeface="Abadi" panose="020B0604020104020204" pitchFamily="34" charset="0"/>
              </a:rPr>
              <a:t>.</a:t>
            </a:r>
            <a:endParaRPr lang="id-ID" sz="240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972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01A448D3-3AF9-441C-860F-4A24C90FD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3" y="92765"/>
            <a:ext cx="11529390" cy="58309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/>
              <a:t>E. AKIBAT-AKIBAT HUKUM PEMBERIAN PENGAKUAN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800" dirty="0" err="1">
                <a:latin typeface="Tw Cen MT" panose="020B0602020104020603" pitchFamily="34" charset="0"/>
              </a:rPr>
              <a:t>Pemberian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pengakuan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menimbulkan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akibat-akibat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hukum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yg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menyangkut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hak-hak</a:t>
            </a:r>
            <a:r>
              <a:rPr lang="en-US" sz="2800" dirty="0">
                <a:latin typeface="Tw Cen MT" panose="020B0602020104020603" pitchFamily="34" charset="0"/>
              </a:rPr>
              <a:t>, </a:t>
            </a:r>
            <a:r>
              <a:rPr lang="en-US" sz="2800" dirty="0" err="1">
                <a:latin typeface="Tw Cen MT" panose="020B0602020104020603" pitchFamily="34" charset="0"/>
              </a:rPr>
              <a:t>kekuasaan-kekuasaan</a:t>
            </a:r>
            <a:r>
              <a:rPr lang="en-US" sz="2800" dirty="0">
                <a:latin typeface="Tw Cen MT" panose="020B0602020104020603" pitchFamily="34" charset="0"/>
              </a:rPr>
              <a:t> dan privilege-</a:t>
            </a:r>
            <a:r>
              <a:rPr lang="en-US" sz="2800" dirty="0" err="1">
                <a:latin typeface="Tw Cen MT" panose="020B0602020104020603" pitchFamily="34" charset="0"/>
              </a:rPr>
              <a:t>privelege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dari</a:t>
            </a:r>
            <a:r>
              <a:rPr lang="en-US" sz="2800" dirty="0">
                <a:latin typeface="Tw Cen MT" panose="020B0602020104020603" pitchFamily="34" charset="0"/>
              </a:rPr>
              <a:t> neg/</a:t>
            </a:r>
            <a:r>
              <a:rPr lang="en-US" sz="2800" dirty="0" err="1">
                <a:latin typeface="Tw Cen MT" panose="020B0602020104020603" pitchFamily="34" charset="0"/>
              </a:rPr>
              <a:t>pemerintah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yg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diakui</a:t>
            </a:r>
            <a:r>
              <a:rPr lang="en-US" sz="2800" dirty="0">
                <a:latin typeface="Tw Cen MT" panose="020B0602020104020603" pitchFamily="34" charset="0"/>
              </a:rPr>
              <a:t>, </a:t>
            </a:r>
            <a:r>
              <a:rPr lang="en-US" sz="2800" dirty="0" err="1">
                <a:latin typeface="Tw Cen MT" panose="020B0602020104020603" pitchFamily="34" charset="0"/>
              </a:rPr>
              <a:t>baik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menurut</a:t>
            </a:r>
            <a:r>
              <a:rPr lang="en-US" sz="2800" dirty="0">
                <a:latin typeface="Tw Cen MT" panose="020B0602020104020603" pitchFamily="34" charset="0"/>
              </a:rPr>
              <a:t> HI </a:t>
            </a:r>
            <a:r>
              <a:rPr lang="en-US" sz="2800" dirty="0" err="1">
                <a:latin typeface="Tw Cen MT" panose="020B0602020104020603" pitchFamily="34" charset="0"/>
              </a:rPr>
              <a:t>maupun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hukum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nasional</a:t>
            </a:r>
            <a:r>
              <a:rPr lang="en-US" sz="2800" dirty="0">
                <a:latin typeface="Tw Cen MT" panose="020B0602020104020603" pitchFamily="34" charset="0"/>
              </a:rPr>
              <a:t> neg </a:t>
            </a:r>
            <a:r>
              <a:rPr lang="en-US" sz="2800" dirty="0" err="1">
                <a:latin typeface="Tw Cen MT" panose="020B0602020104020603" pitchFamily="34" charset="0"/>
              </a:rPr>
              <a:t>yg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memberikan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pengakuan</a:t>
            </a:r>
            <a:r>
              <a:rPr lang="en-US" sz="2800" dirty="0">
                <a:latin typeface="Tw Cen MT" panose="020B0602020104020603" pitchFamily="34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800" dirty="0" err="1">
                <a:latin typeface="Tw Cen MT" panose="020B0602020104020603" pitchFamily="34" charset="0"/>
              </a:rPr>
              <a:t>Berdasarkan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hukum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nasional</a:t>
            </a:r>
            <a:r>
              <a:rPr lang="en-US" sz="2800" dirty="0">
                <a:latin typeface="Tw Cen MT" panose="020B0602020104020603" pitchFamily="34" charset="0"/>
              </a:rPr>
              <a:t>, </a:t>
            </a:r>
            <a:r>
              <a:rPr lang="en-US" sz="2800" dirty="0" err="1">
                <a:latin typeface="Tw Cen MT" panose="020B0602020104020603" pitchFamily="34" charset="0"/>
              </a:rPr>
              <a:t>kelemahan-kelemahan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utama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dari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suatu</a:t>
            </a:r>
            <a:r>
              <a:rPr lang="en-US" sz="2800" dirty="0">
                <a:latin typeface="Tw Cen MT" panose="020B0602020104020603" pitchFamily="34" charset="0"/>
              </a:rPr>
              <a:t> negara/</a:t>
            </a:r>
            <a:r>
              <a:rPr lang="en-US" sz="2800" dirty="0" err="1">
                <a:latin typeface="Tw Cen MT" panose="020B0602020104020603" pitchFamily="34" charset="0"/>
              </a:rPr>
              <a:t>pemerintah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yg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tidak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diakui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antara</a:t>
            </a:r>
            <a:r>
              <a:rPr lang="en-US" sz="2800" dirty="0">
                <a:latin typeface="Tw Cen MT" panose="020B0602020104020603" pitchFamily="34" charset="0"/>
              </a:rPr>
              <a:t> lain:</a:t>
            </a:r>
          </a:p>
          <a:p>
            <a:pPr marL="514350" indent="-514350" algn="just">
              <a:buAutoNum type="arabicParenBoth"/>
            </a:pPr>
            <a:r>
              <a:rPr lang="en-US" sz="2800" dirty="0">
                <a:latin typeface="Tw Cen MT" panose="020B0602020104020603" pitchFamily="34" charset="0"/>
              </a:rPr>
              <a:t>Neg </a:t>
            </a:r>
            <a:r>
              <a:rPr lang="en-US" sz="2800" dirty="0" err="1">
                <a:latin typeface="Tw Cen MT" panose="020B0602020104020603" pitchFamily="34" charset="0"/>
              </a:rPr>
              <a:t>itu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tdk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dpt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berperkara</a:t>
            </a:r>
            <a:r>
              <a:rPr lang="en-US" sz="2800" dirty="0">
                <a:latin typeface="Tw Cen MT" panose="020B0602020104020603" pitchFamily="34" charset="0"/>
              </a:rPr>
              <a:t> di </a:t>
            </a:r>
            <a:r>
              <a:rPr lang="en-US" sz="2800" dirty="0" err="1">
                <a:latin typeface="Tw Cen MT" panose="020B0602020104020603" pitchFamily="34" charset="0"/>
              </a:rPr>
              <a:t>pengadilan-pengadilan</a:t>
            </a:r>
            <a:r>
              <a:rPr lang="en-US" sz="2800" dirty="0">
                <a:latin typeface="Tw Cen MT" panose="020B0602020104020603" pitchFamily="34" charset="0"/>
              </a:rPr>
              <a:t> neg </a:t>
            </a:r>
            <a:r>
              <a:rPr lang="en-US" sz="2800" dirty="0" err="1">
                <a:latin typeface="Tw Cen MT" panose="020B0602020104020603" pitchFamily="34" charset="0"/>
              </a:rPr>
              <a:t>yg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blm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mengakuinya</a:t>
            </a:r>
            <a:r>
              <a:rPr lang="en-US" sz="2800" dirty="0">
                <a:latin typeface="Tw Cen MT" panose="020B0602020104020603" pitchFamily="34" charset="0"/>
              </a:rPr>
              <a:t>;</a:t>
            </a:r>
          </a:p>
          <a:p>
            <a:pPr marL="514350" indent="-514350" algn="just">
              <a:buAutoNum type="arabicParenBoth"/>
            </a:pPr>
            <a:r>
              <a:rPr lang="en-US" sz="2800" dirty="0" err="1">
                <a:latin typeface="Tw Cen MT" panose="020B0602020104020603" pitchFamily="34" charset="0"/>
              </a:rPr>
              <a:t>Berdasarkan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alasan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prinsip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yg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sama</a:t>
            </a:r>
            <a:r>
              <a:rPr lang="en-US" sz="2800" dirty="0">
                <a:latin typeface="Tw Cen MT" panose="020B0602020104020603" pitchFamily="34" charset="0"/>
              </a:rPr>
              <a:t>, Tindakan-Tindakan </a:t>
            </a:r>
            <a:r>
              <a:rPr lang="en-US" sz="2800" dirty="0" err="1">
                <a:latin typeface="Tw Cen MT" panose="020B0602020104020603" pitchFamily="34" charset="0"/>
              </a:rPr>
              <a:t>dari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suatu</a:t>
            </a:r>
            <a:r>
              <a:rPr lang="en-US" sz="2800" dirty="0">
                <a:latin typeface="Tw Cen MT" panose="020B0602020104020603" pitchFamily="34" charset="0"/>
              </a:rPr>
              <a:t> neg/</a:t>
            </a:r>
            <a:r>
              <a:rPr lang="en-US" sz="2800" dirty="0" err="1">
                <a:latin typeface="Tw Cen MT" panose="020B0602020104020603" pitchFamily="34" charset="0"/>
              </a:rPr>
              <a:t>pemerintah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yg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blm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diakui</a:t>
            </a:r>
            <a:r>
              <a:rPr lang="en-US" sz="2800" dirty="0">
                <a:latin typeface="Tw Cen MT" panose="020B0602020104020603" pitchFamily="34" charset="0"/>
              </a:rPr>
              <a:t> pd </a:t>
            </a:r>
            <a:r>
              <a:rPr lang="en-US" sz="2800" dirty="0" err="1">
                <a:latin typeface="Tw Cen MT" panose="020B0602020104020603" pitchFamily="34" charset="0"/>
              </a:rPr>
              <a:t>umumnya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tdk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akan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berakibat</a:t>
            </a:r>
            <a:r>
              <a:rPr lang="en-US" sz="2800" dirty="0">
                <a:latin typeface="Tw Cen MT" panose="020B0602020104020603" pitchFamily="34" charset="0"/>
              </a:rPr>
              <a:t> </a:t>
            </a:r>
            <a:r>
              <a:rPr lang="en-US" sz="2800" dirty="0" err="1">
                <a:latin typeface="Tw Cen MT" panose="020B0602020104020603" pitchFamily="34" charset="0"/>
              </a:rPr>
              <a:t>hk</a:t>
            </a:r>
            <a:r>
              <a:rPr lang="en-US" sz="2800" dirty="0">
                <a:latin typeface="Tw Cen MT" panose="020B0602020104020603" pitchFamily="34" charset="0"/>
              </a:rPr>
              <a:t> di  </a:t>
            </a:r>
            <a:endParaRPr lang="id-ID" sz="28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779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50086F8B-F95E-4E7B-AA96-52102EB2C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304" y="0"/>
            <a:ext cx="11688417" cy="6427304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  </a:t>
            </a:r>
            <a:r>
              <a:rPr lang="en-US" sz="2800" dirty="0" err="1"/>
              <a:t>Pengadilan-pengadilan</a:t>
            </a:r>
            <a:r>
              <a:rPr lang="en-US" sz="2800" dirty="0"/>
              <a:t> neg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mengakuinya</a:t>
            </a:r>
            <a:r>
              <a:rPr lang="en-US" sz="2800" dirty="0"/>
              <a:t>;</a:t>
            </a:r>
          </a:p>
          <a:p>
            <a:pPr marL="0" indent="0">
              <a:buNone/>
            </a:pPr>
            <a:r>
              <a:rPr lang="en-US" sz="2800" dirty="0"/>
              <a:t>(3) </a:t>
            </a:r>
            <a:r>
              <a:rPr lang="en-US" sz="2800" dirty="0" err="1"/>
              <a:t>Perwakilannya</a:t>
            </a:r>
            <a:r>
              <a:rPr lang="en-US" sz="2800" dirty="0"/>
              <a:t> </a:t>
            </a:r>
            <a:r>
              <a:rPr lang="en-US" sz="2800" dirty="0" err="1"/>
              <a:t>tdk</a:t>
            </a:r>
            <a:r>
              <a:rPr lang="en-US" sz="2800" dirty="0"/>
              <a:t> </a:t>
            </a:r>
            <a:r>
              <a:rPr lang="en-US" sz="2800" dirty="0" err="1"/>
              <a:t>dpt</a:t>
            </a:r>
            <a:r>
              <a:rPr lang="en-US" sz="2800" dirty="0"/>
              <a:t> </a:t>
            </a:r>
            <a:r>
              <a:rPr lang="en-US" sz="2800" dirty="0" err="1"/>
              <a:t>menuntut</a:t>
            </a:r>
            <a:r>
              <a:rPr lang="en-US" sz="2800" dirty="0"/>
              <a:t> </a:t>
            </a:r>
            <a:r>
              <a:rPr lang="en-US" sz="2800" dirty="0" err="1"/>
              <a:t>imunitas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proses </a:t>
            </a:r>
            <a:r>
              <a:rPr lang="en-US" sz="2800" dirty="0" err="1"/>
              <a:t>peradilan</a:t>
            </a:r>
            <a:r>
              <a:rPr lang="en-US" sz="2800" dirty="0"/>
              <a:t>;</a:t>
            </a:r>
          </a:p>
          <a:p>
            <a:pPr marL="0" indent="0">
              <a:buNone/>
            </a:pPr>
            <a:r>
              <a:rPr lang="en-US" sz="2800" dirty="0"/>
              <a:t>(4) </a:t>
            </a:r>
            <a:r>
              <a:rPr lang="en-US" sz="2800" dirty="0" err="1"/>
              <a:t>Harta</a:t>
            </a:r>
            <a:r>
              <a:rPr lang="en-US" sz="2800" dirty="0"/>
              <a:t> </a:t>
            </a:r>
            <a:r>
              <a:rPr lang="en-US" sz="2800" dirty="0" err="1"/>
              <a:t>kekayaan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hak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neg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pemerintahnya</a:t>
            </a:r>
            <a:r>
              <a:rPr lang="en-US" sz="2800" dirty="0"/>
              <a:t> </a:t>
            </a:r>
            <a:r>
              <a:rPr lang="en-US" sz="2800" dirty="0" err="1"/>
              <a:t>tdk</a:t>
            </a:r>
            <a:r>
              <a:rPr lang="en-US" sz="2800" dirty="0"/>
              <a:t> </a:t>
            </a:r>
            <a:r>
              <a:rPr lang="en-US" sz="2800" dirty="0" err="1"/>
              <a:t>diakui</a:t>
            </a:r>
            <a:r>
              <a:rPr lang="en-US" sz="2800" dirty="0"/>
              <a:t>, </a:t>
            </a:r>
            <a:r>
              <a:rPr lang="en-US" sz="2800" dirty="0" err="1"/>
              <a:t>sesungguhnya</a:t>
            </a:r>
            <a:r>
              <a:rPr lang="en-US" sz="2800" dirty="0"/>
              <a:t> </a:t>
            </a:r>
            <a:r>
              <a:rPr lang="en-US" sz="2800" dirty="0" err="1"/>
              <a:t>dpt</a:t>
            </a:r>
            <a:r>
              <a:rPr lang="en-US" sz="2800" dirty="0"/>
              <a:t> </a:t>
            </a:r>
            <a:r>
              <a:rPr lang="en-US" sz="2800" dirty="0" err="1"/>
              <a:t>dimiliki</a:t>
            </a:r>
            <a:r>
              <a:rPr lang="en-US" sz="2800" dirty="0"/>
              <a:t> oleh wakil-wakil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rezim</a:t>
            </a:r>
            <a:r>
              <a:rPr lang="en-US" sz="2800" dirty="0"/>
              <a:t>/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tlh</a:t>
            </a:r>
            <a:r>
              <a:rPr lang="en-US" sz="2800" dirty="0"/>
              <a:t> </a:t>
            </a:r>
            <a:r>
              <a:rPr lang="en-US" sz="2800" dirty="0" err="1"/>
              <a:t>digulingkan</a:t>
            </a:r>
            <a:r>
              <a:rPr lang="en-US" sz="2800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dirty="0" err="1"/>
              <a:t>Pemberian</a:t>
            </a:r>
            <a:r>
              <a:rPr lang="en-US" sz="2800" dirty="0"/>
              <a:t> </a:t>
            </a:r>
            <a:r>
              <a:rPr lang="en-US" sz="2800" dirty="0" err="1"/>
              <a:t>pengakuan</a:t>
            </a:r>
            <a:r>
              <a:rPr lang="en-US" sz="2800" dirty="0"/>
              <a:t> oleh negara/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dpt</a:t>
            </a:r>
            <a:r>
              <a:rPr lang="en-US" sz="2800" dirty="0"/>
              <a:t> </a:t>
            </a:r>
            <a:r>
              <a:rPr lang="en-US" sz="2800" dirty="0" err="1"/>
              <a:t>mengubah</a:t>
            </a:r>
            <a:r>
              <a:rPr lang="en-US" sz="2800" dirty="0"/>
              <a:t> </a:t>
            </a:r>
            <a:r>
              <a:rPr lang="en-US" sz="2800" dirty="0" err="1"/>
              <a:t>kelemahan-kelemahan</a:t>
            </a:r>
            <a:r>
              <a:rPr lang="en-US" sz="2800" dirty="0"/>
              <a:t> </a:t>
            </a:r>
            <a:r>
              <a:rPr lang="en-US" sz="2800" dirty="0" err="1"/>
              <a:t>tsb</a:t>
            </a:r>
            <a:r>
              <a:rPr lang="en-US" sz="2800" dirty="0"/>
              <a:t> di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neg/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berdaulat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berstatus</a:t>
            </a:r>
            <a:r>
              <a:rPr lang="en-US" sz="2800" dirty="0"/>
              <a:t> </a:t>
            </a:r>
            <a:r>
              <a:rPr lang="en-US" sz="2800" dirty="0" err="1"/>
              <a:t>penuh</a:t>
            </a:r>
            <a:r>
              <a:rPr lang="en-US" sz="2800" dirty="0"/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dirty="0" err="1"/>
              <a:t>Dlm</a:t>
            </a:r>
            <a:r>
              <a:rPr lang="en-US" sz="2800" dirty="0"/>
              <a:t> </a:t>
            </a:r>
            <a:r>
              <a:rPr lang="en-US" sz="2800" dirty="0" err="1"/>
              <a:t>kaitan</a:t>
            </a:r>
            <a:r>
              <a:rPr lang="en-US" sz="2800" dirty="0"/>
              <a:t> </a:t>
            </a:r>
            <a:r>
              <a:rPr lang="en-US" sz="2800" dirty="0" err="1"/>
              <a:t>tsb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neg/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baru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diakui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:</a:t>
            </a:r>
          </a:p>
          <a:p>
            <a:pPr marL="514350" indent="-514350">
              <a:buAutoNum type="arabicParenBoth"/>
            </a:pPr>
            <a:r>
              <a:rPr lang="en-US" sz="2800" dirty="0" err="1"/>
              <a:t>Memperoleh</a:t>
            </a:r>
            <a:r>
              <a:rPr lang="en-US" sz="2800" dirty="0"/>
              <a:t> </a:t>
            </a:r>
            <a:r>
              <a:rPr lang="en-US" sz="2800" dirty="0" err="1"/>
              <a:t>hak</a:t>
            </a:r>
            <a:r>
              <a:rPr lang="en-US" sz="2800" dirty="0"/>
              <a:t> </a:t>
            </a:r>
            <a:r>
              <a:rPr lang="en-US" sz="2800" dirty="0" err="1"/>
              <a:t>utk</a:t>
            </a:r>
            <a:r>
              <a:rPr lang="en-US" sz="2800" dirty="0"/>
              <a:t> </a:t>
            </a:r>
            <a:r>
              <a:rPr lang="en-US" sz="2800" dirty="0" err="1"/>
              <a:t>mengajukan</a:t>
            </a:r>
            <a:r>
              <a:rPr lang="en-US" sz="2800" dirty="0"/>
              <a:t> </a:t>
            </a:r>
            <a:r>
              <a:rPr lang="en-US" sz="2800" dirty="0" err="1"/>
              <a:t>perkara</a:t>
            </a:r>
            <a:r>
              <a:rPr lang="en-US" sz="2800" dirty="0"/>
              <a:t> di </a:t>
            </a:r>
            <a:r>
              <a:rPr lang="en-US" sz="2800" dirty="0" err="1"/>
              <a:t>hadapan</a:t>
            </a:r>
            <a:r>
              <a:rPr lang="en-US" sz="2800" dirty="0"/>
              <a:t> </a:t>
            </a:r>
            <a:r>
              <a:rPr lang="en-US" sz="2800" dirty="0" err="1"/>
              <a:t>pengadilan</a:t>
            </a:r>
            <a:r>
              <a:rPr lang="en-US" sz="2800" dirty="0"/>
              <a:t> negara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mengakuinya</a:t>
            </a:r>
            <a:r>
              <a:rPr lang="en-US" sz="28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722384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E8A694CE-F3C2-4E5A-A2C8-45FF894FE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9" y="185530"/>
            <a:ext cx="11781182" cy="6321287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(2) </a:t>
            </a:r>
            <a:r>
              <a:rPr lang="en-US" sz="2800" dirty="0" err="1"/>
              <a:t>Dpt</a:t>
            </a:r>
            <a:r>
              <a:rPr lang="en-US" sz="2800" dirty="0"/>
              <a:t> </a:t>
            </a:r>
            <a:r>
              <a:rPr lang="en-US" sz="2800" dirty="0" err="1"/>
              <a:t>memperoleh</a:t>
            </a:r>
            <a:r>
              <a:rPr lang="en-US" sz="2800" dirty="0"/>
              <a:t> </a:t>
            </a:r>
            <a:r>
              <a:rPr lang="en-US" sz="2800" dirty="0" err="1"/>
              <a:t>pengukuhan</a:t>
            </a:r>
            <a:r>
              <a:rPr lang="en-US" sz="2800" dirty="0"/>
              <a:t> /</a:t>
            </a:r>
            <a:r>
              <a:rPr lang="en-US" sz="2800" dirty="0" err="1"/>
              <a:t>penetapan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Tindakan-Tindakan legislative dan </a:t>
            </a:r>
            <a:r>
              <a:rPr lang="en-US" sz="2800" dirty="0" err="1"/>
              <a:t>eksekutif</a:t>
            </a:r>
            <a:r>
              <a:rPr lang="en-US" sz="2800" dirty="0"/>
              <a:t>, </a:t>
            </a:r>
            <a:r>
              <a:rPr lang="en-US" sz="2800" dirty="0" err="1"/>
              <a:t>baik</a:t>
            </a:r>
            <a:r>
              <a:rPr lang="en-US" sz="2800" dirty="0"/>
              <a:t> di masa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lalu</a:t>
            </a:r>
            <a:r>
              <a:rPr lang="en-US" sz="2800" dirty="0"/>
              <a:t> </a:t>
            </a:r>
            <a:r>
              <a:rPr lang="en-US" sz="2800" dirty="0" err="1"/>
              <a:t>maupun</a:t>
            </a:r>
            <a:r>
              <a:rPr lang="en-US" sz="2800" dirty="0"/>
              <a:t> di masa </a:t>
            </a:r>
            <a:r>
              <a:rPr lang="en-US" sz="2800" dirty="0" err="1"/>
              <a:t>mendatng</a:t>
            </a:r>
            <a:r>
              <a:rPr lang="en-US" sz="2800" dirty="0"/>
              <a:t> oleh </a:t>
            </a:r>
            <a:r>
              <a:rPr lang="en-US" sz="2800" dirty="0" err="1"/>
              <a:t>pengadilan-pengadilan</a:t>
            </a:r>
            <a:r>
              <a:rPr lang="en-US" sz="2800" dirty="0"/>
              <a:t> neg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mengakuinya</a:t>
            </a:r>
            <a:r>
              <a:rPr lang="en-US" sz="2800" dirty="0"/>
              <a:t>;</a:t>
            </a:r>
          </a:p>
          <a:p>
            <a:pPr marL="0" indent="0">
              <a:buNone/>
            </a:pPr>
            <a:r>
              <a:rPr lang="en-US" sz="2800" dirty="0"/>
              <a:t>(3) </a:t>
            </a:r>
            <a:r>
              <a:rPr lang="en-US" sz="2800" dirty="0" err="1"/>
              <a:t>Dpt</a:t>
            </a:r>
            <a:r>
              <a:rPr lang="en-US" sz="2800" dirty="0"/>
              <a:t> </a:t>
            </a:r>
            <a:r>
              <a:rPr lang="en-US" sz="2800" dirty="0" err="1"/>
              <a:t>menuntut</a:t>
            </a:r>
            <a:r>
              <a:rPr lang="en-US" sz="2800" dirty="0"/>
              <a:t> </a:t>
            </a:r>
            <a:r>
              <a:rPr lang="en-US" sz="2800" dirty="0" err="1"/>
              <a:t>imunitas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tuntutan</a:t>
            </a:r>
            <a:r>
              <a:rPr lang="en-US" sz="2800" dirty="0"/>
              <a:t> </a:t>
            </a:r>
            <a:r>
              <a:rPr lang="en-US" sz="2800" dirty="0" err="1"/>
              <a:t>peradilan</a:t>
            </a:r>
            <a:r>
              <a:rPr lang="en-US" sz="2800" dirty="0"/>
              <a:t> </a:t>
            </a:r>
            <a:r>
              <a:rPr lang="en-US" sz="2800" dirty="0" err="1"/>
              <a:t>berkenan</a:t>
            </a:r>
            <a:r>
              <a:rPr lang="en-US" sz="2800" dirty="0"/>
              <a:t> </a:t>
            </a:r>
            <a:r>
              <a:rPr lang="en-US" sz="2800" dirty="0" err="1"/>
              <a:t>dgn</a:t>
            </a:r>
            <a:r>
              <a:rPr lang="en-US" sz="2800" dirty="0"/>
              <a:t> </a:t>
            </a:r>
            <a:r>
              <a:rPr lang="en-US" sz="2800" dirty="0" err="1"/>
              <a:t>harta</a:t>
            </a:r>
            <a:r>
              <a:rPr lang="en-US" sz="2800" dirty="0"/>
              <a:t> </a:t>
            </a:r>
            <a:r>
              <a:rPr lang="en-US" sz="2800" dirty="0" err="1"/>
              <a:t>kekayaannya</a:t>
            </a:r>
            <a:r>
              <a:rPr lang="en-US" sz="2800" dirty="0"/>
              <a:t> dan </a:t>
            </a:r>
            <a:r>
              <a:rPr lang="en-US" sz="2800" dirty="0" err="1"/>
              <a:t>perwkilan-perwakilan</a:t>
            </a:r>
            <a:r>
              <a:rPr lang="en-US" sz="2800" dirty="0"/>
              <a:t> </a:t>
            </a:r>
            <a:r>
              <a:rPr lang="en-US" sz="2800" dirty="0" err="1"/>
              <a:t>diplomatiknya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di neg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pengakuan</a:t>
            </a:r>
            <a:r>
              <a:rPr lang="en-US" sz="2800" dirty="0"/>
              <a:t>;</a:t>
            </a:r>
          </a:p>
          <a:p>
            <a:pPr marL="0" indent="0">
              <a:buNone/>
            </a:pPr>
            <a:r>
              <a:rPr lang="en-US" sz="2800" dirty="0"/>
              <a:t>(4) </a:t>
            </a:r>
            <a:r>
              <a:rPr lang="en-US" sz="2800" dirty="0" err="1"/>
              <a:t>Berhak</a:t>
            </a:r>
            <a:r>
              <a:rPr lang="en-US" sz="2800" dirty="0"/>
              <a:t> </a:t>
            </a:r>
            <a:r>
              <a:rPr lang="en-US" sz="2800" dirty="0" err="1"/>
              <a:t>utk</a:t>
            </a:r>
            <a:r>
              <a:rPr lang="en-US" sz="2800" dirty="0"/>
              <a:t> </a:t>
            </a:r>
            <a:r>
              <a:rPr lang="en-US" sz="2800" dirty="0" err="1"/>
              <a:t>meminta</a:t>
            </a:r>
            <a:r>
              <a:rPr lang="en-US" sz="2800" dirty="0"/>
              <a:t> dan </a:t>
            </a:r>
            <a:r>
              <a:rPr lang="en-US" sz="2800" dirty="0" err="1"/>
              <a:t>menerima</a:t>
            </a:r>
            <a:r>
              <a:rPr lang="en-US" sz="2800" dirty="0"/>
              <a:t> </a:t>
            </a:r>
            <a:r>
              <a:rPr lang="en-US" sz="2800" dirty="0" err="1"/>
              <a:t>hak</a:t>
            </a:r>
            <a:r>
              <a:rPr lang="en-US" sz="2800" dirty="0"/>
              <a:t> </a:t>
            </a:r>
            <a:r>
              <a:rPr lang="en-US" sz="2800" dirty="0" err="1"/>
              <a:t>milik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utk</a:t>
            </a:r>
            <a:r>
              <a:rPr lang="en-US" sz="2800" dirty="0"/>
              <a:t> </a:t>
            </a:r>
            <a:r>
              <a:rPr lang="en-US" sz="2800" dirty="0" err="1"/>
              <a:t>menjual</a:t>
            </a:r>
            <a:r>
              <a:rPr lang="en-US" sz="2800" dirty="0"/>
              <a:t> </a:t>
            </a:r>
            <a:r>
              <a:rPr lang="en-US" sz="2800" dirty="0" err="1"/>
              <a:t>harta</a:t>
            </a:r>
            <a:r>
              <a:rPr lang="en-US" sz="2800" dirty="0"/>
              <a:t> </a:t>
            </a:r>
            <a:r>
              <a:rPr lang="en-US" sz="2800" dirty="0" err="1"/>
              <a:t>kekayaan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berada</a:t>
            </a:r>
            <a:r>
              <a:rPr lang="en-US" sz="2800" dirty="0"/>
              <a:t> di </a:t>
            </a:r>
            <a:r>
              <a:rPr lang="en-US" sz="2800" dirty="0" err="1"/>
              <a:t>dlm</a:t>
            </a:r>
            <a:r>
              <a:rPr lang="en-US" sz="2800" dirty="0"/>
              <a:t> </a:t>
            </a:r>
            <a:r>
              <a:rPr lang="en-US" sz="2800" dirty="0" err="1"/>
              <a:t>yurisdiksi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neg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pengakuan</a:t>
            </a:r>
            <a:r>
              <a:rPr lang="en-US" sz="2800" dirty="0"/>
              <a:t>,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sebelumnya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milikmdari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terdahulu</a:t>
            </a:r>
            <a:r>
              <a:rPr lang="en-US" sz="2800" dirty="0"/>
              <a:t>( JG Starke 1992: 192-193)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4622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35677984-5D62-4BE2-820D-32F3D9540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3383168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GOD BLESS…</a:t>
            </a:r>
            <a:br>
              <a:rPr lang="en-US" sz="4400" dirty="0"/>
            </a:b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/>
              <a:t>WHATEVER YOU DO, </a:t>
            </a:r>
            <a:br>
              <a:rPr lang="en-US" sz="4400" dirty="0"/>
            </a:br>
            <a:r>
              <a:rPr lang="en-US" sz="4400" dirty="0"/>
              <a:t>DO IT HEARTLY AS TO GOD</a:t>
            </a:r>
            <a:endParaRPr lang="id-ID" sz="4400" dirty="0"/>
          </a:p>
        </p:txBody>
      </p:sp>
    </p:spTree>
    <p:extLst>
      <p:ext uri="{BB962C8B-B14F-4D97-AF65-F5344CB8AC3E}">
        <p14:creationId xmlns:p14="http://schemas.microsoft.com/office/powerpoint/2010/main" val="1759509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95654E08-A0DE-43F1-987E-EFD0E3605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91" y="0"/>
            <a:ext cx="11635409" cy="6202017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lphaUcPeriod"/>
            </a:pPr>
            <a:r>
              <a:rPr lang="en-US" sz="2800" b="1" dirty="0"/>
              <a:t>PERISTIWA-PERISTIWA YANG MELAHIRKAN PENGAKUAN</a:t>
            </a:r>
          </a:p>
          <a:p>
            <a:pPr marL="0" indent="0">
              <a:buNone/>
            </a:pPr>
            <a:r>
              <a:rPr lang="en-US" sz="2800" b="1" dirty="0"/>
              <a:t>	- </a:t>
            </a:r>
            <a:r>
              <a:rPr lang="en-US" sz="2800" dirty="0" err="1">
                <a:latin typeface="Abadi" panose="020B0604020104020204" pitchFamily="34" charset="0"/>
              </a:rPr>
              <a:t>Kehidupan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dlm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masyarakt</a:t>
            </a:r>
            <a:r>
              <a:rPr lang="en-US" sz="2800" dirty="0">
                <a:latin typeface="Abadi" panose="020B0604020104020204" pitchFamily="34" charset="0"/>
              </a:rPr>
              <a:t> Int </a:t>
            </a:r>
            <a:r>
              <a:rPr lang="en-US" sz="2800" dirty="0" err="1">
                <a:latin typeface="Abadi" panose="020B0604020104020204" pitchFamily="34" charset="0"/>
              </a:rPr>
              <a:t>terutama</a:t>
            </a:r>
            <a:r>
              <a:rPr lang="en-US" sz="2800" dirty="0">
                <a:latin typeface="Abadi" panose="020B0604020104020204" pitchFamily="34" charset="0"/>
              </a:rPr>
              <a:t> neg-</a:t>
            </a:r>
            <a:r>
              <a:rPr lang="en-US" sz="2800" dirty="0" err="1">
                <a:latin typeface="Abadi" panose="020B0604020104020204" pitchFamily="34" charset="0"/>
              </a:rPr>
              <a:t>negtdk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selalu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dinamis</a:t>
            </a:r>
            <a:r>
              <a:rPr lang="en-US" sz="2800" dirty="0">
                <a:latin typeface="Abadi" panose="020B060402010402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2800" b="1" dirty="0">
                <a:latin typeface="Abadi" panose="020B0604020104020204" pitchFamily="34" charset="0"/>
              </a:rPr>
              <a:t>	- </a:t>
            </a:r>
            <a:r>
              <a:rPr lang="en-US" sz="2800" dirty="0" err="1">
                <a:latin typeface="Abadi" panose="020B0604020104020204" pitchFamily="34" charset="0"/>
              </a:rPr>
              <a:t>Tidak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ada</a:t>
            </a:r>
            <a:r>
              <a:rPr lang="en-US" sz="2800" dirty="0">
                <a:latin typeface="Abadi" panose="020B0604020104020204" pitchFamily="34" charset="0"/>
              </a:rPr>
              <a:t> neg </a:t>
            </a:r>
            <a:r>
              <a:rPr lang="en-US" sz="2800" dirty="0" err="1">
                <a:latin typeface="Abadi" panose="020B0604020104020204" pitchFamily="34" charset="0"/>
              </a:rPr>
              <a:t>yg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hidup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mengisolasi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diri</a:t>
            </a:r>
            <a:r>
              <a:rPr lang="en-US" sz="2800" dirty="0">
                <a:latin typeface="Abadi" panose="020B0604020104020204" pitchFamily="34" charset="0"/>
              </a:rPr>
              <a:t>; </a:t>
            </a:r>
            <a:r>
              <a:rPr lang="en-US" sz="2800" dirty="0" err="1">
                <a:latin typeface="Abadi" panose="020B0604020104020204" pitchFamily="34" charset="0"/>
              </a:rPr>
              <a:t>akan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selalu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mengadakn</a:t>
            </a:r>
            <a:r>
              <a:rPr lang="en-US" sz="2800" dirty="0">
                <a:latin typeface="Abadi" panose="020B0604020104020204" pitchFamily="34" charset="0"/>
              </a:rPr>
              <a:t> 	  	  </a:t>
            </a:r>
            <a:r>
              <a:rPr lang="en-US" sz="2800" dirty="0" err="1">
                <a:latin typeface="Abadi" panose="020B0604020104020204" pitchFamily="34" charset="0"/>
              </a:rPr>
              <a:t>hubgn</a:t>
            </a:r>
            <a:r>
              <a:rPr lang="en-US" sz="2800" dirty="0">
                <a:latin typeface="Abadi" panose="020B0604020104020204" pitchFamily="34" charset="0"/>
              </a:rPr>
              <a:t> int </a:t>
            </a:r>
            <a:r>
              <a:rPr lang="en-US" sz="2800" dirty="0" err="1">
                <a:latin typeface="Abadi" panose="020B0604020104020204" pitchFamily="34" charset="0"/>
              </a:rPr>
              <a:t>dgn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subjek</a:t>
            </a:r>
            <a:r>
              <a:rPr lang="en-US" sz="2800" dirty="0">
                <a:latin typeface="Abadi" panose="020B0604020104020204" pitchFamily="34" charset="0"/>
              </a:rPr>
              <a:t> HI </a:t>
            </a:r>
            <a:r>
              <a:rPr lang="en-US" sz="2800" dirty="0" err="1">
                <a:latin typeface="Abadi" panose="020B0604020104020204" pitchFamily="34" charset="0"/>
              </a:rPr>
              <a:t>lainnya</a:t>
            </a:r>
            <a:r>
              <a:rPr lang="en-US" sz="2800" dirty="0">
                <a:latin typeface="Abadi" panose="020B060402010402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2800" dirty="0">
                <a:latin typeface="Abadi" panose="020B0604020104020204" pitchFamily="34" charset="0"/>
              </a:rPr>
              <a:t>	- Di </a:t>
            </a:r>
            <a:r>
              <a:rPr lang="en-US" sz="2800" dirty="0" err="1">
                <a:latin typeface="Abadi" panose="020B0604020104020204" pitchFamily="34" charset="0"/>
              </a:rPr>
              <a:t>dlm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setiap</a:t>
            </a:r>
            <a:r>
              <a:rPr lang="en-US" sz="2800" dirty="0">
                <a:latin typeface="Abadi" panose="020B0604020104020204" pitchFamily="34" charset="0"/>
              </a:rPr>
              <a:t> negara </a:t>
            </a:r>
            <a:r>
              <a:rPr lang="en-US" sz="2800" dirty="0" err="1">
                <a:latin typeface="Abadi" panose="020B0604020104020204" pitchFamily="34" charset="0"/>
              </a:rPr>
              <a:t>ada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pelbagai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peristiwa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yg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terjadi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baik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bersifat</a:t>
            </a:r>
            <a:r>
              <a:rPr lang="en-US" sz="2800" dirty="0">
                <a:latin typeface="Abadi" panose="020B0604020104020204" pitchFamily="34" charset="0"/>
              </a:rPr>
              <a:t> 	  	  intern/</a:t>
            </a:r>
            <a:r>
              <a:rPr lang="en-US" sz="2800" dirty="0" err="1">
                <a:latin typeface="Abadi" panose="020B0604020104020204" pitchFamily="34" charset="0"/>
              </a:rPr>
              <a:t>domestik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maupun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ekstern</a:t>
            </a:r>
            <a:r>
              <a:rPr lang="en-US" sz="2800" dirty="0">
                <a:latin typeface="Abadi" panose="020B0604020104020204" pitchFamily="34" charset="0"/>
              </a:rPr>
              <a:t>. </a:t>
            </a:r>
          </a:p>
          <a:p>
            <a:pPr marL="0" indent="0">
              <a:buNone/>
            </a:pPr>
            <a:r>
              <a:rPr lang="en-US" sz="2800" dirty="0">
                <a:latin typeface="Abadi" panose="020B0604020104020204" pitchFamily="34" charset="0"/>
              </a:rPr>
              <a:t>-</a:t>
            </a:r>
            <a:r>
              <a:rPr lang="en-US" sz="2800" dirty="0" err="1">
                <a:latin typeface="Abadi" panose="020B0604020104020204" pitchFamily="34" charset="0"/>
              </a:rPr>
              <a:t>Peristiwa-peristiwa</a:t>
            </a:r>
            <a:r>
              <a:rPr lang="en-US" sz="2800" dirty="0">
                <a:latin typeface="Abadi" panose="020B0604020104020204" pitchFamily="34" charset="0"/>
              </a:rPr>
              <a:t> int </a:t>
            </a:r>
            <a:r>
              <a:rPr lang="en-US" sz="2800" dirty="0" err="1">
                <a:latin typeface="Abadi" panose="020B0604020104020204" pitchFamily="34" charset="0"/>
              </a:rPr>
              <a:t>yg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sering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terjadi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dlm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kehidupan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masyarkat</a:t>
            </a:r>
            <a:r>
              <a:rPr lang="en-US" sz="2800" dirty="0">
                <a:latin typeface="Abadi" panose="020B0604020104020204" pitchFamily="34" charset="0"/>
              </a:rPr>
              <a:t> int:</a:t>
            </a:r>
          </a:p>
          <a:p>
            <a:pPr marL="514350" indent="-514350">
              <a:buAutoNum type="alphaLcParenBoth"/>
            </a:pPr>
            <a:r>
              <a:rPr lang="en-US" sz="2800" dirty="0" err="1">
                <a:latin typeface="Abadi" panose="020B0604020104020204" pitchFamily="34" charset="0"/>
              </a:rPr>
              <a:t>Munculnya</a:t>
            </a:r>
            <a:r>
              <a:rPr lang="en-US" sz="2800" dirty="0">
                <a:latin typeface="Abadi" panose="020B0604020104020204" pitchFamily="34" charset="0"/>
              </a:rPr>
              <a:t> neg-neg </a:t>
            </a:r>
            <a:r>
              <a:rPr lang="en-US" sz="2800" dirty="0" err="1">
                <a:latin typeface="Abadi" panose="020B0604020104020204" pitchFamily="34" charset="0"/>
              </a:rPr>
              <a:t>baru</a:t>
            </a:r>
            <a:r>
              <a:rPr lang="en-US" sz="2800" dirty="0">
                <a:latin typeface="Abadi" panose="020B0604020104020204" pitchFamily="34" charset="0"/>
              </a:rPr>
              <a:t>, </a:t>
            </a:r>
            <a:r>
              <a:rPr lang="en-US" sz="2800" dirty="0" err="1">
                <a:latin typeface="Abadi" panose="020B0604020104020204" pitchFamily="34" charset="0"/>
              </a:rPr>
              <a:t>yg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semula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mrpkn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wil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jajahan</a:t>
            </a:r>
            <a:r>
              <a:rPr lang="en-US" sz="2800" dirty="0">
                <a:latin typeface="Abadi" panose="020B0604020104020204" pitchFamily="34" charset="0"/>
              </a:rPr>
              <a:t>;</a:t>
            </a:r>
          </a:p>
          <a:p>
            <a:pPr marL="514350" indent="-514350">
              <a:buAutoNum type="alphaLcParenBoth"/>
            </a:pPr>
            <a:r>
              <a:rPr lang="en-US" sz="2800" dirty="0" err="1">
                <a:latin typeface="Abadi" panose="020B0604020104020204" pitchFamily="34" charset="0"/>
              </a:rPr>
              <a:t>Pergantian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pemerintah</a:t>
            </a:r>
            <a:r>
              <a:rPr lang="en-US" sz="2800" dirty="0">
                <a:latin typeface="Abadi" panose="020B0604020104020204" pitchFamily="34" charset="0"/>
              </a:rPr>
              <a:t>, </a:t>
            </a:r>
            <a:r>
              <a:rPr lang="en-US" sz="2800" dirty="0" err="1">
                <a:latin typeface="Abadi" panose="020B0604020104020204" pitchFamily="34" charset="0"/>
              </a:rPr>
              <a:t>dimana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pemerintah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yg</a:t>
            </a:r>
            <a:r>
              <a:rPr lang="en-US" sz="2800" dirty="0">
                <a:latin typeface="Abadi" panose="020B0604020104020204" pitchFamily="34" charset="0"/>
              </a:rPr>
              <a:t> lama </a:t>
            </a:r>
            <a:r>
              <a:rPr lang="en-US" sz="2800" dirty="0" err="1">
                <a:latin typeface="Abadi" panose="020B0604020104020204" pitchFamily="34" charset="0"/>
              </a:rPr>
              <a:t>diganti</a:t>
            </a:r>
            <a:r>
              <a:rPr lang="en-US" sz="2800" dirty="0">
                <a:latin typeface="Abadi" panose="020B0604020104020204" pitchFamily="34" charset="0"/>
              </a:rPr>
              <a:t> oleh </a:t>
            </a:r>
            <a:r>
              <a:rPr lang="en-US" sz="2800" dirty="0" err="1">
                <a:latin typeface="Abadi" panose="020B0604020104020204" pitchFamily="34" charset="0"/>
              </a:rPr>
              <a:t>pemerintah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baru</a:t>
            </a:r>
            <a:r>
              <a:rPr lang="en-US" sz="2800" dirty="0">
                <a:latin typeface="Abadi" panose="020B0604020104020204" pitchFamily="34" charset="0"/>
              </a:rPr>
              <a:t>;</a:t>
            </a:r>
          </a:p>
          <a:p>
            <a:pPr marL="514350" indent="-514350">
              <a:buAutoNum type="alphaLcParenBoth"/>
            </a:pPr>
            <a:r>
              <a:rPr lang="en-US" sz="2800" dirty="0" err="1">
                <a:latin typeface="Abadi" panose="020B0604020104020204" pitchFamily="34" charset="0"/>
              </a:rPr>
              <a:t>Terjadinya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suatu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pemberontakan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dlm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suatu</a:t>
            </a:r>
            <a:r>
              <a:rPr lang="en-US" sz="2800" dirty="0">
                <a:latin typeface="Abadi" panose="020B0604020104020204" pitchFamily="34" charset="0"/>
              </a:rPr>
              <a:t> neg;</a:t>
            </a:r>
          </a:p>
          <a:p>
            <a:pPr marL="514350" indent="-514350">
              <a:buAutoNum type="alphaLcParenBoth"/>
            </a:pPr>
            <a:r>
              <a:rPr lang="en-US" sz="2800" dirty="0" err="1">
                <a:latin typeface="Abadi" panose="020B0604020104020204" pitchFamily="34" charset="0"/>
              </a:rPr>
              <a:t>Suatu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bangsa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berjuang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utk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mendapatkan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kemerdekaan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31643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500EF724-5CFA-410E-899B-A514BFD5C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7" y="212035"/>
            <a:ext cx="11648660" cy="62550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peristiwa-peristiwa</a:t>
            </a:r>
            <a:r>
              <a:rPr lang="en-US" sz="2800" dirty="0"/>
              <a:t> </a:t>
            </a:r>
            <a:r>
              <a:rPr lang="en-US" sz="2800" dirty="0" err="1"/>
              <a:t>tsb</a:t>
            </a:r>
            <a:r>
              <a:rPr lang="en-US" sz="2800" dirty="0"/>
              <a:t>(intern dan </a:t>
            </a:r>
            <a:r>
              <a:rPr lang="en-US" sz="2800" dirty="0" err="1"/>
              <a:t>ekstern</a:t>
            </a:r>
            <a:r>
              <a:rPr lang="en-US" sz="2800" dirty="0"/>
              <a:t>), negara lain </a:t>
            </a:r>
            <a:r>
              <a:rPr lang="en-US" sz="2800" dirty="0" err="1"/>
              <a:t>tdk</a:t>
            </a:r>
            <a:r>
              <a:rPr lang="en-US" sz="2800" dirty="0"/>
              <a:t> </a:t>
            </a:r>
            <a:r>
              <a:rPr lang="en-US" sz="2800" dirty="0" err="1"/>
              <a:t>akn</a:t>
            </a:r>
            <a:r>
              <a:rPr lang="en-US" sz="2800" dirty="0"/>
              <a:t> </a:t>
            </a:r>
            <a:r>
              <a:rPr lang="en-US" sz="2800" dirty="0" err="1"/>
              <a:t>tinggal</a:t>
            </a:r>
            <a:r>
              <a:rPr lang="en-US" sz="2800" dirty="0"/>
              <a:t> diam </a:t>
            </a:r>
            <a:r>
              <a:rPr lang="en-US" sz="2800" dirty="0" err="1"/>
              <a:t>melainkan</a:t>
            </a:r>
            <a:r>
              <a:rPr lang="en-US" sz="2800" dirty="0"/>
              <a:t> </a:t>
            </a:r>
            <a:r>
              <a:rPr lang="en-US" sz="2800" dirty="0" err="1"/>
              <a:t>akn</a:t>
            </a:r>
            <a:r>
              <a:rPr lang="en-US" sz="2800" dirty="0"/>
              <a:t> 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penilaian</a:t>
            </a:r>
            <a:r>
              <a:rPr lang="en-US" sz="2800" dirty="0"/>
              <a:t> dan </a:t>
            </a:r>
            <a:r>
              <a:rPr lang="en-US" sz="2800" dirty="0" err="1"/>
              <a:t>akn</a:t>
            </a:r>
            <a:r>
              <a:rPr lang="en-US" sz="2800" dirty="0"/>
              <a:t> </a:t>
            </a:r>
            <a:r>
              <a:rPr lang="en-US" sz="2800" dirty="0" err="1"/>
              <a:t>mengambil</a:t>
            </a:r>
            <a:r>
              <a:rPr lang="en-US" sz="2800" dirty="0"/>
              <a:t> </a:t>
            </a:r>
            <a:r>
              <a:rPr lang="en-US" sz="2800" dirty="0" err="1"/>
              <a:t>sikap</a:t>
            </a:r>
            <a:r>
              <a:rPr lang="en-US" sz="2800" dirty="0"/>
              <a:t>, </a:t>
            </a:r>
            <a:r>
              <a:rPr lang="en-US" sz="2800" dirty="0" err="1"/>
              <a:t>yi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pengakuan</a:t>
            </a:r>
            <a:r>
              <a:rPr lang="en-US" sz="2800" dirty="0"/>
              <a:t>(Recognition) </a:t>
            </a:r>
            <a:r>
              <a:rPr lang="en-US" sz="2800" dirty="0" err="1"/>
              <a:t>internasional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menolak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pengakuan</a:t>
            </a:r>
            <a:r>
              <a:rPr lang="en-US" sz="2800" dirty="0"/>
              <a:t> int.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dirty="0" err="1"/>
              <a:t>Meskipun</a:t>
            </a:r>
            <a:r>
              <a:rPr lang="en-US" sz="2800" dirty="0"/>
              <a:t> </a:t>
            </a:r>
            <a:r>
              <a:rPr lang="en-US" sz="2800" dirty="0" err="1"/>
              <a:t>pengakuan</a:t>
            </a:r>
            <a:r>
              <a:rPr lang="en-US" sz="2800" dirty="0"/>
              <a:t> int </a:t>
            </a:r>
            <a:r>
              <a:rPr lang="en-US" sz="2800" dirty="0" err="1"/>
              <a:t>mrpk</a:t>
            </a:r>
            <a:r>
              <a:rPr lang="en-US" sz="2800" dirty="0"/>
              <a:t> </a:t>
            </a:r>
            <a:r>
              <a:rPr lang="en-US" sz="2800" dirty="0" err="1"/>
              <a:t>kajian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HI,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blm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aturan</a:t>
            </a:r>
            <a:r>
              <a:rPr lang="en-US" sz="2800" dirty="0"/>
              <a:t> HI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mengaturnya</a:t>
            </a:r>
            <a:r>
              <a:rPr lang="en-US" sz="2800" dirty="0"/>
              <a:t>, </a:t>
            </a:r>
            <a:r>
              <a:rPr lang="en-US" sz="2800" dirty="0" err="1"/>
              <a:t>shg</a:t>
            </a:r>
            <a:r>
              <a:rPr lang="en-US" sz="2800" dirty="0"/>
              <a:t> </a:t>
            </a:r>
            <a:r>
              <a:rPr lang="en-US" sz="2800" dirty="0" err="1"/>
              <a:t>persoalan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lbh</a:t>
            </a:r>
            <a:r>
              <a:rPr lang="en-US" sz="2800" dirty="0"/>
              <a:t>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kajian</a:t>
            </a:r>
            <a:r>
              <a:rPr lang="en-US" sz="2800" dirty="0"/>
              <a:t> </a:t>
            </a:r>
            <a:r>
              <a:rPr lang="en-US" sz="2800" dirty="0" err="1"/>
              <a:t>aspek</a:t>
            </a:r>
            <a:r>
              <a:rPr lang="en-US" sz="2800" dirty="0"/>
              <a:t> </a:t>
            </a:r>
            <a:r>
              <a:rPr lang="en-US" sz="2800" dirty="0" err="1"/>
              <a:t>politiknya</a:t>
            </a:r>
            <a:r>
              <a:rPr lang="en-US" sz="2800" dirty="0"/>
              <a:t> </a:t>
            </a:r>
            <a:r>
              <a:rPr lang="en-US" sz="2800" dirty="0" err="1"/>
              <a:t>dpd</a:t>
            </a:r>
            <a:r>
              <a:rPr lang="en-US" sz="2800" dirty="0"/>
              <a:t> </a:t>
            </a:r>
            <a:r>
              <a:rPr lang="en-US" sz="2800" dirty="0" err="1"/>
              <a:t>aspek</a:t>
            </a:r>
            <a:r>
              <a:rPr lang="en-US" sz="2800" dirty="0"/>
              <a:t> </a:t>
            </a:r>
            <a:r>
              <a:rPr lang="en-US" sz="2800" dirty="0" err="1"/>
              <a:t>hukumnya</a:t>
            </a:r>
            <a:r>
              <a:rPr lang="en-US" sz="2800" dirty="0"/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Pada </a:t>
            </a:r>
            <a:r>
              <a:rPr lang="en-US" sz="2800" dirty="0" err="1"/>
              <a:t>umumnya</a:t>
            </a:r>
            <a:r>
              <a:rPr lang="en-US" sz="2800" dirty="0"/>
              <a:t> </a:t>
            </a:r>
            <a:r>
              <a:rPr lang="en-US" sz="2800" dirty="0" err="1"/>
              <a:t>alasan</a:t>
            </a:r>
            <a:r>
              <a:rPr lang="en-US" sz="2800" dirty="0"/>
              <a:t> neg-neg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pengakuan</a:t>
            </a:r>
            <a:r>
              <a:rPr lang="en-US" sz="2800" dirty="0"/>
              <a:t> int </a:t>
            </a:r>
            <a:r>
              <a:rPr lang="en-US" sz="2800" dirty="0" err="1"/>
              <a:t>lebih</a:t>
            </a:r>
            <a:r>
              <a:rPr lang="en-US" sz="2800" dirty="0"/>
              <a:t> pada </a:t>
            </a:r>
            <a:r>
              <a:rPr lang="en-US" sz="2800" dirty="0" err="1"/>
              <a:t>alasan</a:t>
            </a:r>
            <a:r>
              <a:rPr lang="en-US" sz="2800" dirty="0"/>
              <a:t> </a:t>
            </a:r>
            <a:r>
              <a:rPr lang="en-US" sz="2800" dirty="0" err="1"/>
              <a:t>politik</a:t>
            </a:r>
            <a:r>
              <a:rPr lang="en-US" sz="2800" dirty="0"/>
              <a:t> dan </a:t>
            </a:r>
            <a:r>
              <a:rPr lang="en-US" sz="2800" dirty="0" err="1"/>
              <a:t>ekonomi</a:t>
            </a:r>
            <a:r>
              <a:rPr lang="en-US" sz="2800" dirty="0"/>
              <a:t>.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6730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2E839A73-A219-417F-A103-856B91A66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8" y="159026"/>
            <a:ext cx="11847443" cy="641405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b="1" dirty="0"/>
              <a:t>B. DEFINISI PENGAKUAN INTERNASIONAL</a:t>
            </a:r>
            <a:endParaRPr lang="en-US" sz="2800" dirty="0">
              <a:latin typeface="Abadi" panose="020B0604020104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Pengakuan</a:t>
            </a:r>
            <a:r>
              <a:rPr lang="en-US" sz="2800" dirty="0">
                <a:latin typeface="Abadi" panose="020B0604020104020204" pitchFamily="34" charset="0"/>
              </a:rPr>
              <a:t> int </a:t>
            </a:r>
            <a:r>
              <a:rPr lang="en-US" sz="2800" dirty="0" err="1">
                <a:latin typeface="Abadi" panose="020B0604020104020204" pitchFamily="34" charset="0"/>
              </a:rPr>
              <a:t>adlh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“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pernyataan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sepihak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yg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dilakukan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oleh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suatu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negara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utk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mengakui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eksistensi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neg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baru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pemerintah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baru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pihak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berperang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atau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thdp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kesatuan-kesatuan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bukan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neg,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yg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biasanya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dgn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tindakan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pengakuan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tsb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akn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melakukan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tindakan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legal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lainnya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terhadap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pihak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–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pihak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yg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tlh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diberikan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pengakuan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badi" panose="020B0604020104020204" pitchFamily="34" charset="0"/>
              </a:rPr>
              <a:t>tsb</a:t>
            </a: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Yg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dimaksud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dgn</a:t>
            </a:r>
            <a:r>
              <a:rPr lang="en-US" sz="2800" b="1" dirty="0">
                <a:latin typeface="Abadi" panose="020B0604020104020204" pitchFamily="34" charset="0"/>
              </a:rPr>
              <a:t> Tindakan legal </a:t>
            </a:r>
            <a:r>
              <a:rPr lang="en-US" sz="2800" b="1" dirty="0" err="1">
                <a:latin typeface="Abadi" panose="020B0604020104020204" pitchFamily="34" charset="0"/>
              </a:rPr>
              <a:t>lainnya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a.l.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membuka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hubungan</a:t>
            </a:r>
            <a:r>
              <a:rPr lang="en-US" sz="2800" b="1" dirty="0">
                <a:latin typeface="Abadi" panose="020B0604020104020204" pitchFamily="34" charset="0"/>
              </a:rPr>
              <a:t> diplomatic, </a:t>
            </a:r>
            <a:r>
              <a:rPr lang="en-US" sz="2800" b="1" dirty="0" err="1">
                <a:latin typeface="Abadi" panose="020B0604020104020204" pitchFamily="34" charset="0"/>
              </a:rPr>
              <a:t>memberikan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bantuan</a:t>
            </a:r>
            <a:r>
              <a:rPr lang="en-US" sz="2800" b="1" dirty="0">
                <a:latin typeface="Abadi" panose="020B0604020104020204" pitchFamily="34" charset="0"/>
              </a:rPr>
              <a:t>, </a:t>
            </a:r>
            <a:r>
              <a:rPr lang="en-US" sz="2800" b="1" dirty="0" err="1">
                <a:latin typeface="Abadi" panose="020B0604020104020204" pitchFamily="34" charset="0"/>
              </a:rPr>
              <a:t>dll</a:t>
            </a:r>
            <a:r>
              <a:rPr lang="en-US" sz="2800" b="1" dirty="0">
                <a:latin typeface="Abadi" panose="020B0604020104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1" dirty="0">
                <a:latin typeface="Abadi" panose="020B0604020104020204" pitchFamily="34" charset="0"/>
              </a:rPr>
              <a:t> FUNGSI PENGAKUAN </a:t>
            </a:r>
            <a:r>
              <a:rPr lang="en-US" sz="2800" b="1" dirty="0" err="1">
                <a:latin typeface="Abadi" panose="020B0604020104020204" pitchFamily="34" charset="0"/>
              </a:rPr>
              <a:t>terhdp</a:t>
            </a:r>
            <a:r>
              <a:rPr lang="en-US" sz="2800" b="1" dirty="0">
                <a:latin typeface="Abadi" panose="020B0604020104020204" pitchFamily="34" charset="0"/>
              </a:rPr>
              <a:t> neg </a:t>
            </a:r>
            <a:r>
              <a:rPr lang="en-US" sz="2800" b="1" dirty="0" err="1">
                <a:latin typeface="Abadi" panose="020B0604020104020204" pitchFamily="34" charset="0"/>
              </a:rPr>
              <a:t>baru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adlh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utk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menjamin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bhw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suatu</a:t>
            </a:r>
            <a:r>
              <a:rPr lang="en-US" sz="2800" b="1" dirty="0">
                <a:latin typeface="Abadi" panose="020B0604020104020204" pitchFamily="34" charset="0"/>
              </a:rPr>
              <a:t> neg </a:t>
            </a:r>
            <a:r>
              <a:rPr lang="en-US" sz="2800" b="1" dirty="0" err="1">
                <a:latin typeface="Abadi" panose="020B0604020104020204" pitchFamily="34" charset="0"/>
              </a:rPr>
              <a:t>baru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dpt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menduduki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tempatnya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yg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wajar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sbgi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suatu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organisasi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politik</a:t>
            </a:r>
            <a:r>
              <a:rPr lang="en-US" sz="2800" b="1" dirty="0">
                <a:latin typeface="Abadi" panose="020B0604020104020204" pitchFamily="34" charset="0"/>
              </a:rPr>
              <a:t>  </a:t>
            </a:r>
            <a:r>
              <a:rPr lang="en-US" sz="2800" b="1" dirty="0" err="1">
                <a:latin typeface="Abadi" panose="020B0604020104020204" pitchFamily="34" charset="0"/>
              </a:rPr>
              <a:t>yg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merdeka</a:t>
            </a:r>
            <a:r>
              <a:rPr lang="en-US" sz="2800" b="1" dirty="0">
                <a:latin typeface="Abadi" panose="020B0604020104020204" pitchFamily="34" charset="0"/>
              </a:rPr>
              <a:t> dan </a:t>
            </a:r>
            <a:r>
              <a:rPr lang="en-US" sz="2800" b="1" dirty="0" err="1">
                <a:latin typeface="Abadi" panose="020B0604020104020204" pitchFamily="34" charset="0"/>
              </a:rPr>
              <a:t>berdaulat</a:t>
            </a:r>
            <a:r>
              <a:rPr lang="en-US" sz="2800" b="1" dirty="0">
                <a:latin typeface="Abadi" panose="020B0604020104020204" pitchFamily="34" charset="0"/>
              </a:rPr>
              <a:t> di </a:t>
            </a:r>
            <a:r>
              <a:rPr lang="en-US" sz="2800" b="1" dirty="0" err="1">
                <a:latin typeface="Abadi" panose="020B0604020104020204" pitchFamily="34" charset="0"/>
              </a:rPr>
              <a:t>tengah-tengah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keluarga</a:t>
            </a:r>
            <a:r>
              <a:rPr lang="en-US" sz="2800" b="1" dirty="0">
                <a:latin typeface="Abadi" panose="020B0604020104020204" pitchFamily="34" charset="0"/>
              </a:rPr>
              <a:t> bs-bs, </a:t>
            </a:r>
            <a:r>
              <a:rPr lang="en-US" sz="2800" b="1" dirty="0" err="1">
                <a:latin typeface="Abadi" panose="020B0604020104020204" pitchFamily="34" charset="0"/>
              </a:rPr>
              <a:t>shg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ia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secara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aman</a:t>
            </a:r>
            <a:r>
              <a:rPr lang="en-US" sz="2800" b="1" dirty="0">
                <a:latin typeface="Abadi" panose="020B0604020104020204" pitchFamily="34" charset="0"/>
              </a:rPr>
              <a:t> dan </a:t>
            </a:r>
            <a:r>
              <a:rPr lang="en-US" sz="2800" b="1" dirty="0" err="1">
                <a:latin typeface="Abadi" panose="020B0604020104020204" pitchFamily="34" charset="0"/>
              </a:rPr>
              <a:t>sempurna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dpt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mengadakan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hubungan</a:t>
            </a:r>
            <a:r>
              <a:rPr lang="en-US" sz="2800" b="1" dirty="0">
                <a:latin typeface="Abadi" panose="020B0604020104020204" pitchFamily="34" charset="0"/>
              </a:rPr>
              <a:t> </a:t>
            </a:r>
            <a:r>
              <a:rPr lang="en-US" sz="2800" b="1" dirty="0" err="1">
                <a:latin typeface="Abadi" panose="020B0604020104020204" pitchFamily="34" charset="0"/>
              </a:rPr>
              <a:t>dgn</a:t>
            </a:r>
            <a:r>
              <a:rPr lang="en-US" sz="2800" b="1" dirty="0">
                <a:latin typeface="Abadi" panose="020B0604020104020204" pitchFamily="34" charset="0"/>
              </a:rPr>
              <a:t> neg-neg </a:t>
            </a:r>
            <a:r>
              <a:rPr lang="en-US" sz="2800" b="1" dirty="0" err="1">
                <a:latin typeface="Abadi" panose="020B0604020104020204" pitchFamily="34" charset="0"/>
              </a:rPr>
              <a:t>lainnya</a:t>
            </a:r>
            <a:r>
              <a:rPr lang="en-US" sz="2800" b="1" dirty="0">
                <a:latin typeface="Abadi" panose="020B0604020104020204" pitchFamily="34" charset="0"/>
              </a:rPr>
              <a:t>.</a:t>
            </a:r>
            <a:endParaRPr lang="id-ID" b="1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17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43D4A8AB-6BEC-4DA1-BDDD-E7B4026BC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92765"/>
            <a:ext cx="11754678" cy="59369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/>
              <a:t>C. JENIS-JENIS PENGAKUAN INTERNASIONAL</a:t>
            </a:r>
          </a:p>
          <a:p>
            <a:pPr marL="457200" indent="-457200">
              <a:buAutoNum type="alphaLcPeriod"/>
            </a:pPr>
            <a:r>
              <a:rPr lang="en-US" sz="2400" b="1" dirty="0" err="1"/>
              <a:t>Pengakuan</a:t>
            </a:r>
            <a:r>
              <a:rPr lang="en-US" sz="2400" b="1" dirty="0"/>
              <a:t> negara </a:t>
            </a:r>
            <a:r>
              <a:rPr lang="en-US" sz="2400" b="1" dirty="0" err="1"/>
              <a:t>baru</a:t>
            </a:r>
            <a:r>
              <a:rPr lang="en-US" sz="2400" b="1" dirty="0"/>
              <a:t>;</a:t>
            </a:r>
          </a:p>
          <a:p>
            <a:pPr marL="457200" indent="-457200">
              <a:buAutoNum type="alphaLcPeriod"/>
            </a:pPr>
            <a:r>
              <a:rPr lang="en-US" sz="2400" b="1" dirty="0"/>
              <a:t> </a:t>
            </a:r>
            <a:r>
              <a:rPr lang="en-US" sz="2400" b="1" dirty="0" err="1"/>
              <a:t>pengakuan</a:t>
            </a:r>
            <a:r>
              <a:rPr lang="en-US" sz="2400" b="1" dirty="0"/>
              <a:t> </a:t>
            </a:r>
            <a:r>
              <a:rPr lang="en-US" sz="2400" b="1" dirty="0" err="1"/>
              <a:t>terhadap</a:t>
            </a:r>
            <a:r>
              <a:rPr lang="en-US" sz="2400" b="1" dirty="0"/>
              <a:t> </a:t>
            </a:r>
            <a:r>
              <a:rPr lang="en-US" sz="2400" b="1" dirty="0" err="1"/>
              <a:t>pemerintah</a:t>
            </a:r>
            <a:r>
              <a:rPr lang="en-US" sz="2400" b="1" dirty="0"/>
              <a:t> </a:t>
            </a:r>
            <a:r>
              <a:rPr lang="en-US" sz="2400" b="1" dirty="0" err="1"/>
              <a:t>baru</a:t>
            </a:r>
            <a:r>
              <a:rPr lang="en-US" sz="2400" b="1" dirty="0"/>
              <a:t>;</a:t>
            </a:r>
          </a:p>
          <a:p>
            <a:pPr marL="457200" indent="-457200">
              <a:buAutoNum type="alphaLcPeriod"/>
            </a:pPr>
            <a:r>
              <a:rPr lang="en-US" sz="2400" b="1" dirty="0"/>
              <a:t> </a:t>
            </a:r>
            <a:r>
              <a:rPr lang="en-US" sz="2400" b="1" dirty="0" err="1"/>
              <a:t>pengakuan</a:t>
            </a:r>
            <a:r>
              <a:rPr lang="en-US" sz="2400" b="1" dirty="0"/>
              <a:t> </a:t>
            </a:r>
            <a:r>
              <a:rPr lang="en-US" sz="2400" b="1" dirty="0" err="1"/>
              <a:t>terhadap</a:t>
            </a:r>
            <a:r>
              <a:rPr lang="en-US" sz="2400" b="1" dirty="0"/>
              <a:t> </a:t>
            </a:r>
            <a:r>
              <a:rPr lang="en-US" sz="2400" b="1" dirty="0" err="1"/>
              <a:t>pemberontakan</a:t>
            </a:r>
            <a:r>
              <a:rPr lang="en-US" sz="2400" b="1" dirty="0"/>
              <a:t> dan </a:t>
            </a:r>
            <a:r>
              <a:rPr lang="en-US" sz="2400" b="1" dirty="0" err="1"/>
              <a:t>pihak</a:t>
            </a:r>
            <a:r>
              <a:rPr lang="en-US" sz="2400" b="1" dirty="0"/>
              <a:t> </a:t>
            </a:r>
            <a:r>
              <a:rPr lang="en-US" sz="2400" b="1" dirty="0" err="1"/>
              <a:t>berperang</a:t>
            </a:r>
            <a:r>
              <a:rPr lang="en-US" sz="2400" b="1" dirty="0"/>
              <a:t>(belligerency);</a:t>
            </a:r>
          </a:p>
          <a:p>
            <a:pPr marL="457200" indent="-457200">
              <a:buAutoNum type="alphaLcPeriod"/>
            </a:pPr>
            <a:r>
              <a:rPr lang="en-US" sz="2400" b="1" dirty="0"/>
              <a:t> </a:t>
            </a:r>
            <a:r>
              <a:rPr lang="en-US" sz="2400" b="1" dirty="0" err="1"/>
              <a:t>pengakuan</a:t>
            </a:r>
            <a:r>
              <a:rPr lang="en-US" sz="2400" b="1" dirty="0"/>
              <a:t> </a:t>
            </a:r>
            <a:r>
              <a:rPr lang="en-US" sz="2400" b="1" dirty="0" err="1"/>
              <a:t>terhadap</a:t>
            </a:r>
            <a:r>
              <a:rPr lang="en-US" sz="2400" b="1" dirty="0"/>
              <a:t> </a:t>
            </a:r>
            <a:r>
              <a:rPr lang="en-US" sz="2400" b="1" dirty="0" err="1"/>
              <a:t>kesatuan-kesatuan</a:t>
            </a:r>
            <a:r>
              <a:rPr lang="en-US" sz="2400" b="1" dirty="0"/>
              <a:t> </a:t>
            </a:r>
            <a:r>
              <a:rPr lang="en-US" sz="2400" b="1" dirty="0" err="1"/>
              <a:t>bukan</a:t>
            </a:r>
            <a:r>
              <a:rPr lang="en-US" sz="2400" b="1" dirty="0"/>
              <a:t> negara(</a:t>
            </a:r>
            <a:r>
              <a:rPr lang="en-US" sz="2400" b="1" dirty="0" err="1"/>
              <a:t>entitas</a:t>
            </a:r>
            <a:r>
              <a:rPr lang="en-US" sz="2400" b="1" dirty="0"/>
              <a:t> non state)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err="1"/>
              <a:t>Ad.a</a:t>
            </a:r>
            <a:r>
              <a:rPr lang="en-US" sz="2400" b="1" dirty="0"/>
              <a:t> </a:t>
            </a:r>
            <a:r>
              <a:rPr lang="en-US" sz="2400" b="1" dirty="0" err="1"/>
              <a:t>Pengakuan</a:t>
            </a:r>
            <a:r>
              <a:rPr lang="en-US" sz="2400" b="1" dirty="0"/>
              <a:t> </a:t>
            </a:r>
            <a:r>
              <a:rPr lang="en-US" sz="2400" b="1" dirty="0" err="1"/>
              <a:t>thdp</a:t>
            </a:r>
            <a:r>
              <a:rPr lang="en-US" sz="2400" b="1" dirty="0"/>
              <a:t> Negara </a:t>
            </a:r>
            <a:r>
              <a:rPr lang="en-US" sz="2400" b="1" dirty="0" err="1"/>
              <a:t>Baru</a:t>
            </a:r>
            <a:endParaRPr lang="en-US" sz="2400" b="1" dirty="0"/>
          </a:p>
          <a:p>
            <a:pPr marL="0" indent="0">
              <a:buNone/>
            </a:pPr>
            <a:r>
              <a:rPr lang="en-US" sz="2400" dirty="0"/>
              <a:t>Negara- negara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/</a:t>
            </a:r>
            <a:r>
              <a:rPr lang="en-US" sz="2400" dirty="0" err="1"/>
              <a:t>merdeka</a:t>
            </a:r>
            <a:r>
              <a:rPr lang="en-US" sz="2400" dirty="0"/>
              <a:t> </a:t>
            </a:r>
            <a:r>
              <a:rPr lang="en-US" sz="2400" dirty="0" err="1"/>
              <a:t>krn</a:t>
            </a:r>
            <a:r>
              <a:rPr lang="en-US" sz="2400" dirty="0"/>
              <a:t> 3 </a:t>
            </a:r>
            <a:r>
              <a:rPr lang="en-US" sz="2400" dirty="0" err="1"/>
              <a:t>hal</a:t>
            </a:r>
            <a:r>
              <a:rPr lang="en-US" sz="2400" dirty="0"/>
              <a:t>, </a:t>
            </a:r>
            <a:r>
              <a:rPr lang="en-US" sz="2400" dirty="0" err="1"/>
              <a:t>yi</a:t>
            </a:r>
            <a:r>
              <a:rPr lang="en-US" sz="2400" dirty="0"/>
              <a:t>:</a:t>
            </a:r>
          </a:p>
          <a:p>
            <a:pPr marL="457200" indent="-457200">
              <a:buAutoNum type="arabicParenBoth"/>
            </a:pP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kemerdekaan</a:t>
            </a:r>
            <a:r>
              <a:rPr lang="en-US" sz="2400" dirty="0"/>
              <a:t> oleh neg </a:t>
            </a:r>
            <a:r>
              <a:rPr lang="en-US" sz="2400" dirty="0" err="1"/>
              <a:t>penjajah</a:t>
            </a:r>
            <a:r>
              <a:rPr lang="en-US" sz="2400" dirty="0"/>
              <a:t>. </a:t>
            </a:r>
            <a:r>
              <a:rPr lang="en-US" sz="2400" dirty="0" err="1"/>
              <a:t>Cth</a:t>
            </a:r>
            <a:r>
              <a:rPr lang="en-US" sz="2400" dirty="0"/>
              <a:t>. </a:t>
            </a:r>
            <a:r>
              <a:rPr lang="en-US" sz="2400" dirty="0" err="1"/>
              <a:t>Brunai</a:t>
            </a:r>
            <a:r>
              <a:rPr lang="en-US" sz="2400" dirty="0"/>
              <a:t> Darussalam;</a:t>
            </a:r>
          </a:p>
          <a:p>
            <a:pPr marL="457200" indent="-457200">
              <a:buAutoNum type="arabicParenBoth"/>
            </a:pPr>
            <a:r>
              <a:rPr lang="en-US" sz="2400" dirty="0" err="1"/>
              <a:t>Krn</a:t>
            </a:r>
            <a:r>
              <a:rPr lang="en-US" sz="2400" dirty="0"/>
              <a:t> </a:t>
            </a:r>
            <a:r>
              <a:rPr lang="en-US" sz="2400" dirty="0" err="1"/>
              <a:t>revolusi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perjuangan</a:t>
            </a:r>
            <a:r>
              <a:rPr lang="en-US" sz="2400" dirty="0"/>
              <a:t> </a:t>
            </a:r>
            <a:r>
              <a:rPr lang="en-US" sz="2400" dirty="0" err="1"/>
              <a:t>kemerdekaan</a:t>
            </a:r>
            <a:r>
              <a:rPr lang="en-US" sz="2400" dirty="0"/>
              <a:t>. </a:t>
            </a:r>
            <a:r>
              <a:rPr lang="en-US" sz="2400" dirty="0" err="1"/>
              <a:t>Cth</a:t>
            </a:r>
            <a:r>
              <a:rPr lang="en-US" sz="2400" dirty="0"/>
              <a:t>. Indonesia;</a:t>
            </a:r>
          </a:p>
          <a:p>
            <a:pPr marL="457200" indent="-457200">
              <a:buAutoNum type="arabicParenBoth"/>
            </a:pPr>
            <a:r>
              <a:rPr lang="en-US" sz="2400" dirty="0" err="1"/>
              <a:t>Krn</a:t>
            </a:r>
            <a:r>
              <a:rPr lang="en-US" sz="2400" dirty="0"/>
              <a:t> </a:t>
            </a:r>
            <a:r>
              <a:rPr lang="en-US" sz="2400" dirty="0" err="1"/>
              <a:t>dekolonisasi</a:t>
            </a:r>
            <a:r>
              <a:rPr lang="en-US" sz="2400" dirty="0"/>
              <a:t>/referendum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disponsori</a:t>
            </a:r>
            <a:r>
              <a:rPr lang="en-US" sz="2400" dirty="0"/>
              <a:t> PBB. </a:t>
            </a:r>
            <a:r>
              <a:rPr lang="en-US" sz="2400" dirty="0" err="1"/>
              <a:t>Cth</a:t>
            </a:r>
            <a:r>
              <a:rPr lang="en-US" sz="2400" dirty="0"/>
              <a:t>. Timor </a:t>
            </a:r>
            <a:r>
              <a:rPr lang="en-US" sz="2400" dirty="0" err="1"/>
              <a:t>Leste</a:t>
            </a:r>
            <a:r>
              <a:rPr lang="en-US" sz="2400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84285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1DE425EB-75F8-433D-B1A4-B97B64577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91" y="132523"/>
            <a:ext cx="11807687" cy="6188764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err="1"/>
              <a:t>Munculnya</a:t>
            </a:r>
            <a:r>
              <a:rPr lang="en-US" sz="2800" dirty="0"/>
              <a:t> neg </a:t>
            </a:r>
            <a:r>
              <a:rPr lang="en-US" sz="2800" dirty="0" err="1"/>
              <a:t>baru</a:t>
            </a:r>
            <a:r>
              <a:rPr lang="en-US" sz="2800" dirty="0"/>
              <a:t> oleh </a:t>
            </a:r>
            <a:r>
              <a:rPr lang="en-US" sz="2800" dirty="0" err="1"/>
              <a:t>sebab</a:t>
            </a:r>
            <a:r>
              <a:rPr lang="en-US" sz="2800" dirty="0"/>
              <a:t> </a:t>
            </a:r>
            <a:r>
              <a:rPr lang="en-US" sz="2800" dirty="0" err="1"/>
              <a:t>pertama</a:t>
            </a:r>
            <a:r>
              <a:rPr lang="en-US" sz="2800" dirty="0"/>
              <a:t> dan </a:t>
            </a:r>
            <a:r>
              <a:rPr lang="en-US" sz="2800" dirty="0" err="1"/>
              <a:t>ketiga</a:t>
            </a:r>
            <a:r>
              <a:rPr lang="en-US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memerlukan</a:t>
            </a:r>
            <a:r>
              <a:rPr lang="en-US" sz="2800" dirty="0"/>
              <a:t> </a:t>
            </a:r>
            <a:r>
              <a:rPr lang="en-US" sz="2800" dirty="0" err="1"/>
              <a:t>pengakuan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neg lain. </a:t>
            </a:r>
            <a:r>
              <a:rPr lang="en-US" sz="2800" dirty="0" err="1"/>
              <a:t>Pengakuan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diberikan</a:t>
            </a:r>
            <a:r>
              <a:rPr lang="en-US" sz="2800" dirty="0"/>
              <a:t> neg lain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sekedar</a:t>
            </a:r>
            <a:r>
              <a:rPr lang="en-US" sz="2800" dirty="0"/>
              <a:t> tata krama </a:t>
            </a:r>
            <a:r>
              <a:rPr lang="en-US" sz="2800" dirty="0" err="1"/>
              <a:t>sopan</a:t>
            </a:r>
            <a:r>
              <a:rPr lang="en-US" sz="2800" dirty="0"/>
              <a:t> </a:t>
            </a:r>
            <a:r>
              <a:rPr lang="en-US" sz="2800" dirty="0" err="1"/>
              <a:t>santun</a:t>
            </a:r>
            <a:r>
              <a:rPr lang="en-US" sz="2800" dirty="0"/>
              <a:t> </a:t>
            </a:r>
            <a:r>
              <a:rPr lang="en-US" sz="2800" dirty="0" err="1"/>
              <a:t>dlm</a:t>
            </a:r>
            <a:r>
              <a:rPr lang="en-US" sz="2800" dirty="0"/>
              <a:t> </a:t>
            </a:r>
            <a:r>
              <a:rPr lang="en-US" sz="2800" dirty="0" err="1"/>
              <a:t>hbgn</a:t>
            </a:r>
            <a:r>
              <a:rPr lang="en-US" sz="2800" dirty="0"/>
              <a:t> int </a:t>
            </a:r>
            <a:r>
              <a:rPr lang="en-US" sz="2800" dirty="0" err="1"/>
              <a:t>saja</a:t>
            </a:r>
            <a:r>
              <a:rPr lang="en-US" sz="2800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dirty="0" err="1"/>
              <a:t>Sedangkan</a:t>
            </a:r>
            <a:r>
              <a:rPr lang="en-US" sz="2800" dirty="0"/>
              <a:t> </a:t>
            </a:r>
            <a:r>
              <a:rPr lang="en-US" sz="2800" dirty="0" err="1"/>
              <a:t>utk</a:t>
            </a:r>
            <a:r>
              <a:rPr lang="en-US" sz="2800" dirty="0"/>
              <a:t> </a:t>
            </a:r>
            <a:r>
              <a:rPr lang="en-US" sz="2800" dirty="0" err="1"/>
              <a:t>peristiwa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ketiga</a:t>
            </a:r>
            <a:r>
              <a:rPr lang="en-US" sz="2800" dirty="0"/>
              <a:t> </a:t>
            </a:r>
            <a:r>
              <a:rPr lang="en-US" sz="2800" dirty="0" err="1"/>
              <a:t>yi</a:t>
            </a:r>
            <a:r>
              <a:rPr lang="en-US" sz="2800" dirty="0"/>
              <a:t> </a:t>
            </a:r>
            <a:r>
              <a:rPr lang="en-US" sz="2800" dirty="0" err="1"/>
              <a:t>kemerdekaan</a:t>
            </a:r>
            <a:r>
              <a:rPr lang="en-US" sz="2800" dirty="0"/>
              <a:t> </a:t>
            </a:r>
            <a:r>
              <a:rPr lang="en-US" sz="2800" dirty="0" err="1"/>
              <a:t>sbgi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perjuangan</a:t>
            </a:r>
            <a:r>
              <a:rPr lang="en-US" sz="2800" dirty="0"/>
              <a:t> </a:t>
            </a:r>
            <a:r>
              <a:rPr lang="en-US" sz="2800" dirty="0" err="1"/>
              <a:t>bersenjata</a:t>
            </a:r>
            <a:r>
              <a:rPr lang="en-US" sz="2800" dirty="0"/>
              <a:t> </a:t>
            </a:r>
            <a:r>
              <a:rPr lang="en-US" sz="2800" dirty="0" err="1"/>
              <a:t>akn</a:t>
            </a:r>
            <a:r>
              <a:rPr lang="en-US" sz="2800" dirty="0"/>
              <a:t> </a:t>
            </a:r>
            <a:r>
              <a:rPr lang="en-US" sz="2800" dirty="0" err="1"/>
              <a:t>memunculkan</a:t>
            </a:r>
            <a:r>
              <a:rPr lang="en-US" sz="2800" dirty="0"/>
              <a:t> </a:t>
            </a:r>
            <a:r>
              <a:rPr lang="en-US" sz="2800" dirty="0" err="1"/>
              <a:t>pengakuan</a:t>
            </a:r>
            <a:r>
              <a:rPr lang="en-US" sz="2800" dirty="0"/>
              <a:t> </a:t>
            </a:r>
            <a:r>
              <a:rPr lang="en-US" sz="2800" dirty="0" err="1"/>
              <a:t>dr</a:t>
            </a:r>
            <a:r>
              <a:rPr lang="en-US" sz="2800" dirty="0"/>
              <a:t> neg-neg lain.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400" b="1" dirty="0"/>
              <a:t>ADA 3 TEORI PENGAKUAN TERHADAP NEGARA BARU(S.TASRIF):</a:t>
            </a:r>
          </a:p>
          <a:p>
            <a:pPr marL="514350" indent="-514350">
              <a:buAutoNum type="alphaLcPeriod"/>
            </a:pPr>
            <a:r>
              <a:rPr lang="en-US" sz="2800" dirty="0" err="1"/>
              <a:t>Teori</a:t>
            </a:r>
            <a:r>
              <a:rPr lang="en-US" sz="2800" dirty="0"/>
              <a:t> </a:t>
            </a:r>
            <a:r>
              <a:rPr lang="en-US" sz="2800" dirty="0" err="1"/>
              <a:t>Konstitutif</a:t>
            </a:r>
            <a:r>
              <a:rPr lang="en-US" sz="2800" dirty="0"/>
              <a:t>(</a:t>
            </a:r>
            <a:r>
              <a:rPr lang="en-US" sz="2800" dirty="0" err="1"/>
              <a:t>Teori</a:t>
            </a:r>
            <a:r>
              <a:rPr lang="en-US" sz="2800" dirty="0"/>
              <a:t> </a:t>
            </a:r>
            <a:r>
              <a:rPr lang="en-US" sz="2800" dirty="0" err="1"/>
              <a:t>membentuk</a:t>
            </a:r>
            <a:r>
              <a:rPr lang="en-US" sz="2800" dirty="0"/>
              <a:t>): </a:t>
            </a:r>
            <a:r>
              <a:rPr lang="en-US" sz="2800" dirty="0" err="1"/>
              <a:t>Suatu</a:t>
            </a:r>
            <a:r>
              <a:rPr lang="en-US" sz="2800" dirty="0"/>
              <a:t> negara </a:t>
            </a:r>
            <a:r>
              <a:rPr lang="en-US" sz="2800" dirty="0" err="1"/>
              <a:t>baru</a:t>
            </a:r>
            <a:r>
              <a:rPr lang="en-US" sz="2800" dirty="0"/>
              <a:t>, </a:t>
            </a:r>
            <a:r>
              <a:rPr lang="en-US" sz="2800" dirty="0" err="1"/>
              <a:t>diakui</a:t>
            </a:r>
            <a:r>
              <a:rPr lang="en-US" sz="2800" dirty="0"/>
              <a:t> </a:t>
            </a:r>
            <a:r>
              <a:rPr lang="en-US" sz="2800" dirty="0" err="1"/>
              <a:t>sbgi</a:t>
            </a:r>
            <a:r>
              <a:rPr lang="en-US" sz="2800" dirty="0"/>
              <a:t> negara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masyarkat</a:t>
            </a:r>
            <a:r>
              <a:rPr lang="en-US" sz="2800" dirty="0"/>
              <a:t> int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terlibih</a:t>
            </a:r>
            <a:r>
              <a:rPr lang="en-US" sz="2800" dirty="0"/>
              <a:t> </a:t>
            </a:r>
            <a:r>
              <a:rPr lang="en-US" sz="2800" dirty="0" err="1"/>
              <a:t>dahulu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pengakuan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negara </a:t>
            </a:r>
            <a:r>
              <a:rPr lang="en-US" sz="2800" dirty="0" err="1"/>
              <a:t>lainnya</a:t>
            </a:r>
            <a:r>
              <a:rPr lang="en-US" sz="2800" dirty="0"/>
              <a:t> </a:t>
            </a:r>
            <a:r>
              <a:rPr lang="en-US" sz="2800" dirty="0" err="1"/>
              <a:t>bhw</a:t>
            </a:r>
            <a:r>
              <a:rPr lang="en-US" sz="2800" dirty="0"/>
              <a:t> neg </a:t>
            </a:r>
            <a:r>
              <a:rPr lang="en-US" sz="2800" dirty="0" err="1"/>
              <a:t>baru</a:t>
            </a:r>
            <a:r>
              <a:rPr lang="en-US" sz="2800" dirty="0"/>
              <a:t> </a:t>
            </a:r>
            <a:r>
              <a:rPr lang="en-US" sz="2800" dirty="0" err="1"/>
              <a:t>tsb</a:t>
            </a:r>
            <a:r>
              <a:rPr lang="en-US" sz="2800" dirty="0"/>
              <a:t> </a:t>
            </a:r>
            <a:r>
              <a:rPr lang="en-US" sz="2800" dirty="0" err="1"/>
              <a:t>benar-benar</a:t>
            </a:r>
            <a:r>
              <a:rPr lang="en-US" sz="2800" dirty="0"/>
              <a:t> </a:t>
            </a:r>
            <a:r>
              <a:rPr lang="en-US" sz="2800" dirty="0" err="1"/>
              <a:t>tlh</a:t>
            </a:r>
            <a:r>
              <a:rPr lang="en-US" sz="2800" dirty="0"/>
              <a:t> </a:t>
            </a:r>
            <a:r>
              <a:rPr lang="en-US" sz="2800" dirty="0" err="1"/>
              <a:t>memenuhi</a:t>
            </a:r>
            <a:r>
              <a:rPr lang="en-US" sz="2800" dirty="0"/>
              <a:t> </a:t>
            </a:r>
            <a:r>
              <a:rPr lang="en-US" sz="2800" dirty="0" err="1"/>
              <a:t>syarat</a:t>
            </a:r>
            <a:r>
              <a:rPr lang="en-US" sz="2800" dirty="0"/>
              <a:t> </a:t>
            </a:r>
            <a:r>
              <a:rPr lang="en-US" sz="2800" dirty="0" err="1"/>
              <a:t>sbgi</a:t>
            </a:r>
            <a:r>
              <a:rPr lang="en-US" sz="2800" dirty="0"/>
              <a:t> negara. </a:t>
            </a:r>
            <a:r>
              <a:rPr lang="en-US" sz="2800" dirty="0" err="1"/>
              <a:t>Penganut</a:t>
            </a:r>
            <a:r>
              <a:rPr lang="en-US" sz="2800" dirty="0"/>
              <a:t>: </a:t>
            </a:r>
            <a:r>
              <a:rPr lang="en-US" sz="2800" dirty="0" err="1"/>
              <a:t>Wheaton,Hershey</a:t>
            </a:r>
            <a:r>
              <a:rPr lang="en-US" sz="2800" dirty="0"/>
              <a:t>, </a:t>
            </a:r>
            <a:r>
              <a:rPr lang="en-US" sz="2800" dirty="0" err="1"/>
              <a:t>Lauterpacht</a:t>
            </a:r>
            <a:r>
              <a:rPr lang="en-US" sz="2800" dirty="0"/>
              <a:t>, Von Liszt, Moore</a:t>
            </a:r>
          </a:p>
        </p:txBody>
      </p:sp>
    </p:spTree>
    <p:extLst>
      <p:ext uri="{BB962C8B-B14F-4D97-AF65-F5344CB8AC3E}">
        <p14:creationId xmlns:p14="http://schemas.microsoft.com/office/powerpoint/2010/main" val="1611834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C8524717-5509-4D8A-83EB-CC606C83E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5" y="198783"/>
            <a:ext cx="11820938" cy="6414051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b="1" dirty="0"/>
              <a:t>b. </a:t>
            </a:r>
            <a:r>
              <a:rPr lang="en-US" sz="2800" b="1" dirty="0" err="1"/>
              <a:t>Teori</a:t>
            </a:r>
            <a:r>
              <a:rPr lang="en-US" sz="2800" b="1" dirty="0"/>
              <a:t> </a:t>
            </a:r>
            <a:r>
              <a:rPr lang="en-US" sz="2800" b="1" dirty="0" err="1"/>
              <a:t>Deklaratif</a:t>
            </a:r>
            <a:r>
              <a:rPr lang="en-US" sz="2800" b="1" dirty="0"/>
              <a:t> (</a:t>
            </a:r>
            <a:r>
              <a:rPr lang="en-US" sz="2800" b="1" dirty="0" err="1"/>
              <a:t>Pernyataan</a:t>
            </a:r>
            <a:r>
              <a:rPr lang="en-US" sz="2800" b="1" dirty="0"/>
              <a:t>): </a:t>
            </a:r>
            <a:r>
              <a:rPr lang="en-US" sz="2800" dirty="0" err="1"/>
              <a:t>Menurut</a:t>
            </a:r>
            <a:r>
              <a:rPr lang="en-US" sz="2800" dirty="0"/>
              <a:t> </a:t>
            </a:r>
            <a:r>
              <a:rPr lang="en-US" sz="2800" dirty="0" err="1"/>
              <a:t>teori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apabila-unsur-unsur</a:t>
            </a:r>
            <a:r>
              <a:rPr lang="en-US" sz="2800" dirty="0"/>
              <a:t> </a:t>
            </a:r>
            <a:r>
              <a:rPr lang="en-US" sz="2800" dirty="0" err="1"/>
              <a:t>kenegaraan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dipenuhi</a:t>
            </a:r>
            <a:r>
              <a:rPr lang="en-US" sz="2800" dirty="0"/>
              <a:t> oleh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politik</a:t>
            </a:r>
            <a:r>
              <a:rPr lang="en-US" sz="2800" dirty="0"/>
              <a:t>/neg </a:t>
            </a:r>
            <a:r>
              <a:rPr lang="en-US" sz="2800" dirty="0" err="1"/>
              <a:t>baru</a:t>
            </a:r>
            <a:r>
              <a:rPr lang="en-US" sz="2800" dirty="0"/>
              <a:t>( ad </a:t>
            </a:r>
            <a:r>
              <a:rPr lang="en-US" sz="2800" dirty="0" err="1"/>
              <a:t>penduduk</a:t>
            </a:r>
            <a:r>
              <a:rPr lang="en-US" sz="2800" dirty="0"/>
              <a:t>, </a:t>
            </a:r>
            <a:r>
              <a:rPr lang="en-US" sz="2800" dirty="0" err="1"/>
              <a:t>ada</a:t>
            </a:r>
            <a:r>
              <a:rPr lang="en-US" sz="2800" dirty="0"/>
              <a:t> wilayah dan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berdaulat</a:t>
            </a:r>
            <a:r>
              <a:rPr lang="en-US" sz="2800" dirty="0"/>
              <a:t>),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sendirinya</a:t>
            </a:r>
            <a:r>
              <a:rPr lang="en-US" sz="2800" dirty="0"/>
              <a:t> </a:t>
            </a:r>
            <a:r>
              <a:rPr lang="en-US" sz="2800" dirty="0" err="1"/>
              <a:t>ia</a:t>
            </a:r>
            <a:r>
              <a:rPr lang="en-US" sz="2800" dirty="0"/>
              <a:t> </a:t>
            </a:r>
            <a:r>
              <a:rPr lang="en-US" sz="2800" dirty="0" err="1"/>
              <a:t>sdh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neg di </a:t>
            </a:r>
            <a:r>
              <a:rPr lang="en-US" sz="2800" dirty="0" err="1"/>
              <a:t>tengah-tengah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int. </a:t>
            </a:r>
            <a:r>
              <a:rPr lang="en-US" sz="2800" dirty="0" err="1"/>
              <a:t>Pengakuan</a:t>
            </a:r>
            <a:r>
              <a:rPr lang="en-US" sz="2800" dirty="0"/>
              <a:t> </a:t>
            </a:r>
            <a:r>
              <a:rPr lang="en-US" sz="2800" dirty="0" err="1"/>
              <a:t>hanyalah</a:t>
            </a:r>
            <a:r>
              <a:rPr lang="en-US" sz="2800" dirty="0"/>
              <a:t> </a:t>
            </a:r>
            <a:r>
              <a:rPr lang="en-US" sz="2800" dirty="0" err="1"/>
              <a:t>bersifat</a:t>
            </a:r>
            <a:r>
              <a:rPr lang="en-US" sz="2800" dirty="0"/>
              <a:t> </a:t>
            </a:r>
            <a:r>
              <a:rPr lang="en-US" sz="2800" dirty="0" err="1"/>
              <a:t>pernyataan</a:t>
            </a:r>
            <a:r>
              <a:rPr lang="en-US" sz="2800" dirty="0"/>
              <a:t> </a:t>
            </a:r>
            <a:r>
              <a:rPr lang="en-US" sz="2800" dirty="0" err="1"/>
              <a:t>saja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penegasan</a:t>
            </a:r>
            <a:r>
              <a:rPr lang="en-US" sz="2800" dirty="0"/>
              <a:t> </a:t>
            </a:r>
            <a:r>
              <a:rPr lang="en-US" sz="2800" dirty="0" err="1"/>
              <a:t>bhw</a:t>
            </a:r>
            <a:r>
              <a:rPr lang="en-US" sz="2800" dirty="0"/>
              <a:t> neg </a:t>
            </a:r>
            <a:r>
              <a:rPr lang="en-US" sz="2800" dirty="0" err="1"/>
              <a:t>baru</a:t>
            </a:r>
            <a:r>
              <a:rPr lang="en-US" sz="2800" dirty="0"/>
              <a:t> </a:t>
            </a:r>
            <a:r>
              <a:rPr lang="en-US" sz="2800" dirty="0" err="1"/>
              <a:t>tsb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eksis</a:t>
            </a:r>
            <a:r>
              <a:rPr lang="en-US" sz="2800" dirty="0"/>
              <a:t>. </a:t>
            </a:r>
            <a:r>
              <a:rPr lang="en-US" sz="2800" dirty="0" err="1"/>
              <a:t>Penganut</a:t>
            </a:r>
            <a:r>
              <a:rPr lang="en-US" sz="2800" dirty="0"/>
              <a:t>: Brierly, Erich, Fishers Williams, </a:t>
            </a:r>
            <a:r>
              <a:rPr lang="en-US" sz="2800" dirty="0" err="1"/>
              <a:t>Francoais</a:t>
            </a:r>
            <a:r>
              <a:rPr lang="en-US" sz="2800" dirty="0"/>
              <a:t>, </a:t>
            </a:r>
            <a:r>
              <a:rPr lang="en-US" sz="2800" dirty="0" err="1"/>
              <a:t>Schwarzenberger</a:t>
            </a:r>
            <a:r>
              <a:rPr lang="en-US" sz="2800" dirty="0"/>
              <a:t>. </a:t>
            </a:r>
          </a:p>
          <a:p>
            <a:pPr marL="0" indent="0" algn="just">
              <a:buNone/>
            </a:pPr>
            <a:r>
              <a:rPr lang="en-US" sz="2800" b="1" dirty="0"/>
              <a:t>c. </a:t>
            </a:r>
            <a:r>
              <a:rPr lang="en-US" sz="2800" b="1" dirty="0" err="1"/>
              <a:t>Teori</a:t>
            </a:r>
            <a:r>
              <a:rPr lang="en-US" sz="2800" b="1" dirty="0"/>
              <a:t> Jalan Tengah: </a:t>
            </a:r>
            <a:r>
              <a:rPr lang="en-US" sz="2800" dirty="0" err="1"/>
              <a:t>Menurut</a:t>
            </a:r>
            <a:r>
              <a:rPr lang="en-US" sz="2800" dirty="0"/>
              <a:t> </a:t>
            </a:r>
            <a:r>
              <a:rPr lang="en-US" sz="2800" dirty="0" err="1"/>
              <a:t>teori</a:t>
            </a:r>
            <a:r>
              <a:rPr lang="en-US" sz="2800" dirty="0"/>
              <a:t> </a:t>
            </a:r>
            <a:r>
              <a:rPr lang="en-US" sz="2800" dirty="0" err="1"/>
              <a:t>jln</a:t>
            </a:r>
            <a:r>
              <a:rPr lang="en-US" sz="2800" dirty="0"/>
              <a:t> </a:t>
            </a:r>
            <a:r>
              <a:rPr lang="en-US" sz="2800" dirty="0" err="1"/>
              <a:t>tengah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negara </a:t>
            </a:r>
            <a:r>
              <a:rPr lang="en-US" sz="2800" dirty="0" err="1"/>
              <a:t>dapt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 int </a:t>
            </a:r>
            <a:r>
              <a:rPr lang="en-US" sz="2800" dirty="0" err="1"/>
              <a:t>tanpa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pengakuan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neg lain(</a:t>
            </a:r>
            <a:r>
              <a:rPr lang="en-US" sz="2800" dirty="0" err="1"/>
              <a:t>teori</a:t>
            </a:r>
            <a:r>
              <a:rPr lang="en-US" sz="2800" dirty="0"/>
              <a:t> </a:t>
            </a:r>
            <a:r>
              <a:rPr lang="en-US" sz="2800" dirty="0" err="1"/>
              <a:t>deklaratoir</a:t>
            </a:r>
            <a:r>
              <a:rPr lang="en-US" sz="2800" dirty="0"/>
              <a:t>),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utk</a:t>
            </a:r>
            <a:r>
              <a:rPr lang="en-US" sz="2800" dirty="0"/>
              <a:t> </a:t>
            </a:r>
            <a:r>
              <a:rPr lang="en-US" sz="2800" dirty="0" err="1"/>
              <a:t>dpt</a:t>
            </a:r>
            <a:r>
              <a:rPr lang="en-US" sz="2800" dirty="0"/>
              <a:t> </a:t>
            </a:r>
            <a:r>
              <a:rPr lang="en-US" sz="2800" dirty="0" err="1"/>
              <a:t>mempergunakan</a:t>
            </a:r>
            <a:r>
              <a:rPr lang="en-US" sz="2800" dirty="0"/>
              <a:t> </a:t>
            </a:r>
            <a:r>
              <a:rPr lang="en-US" sz="2800" dirty="0" err="1"/>
              <a:t>hak-haknya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 int, </a:t>
            </a:r>
            <a:r>
              <a:rPr lang="en-US" sz="2800" dirty="0" err="1"/>
              <a:t>mk</a:t>
            </a:r>
            <a:r>
              <a:rPr lang="en-US" sz="2800" dirty="0"/>
              <a:t> neg </a:t>
            </a:r>
            <a:r>
              <a:rPr lang="en-US" sz="2800" dirty="0" err="1"/>
              <a:t>baru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memerlukan</a:t>
            </a:r>
            <a:r>
              <a:rPr lang="en-US" sz="2800" dirty="0"/>
              <a:t> </a:t>
            </a:r>
            <a:r>
              <a:rPr lang="en-US" sz="2800" dirty="0" err="1"/>
              <a:t>pengakuan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neg-neg </a:t>
            </a:r>
            <a:r>
              <a:rPr lang="en-US" sz="2800" dirty="0" err="1"/>
              <a:t>lainnya</a:t>
            </a:r>
            <a:r>
              <a:rPr lang="en-US" sz="2800" dirty="0"/>
              <a:t>(</a:t>
            </a:r>
            <a:r>
              <a:rPr lang="en-US" sz="2800" dirty="0" err="1"/>
              <a:t>teori</a:t>
            </a:r>
            <a:r>
              <a:rPr lang="en-US" sz="2800" dirty="0"/>
              <a:t> </a:t>
            </a:r>
            <a:r>
              <a:rPr lang="en-US" sz="2800" dirty="0" err="1"/>
              <a:t>konstitutif</a:t>
            </a:r>
            <a:r>
              <a:rPr lang="en-US" sz="2800" dirty="0"/>
              <a:t>). </a:t>
            </a:r>
            <a:r>
              <a:rPr lang="en-US" sz="2800" dirty="0" err="1"/>
              <a:t>Penganut</a:t>
            </a:r>
            <a:r>
              <a:rPr lang="en-US" sz="2800" dirty="0"/>
              <a:t>: JG </a:t>
            </a:r>
            <a:r>
              <a:rPr lang="en-US" sz="2800" dirty="0" err="1"/>
              <a:t>Starke,Verdross</a:t>
            </a:r>
            <a:r>
              <a:rPr lang="en-US" sz="2800" dirty="0"/>
              <a:t>, </a:t>
            </a:r>
            <a:r>
              <a:rPr lang="en-US" sz="2800" dirty="0" err="1"/>
              <a:t>Cavare</a:t>
            </a:r>
            <a:r>
              <a:rPr lang="en-US" sz="2800" dirty="0"/>
              <a:t>, </a:t>
            </a:r>
            <a:r>
              <a:rPr lang="en-US" sz="2800" dirty="0" err="1"/>
              <a:t>Rivier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832936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E9BE1011-2C10-4EEF-B111-9727A1ECD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91" y="0"/>
            <a:ext cx="11767931" cy="602973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b="1" dirty="0"/>
              <a:t>Ad. b. PENGAKUAN TERHADAP PEMERINTAH BARU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err="1"/>
              <a:t>Pergantian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krn</a:t>
            </a:r>
            <a:r>
              <a:rPr lang="en-US" sz="2800" dirty="0"/>
              <a:t> 2 </a:t>
            </a:r>
            <a:r>
              <a:rPr lang="en-US" sz="2800" dirty="0" err="1"/>
              <a:t>hal</a:t>
            </a:r>
            <a:r>
              <a:rPr lang="en-US" sz="2800" dirty="0"/>
              <a:t>:</a:t>
            </a:r>
          </a:p>
          <a:p>
            <a:pPr marL="0" indent="0">
              <a:buNone/>
            </a:pPr>
            <a:r>
              <a:rPr lang="en-US" sz="2800" dirty="0"/>
              <a:t>(a)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konstitusional</a:t>
            </a:r>
            <a:r>
              <a:rPr lang="en-US" sz="2800" dirty="0"/>
              <a:t>. Pd </a:t>
            </a:r>
            <a:r>
              <a:rPr lang="en-US" sz="2800" dirty="0" err="1"/>
              <a:t>pergantian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konstitusional</a:t>
            </a:r>
            <a:r>
              <a:rPr lang="en-US" sz="2800" dirty="0"/>
              <a:t> </a:t>
            </a:r>
            <a:r>
              <a:rPr lang="en-US" sz="2800" dirty="0" err="1"/>
              <a:t>tdk</a:t>
            </a:r>
            <a:r>
              <a:rPr lang="en-US" sz="2800" dirty="0"/>
              <a:t> </a:t>
            </a:r>
            <a:r>
              <a:rPr lang="en-US" sz="2800" dirty="0" err="1"/>
              <a:t>memerlukan</a:t>
            </a:r>
            <a:r>
              <a:rPr lang="en-US" sz="2800" dirty="0"/>
              <a:t> </a:t>
            </a:r>
            <a:r>
              <a:rPr lang="en-US" sz="2800" dirty="0" err="1"/>
              <a:t>pengakuan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neg lain;</a:t>
            </a:r>
          </a:p>
          <a:p>
            <a:pPr marL="0" indent="0">
              <a:buNone/>
            </a:pPr>
            <a:r>
              <a:rPr lang="en-US" sz="2800" dirty="0"/>
              <a:t>(b)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konstitusional</a:t>
            </a:r>
            <a:r>
              <a:rPr lang="en-US" sz="2800" dirty="0"/>
              <a:t> </a:t>
            </a:r>
            <a:r>
              <a:rPr lang="en-US" sz="2800" dirty="0" err="1"/>
              <a:t>yi</a:t>
            </a:r>
            <a:r>
              <a:rPr lang="en-US" sz="2800" dirty="0"/>
              <a:t> </a:t>
            </a:r>
            <a:r>
              <a:rPr lang="en-US" sz="2800" dirty="0" err="1"/>
              <a:t>pergantian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melalui</a:t>
            </a:r>
            <a:r>
              <a:rPr lang="en-US" sz="2800" dirty="0"/>
              <a:t> coup </a:t>
            </a:r>
            <a:r>
              <a:rPr lang="en-US" sz="2800" dirty="0" err="1"/>
              <a:t>d’etat</a:t>
            </a:r>
            <a:r>
              <a:rPr lang="en-US" sz="2800" dirty="0"/>
              <a:t> (</a:t>
            </a:r>
            <a:r>
              <a:rPr lang="en-US" sz="2800" dirty="0" err="1"/>
              <a:t>kudeta</a:t>
            </a:r>
            <a:r>
              <a:rPr lang="en-US" sz="2800" dirty="0"/>
              <a:t>), </a:t>
            </a:r>
            <a:r>
              <a:rPr lang="en-US" sz="2800" dirty="0" err="1"/>
              <a:t>yakni</a:t>
            </a:r>
            <a:r>
              <a:rPr lang="en-US" sz="2800" dirty="0"/>
              <a:t> </a:t>
            </a:r>
            <a:r>
              <a:rPr lang="en-US" sz="2800" dirty="0" err="1"/>
              <a:t>pengambilalihan</a:t>
            </a:r>
            <a:r>
              <a:rPr lang="en-US" sz="2800" dirty="0"/>
              <a:t> </a:t>
            </a:r>
            <a:r>
              <a:rPr lang="en-US" sz="2800" dirty="0" err="1"/>
              <a:t>kekuasaan</a:t>
            </a:r>
            <a:r>
              <a:rPr lang="en-US" sz="2800" dirty="0"/>
              <a:t> </a:t>
            </a:r>
            <a:r>
              <a:rPr lang="en-US" sz="2800" dirty="0" err="1"/>
              <a:t>dgn</a:t>
            </a:r>
            <a:r>
              <a:rPr lang="en-US" sz="2800" dirty="0"/>
              <a:t> </a:t>
            </a:r>
            <a:r>
              <a:rPr lang="en-US" sz="2800" dirty="0" err="1"/>
              <a:t>kekerasan</a:t>
            </a:r>
            <a:r>
              <a:rPr lang="en-US" sz="2800" dirty="0"/>
              <a:t> </a:t>
            </a:r>
            <a:r>
              <a:rPr lang="en-US" sz="2800" dirty="0" err="1"/>
              <a:t>bersenjata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biasanya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kelompok</a:t>
            </a:r>
            <a:r>
              <a:rPr lang="en-US" sz="2800" dirty="0"/>
              <a:t> </a:t>
            </a:r>
            <a:r>
              <a:rPr lang="en-US" sz="2800" dirty="0" err="1"/>
              <a:t>militer</a:t>
            </a:r>
            <a:r>
              <a:rPr lang="en-US" sz="2800" dirty="0"/>
              <a:t>. </a:t>
            </a:r>
            <a:r>
              <a:rPr lang="en-US" sz="2800" dirty="0" err="1"/>
              <a:t>Cth</a:t>
            </a:r>
            <a:r>
              <a:rPr lang="en-US" sz="2800" dirty="0"/>
              <a:t> di Thailand </a:t>
            </a:r>
            <a:r>
              <a:rPr lang="en-US" sz="2800" dirty="0" err="1"/>
              <a:t>thn</a:t>
            </a:r>
            <a:r>
              <a:rPr lang="en-US" sz="2800" dirty="0"/>
              <a:t> 2006. Pada </a:t>
            </a:r>
            <a:r>
              <a:rPr lang="en-US" sz="2800" dirty="0" err="1"/>
              <a:t>pergantian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jenis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neg-neg lain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mengambil</a:t>
            </a:r>
            <a:r>
              <a:rPr lang="en-US" sz="2800" dirty="0"/>
              <a:t> </a:t>
            </a:r>
            <a:r>
              <a:rPr lang="en-US" sz="2800" dirty="0" err="1"/>
              <a:t>sikap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pekgakuan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menolak</a:t>
            </a:r>
            <a:r>
              <a:rPr lang="en-US" sz="2800" dirty="0"/>
              <a:t> </a:t>
            </a:r>
            <a:r>
              <a:rPr lang="en-US" sz="2800" dirty="0" err="1"/>
              <a:t>memberikn</a:t>
            </a:r>
            <a:r>
              <a:rPr lang="en-US" sz="2800" dirty="0"/>
              <a:t> </a:t>
            </a:r>
            <a:r>
              <a:rPr lang="en-US" sz="2800" dirty="0" err="1"/>
              <a:t>pengakuan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sz="2800" dirty="0"/>
              <a:t>- </a:t>
            </a:r>
            <a:r>
              <a:rPr lang="en-US" sz="2800" dirty="0" err="1"/>
              <a:t>Pengakuan</a:t>
            </a:r>
            <a:r>
              <a:rPr lang="en-US" sz="2800" dirty="0"/>
              <a:t> </a:t>
            </a:r>
            <a:r>
              <a:rPr lang="en-US" sz="2800" dirty="0" err="1"/>
              <a:t>kpd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baru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inkonstitusional</a:t>
            </a:r>
            <a:r>
              <a:rPr lang="en-US" sz="2800" dirty="0"/>
              <a:t> </a:t>
            </a:r>
            <a:r>
              <a:rPr lang="en-US" sz="2800" dirty="0" err="1"/>
              <a:t>biasanya</a:t>
            </a:r>
            <a:r>
              <a:rPr lang="en-US" sz="2800" dirty="0"/>
              <a:t> </a:t>
            </a:r>
            <a:r>
              <a:rPr lang="en-US" sz="2800" dirty="0" err="1"/>
              <a:t>diberikan</a:t>
            </a:r>
            <a:r>
              <a:rPr lang="en-US" sz="2800" dirty="0"/>
              <a:t> </a:t>
            </a:r>
            <a:r>
              <a:rPr lang="en-US" sz="2800" dirty="0" err="1"/>
              <a:t>dlm</a:t>
            </a:r>
            <a:r>
              <a:rPr lang="en-US" sz="2800" dirty="0"/>
              <a:t> 2 </a:t>
            </a:r>
            <a:r>
              <a:rPr lang="en-US" sz="2800" dirty="0" err="1"/>
              <a:t>tingkatan</a:t>
            </a:r>
            <a:r>
              <a:rPr lang="en-US" sz="2800" dirty="0"/>
              <a:t> </a:t>
            </a:r>
            <a:r>
              <a:rPr lang="en-US" sz="2800" dirty="0" err="1"/>
              <a:t>yi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b="1" i="1" dirty="0"/>
              <a:t>de facto </a:t>
            </a:r>
            <a:r>
              <a:rPr lang="en-US" sz="2800" dirty="0"/>
              <a:t>dan </a:t>
            </a:r>
            <a:r>
              <a:rPr lang="en-US" sz="2800" dirty="0" err="1"/>
              <a:t>pengakuan</a:t>
            </a:r>
            <a:r>
              <a:rPr lang="en-US" sz="2800" dirty="0"/>
              <a:t> </a:t>
            </a:r>
            <a:r>
              <a:rPr lang="en-US" sz="2800" b="1" i="1" dirty="0"/>
              <a:t>de jure. </a:t>
            </a:r>
            <a:r>
              <a:rPr lang="en-US" sz="2800" dirty="0" err="1"/>
              <a:t>Akn</a:t>
            </a:r>
            <a:r>
              <a:rPr lang="en-US" sz="2800" dirty="0"/>
              <a:t>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tingkatan-tingkatan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selalu</a:t>
            </a:r>
            <a:r>
              <a:rPr lang="en-US" sz="2800" dirty="0"/>
              <a:t> </a:t>
            </a:r>
            <a:r>
              <a:rPr lang="en-US" sz="2800" dirty="0" err="1"/>
              <a:t>hrs</a:t>
            </a:r>
            <a:r>
              <a:rPr lang="en-US" sz="2800" dirty="0"/>
              <a:t> </a:t>
            </a:r>
            <a:r>
              <a:rPr lang="en-US" sz="2800" dirty="0" err="1"/>
              <a:t>dilalui</a:t>
            </a:r>
            <a:r>
              <a:rPr lang="en-US" sz="2800" dirty="0"/>
              <a:t>, </a:t>
            </a:r>
            <a:r>
              <a:rPr lang="en-US" sz="2800" dirty="0" err="1"/>
              <a:t>sebab</a:t>
            </a:r>
            <a:r>
              <a:rPr lang="en-US" sz="2800" dirty="0"/>
              <a:t>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saja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neg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pengakuanlangsung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b="1" i="1" dirty="0"/>
              <a:t>de jure.</a:t>
            </a:r>
            <a:endParaRPr lang="id-ID" b="1" i="1" dirty="0"/>
          </a:p>
        </p:txBody>
      </p:sp>
    </p:spTree>
    <p:extLst>
      <p:ext uri="{BB962C8B-B14F-4D97-AF65-F5344CB8AC3E}">
        <p14:creationId xmlns:p14="http://schemas.microsoft.com/office/powerpoint/2010/main" val="1508141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8B62F637-04C2-4D5C-B780-2721627F1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6" y="106017"/>
            <a:ext cx="11847443" cy="63742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 err="1"/>
              <a:t>Ad.c</a:t>
            </a:r>
            <a:r>
              <a:rPr lang="en-US" sz="2400" b="1" dirty="0"/>
              <a:t> PENGAKUAN TERHADAP PEMBERONTAK DAN PIHAK BERPERANG(BELLIGERENT)</a:t>
            </a:r>
          </a:p>
          <a:p>
            <a:pPr marL="0" indent="0" algn="just">
              <a:buNone/>
            </a:pPr>
            <a:r>
              <a:rPr lang="en-US" sz="2400" dirty="0"/>
              <a:t>-</a:t>
            </a:r>
            <a:r>
              <a:rPr lang="en-US" dirty="0" err="1"/>
              <a:t>Eksistensi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berperang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wilayah neg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tiba-tiba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didahului</a:t>
            </a:r>
            <a:r>
              <a:rPr lang="en-US" dirty="0"/>
              <a:t> oleh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“</a:t>
            </a:r>
            <a:r>
              <a:rPr lang="en-US" dirty="0" err="1"/>
              <a:t>pemberontakan</a:t>
            </a:r>
            <a:r>
              <a:rPr lang="en-US" dirty="0"/>
              <a:t>”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pd bag wilayah neg.</a:t>
            </a:r>
          </a:p>
          <a:p>
            <a:pPr marL="0" indent="0" algn="just">
              <a:buNone/>
            </a:pPr>
            <a:r>
              <a:rPr lang="en-US" dirty="0"/>
              <a:t>-</a:t>
            </a:r>
            <a:r>
              <a:rPr lang="en-US" dirty="0" err="1"/>
              <a:t>Dlm</a:t>
            </a:r>
            <a:r>
              <a:rPr lang="en-US" dirty="0"/>
              <a:t> HI kata “</a:t>
            </a:r>
            <a:r>
              <a:rPr lang="en-US" dirty="0" err="1"/>
              <a:t>pemberontakan</a:t>
            </a:r>
            <a:r>
              <a:rPr lang="en-US" dirty="0"/>
              <a:t>”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bhs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tdpt</a:t>
            </a:r>
            <a:r>
              <a:rPr lang="en-US" dirty="0"/>
              <a:t> 3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yi</a:t>
            </a:r>
            <a:r>
              <a:rPr lang="en-US" dirty="0"/>
              <a:t> insurrection, rebellion dan revolution, </a:t>
            </a:r>
            <a:r>
              <a:rPr lang="en-US" dirty="0" err="1"/>
              <a:t>yg</a:t>
            </a:r>
            <a:r>
              <a:rPr lang="en-US" dirty="0"/>
              <a:t> masing-masing </a:t>
            </a:r>
            <a:r>
              <a:rPr lang="en-US" dirty="0" err="1"/>
              <a:t>memiliki</a:t>
            </a:r>
            <a:r>
              <a:rPr lang="en-US" dirty="0"/>
              <a:t> arti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lain.</a:t>
            </a:r>
          </a:p>
          <a:p>
            <a:pPr algn="just">
              <a:buFontTx/>
              <a:buChar char="-"/>
            </a:pPr>
            <a:r>
              <a:rPr lang="en-US" dirty="0" err="1"/>
              <a:t>Revolusi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merombak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radikal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social  di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wil</a:t>
            </a:r>
            <a:r>
              <a:rPr lang="en-US" dirty="0"/>
              <a:t> neg;</a:t>
            </a:r>
          </a:p>
          <a:p>
            <a:pPr algn="just">
              <a:buFontTx/>
              <a:buChar char="-"/>
            </a:pPr>
            <a:r>
              <a:rPr lang="en-US" dirty="0"/>
              <a:t> </a:t>
            </a:r>
            <a:r>
              <a:rPr lang="en-US" dirty="0" err="1"/>
              <a:t>Rebelli</a:t>
            </a:r>
            <a:r>
              <a:rPr lang="en-US" dirty="0"/>
              <a:t> </a:t>
            </a:r>
            <a:r>
              <a:rPr lang="en-US" dirty="0" err="1"/>
              <a:t>adlh</a:t>
            </a:r>
            <a:r>
              <a:rPr lang="en-US" dirty="0"/>
              <a:t> </a:t>
            </a:r>
            <a:r>
              <a:rPr lang="en-US" dirty="0" err="1"/>
              <a:t>perjuangan</a:t>
            </a:r>
            <a:r>
              <a:rPr lang="en-US" dirty="0"/>
              <a:t> Sebagian </a:t>
            </a:r>
            <a:r>
              <a:rPr lang="en-US" dirty="0" err="1"/>
              <a:t>wil</a:t>
            </a:r>
            <a:r>
              <a:rPr lang="en-US" dirty="0"/>
              <a:t> neg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menggulingkan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di </a:t>
            </a:r>
            <a:r>
              <a:rPr lang="en-US" dirty="0" err="1"/>
              <a:t>wil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;</a:t>
            </a:r>
          </a:p>
          <a:p>
            <a:pPr algn="just">
              <a:buFontTx/>
              <a:buChar char="-"/>
            </a:pPr>
            <a:r>
              <a:rPr lang="en-US" dirty="0"/>
              <a:t> </a:t>
            </a:r>
            <a:r>
              <a:rPr lang="en-US" dirty="0" err="1"/>
              <a:t>Insurreksi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kegiatan-kegiatan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tujuannya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sempit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revolusi</a:t>
            </a:r>
            <a:r>
              <a:rPr lang="en-US" dirty="0"/>
              <a:t> dan </a:t>
            </a:r>
            <a:r>
              <a:rPr lang="en-US" dirty="0" err="1"/>
              <a:t>rebelli</a:t>
            </a:r>
            <a:r>
              <a:rPr lang="en-US" dirty="0"/>
              <a:t>, </a:t>
            </a:r>
            <a:r>
              <a:rPr lang="en-US" dirty="0" err="1"/>
              <a:t>spt</a:t>
            </a:r>
            <a:r>
              <a:rPr lang="en-US" dirty="0"/>
              <a:t> </a:t>
            </a:r>
            <a:r>
              <a:rPr lang="en-US" dirty="0" err="1"/>
              <a:t>kekerasan</a:t>
            </a:r>
            <a:r>
              <a:rPr lang="en-US" dirty="0"/>
              <a:t> </a:t>
            </a:r>
            <a:r>
              <a:rPr lang="en-US" dirty="0" err="1"/>
              <a:t>bersenjata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bersenjata</a:t>
            </a:r>
            <a:r>
              <a:rPr lang="en-US" dirty="0"/>
              <a:t> di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propinsi</a:t>
            </a:r>
            <a:r>
              <a:rPr lang="en-US" dirty="0"/>
              <a:t>. </a:t>
            </a:r>
          </a:p>
          <a:p>
            <a:pPr algn="just">
              <a:buFontTx/>
              <a:buChar char="-"/>
            </a:pPr>
            <a:r>
              <a:rPr lang="en-US" dirty="0"/>
              <a:t>(Schuman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dikutih</a:t>
            </a:r>
            <a:r>
              <a:rPr lang="en-US" dirty="0"/>
              <a:t> S. </a:t>
            </a:r>
            <a:r>
              <a:rPr lang="en-US" dirty="0" err="1"/>
              <a:t>Tasrif</a:t>
            </a:r>
            <a:r>
              <a:rPr lang="en-US" dirty="0"/>
              <a:t>(1966:87)</a:t>
            </a:r>
          </a:p>
          <a:p>
            <a:pPr algn="just">
              <a:buFontTx/>
              <a:buChar char="-"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12806090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311</TotalTime>
  <Words>1247</Words>
  <Application>Microsoft Office PowerPoint</Application>
  <PresentationFormat>Widescreen</PresentationFormat>
  <Paragraphs>74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Abadi</vt:lpstr>
      <vt:lpstr>Arial</vt:lpstr>
      <vt:lpstr>Calibri</vt:lpstr>
      <vt:lpstr>Calibri Light</vt:lpstr>
      <vt:lpstr>Gill Sans MT</vt:lpstr>
      <vt:lpstr>Tw Cen MT</vt:lpstr>
      <vt:lpstr>Wingdings</vt:lpstr>
      <vt:lpstr>Galeri</vt:lpstr>
      <vt:lpstr>Tema Office</vt:lpstr>
      <vt:lpstr>1_Galeri</vt:lpstr>
      <vt:lpstr>Pengakuan dalam hukum internasional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GOD BLESS…   WHATEVER YOU DO,  DO IT HEARTLY AS TO GOD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Pengakuan dalam hukum internasional</dc:title>
  <dc:creator>Naek Siregar</dc:creator>
  <cp:lastModifiedBy>ASUS</cp:lastModifiedBy>
  <cp:revision>6</cp:revision>
  <dcterms:created xsi:type="dcterms:W3CDTF">2021-10-05T13:31:46Z</dcterms:created>
  <dcterms:modified xsi:type="dcterms:W3CDTF">2021-10-25T00:19:59Z</dcterms:modified>
</cp:coreProperties>
</file>