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3" r:id="rId4"/>
    <p:sldId id="264" r:id="rId5"/>
    <p:sldId id="258" r:id="rId6"/>
    <p:sldId id="260" r:id="rId7"/>
    <p:sldId id="259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0EE499-D129-484D-B5C0-D0F3AC30E8B1}" type="doc">
      <dgm:prSet loTypeId="urn:microsoft.com/office/officeart/2005/8/layout/vList3" loCatId="list" qsTypeId="urn:microsoft.com/office/officeart/2005/8/quickstyle/simple1" qsCatId="simple" csTypeId="urn:microsoft.com/office/officeart/2005/8/colors/colorful2" csCatId="accent1" phldr="0"/>
      <dgm:spPr/>
    </dgm:pt>
    <dgm:pt modelId="{BEB4A0DE-FB16-4C4F-8DEA-03570694B93A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b="1"/>
            <a:t>Tatap Muka di kelas</a:t>
          </a:r>
          <a:endParaRPr lang="en-US" b="1"/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(Kuliah + Studi Kasus)</a:t>
          </a:r>
          <a:r>
            <a:rPr lang="en-US"/>
            <a:t/>
          </a:r>
          <a:endParaRPr lang="en-US"/>
        </a:p>
      </dgm:t>
    </dgm:pt>
    <dgm:pt modelId="{A1CD0B47-03FC-4535-A972-2673574CE2F3}" cxnId="{71DF51AC-BBFB-4AF9-826C-BBB2A9841338}" type="parTrans">
      <dgm:prSet/>
      <dgm:spPr/>
    </dgm:pt>
    <dgm:pt modelId="{66283CB7-69B8-41D5-A569-950515985F71}" cxnId="{71DF51AC-BBFB-4AF9-826C-BBB2A9841338}" type="sibTrans">
      <dgm:prSet/>
      <dgm:spPr/>
    </dgm:pt>
    <dgm:pt modelId="{11A5EA0A-517A-463B-9BA8-5EB54D7D10F8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Praktikum</a:t>
          </a:r>
          <a:endParaRPr lang="en-US"/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 (Lab Pembelajaran Fisika)</a:t>
          </a:r>
          <a:endParaRPr lang="en-US"/>
        </a:p>
      </dgm:t>
    </dgm:pt>
    <dgm:pt modelId="{E2B15CF1-464F-45CC-BFE4-6F0AA417C19E}" cxnId="{375A74D1-73DB-4A6E-A6C3-6B3172D073FB}" type="parTrans">
      <dgm:prSet/>
      <dgm:spPr/>
    </dgm:pt>
    <dgm:pt modelId="{4EA87785-B7B3-4F48-BB13-D91C5DEA8DC1}" cxnId="{375A74D1-73DB-4A6E-A6C3-6B3172D073FB}" type="sibTrans">
      <dgm:prSet/>
      <dgm:spPr/>
    </dgm:pt>
    <dgm:pt modelId="{3A30B1D0-F146-41C6-9373-8CC849B0566C}" type="pres">
      <dgm:prSet presAssocID="{800EE499-D129-484D-B5C0-D0F3AC30E8B1}" presName="linearFlow" presStyleCnt="0">
        <dgm:presLayoutVars>
          <dgm:dir/>
          <dgm:resizeHandles val="exact"/>
        </dgm:presLayoutVars>
      </dgm:prSet>
      <dgm:spPr/>
    </dgm:pt>
    <dgm:pt modelId="{65AAD8D9-A2BB-4BC0-ADC4-32A3E0934999}" type="pres">
      <dgm:prSet presAssocID="{BEB4A0DE-FB16-4C4F-8DEA-03570694B93A}" presName="composite" presStyleCnt="0"/>
      <dgm:spPr/>
    </dgm:pt>
    <dgm:pt modelId="{F8DF891C-0D10-4055-A8A8-3FC34ADEDC5B}" type="pres">
      <dgm:prSet presAssocID="{BEB4A0DE-FB16-4C4F-8DEA-03570694B93A}" presName="imgShp" presStyleLbl="fgImgPlace1" presStyleIdx="0" presStyleCnt="2"/>
      <dgm:spPr/>
    </dgm:pt>
    <dgm:pt modelId="{5D3E6026-A697-4D8F-84B5-C5321A8528B3}" type="pres">
      <dgm:prSet presAssocID="{BEB4A0DE-FB16-4C4F-8DEA-03570694B93A}" presName="txShp" presStyleLbl="node1" presStyleIdx="0" presStyleCnt="2">
        <dgm:presLayoutVars>
          <dgm:bulletEnabled val="1"/>
        </dgm:presLayoutVars>
      </dgm:prSet>
      <dgm:spPr/>
    </dgm:pt>
    <dgm:pt modelId="{01F33C7F-4C3C-42D3-8542-4BC345A10B4C}" type="pres">
      <dgm:prSet presAssocID="{66283CB7-69B8-41D5-A569-950515985F71}" presName="spacing" presStyleCnt="0"/>
      <dgm:spPr/>
    </dgm:pt>
    <dgm:pt modelId="{5373068E-DCEB-4D3C-BFF1-43C34CE727FD}" type="pres">
      <dgm:prSet presAssocID="{11A5EA0A-517A-463B-9BA8-5EB54D7D10F8}" presName="composite" presStyleCnt="0"/>
      <dgm:spPr/>
    </dgm:pt>
    <dgm:pt modelId="{48C23F44-CDC2-4998-B9C4-F737C51D3228}" type="pres">
      <dgm:prSet presAssocID="{11A5EA0A-517A-463B-9BA8-5EB54D7D10F8}" presName="imgShp" presStyleLbl="fgImgPlace1" presStyleIdx="1" presStyleCnt="2"/>
      <dgm:spPr/>
    </dgm:pt>
    <dgm:pt modelId="{DC27DDA6-73A4-45AF-8B52-70E594C6E063}" type="pres">
      <dgm:prSet presAssocID="{11A5EA0A-517A-463B-9BA8-5EB54D7D10F8}" presName="txShp" presStyleLbl="node1" presStyleIdx="1" presStyleCnt="2">
        <dgm:presLayoutVars>
          <dgm:bulletEnabled val="1"/>
        </dgm:presLayoutVars>
      </dgm:prSet>
      <dgm:spPr/>
    </dgm:pt>
  </dgm:ptLst>
  <dgm:cxnLst>
    <dgm:cxn modelId="{71DF51AC-BBFB-4AF9-826C-BBB2A9841338}" srcId="{800EE499-D129-484D-B5C0-D0F3AC30E8B1}" destId="{BEB4A0DE-FB16-4C4F-8DEA-03570694B93A}" srcOrd="0" destOrd="0" parTransId="{A1CD0B47-03FC-4535-A972-2673574CE2F3}" sibTransId="{66283CB7-69B8-41D5-A569-950515985F71}"/>
    <dgm:cxn modelId="{375A74D1-73DB-4A6E-A6C3-6B3172D073FB}" srcId="{800EE499-D129-484D-B5C0-D0F3AC30E8B1}" destId="{11A5EA0A-517A-463B-9BA8-5EB54D7D10F8}" srcOrd="1" destOrd="0" parTransId="{E2B15CF1-464F-45CC-BFE4-6F0AA417C19E}" sibTransId="{4EA87785-B7B3-4F48-BB13-D91C5DEA8DC1}"/>
    <dgm:cxn modelId="{3F94C7B4-B4DE-42F8-B286-B7FF5AED2BAF}" type="presOf" srcId="{800EE499-D129-484D-B5C0-D0F3AC30E8B1}" destId="{3A30B1D0-F146-41C6-9373-8CC849B0566C}" srcOrd="0" destOrd="0" presId="urn:microsoft.com/office/officeart/2005/8/layout/vList3"/>
    <dgm:cxn modelId="{88A3ED83-959B-47BF-A145-DEDD71C7CE73}" type="presParOf" srcId="{3A30B1D0-F146-41C6-9373-8CC849B0566C}" destId="{65AAD8D9-A2BB-4BC0-ADC4-32A3E0934999}" srcOrd="0" destOrd="0" presId="urn:microsoft.com/office/officeart/2005/8/layout/vList3"/>
    <dgm:cxn modelId="{38DC4095-7054-40A1-9D50-46FCD2BAFC7D}" type="presParOf" srcId="{65AAD8D9-A2BB-4BC0-ADC4-32A3E0934999}" destId="{F8DF891C-0D10-4055-A8A8-3FC34ADEDC5B}" srcOrd="0" destOrd="0" presId="urn:microsoft.com/office/officeart/2005/8/layout/vList3"/>
    <dgm:cxn modelId="{55D4F046-0FB0-43B2-9947-3652EBDF6348}" type="presParOf" srcId="{65AAD8D9-A2BB-4BC0-ADC4-32A3E0934999}" destId="{5D3E6026-A697-4D8F-84B5-C5321A8528B3}" srcOrd="1" destOrd="0" presId="urn:microsoft.com/office/officeart/2005/8/layout/vList3"/>
    <dgm:cxn modelId="{37D8B479-F914-438D-A2D4-DD92C7CDF209}" type="presOf" srcId="{BEB4A0DE-FB16-4C4F-8DEA-03570694B93A}" destId="{5D3E6026-A697-4D8F-84B5-C5321A8528B3}" srcOrd="0" destOrd="0" presId="urn:microsoft.com/office/officeart/2005/8/layout/vList3"/>
    <dgm:cxn modelId="{A3094A95-31CE-4310-B840-FFF96C45B42F}" type="presParOf" srcId="{3A30B1D0-F146-41C6-9373-8CC849B0566C}" destId="{01F33C7F-4C3C-42D3-8542-4BC345A10B4C}" srcOrd="1" destOrd="0" presId="urn:microsoft.com/office/officeart/2005/8/layout/vList3"/>
    <dgm:cxn modelId="{BE107FF3-3D7A-40C6-B591-28260928D5E3}" type="presOf" srcId="{66283CB7-69B8-41D5-A569-950515985F71}" destId="{01F33C7F-4C3C-42D3-8542-4BC345A10B4C}" srcOrd="0" destOrd="0" presId="urn:microsoft.com/office/officeart/2005/8/layout/vList3"/>
    <dgm:cxn modelId="{3A8E93AD-A603-48AD-93B1-8BBCB2959F89}" type="presParOf" srcId="{3A30B1D0-F146-41C6-9373-8CC849B0566C}" destId="{5373068E-DCEB-4D3C-BFF1-43C34CE727FD}" srcOrd="2" destOrd="0" presId="urn:microsoft.com/office/officeart/2005/8/layout/vList3"/>
    <dgm:cxn modelId="{6B5B1483-470A-4A54-B193-E97108D59C44}" type="presParOf" srcId="{5373068E-DCEB-4D3C-BFF1-43C34CE727FD}" destId="{48C23F44-CDC2-4998-B9C4-F737C51D3228}" srcOrd="0" destOrd="2" presId="urn:microsoft.com/office/officeart/2005/8/layout/vList3"/>
    <dgm:cxn modelId="{98E14E71-504F-4EFB-88BE-60AA9F866DA6}" type="presParOf" srcId="{5373068E-DCEB-4D3C-BFF1-43C34CE727FD}" destId="{DC27DDA6-73A4-45AF-8B52-70E594C6E063}" srcOrd="1" destOrd="2" presId="urn:microsoft.com/office/officeart/2005/8/layout/vList3"/>
    <dgm:cxn modelId="{81ACAAC6-90E1-4A43-BA7B-FA69A64129A2}" type="presOf" srcId="{11A5EA0A-517A-463B-9BA8-5EB54D7D10F8}" destId="{DC27DDA6-73A4-45AF-8B52-70E594C6E063}" srcOrd="0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10885805" cy="2764155"/>
        <a:chOff x="0" y="0"/>
        <a:chExt cx="10885805" cy="2764155"/>
      </a:xfrm>
    </dsp:grpSpPr>
    <dsp:sp modelId="{5D3E6026-A697-4D8F-84B5-C5321A8528B3}">
      <dsp:nvSpPr>
        <dsp:cNvPr id="4" name="Pentagon 3"/>
        <dsp:cNvSpPr/>
      </dsp:nvSpPr>
      <dsp:spPr bwMode="white">
        <a:xfrm rot="10800000">
          <a:off x="2130501" y="0"/>
          <a:ext cx="7239060" cy="1228513"/>
        </a:xfrm>
        <a:prstGeom prst="homePlate">
          <a:avLst/>
        </a:prstGeom>
      </dsp:spPr>
      <dsp:style>
        <a:lnRef idx="2">
          <a:schemeClr val="lt1"/>
        </a:lnRef>
        <a:fillRef idx="1">
          <a:schemeClr val="accent2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rot="10800000" vert="horz" wrap="square" lIns="541740" tIns="102870" rIns="192024" bIns="102870" anchor="ctr"/>
        <a:lstStyle>
          <a:lvl1pPr algn="ctr">
            <a:defRPr sz="27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b="1"/>
            <a:t>Tatap Muka di kelas</a:t>
          </a:r>
          <a:endParaRPr lang="en-US" b="1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(Kuliah + Studi Kasus)</a:t>
          </a:r>
          <a:endParaRPr lang="en-US"/>
        </a:p>
      </dsp:txBody>
      <dsp:txXfrm rot="10800000">
        <a:off x="2130501" y="0"/>
        <a:ext cx="7239060" cy="1228513"/>
      </dsp:txXfrm>
    </dsp:sp>
    <dsp:sp modelId="{F8DF891C-0D10-4055-A8A8-3FC34ADEDC5B}">
      <dsp:nvSpPr>
        <dsp:cNvPr id="3" name="Oval 2"/>
        <dsp:cNvSpPr/>
      </dsp:nvSpPr>
      <dsp:spPr bwMode="white">
        <a:xfrm>
          <a:off x="1516244" y="0"/>
          <a:ext cx="1228513" cy="1228513"/>
        </a:xfrm>
        <a:prstGeom prst="ellipse">
          <a:avLst/>
        </a:prstGeom>
      </dsp:spPr>
      <dsp:style>
        <a:lnRef idx="2">
          <a:schemeClr val="lt1"/>
        </a:lnRef>
        <a:fillRef idx="1">
          <a:schemeClr val="accent2">
            <a:tint val="50000"/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/>
      </dsp:style>
      <dsp:txXfrm>
        <a:off x="1516244" y="0"/>
        <a:ext cx="1228513" cy="1228513"/>
      </dsp:txXfrm>
    </dsp:sp>
    <dsp:sp modelId="{DC27DDA6-73A4-45AF-8B52-70E594C6E063}">
      <dsp:nvSpPr>
        <dsp:cNvPr id="6" name="Pentagon 5"/>
        <dsp:cNvSpPr/>
      </dsp:nvSpPr>
      <dsp:spPr bwMode="white">
        <a:xfrm rot="10800000">
          <a:off x="2130501" y="1535642"/>
          <a:ext cx="7239060" cy="1228513"/>
        </a:xfrm>
        <a:prstGeom prst="homePlate">
          <a:avLst/>
        </a:prstGeom>
      </dsp:spPr>
      <dsp:style>
        <a:lnRef idx="2">
          <a:schemeClr val="lt1"/>
        </a:lnRef>
        <a:fillRef idx="1">
          <a:schemeClr val="accent2">
            <a:hueOff val="1380000"/>
            <a:satOff val="-6666"/>
            <a:lumOff val="3922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rot="10800000" vert="horz" wrap="square" lIns="541740" tIns="102870" rIns="192024" bIns="102870" anchor="ctr"/>
        <a:lstStyle>
          <a:lvl1pPr algn="ctr">
            <a:defRPr sz="27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Praktikum</a:t>
          </a:r>
          <a:endParaRPr lang="en-US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 (Lab Pembelajaran Fisika)</a:t>
          </a:r>
          <a:endParaRPr lang="en-US"/>
        </a:p>
      </dsp:txBody>
      <dsp:txXfrm rot="10800000">
        <a:off x="2130501" y="1535642"/>
        <a:ext cx="7239060" cy="1228513"/>
      </dsp:txXfrm>
    </dsp:sp>
    <dsp:sp modelId="{48C23F44-CDC2-4998-B9C4-F737C51D3228}">
      <dsp:nvSpPr>
        <dsp:cNvPr id="5" name="Oval 4"/>
        <dsp:cNvSpPr/>
      </dsp:nvSpPr>
      <dsp:spPr bwMode="white">
        <a:xfrm>
          <a:off x="1516244" y="1535642"/>
          <a:ext cx="1228513" cy="1228513"/>
        </a:xfrm>
        <a:prstGeom prst="ellipse">
          <a:avLst/>
        </a:prstGeom>
      </dsp:spPr>
      <dsp:style>
        <a:lnRef idx="2">
          <a:schemeClr val="lt1"/>
        </a:lnRef>
        <a:fillRef idx="1">
          <a:schemeClr val="accent2">
            <a:tint val="50000"/>
            <a:hueOff val="1620000"/>
            <a:satOff val="-4705"/>
            <a:lumOff val="-391"/>
            <a:alpha val="100000"/>
          </a:schemeClr>
        </a:fillRef>
        <a:effectRef idx="0">
          <a:scrgbClr r="0" g="0" b="0"/>
        </a:effectRef>
        <a:fontRef idx="minor"/>
      </dsp:style>
      <dsp:txXfrm>
        <a:off x="1516244" y="1535642"/>
        <a:ext cx="1228513" cy="12285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type="homePlate" r:blip="" rot="180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4.png"/><Relationship Id="rId20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2.png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56F13E1-2D39-413A-916C-B69951D557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CB1D8-F95D-4F7E-B6E1-6F3807F0B708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571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Logo Vclas Termodinamika (3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1" y="452718"/>
            <a:ext cx="9404723" cy="1400530"/>
          </a:xfrm>
        </p:spPr>
        <p:txBody>
          <a:bodyPr/>
          <a:p>
            <a:pPr algn="ctr"/>
            <a:r>
              <a:rPr lang="en-US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CPL</a:t>
            </a:r>
            <a:br>
              <a:rPr lang="en-US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</a:t>
            </a:r>
            <a:r>
              <a:rPr lang="en-US" altLang="en-US" sz="2400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Capaian  Pembelajaran Lulusan  Program Studi)</a:t>
            </a:r>
            <a:r>
              <a:rPr lang="en-US" sz="2400" b="1">
                <a:ln/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en-US" sz="2400" b="1">
              <a:ln/>
              <a:solidFill>
                <a:schemeClr val="accent3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995" y="2052955"/>
            <a:ext cx="10410825" cy="4195445"/>
          </a:xfrm>
        </p:spPr>
        <p:txBody>
          <a:bodyPr>
            <a:noAutofit/>
          </a:bodyPr>
          <a:p>
            <a:r>
              <a:rPr lang="en-US" altLang="en-US" sz="2400">
                <a:latin typeface="Candara" panose="020E0502030303020204" charset="0"/>
                <a:cs typeface="Candara" panose="020E0502030303020204" charset="0"/>
              </a:rPr>
              <a:t>Menunjukkan pengetahuan tentang fisika klasik (mekanika, elektrodinamika, termodinamika, osilasi, gelombang dan optik) dan akrab dengan dasar-dasar fisika kuantum, atom dan molekuler, nuklir, partikel elementer dan fisika zat padat.</a:t>
            </a:r>
            <a:endParaRPr lang="en-US" altLang="en-US" sz="2400">
              <a:latin typeface="Candara" panose="020E0502030303020204" charset="0"/>
              <a:cs typeface="Candara" panose="020E0502030303020204" charset="0"/>
            </a:endParaRPr>
          </a:p>
          <a:p>
            <a:r>
              <a:rPr lang="en-US" altLang="en-US" sz="2400">
                <a:latin typeface="Candara" panose="020E0502030303020204" charset="0"/>
                <a:cs typeface="Candara" panose="020E0502030303020204" charset="0"/>
              </a:rPr>
              <a:t>Memformulasikan sistem fisika menggunakan matematika untuk memecahkan masalah fisika.</a:t>
            </a:r>
            <a:endParaRPr lang="en-US" altLang="en-US" sz="2400">
              <a:latin typeface="Candara" panose="020E0502030303020204" charset="0"/>
              <a:cs typeface="Candara" panose="020E0502030303020204" charset="0"/>
            </a:endParaRPr>
          </a:p>
          <a:p>
            <a:pPr marL="0" indent="0">
              <a:buNone/>
            </a:pPr>
            <a:endParaRPr lang="en-US" altLang="en-US" sz="2400">
              <a:latin typeface="Candara" panose="020E0502030303020204" charset="0"/>
              <a:cs typeface="Candara" panose="020E050203030302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511" y="452718"/>
            <a:ext cx="9404723" cy="1400530"/>
          </a:xfrm>
        </p:spPr>
        <p:txBody>
          <a:bodyPr/>
          <a:p>
            <a:pPr algn="ctr"/>
            <a:r>
              <a:rPr lang="en-US" b="1"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CPMK</a:t>
            </a:r>
            <a:br>
              <a:rPr lang="en-US" b="1">
                <a:solidFill>
                  <a:schemeClr val="accent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altLang="fi-FI" sz="2400" b="1" dirty="0">
                <a:effectLst/>
                <a:sym typeface="+mn-ea"/>
              </a:rPr>
              <a:t>(</a:t>
            </a:r>
            <a:r>
              <a:rPr lang="fi-FI" sz="2400" b="1" dirty="0">
                <a:effectLst/>
                <a:sym typeface="+mn-ea"/>
              </a:rPr>
              <a:t>Capaian Pembelajaran Mata Kuliah</a:t>
            </a:r>
            <a:r>
              <a:rPr lang="en-US" altLang="fi-FI" sz="2400" b="1" dirty="0">
                <a:effectLst/>
                <a:sym typeface="+mn-ea"/>
              </a:rPr>
              <a:t>)</a:t>
            </a:r>
            <a:endParaRPr lang="en-US" altLang="fi-FI" sz="2400" b="1" dirty="0">
              <a:solidFill>
                <a:schemeClr val="accent3"/>
              </a:solidFill>
              <a:effectLst/>
              <a:sym typeface="+mn-ea"/>
            </a:endParaRPr>
          </a:p>
        </p:txBody>
      </p:sp>
      <p:graphicFrame>
        <p:nvGraphicFramePr>
          <p:cNvPr id="4" name="Content Placeholder 3"/>
          <p:cNvGraphicFramePr/>
          <p:nvPr>
            <p:ph sz="half" idx="2"/>
            <p:custDataLst>
              <p:tags r:id="rId1"/>
            </p:custDataLst>
          </p:nvPr>
        </p:nvGraphicFramePr>
        <p:xfrm>
          <a:off x="1166495" y="2056130"/>
          <a:ext cx="10267315" cy="2522220"/>
        </p:xfrm>
        <a:graphic>
          <a:graphicData uri="http://schemas.openxmlformats.org/drawingml/2006/table">
            <a:tbl>
              <a:tblPr/>
              <a:tblGrid>
                <a:gridCol w="1831975"/>
                <a:gridCol w="8435340"/>
              </a:tblGrid>
              <a:tr h="1261110">
                <a:tc>
                  <a:txBody>
                    <a:bodyPr/>
                    <a:p>
                      <a:pPr marL="50165" indent="0">
                        <a:spcBef>
                          <a:spcPts val="10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</a:rPr>
                        <a:t>CPMK</a:t>
                      </a:r>
                      <a:r>
                        <a:rPr sz="200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</a:rPr>
                        <a:t> 1</a:t>
                      </a:r>
                      <a:endParaRPr sz="200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50165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latin typeface="Calibri" panose="020F0502020204030204"/>
                          <a:ea typeface="Calibri" panose="020F0502020204030204"/>
                        </a:rPr>
                        <a:t>Menganalisis konsep-konsep mekanika klasik (besaran, vektor, kinematika, dinamika, usaha-energi, momentum, benda tegar) dan memformulasikan solusi matematis untuk menyelesaikan masalah fisis terkait gerak benda.</a:t>
                      </a:r>
                      <a:endParaRPr lang="zh-CN" sz="20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1110">
                <a:tc>
                  <a:txBody>
                    <a:bodyPr/>
                    <a:p>
                      <a:pPr marL="50165" indent="0">
                        <a:spcBef>
                          <a:spcPts val="10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</a:rPr>
                        <a:t>CPMK</a:t>
                      </a:r>
                      <a:r>
                        <a:rPr sz="200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</a:rPr>
                        <a:t> 2</a:t>
                      </a:r>
                      <a:endParaRPr sz="200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164465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Calibri" panose="020F0502020204030204"/>
                          <a:ea typeface="Arial MT"/>
                        </a:rPr>
                        <a:t> Memahami prinsip termodinamika (suhu, kalor, sistem, hukum termodinamika) dan memformulasikan perubahan energi dalam proses termodinamika menggunakan pendekatan matematis.</a:t>
                      </a:r>
                      <a:endParaRPr sz="2000">
                        <a:latin typeface="Calibri" panose="020F0502020204030204"/>
                        <a:ea typeface="Arial MT"/>
                      </a:endParaRPr>
                    </a:p>
                  </a:txBody>
                  <a:tcPr marL="0" marR="0" marT="0" marB="0" anchor="t" anchorCtr="0">
                    <a:lnL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231F2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05" y="168275"/>
            <a:ext cx="10757535" cy="1400810"/>
          </a:xfrm>
        </p:spPr>
        <p:txBody>
          <a:bodyPr/>
          <a:lstStyle/>
          <a:p>
            <a:pPr algn="ctr"/>
            <a:r>
              <a:rPr lang="en-US" altLang="fi-FI" sz="3200" b="1" dirty="0">
                <a:effectLst/>
              </a:rPr>
              <a:t>Sub-</a:t>
            </a:r>
            <a:r>
              <a:rPr lang="fi-FI" sz="3200" b="1" dirty="0">
                <a:effectLst/>
              </a:rPr>
              <a:t>CPMK </a:t>
            </a:r>
            <a:br>
              <a:rPr lang="fi-FI" sz="3200" b="1" dirty="0">
                <a:effectLst/>
              </a:rPr>
            </a:br>
            <a:r>
              <a:rPr lang="fi-FI" sz="3200" b="1" dirty="0">
                <a:effectLst/>
              </a:rPr>
              <a:t>(</a:t>
            </a:r>
            <a:r>
              <a:rPr lang="en-US" altLang="fi-FI" sz="3200" b="1" dirty="0">
                <a:effectLst/>
              </a:rPr>
              <a:t>Sub-</a:t>
            </a:r>
            <a:r>
              <a:rPr lang="fi-FI" sz="3200" b="1" dirty="0">
                <a:effectLst/>
              </a:rPr>
              <a:t>Capaian Pembelajaran Mata Kuliah)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custDataLst>
              <p:tags r:id="rId1"/>
            </p:custDataLst>
          </p:nvPr>
        </p:nvGraphicFramePr>
        <p:xfrm>
          <a:off x="217805" y="1208405"/>
          <a:ext cx="11875135" cy="5609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410"/>
                <a:gridCol w="11388725"/>
              </a:tblGrid>
              <a:tr h="5003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Menganalisis </a:t>
                      </a:r>
                      <a:r>
                        <a:rPr lang="en-US" sz="1200" b="1" dirty="0" err="1">
                          <a:effectLst/>
                        </a:rPr>
                        <a:t>Besaran pokok, besaran turunanan, dimensi</a:t>
                      </a:r>
                      <a:r>
                        <a:rPr lang="en-US" sz="1200" dirty="0" err="1">
                          <a:effectLst/>
                        </a:rPr>
                        <a:t> dan melakukan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pengukuran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tunggal</a:t>
                      </a:r>
                      <a:r>
                        <a:rPr lang="en-US" sz="1200" dirty="0">
                          <a:effectLst/>
                        </a:rPr>
                        <a:t> dan </a:t>
                      </a:r>
                      <a:r>
                        <a:rPr lang="en-US" sz="1200" dirty="0" err="1">
                          <a:effectLst/>
                        </a:rPr>
                        <a:t>berulang</a:t>
                      </a:r>
                      <a:r>
                        <a:rPr lang="en-US" sz="1200" dirty="0">
                          <a:effectLst/>
                        </a:rPr>
                        <a:t> dan </a:t>
                      </a:r>
                      <a:r>
                        <a:rPr lang="en-US" sz="1200" dirty="0" err="1">
                          <a:effectLst/>
                        </a:rPr>
                        <a:t>melaporkan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hasilnya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menggunakan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aturan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angka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penting</a:t>
                      </a:r>
                      <a:r>
                        <a:rPr lang="en-US" sz="1200" dirty="0">
                          <a:effectLst/>
                        </a:rPr>
                        <a:t>  dengan tepat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2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Mengaplikasikan besaran </a:t>
                      </a:r>
                      <a:r>
                        <a:rPr lang="en-US" sz="1200" b="1">
                          <a:effectLst/>
                        </a:rPr>
                        <a:t>Vektor, skalar</a:t>
                      </a:r>
                      <a:r>
                        <a:rPr lang="en-US" sz="1200">
                          <a:effectLst/>
                        </a:rPr>
                        <a:t>, (penjumlahan dan perkalian) baik secara grafis dan analisis dengan tepat.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5003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3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Menganalisis besaran gerak (posisi, kecepatan, dan percepatan) benda pada gerak lurus beraturan (GLB),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gerak lurus berubah beraturan</a:t>
                      </a:r>
                      <a:r>
                        <a:rPr lang="en-US" sz="1200">
                          <a:effectLst/>
                          <a:sym typeface="+mn-ea"/>
                        </a:rPr>
                        <a:t> (GLBB) dengan tepat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5003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4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Menganalisis persamaan lintasan pada</a:t>
                      </a:r>
                      <a:r>
                        <a:rPr lang="en-US" sz="1200" b="1" dirty="0" err="1">
                          <a:effectLst/>
                        </a:rPr>
                        <a:t> gerak parabola</a:t>
                      </a:r>
                      <a:r>
                        <a:rPr lang="en-US" sz="1200" dirty="0" err="1">
                          <a:effectLst/>
                        </a:rPr>
                        <a:t> terkait kecepatan, percepatan dan contoh penerapannya dalam kehidupan sehari-hari dengan tepat.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51816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5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 defTabSz="457200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en-US" sz="1200" dirty="0" err="1">
                          <a:effectLst/>
                          <a:sym typeface="+mn-ea"/>
                        </a:rPr>
                        <a:t>Menerapkan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hukum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- </a:t>
                      </a:r>
                      <a:r>
                        <a:rPr lang="en-US" sz="1200" b="1" dirty="0" err="1">
                          <a:effectLst/>
                          <a:sym typeface="+mn-ea"/>
                        </a:rPr>
                        <a:t>hukum</a:t>
                      </a:r>
                      <a:r>
                        <a:rPr lang="en-US" sz="1200" b="1" dirty="0">
                          <a:effectLst/>
                          <a:sym typeface="+mn-ea"/>
                        </a:rPr>
                        <a:t> Newton 1, 2, 3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untuk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menyelesaikan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masalah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gerak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pada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benda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karena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pengaruh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gaya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luar (gaya gesek, gaya tegangan tali dan gaya normal)</a:t>
                      </a:r>
                      <a:r>
                        <a:rPr lang="en-US" sz="1200">
                          <a:effectLst/>
                          <a:sym typeface="+mn-ea"/>
                        </a:rPr>
                        <a:t>dengan tepat 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6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altLang="sv-SE" sz="1200">
                          <a:effectLst/>
                          <a:latin typeface="Times New Roman" panose="02020603050405020304" pitchFamily="18" charset="0"/>
                        </a:rPr>
                        <a:t>Menganalisis pengaruh </a:t>
                      </a:r>
                      <a:r>
                        <a:rPr lang="en-US" altLang="sv-SE" sz="1200" b="1">
                          <a:effectLst/>
                          <a:latin typeface="Times New Roman" panose="02020603050405020304" pitchFamily="18" charset="0"/>
                        </a:rPr>
                        <a:t>usaha oleh gaya </a:t>
                      </a:r>
                      <a:r>
                        <a:rPr lang="en-US" altLang="sv-SE" sz="1200">
                          <a:effectLst/>
                          <a:latin typeface="Times New Roman" panose="02020603050405020304" pitchFamily="18" charset="0"/>
                        </a:rPr>
                        <a:t>konstan dan h</a:t>
                      </a:r>
                      <a:r>
                        <a:rPr lang="en-US" altLang="sv-SE" sz="1200" b="1">
                          <a:effectLst/>
                          <a:latin typeface="Times New Roman" panose="02020603050405020304" pitchFamily="18" charset="0"/>
                        </a:rPr>
                        <a:t>ukum kekekalan energi </a:t>
                      </a:r>
                      <a:r>
                        <a:rPr lang="en-US" altLang="sv-SE" sz="1200">
                          <a:effectLst/>
                          <a:latin typeface="Times New Roman" panose="02020603050405020304" pitchFamily="18" charset="0"/>
                        </a:rPr>
                        <a:t>pada enegri mekanik (energi potensial dan energi kinetik)</a:t>
                      </a:r>
                      <a:r>
                        <a:rPr lang="en-US" sz="1200">
                          <a:effectLst/>
                          <a:sym typeface="+mn-ea"/>
                        </a:rPr>
                        <a:t>dengan tepat . </a:t>
                      </a:r>
                      <a:endParaRPr lang="en-US" altLang="sv-SE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5003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 7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Menjelaskan konsep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impuls, momentum,</a:t>
                      </a:r>
                      <a:r>
                        <a:rPr lang="en-US" sz="1200">
                          <a:effectLst/>
                          <a:sym typeface="+mn-ea"/>
                        </a:rPr>
                        <a:t> dan hukum kekekalan momentum linear pada tumbukan lenting sempurna, sebagian dan tidak lenting sama sekali dengan tepat.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 8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sym typeface="+mn-ea"/>
                        </a:rPr>
                        <a:t>Menganalisis keadaan </a:t>
                      </a:r>
                      <a:r>
                        <a:rPr lang="sv-SE" sz="1200" b="1">
                          <a:effectLst/>
                          <a:sym typeface="+mn-ea"/>
                        </a:rPr>
                        <a:t>gerak benda </a:t>
                      </a:r>
                      <a:r>
                        <a:rPr lang="en-US" altLang="sv-SE" sz="1200" b="1">
                          <a:effectLst/>
                          <a:sym typeface="+mn-ea"/>
                        </a:rPr>
                        <a:t>melingkar </a:t>
                      </a:r>
                      <a:r>
                        <a:rPr lang="sv-SE" sz="1200">
                          <a:effectLst/>
                          <a:sym typeface="+mn-ea"/>
                        </a:rPr>
                        <a:t>yang berkaitan dengan posisi sudut, kecepatan sudut, dan percepatan sudut</a:t>
                      </a:r>
                      <a:r>
                        <a:rPr lang="en-US" altLang="sv-SE" sz="1200">
                          <a:effectLst/>
                          <a:sym typeface="+mn-ea"/>
                        </a:rPr>
                        <a:t> dengan tepat.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9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13589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Menggunakan konsep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dinamika gerak rotasi </a:t>
                      </a:r>
                      <a:r>
                        <a:rPr lang="en-US" sz="1200">
                          <a:effectLst/>
                          <a:sym typeface="+mn-ea"/>
                        </a:rPr>
                        <a:t>dalam menganalisis gerak rotasi (momen inersia, torsi dan momentum sudut dengan tepat 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10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Menganalisis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kesetimbangan titik dan benda tegar</a:t>
                      </a:r>
                      <a:r>
                        <a:rPr lang="en-US" sz="1200">
                          <a:effectLst/>
                          <a:sym typeface="+mn-ea"/>
                        </a:rPr>
                        <a:t> dan menentukan posisi titik berat benda homogen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>
                          <a:effectLst/>
                          <a:sym typeface="+mn-ea"/>
                        </a:rPr>
                        <a:t>dengan tepat 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29210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11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0" indent="0" algn="l">
                        <a:lnSpc>
                          <a:spcPct val="114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Menganalisis konsep-konsep pada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 fluida diam</a:t>
                      </a:r>
                      <a:r>
                        <a:rPr lang="en-US" sz="1200">
                          <a:effectLst/>
                          <a:sym typeface="+mn-ea"/>
                        </a:rPr>
                        <a:t> (tekanan hidrostatik, hukum Pascal dan Hukum Archimides) dengan tepat.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  <a:tr h="449580">
                <a:tc>
                  <a:txBody>
                    <a:bodyPr/>
                    <a:lstStyle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12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lstStyle/>
                    <a:p>
                      <a:pPr marL="114300" marR="9144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Menganalisis konsep-konsep pada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 fluida bergerak </a:t>
                      </a:r>
                      <a:r>
                        <a:rPr lang="en-US" sz="1200" b="0">
                          <a:effectLst/>
                          <a:sym typeface="+mn-ea"/>
                        </a:rPr>
                        <a:t>(persamaan kontinuitas, persamaan Bernouli) dan contoh penerapannya dalam kehidupan sehari-hari dengan tepat.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sym typeface="+mn-ea"/>
                      </a:endParaRPr>
                    </a:p>
                  </a:txBody>
                  <a:tcPr marL="83356" marR="83356" marT="41678" marB="41678"/>
                </a:tc>
              </a:tr>
              <a:tr h="449580">
                <a:tc>
                  <a:txBody>
                    <a:bodyPr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sym typeface="+mn-ea"/>
                        </a:rPr>
                        <a:t> 13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p>
                      <a:pPr marL="114300" marR="9144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effectLst/>
                          <a:sym typeface="+mn-ea"/>
                        </a:rPr>
                        <a:t>Menganalisis konsep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suhu</a:t>
                      </a:r>
                      <a:r>
                        <a:rPr lang="en-US" sz="1200">
                          <a:effectLst/>
                          <a:sym typeface="+mn-ea"/>
                        </a:rPr>
                        <a:t>, skala termometer, dan pengaruh </a:t>
                      </a:r>
                      <a:r>
                        <a:rPr lang="en-US" sz="1200" b="1">
                          <a:effectLst/>
                          <a:sym typeface="+mn-ea"/>
                        </a:rPr>
                        <a:t>kalor</a:t>
                      </a:r>
                      <a:r>
                        <a:rPr lang="en-US" sz="1200">
                          <a:effectLst/>
                          <a:sym typeface="+mn-ea"/>
                        </a:rPr>
                        <a:t> terhadap perubahan suhu dan wujud benda (kalor laten, azaz Black dan pemuaian) dengan tepat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sym typeface="+mn-ea"/>
                      </a:endParaRPr>
                    </a:p>
                  </a:txBody>
                  <a:tcPr marL="83356" marR="83356" marT="41678" marB="41678"/>
                </a:tc>
              </a:tr>
              <a:tr h="438150">
                <a:tc>
                  <a:txBody>
                    <a:bodyPr/>
                    <a:p>
                      <a:pPr marL="71120" marR="0" indent="0" algn="l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effectLst/>
                          <a:sym typeface="+mn-ea"/>
                        </a:rPr>
                        <a:t>14</a:t>
                      </a:r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  <a:tc>
                  <a:txBody>
                    <a:bodyPr/>
                    <a:p>
                      <a:pPr marL="114300" marR="9144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err="1">
                          <a:effectLst/>
                          <a:sym typeface="+mn-ea"/>
                        </a:rPr>
                        <a:t>Menerapkan </a:t>
                      </a:r>
                      <a:r>
                        <a:rPr lang="en-US" sz="1200" b="1" dirty="0" err="1">
                          <a:effectLst/>
                          <a:sym typeface="+mn-ea"/>
                        </a:rPr>
                        <a:t>persamaan gas ideal</a:t>
                      </a:r>
                      <a:r>
                        <a:rPr lang="en-US" sz="1200" dirty="0" err="1">
                          <a:effectLst/>
                          <a:sym typeface="+mn-ea"/>
                        </a:rPr>
                        <a:t> dan </a:t>
                      </a:r>
                      <a:r>
                        <a:rPr lang="en-US" sz="1200" b="1" dirty="0" err="1">
                          <a:effectLst/>
                          <a:sym typeface="+mn-ea"/>
                        </a:rPr>
                        <a:t>pengantar</a:t>
                      </a:r>
                      <a:r>
                        <a:rPr lang="en-US" sz="1200" b="1" dirty="0">
                          <a:effectLst/>
                          <a:sym typeface="+mn-ea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sym typeface="+mn-ea"/>
                        </a:rPr>
                        <a:t>hukum-hukum</a:t>
                      </a:r>
                      <a:r>
                        <a:rPr lang="en-US" sz="1200" b="1" dirty="0">
                          <a:effectLst/>
                          <a:sym typeface="+mn-ea"/>
                        </a:rPr>
                        <a:t> T</a:t>
                      </a:r>
                      <a:r>
                        <a:rPr lang="en-US" sz="1200" b="1" dirty="0" err="1">
                          <a:effectLst/>
                          <a:sym typeface="+mn-ea"/>
                        </a:rPr>
                        <a:t>ermodinamika</a:t>
                      </a:r>
                      <a:r>
                        <a:rPr lang="en-US" sz="1200" dirty="0">
                          <a:effectLst/>
                          <a:sym typeface="+mn-ea"/>
                        </a:rPr>
                        <a:t> I dan II pada proses Termodinamika dengan tepat.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356" marR="83356" marT="41678" marB="41678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01899" y="630000"/>
            <a:ext cx="9404723" cy="1400530"/>
          </a:xfrm>
        </p:spPr>
        <p:txBody>
          <a:bodyPr/>
          <a:lstStyle/>
          <a:p>
            <a:pPr algn="ctr"/>
            <a:r>
              <a:rPr lang="en-US" b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Pelaksanaan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Perkuliahan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endParaRPr lang="en-US" b="1" u="sng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652780" y="1818005"/>
          <a:ext cx="10885805" cy="2764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342" y="1751966"/>
            <a:ext cx="9404723" cy="1400530"/>
          </a:xfrm>
        </p:spPr>
        <p:txBody>
          <a:bodyPr/>
          <a:lstStyle/>
          <a:p>
            <a:r>
              <a:rPr lang="en-US" sz="2800" b="1" u="sng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Referensi</a:t>
            </a:r>
            <a:r>
              <a:rPr lang="en-US" sz="2800" b="1" u="sng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Utama</a:t>
            </a:r>
            <a:endParaRPr lang="en-US" sz="2800" b="1" u="sng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480" y="2335530"/>
            <a:ext cx="9312910" cy="817245"/>
          </a:xfrm>
        </p:spPr>
        <p:txBody>
          <a:bodyPr>
            <a:normAutofit/>
          </a:bodyPr>
          <a:lstStyle/>
          <a:p>
            <a:pPr marL="342900" marR="0" lvl="0" indent="-3429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sv-SE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</a:rPr>
              <a:t>Giancoli, Douglas C. 2014. Fisika (terjemahan edisi ke-7) . Jakarta: Erlangga.</a:t>
            </a:r>
            <a:endParaRPr lang="sv-SE" dirty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919480" y="3641090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400" b="1" u="sng" dirty="0" err="1">
                <a:solidFill>
                  <a:schemeClr val="accent3">
                    <a:lumMod val="20000"/>
                    <a:lumOff val="80000"/>
                  </a:schemeClr>
                </a:solidFill>
                <a:sym typeface="+mn-ea"/>
              </a:rPr>
              <a:t>Referensi</a:t>
            </a:r>
            <a:r>
              <a:rPr lang="en-US" sz="2400" b="1" u="sng" dirty="0">
                <a:solidFill>
                  <a:schemeClr val="accent3">
                    <a:lumMod val="20000"/>
                    <a:lumOff val="80000"/>
                  </a:schemeClr>
                </a:solidFill>
                <a:sym typeface="+mn-ea"/>
              </a:rPr>
              <a:t> Tambahan : </a:t>
            </a:r>
            <a:endParaRPr lang="en-US" sz="2400" b="1" u="sng" dirty="0">
              <a:solidFill>
                <a:schemeClr val="accent3">
                  <a:lumMod val="20000"/>
                  <a:lumOff val="80000"/>
                </a:schemeClr>
              </a:solidFill>
              <a:sym typeface="+mn-ea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854710" y="4101465"/>
            <a:ext cx="9312910" cy="23634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571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42900" marR="0" lvl="0" indent="-3429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en-US" altLang="en-US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</a:rPr>
              <a:t>Tipler, P.A., 2001, Fisika Untuk Sains dan Teknik, Edisi ketiga Jilid 2, Erlangga,. Jakarta.</a:t>
            </a:r>
            <a:endParaRPr lang="en-US" altLang="en-US" dirty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  <a:p>
            <a:pPr marL="342900" marR="0" lvl="0" indent="-3429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en-US" altLang="en-US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</a:rPr>
              <a:t>D. Halliday, R. Resnick, and J. Walker, Fundamental of Physics 9th Edition,. 9th ed. USA: John Wiley &amp; Sons, Inc, 2011.</a:t>
            </a:r>
            <a:endParaRPr lang="en-US" altLang="en-US" dirty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  <a:p>
            <a:pPr marL="342900" marR="0" lvl="0" indent="-3429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en-US" altLang="en-US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</a:rPr>
              <a:t>Abdullah, Mikrajuddin. 2016. Fisika Dasar I . Bandung: Institut Teknologi Bandung</a:t>
            </a:r>
            <a:endParaRPr lang="en-US" altLang="en-US" dirty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  <a:p>
            <a:pPr marL="342900" marR="0" lvl="0" indent="-3429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en-US" altLang="en-US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</a:rPr>
              <a:t>dll</a:t>
            </a:r>
            <a:endParaRPr lang="en-US" altLang="en-US" dirty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1040236" y="446485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Referensi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Perkuliahan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endParaRPr lang="en-US" b="1" u="sng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7581" y="938960"/>
            <a:ext cx="9404723" cy="1400530"/>
          </a:xfrm>
        </p:spPr>
        <p:txBody>
          <a:bodyPr/>
          <a:lstStyle/>
          <a:p>
            <a:pPr marL="457200" marR="0" lvl="1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sz="4800" u="sng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Aspek</a:t>
            </a:r>
            <a:r>
              <a:rPr lang="en-US" sz="4800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 </a:t>
            </a:r>
            <a:r>
              <a:rPr lang="en-US" sz="4800" u="sng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Penilaian</a:t>
            </a:r>
            <a:r>
              <a:rPr lang="en-US" sz="4800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 </a:t>
            </a:r>
            <a:endParaRPr lang="en-US" sz="4800" u="sng" dirty="0">
              <a:solidFill>
                <a:schemeClr val="accent3">
                  <a:lumMod val="60000"/>
                  <a:lumOff val="40000"/>
                </a:schemeClr>
              </a:solidFill>
              <a:latin typeface="Berlin Sans FB" panose="020E0602020502020306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10128" y="2105330"/>
          <a:ext cx="8801100" cy="33381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3725"/>
                <a:gridCol w="3381112"/>
                <a:gridCol w="2300955"/>
                <a:gridCol w="2525439"/>
              </a:tblGrid>
              <a:tr h="34215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No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Nilai Akhir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Prosentase (%)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161290" marR="0" indent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Prosentase total (%)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 anchor="ctr"/>
                </a:tc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1.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Aktivitas Partisipasi</a:t>
                      </a:r>
                      <a:endParaRPr lang="en-US" sz="20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10%</a:t>
                      </a:r>
                      <a:endParaRPr lang="en-US" sz="20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 rowSpan="3">
                  <a:txBody>
                    <a:bodyPr/>
                    <a:lstStyle/>
                    <a:p>
                      <a:pPr marL="0" marR="0" indent="0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Berlin Sans FB" panose="020E0602020502020306" pitchFamily="34" charset="0"/>
                        </a:rPr>
                        <a:t>65%</a:t>
                      </a:r>
                      <a:endParaRPr lang="en-US" sz="28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2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Berlin Sans FB" panose="020E0602020502020306" pitchFamily="34" charset="0"/>
                        </a:rPr>
                        <a:t>Studi Kasus</a:t>
                      </a:r>
                      <a:endParaRPr lang="en-US" sz="2000" dirty="0" err="1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35%</a:t>
                      </a:r>
                      <a:endParaRPr lang="en-US" sz="20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 vMerge="1">
                  <a:tcPr/>
                </a:tc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3</a:t>
                      </a:r>
                      <a:endParaRPr lang="en-US" sz="20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Berlin Sans FB" panose="020E0602020502020306" pitchFamily="34" charset="0"/>
                        </a:rPr>
                        <a:t>Praktikum</a:t>
                      </a:r>
                      <a:endParaRPr lang="en-US" sz="2000" dirty="0" err="1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20 %</a:t>
                      </a:r>
                      <a:endParaRPr lang="en-US" sz="20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 vMerge="1">
                  <a:tcPr marL="68580" marR="68580"/>
                </a:tc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Berlin Sans FB" panose="020E0602020502020306" pitchFamily="34" charset="0"/>
                        </a:rPr>
                        <a:t>4</a:t>
                      </a:r>
                      <a:endParaRPr lang="en-US" sz="28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Kognitif</a:t>
                      </a:r>
                      <a:endParaRPr lang="en-US" sz="20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US" sz="20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 rowSpan="5">
                  <a:txBody>
                    <a:bodyPr/>
                    <a:lstStyle/>
                    <a:p>
                      <a:pPr marL="0" marR="0" indent="0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Berlin Sans FB" panose="020E0602020502020306" pitchFamily="34" charset="0"/>
                        </a:rPr>
                        <a:t>35%</a:t>
                      </a:r>
                      <a:endParaRPr lang="en-US" sz="28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a. Tugas</a:t>
                      </a:r>
                      <a:endParaRPr lang="en-US" sz="20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5%</a:t>
                      </a:r>
                      <a:endParaRPr lang="en-US" sz="20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 vMerge="1">
                  <a:tcPr/>
                </a:tc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b. </a:t>
                      </a:r>
                      <a:r>
                        <a:rPr lang="en-US" sz="2000" dirty="0" err="1">
                          <a:effectLst/>
                          <a:latin typeface="Berlin Sans FB" panose="020E0602020502020306" pitchFamily="34" charset="0"/>
                        </a:rPr>
                        <a:t>Kuis</a:t>
                      </a:r>
                      <a:endParaRPr lang="en-US" sz="20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5%</a:t>
                      </a:r>
                      <a:endParaRPr lang="en-US" sz="20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 vMerge="1">
                  <a:tcPr/>
                </a:tc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c. UTS</a:t>
                      </a:r>
                      <a:endParaRPr lang="en-US" sz="20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Berlin Sans FB" panose="020E0602020502020306" pitchFamily="34" charset="0"/>
                        </a:rPr>
                        <a:t>10%</a:t>
                      </a:r>
                      <a:endParaRPr lang="en-US" sz="20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 vMerge="1">
                  <a:tcPr/>
                </a:tc>
              </a:tr>
              <a:tr h="34215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Berlin Sans FB" panose="020E0602020502020306" pitchFamily="34" charset="0"/>
                        </a:rPr>
                        <a:t> </a:t>
                      </a:r>
                      <a:endParaRPr lang="en-US" sz="280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d. UAS</a:t>
                      </a:r>
                      <a:endParaRPr lang="en-US" sz="20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Berlin Sans FB" panose="020E0602020502020306" pitchFamily="34" charset="0"/>
                        </a:rPr>
                        <a:t>15%</a:t>
                      </a:r>
                      <a:endParaRPr lang="en-US" sz="2000" dirty="0"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68580" marR="68580"/>
                </a:tc>
                <a:tc v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965" y="330565"/>
            <a:ext cx="9404723" cy="1400530"/>
          </a:xfrm>
        </p:spPr>
        <p:txBody>
          <a:bodyPr/>
          <a:lstStyle/>
          <a:p>
            <a:pPr algn="ctr"/>
            <a:r>
              <a:rPr lang="en-US" b="1" u="sng" dirty="0" err="1">
                <a:solidFill>
                  <a:schemeClr val="accent3"/>
                </a:solidFill>
              </a:rPr>
              <a:t>Kesepakatan</a:t>
            </a:r>
            <a:r>
              <a:rPr lang="en-US" b="1" u="sng" dirty="0">
                <a:solidFill>
                  <a:schemeClr val="accent3"/>
                </a:solidFill>
              </a:rPr>
              <a:t> </a:t>
            </a:r>
            <a:endParaRPr lang="en-US" b="1" u="sng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9985" y="1330960"/>
            <a:ext cx="9892030" cy="4195445"/>
          </a:xfrm>
        </p:spPr>
        <p:txBody>
          <a:bodyPr>
            <a:normAutofit fontScale="90000" lnSpcReduction="20000"/>
          </a:bodyPr>
          <a:lstStyle/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Kehadiran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mahasiswa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dalam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sng" strike="noStrike" cap="none" normalizeH="0" baseline="0" dirty="0" err="1">
                <a:ln>
                  <a:noFill/>
                </a:ln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perkuliahan</a:t>
            </a:r>
            <a:r>
              <a:rPr kumimoji="0" lang="en-US" altLang="en-US" sz="2000" b="1" i="0" u="sng" strike="noStrike" cap="none" normalizeH="0" baseline="0" dirty="0">
                <a:ln>
                  <a:noFill/>
                </a:ln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minimal 80%,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jika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kurang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maka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tidak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dapat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mengikuti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UAS</a:t>
            </a: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Dosis SemiBold" pitchFamily="2" charset="0"/>
              <a:ea typeface="Source Sans Pro SemiBold" panose="020B0603030403020204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Wajib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mengerjakan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seluruh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tugas, kuis, UTS dan UAS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yang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diberikan</a:t>
            </a: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Dosis SemiBold" pitchFamily="2" charset="0"/>
              <a:ea typeface="Source Sans Pro SemiBold" panose="020B0603030403020204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Keterlambatan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ditoleransi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maksimal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15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menit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jika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terlambat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konsekwensinya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adalah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: ………………………………………………………….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Dosis SemiBold" pitchFamily="2" charset="0"/>
              <a:ea typeface="Source Sans Pro SemiBold" panose="020B0603030403020204" pitchFamily="34" charset="0"/>
              <a:cs typeface="Times New Roman" panose="02020603050405020304" pitchFamily="18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Ujian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susulan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hanya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dapat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diberikan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apabila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ada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alasan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yang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dapat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dimaklumi. </a:t>
            </a: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Dosis SemiBold" pitchFamily="2" charset="0"/>
              <a:ea typeface="Source Sans Pro SemiBold" panose="020B0603030403020204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Tugas dikerjakan di buku Folio bergaris.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Dosis SemiBold" pitchFamily="2" charset="0"/>
              <a:ea typeface="Source Sans Pro SemiBold" panose="020B0603030403020204" pitchFamily="34" charset="0"/>
              <a:cs typeface="Times New Roman" panose="02020603050405020304" pitchFamily="18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lang="en-US" altLang="en-US" sz="20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Wajib</a:t>
            </a:r>
            <a:r>
              <a:rPr lang="en-US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membaca materi sebelum perkuliahan dan mengerjakan studi kasus sebelum </a:t>
            </a:r>
            <a:r>
              <a:rPr lang="en-US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pertemuan (disempurnakan setelah perkuliahan)</a:t>
            </a:r>
            <a:r>
              <a:rPr lang="en-US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.</a:t>
            </a:r>
            <a:endParaRPr lang="en-US" altLang="en-US" sz="2000" b="1" dirty="0">
              <a:solidFill>
                <a:schemeClr val="accent3">
                  <a:lumMod val="60000"/>
                  <a:lumOff val="40000"/>
                </a:schemeClr>
              </a:solidFill>
              <a:latin typeface="Dosis SemiBold" pitchFamily="2" charset="0"/>
              <a:ea typeface="Source Sans Pro SemiBold" panose="020B0603030403020204" pitchFamily="34" charset="0"/>
              <a:cs typeface="Times New Roman" panose="02020603050405020304" pitchFamily="18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</a:pPr>
            <a:r>
              <a:rPr lang="en-US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Dosis SemiBold" pitchFamily="2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Berpakaian sopan dan rapi (kemeja (bukan kaos), perempuan pakai rok, dan laki-laki menggunakan celana dasar (bukan celana bahan jeans). </a:t>
            </a: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Dosis SemiBold" pitchFamily="2" charset="0"/>
              <a:ea typeface="Source Sans Pro SemiBold" panose="020B0603030403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99*198"/>
  <p:tag name="TABLE_ENDDRAG_RECT" val="91*161*699*198"/>
</p:tagLst>
</file>

<file path=ppt/tags/tag2.xml><?xml version="1.0" encoding="utf-8"?>
<p:tagLst xmlns:p="http://schemas.openxmlformats.org/presentationml/2006/main">
  <p:tag name="TABLE_ENDDRAG_ORIGIN_RECT" val="919*444"/>
  <p:tag name="TABLE_ENDDRAG_RECT" val="17*95*919*44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4173</Words>
  <Application>WPS Presentation</Application>
  <PresentationFormat>Widescreen</PresentationFormat>
  <Paragraphs>174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8" baseType="lpstr">
      <vt:lpstr>Arial</vt:lpstr>
      <vt:lpstr>SimSun</vt:lpstr>
      <vt:lpstr>Wingdings</vt:lpstr>
      <vt:lpstr>Wingdings 3</vt:lpstr>
      <vt:lpstr>Arial</vt:lpstr>
      <vt:lpstr>Times New Roman</vt:lpstr>
      <vt:lpstr>Berlin Sans FB</vt:lpstr>
      <vt:lpstr>Source Sans Pro Black</vt:lpstr>
      <vt:lpstr>Dosis SemiBold</vt:lpstr>
      <vt:lpstr>Source Sans Pro SemiBold</vt:lpstr>
      <vt:lpstr>Century Gothic</vt:lpstr>
      <vt:lpstr>Microsoft YaHei</vt:lpstr>
      <vt:lpstr>Arial Unicode MS</vt:lpstr>
      <vt:lpstr>Calibri</vt:lpstr>
      <vt:lpstr>Berlin Sans FB Demi</vt:lpstr>
      <vt:lpstr>Open Sans ExtraBold</vt:lpstr>
      <vt:lpstr>Candara</vt:lpstr>
      <vt:lpstr>Calibri</vt:lpstr>
      <vt:lpstr>Arial MT</vt:lpstr>
      <vt:lpstr>Ion</vt:lpstr>
      <vt:lpstr>PowerPoint 演示文稿</vt:lpstr>
      <vt:lpstr>PowerPoint 演示文稿</vt:lpstr>
      <vt:lpstr>CPL  (Capaian  Pembelajaran Lulusan  Program Studi) </vt:lpstr>
      <vt:lpstr>CPMK (Capaian Pembelajaran Mata Kuliah)</vt:lpstr>
      <vt:lpstr>Pelaksanaan Perkuliahan </vt:lpstr>
      <vt:lpstr>Pelaksanaan Perkuliahan </vt:lpstr>
      <vt:lpstr>Aspek Penilaian </vt:lpstr>
      <vt:lpstr>Kesepakatan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</cp:revision>
  <dcterms:created xsi:type="dcterms:W3CDTF">2024-08-27T20:49:00Z</dcterms:created>
  <dcterms:modified xsi:type="dcterms:W3CDTF">2025-08-24T12:53:05Z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E9168C8AB7C443F985D91EDC6EFD5F60_13</vt:lpwstr>
  </property>
  <property fmtid="{D5CDD505-2E9C-101B-9397-08002B2CF9AE}" pid="3" name="KSOProductBuildVer">
    <vt:lpwstr>1033-12.2.0.21931</vt:lpwstr>
  </property>
</Properties>
</file>