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1"/>
  </p:notesMasterIdLst>
  <p:handoutMasterIdLst>
    <p:handoutMasterId r:id="rId32"/>
  </p:handoutMasterIdLst>
  <p:sldIdLst>
    <p:sldId id="256" r:id="rId2"/>
    <p:sldId id="318" r:id="rId3"/>
    <p:sldId id="319" r:id="rId4"/>
    <p:sldId id="320" r:id="rId5"/>
    <p:sldId id="321" r:id="rId6"/>
    <p:sldId id="259" r:id="rId7"/>
    <p:sldId id="322" r:id="rId8"/>
    <p:sldId id="323" r:id="rId9"/>
    <p:sldId id="298" r:id="rId10"/>
    <p:sldId id="260" r:id="rId11"/>
    <p:sldId id="299" r:id="rId12"/>
    <p:sldId id="261" r:id="rId13"/>
    <p:sldId id="313" r:id="rId14"/>
    <p:sldId id="314" r:id="rId15"/>
    <p:sldId id="262" r:id="rId16"/>
    <p:sldId id="263" r:id="rId17"/>
    <p:sldId id="307" r:id="rId18"/>
    <p:sldId id="267" r:id="rId19"/>
    <p:sldId id="268" r:id="rId20"/>
    <p:sldId id="277" r:id="rId21"/>
    <p:sldId id="278" r:id="rId22"/>
    <p:sldId id="279" r:id="rId23"/>
    <p:sldId id="281" r:id="rId24"/>
    <p:sldId id="282" r:id="rId25"/>
    <p:sldId id="283" r:id="rId26"/>
    <p:sldId id="284" r:id="rId27"/>
    <p:sldId id="289" r:id="rId28"/>
    <p:sldId id="292" r:id="rId29"/>
    <p:sldId id="32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DA1EF3-01F6-4012-AFA3-3F9CC09237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a:extLst>
              <a:ext uri="{FF2B5EF4-FFF2-40B4-BE49-F238E27FC236}">
                <a16:creationId xmlns:a16="http://schemas.microsoft.com/office/drawing/2014/main" id="{1D21C873-DC72-4F3C-A46F-82941421B7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en-ID"/>
          </a:p>
        </p:txBody>
      </p:sp>
      <p:sp>
        <p:nvSpPr>
          <p:cNvPr id="4" name="Footer Placeholder 3">
            <a:extLst>
              <a:ext uri="{FF2B5EF4-FFF2-40B4-BE49-F238E27FC236}">
                <a16:creationId xmlns:a16="http://schemas.microsoft.com/office/drawing/2014/main" id="{5258F7FA-FCE4-4E3A-8AE2-3A6CFA50B36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5" name="Slide Number Placeholder 4">
            <a:extLst>
              <a:ext uri="{FF2B5EF4-FFF2-40B4-BE49-F238E27FC236}">
                <a16:creationId xmlns:a16="http://schemas.microsoft.com/office/drawing/2014/main" id="{46BB4BE6-0975-4C0E-AB56-74BE6774FFB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0CF806-136A-4749-9824-946C4F764E84}" type="slidenum">
              <a:rPr lang="en-ID" smtClean="0"/>
              <a:t>‹#›</a:t>
            </a:fld>
            <a:endParaRPr lang="en-ID"/>
          </a:p>
        </p:txBody>
      </p:sp>
    </p:spTree>
    <p:extLst>
      <p:ext uri="{BB962C8B-B14F-4D97-AF65-F5344CB8AC3E}">
        <p14:creationId xmlns:p14="http://schemas.microsoft.com/office/powerpoint/2010/main" val="225714788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885EAB-CF66-4B39-BCE1-CF0255D9C4DC}" type="slidenum">
              <a:rPr lang="en-US" smtClean="0"/>
              <a:t>‹#›</a:t>
            </a:fld>
            <a:endParaRPr lang="en-US"/>
          </a:p>
        </p:txBody>
      </p:sp>
    </p:spTree>
    <p:extLst>
      <p:ext uri="{BB962C8B-B14F-4D97-AF65-F5344CB8AC3E}">
        <p14:creationId xmlns:p14="http://schemas.microsoft.com/office/powerpoint/2010/main" val="246045331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C28822-B27B-4C98-8B7E-C4A2DBDA6BC8}" type="slidenum">
              <a:rPr lang="en-US"/>
              <a:pPr/>
              <a:t>13</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b="1"/>
              <a:t>Teknik-teknik pengambilan sampel</a:t>
            </a:r>
          </a:p>
          <a:p>
            <a:r>
              <a:rPr lang="en-US" b="1"/>
              <a:t>       </a:t>
            </a:r>
            <a:r>
              <a:rPr lang="en-US"/>
              <a:t>Secara umum, ada dua jenis teknik pengambilan sampel yaitu, sampel acak atau </a:t>
            </a:r>
            <a:r>
              <a:rPr lang="en-US" i="1"/>
              <a:t>random sampling / probability sampling</a:t>
            </a:r>
            <a:r>
              <a:rPr lang="en-US"/>
              <a:t>, dan sampel tidak acak atau </a:t>
            </a:r>
            <a:r>
              <a:rPr lang="en-US" i="1"/>
              <a:t>nonrandom samping/nonprobability sampling.</a:t>
            </a:r>
            <a:r>
              <a:rPr lang="en-US"/>
              <a:t> Yang dimaksud dengan </a:t>
            </a:r>
            <a:r>
              <a:rPr lang="en-US" i="1"/>
              <a:t>random sampling</a:t>
            </a:r>
            <a:r>
              <a:rPr lang="en-US"/>
              <a:t> adalah cara pengambilan sampel yang memberikan kesempatan yang sama untuk diambil kepada setiap elemen populasi. Artinya jika elemen populasinya ada 100 dan yang akan dijadikan sampel adalah 25, maka setiap elemen tersebut mempunyai kemungkinan 25/100 untuk bisa dipilih menjadi sampel. Sedangkan yang dimaksud dengan </a:t>
            </a:r>
            <a:r>
              <a:rPr lang="en-US" i="1"/>
              <a:t>nonrandom sampling </a:t>
            </a:r>
            <a:r>
              <a:rPr lang="en-US"/>
              <a:t>atau </a:t>
            </a:r>
            <a:r>
              <a:rPr lang="en-US" i="1"/>
              <a:t>nonprobability sampling</a:t>
            </a:r>
            <a:r>
              <a:rPr lang="en-US"/>
              <a:t>, setiap elemen populasi tidak mempunyai kemungkinan yang sama untuk dijadikan sampel. Lima elemen populasi dipilih sebagai sampel karena letaknya dekat dengan rumah peneliti, sedangkan yang lainnya, karena jauh, tidak dipilih; artinya kemungkinannya 0 (nol).</a:t>
            </a:r>
          </a:p>
        </p:txBody>
      </p:sp>
      <p:sp>
        <p:nvSpPr>
          <p:cNvPr id="2" name="Date Placeholder 1">
            <a:extLst>
              <a:ext uri="{FF2B5EF4-FFF2-40B4-BE49-F238E27FC236}">
                <a16:creationId xmlns:a16="http://schemas.microsoft.com/office/drawing/2014/main" id="{7B5916BF-3EE0-4523-A4BC-E9B43C14A8C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95775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540C19-2F81-4B2B-ADC7-DECB31097979}" type="slidenum">
              <a:rPr lang="en-US"/>
              <a:pPr/>
              <a:t>14</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a:t> </a:t>
            </a:r>
            <a:r>
              <a:rPr lang="nb-NO"/>
              <a:t>Dua jenis teknik pengambilan sampel di atas mempunyai tujuan yang berbeda. Jika peneliti ingin hasil penelitiannya bisa dijadikan ukuran untuk mengestimasikan populasi, atau istilahnya adalah melakukan generalisasi maka seharusnya sampel representatif dan diambil secara acak. Namun jika peneliti tidak mempunyai kemauan melakukan generalisasi hasil penelitian maka sampel bisa diambil secara tidak acak. Sampel tidak acak biasanya juga diambil jika peneliti tidak mempunyai data pasti tentang ukuran populasi dan informasi lengkap tentang setiap elemen populasi. Contohnya, jika yang diteliti populasinya adalah konsumen teh botol, kemungkinan besar peneliti tidak mengetahui dengan pasti berapa jumlah konsumennya, dan juga karakteristik konsumen. Karena dia tidak mengetahui ukuran pupulasi yang tepat, bisakah dia mengatakan bahwa 200 konsumen sebagai sampel dikatakan “representatif”?. Kemudian, bisakah peneliti  memilih sampel secara acak, jika tidak ada informasi yang cukup lengkap tentang diri konsumen?. Dalam situasi yang demikian, pengambilan sampel dengan cara acak tidak dimungkinkan, maka tidak ada pilihan lain kecuali sampel diambil dengan cara tidak acak atau </a:t>
            </a:r>
            <a:r>
              <a:rPr lang="nb-NO" i="1"/>
              <a:t>nonprobability sampling, </a:t>
            </a:r>
            <a:r>
              <a:rPr lang="nb-NO"/>
              <a:t>namun dengan konsekuensi hasil penelitiannya tersebut tidak bisa digeneralisasikan. Jika ternyata dari 200 konsumen teh botol tadi merasa kurang puas, maka peneliti tidak bisa mengatakan bahwa sebagian besar konsumen teh botol merasa kurang puas terhadap the botol.</a:t>
            </a:r>
            <a:endParaRPr lang="en-US"/>
          </a:p>
        </p:txBody>
      </p:sp>
      <p:sp>
        <p:nvSpPr>
          <p:cNvPr id="2" name="Date Placeholder 1">
            <a:extLst>
              <a:ext uri="{FF2B5EF4-FFF2-40B4-BE49-F238E27FC236}">
                <a16:creationId xmlns:a16="http://schemas.microsoft.com/office/drawing/2014/main" id="{696F0934-2653-4516-A2C1-90851C53CEE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71067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6F54F01-35ED-4743-9E6D-DB7C2B04AE6A}" type="datetimeFigureOut">
              <a:rPr lang="en-US" smtClean="0"/>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4095872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F54F01-35ED-4743-9E6D-DB7C2B04AE6A}" type="datetimeFigureOut">
              <a:rPr lang="en-US" smtClean="0"/>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929342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F54F01-35ED-4743-9E6D-DB7C2B04AE6A}" type="datetimeFigureOut">
              <a:rPr lang="en-US" smtClean="0"/>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1479188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F54F01-35ED-4743-9E6D-DB7C2B04AE6A}" type="datetimeFigureOut">
              <a:rPr lang="en-US" smtClean="0"/>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3754379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F54F01-35ED-4743-9E6D-DB7C2B04AE6A}" type="datetimeFigureOut">
              <a:rPr lang="en-US" smtClean="0"/>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3479814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F54F01-35ED-4743-9E6D-DB7C2B04AE6A}" type="datetimeFigureOut">
              <a:rPr lang="en-US" smtClean="0"/>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29273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F54F01-35ED-4743-9E6D-DB7C2B04AE6A}" type="datetimeFigureOut">
              <a:rPr lang="en-US" smtClean="0"/>
              <a:t>10/26/2022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98333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F54F01-35ED-4743-9E6D-DB7C2B04AE6A}" type="datetimeFigureOut">
              <a:rPr lang="en-US" smtClean="0"/>
              <a:t>10/26/2022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3058237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F54F01-35ED-4743-9E6D-DB7C2B04AE6A}" type="datetimeFigureOut">
              <a:rPr lang="en-US" smtClean="0"/>
              <a:t>10/26/2022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1315395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F54F01-35ED-4743-9E6D-DB7C2B04AE6A}" type="datetimeFigureOut">
              <a:rPr lang="en-US" smtClean="0"/>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33853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F54F01-35ED-4743-9E6D-DB7C2B04AE6A}" type="datetimeFigureOut">
              <a:rPr lang="en-US" smtClean="0"/>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2325E-23F6-4875-8D0D-268D6195346E}" type="slidenum">
              <a:rPr lang="en-US" smtClean="0"/>
              <a:t>‹#›</a:t>
            </a:fld>
            <a:endParaRPr lang="en-US"/>
          </a:p>
        </p:txBody>
      </p:sp>
    </p:spTree>
    <p:extLst>
      <p:ext uri="{BB962C8B-B14F-4D97-AF65-F5344CB8AC3E}">
        <p14:creationId xmlns:p14="http://schemas.microsoft.com/office/powerpoint/2010/main" val="3876196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54F01-35ED-4743-9E6D-DB7C2B04AE6A}" type="datetimeFigureOut">
              <a:rPr lang="en-US" smtClean="0"/>
              <a:t>10/26/2022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2325E-23F6-4875-8D0D-268D6195346E}" type="slidenum">
              <a:rPr lang="en-US" smtClean="0"/>
              <a:t>‹#›</a:t>
            </a:fld>
            <a:endParaRPr lang="en-US"/>
          </a:p>
        </p:txBody>
      </p:sp>
    </p:spTree>
    <p:extLst>
      <p:ext uri="{BB962C8B-B14F-4D97-AF65-F5344CB8AC3E}">
        <p14:creationId xmlns:p14="http://schemas.microsoft.com/office/powerpoint/2010/main" val="34789711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3" descr="DSCN19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9271" y="205765"/>
            <a:ext cx="1277471" cy="13205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b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257800"/>
            <a:ext cx="9144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5" descr="DSCN19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6931" y="3994435"/>
            <a:ext cx="2241174" cy="15340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0"/>
            <a:ext cx="4226284"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107577" y="2280152"/>
            <a:ext cx="9036423" cy="1470025"/>
          </a:xfrm>
        </p:spPr>
        <p:txBody>
          <a:bodyPr/>
          <a:lstStyle/>
          <a:p>
            <a:r>
              <a:rPr lang="en-US" sz="5400" b="1" dirty="0" err="1">
                <a:solidFill>
                  <a:srgbClr val="FF0000"/>
                </a:solidFill>
                <a:latin typeface="Harrington" pitchFamily="82" charset="0"/>
              </a:rPr>
              <a:t>Teori</a:t>
            </a:r>
            <a:r>
              <a:rPr lang="en-US" sz="5400" b="1" dirty="0">
                <a:solidFill>
                  <a:srgbClr val="FF0000"/>
                </a:solidFill>
                <a:latin typeface="Harrington" pitchFamily="82" charset="0"/>
              </a:rPr>
              <a:t> </a:t>
            </a:r>
            <a:r>
              <a:rPr lang="en-US" sz="5400" b="1" dirty="0" err="1">
                <a:solidFill>
                  <a:srgbClr val="FF0000"/>
                </a:solidFill>
                <a:latin typeface="Harrington" pitchFamily="82" charset="0"/>
              </a:rPr>
              <a:t>Penarikan</a:t>
            </a:r>
            <a:r>
              <a:rPr lang="en-US" sz="5400" b="1" dirty="0">
                <a:solidFill>
                  <a:srgbClr val="FF0000"/>
                </a:solidFill>
                <a:latin typeface="Harrington" pitchFamily="82" charset="0"/>
              </a:rPr>
              <a:t> </a:t>
            </a:r>
            <a:r>
              <a:rPr lang="en-US" sz="5400" b="1" dirty="0" err="1">
                <a:solidFill>
                  <a:srgbClr val="FF0000"/>
                </a:solidFill>
                <a:latin typeface="Harrington" pitchFamily="82" charset="0"/>
              </a:rPr>
              <a:t>Contoh</a:t>
            </a:r>
            <a:endParaRPr lang="en-US" sz="5400" b="1" dirty="0">
              <a:solidFill>
                <a:srgbClr val="FF0000"/>
              </a:solidFill>
              <a:latin typeface="Harrington" pitchFamily="82" charset="0"/>
            </a:endParaRPr>
          </a:p>
        </p:txBody>
      </p:sp>
      <p:pic>
        <p:nvPicPr>
          <p:cNvPr id="8" name="Content Placeholder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91400" y="4229295"/>
            <a:ext cx="1066800" cy="1064364"/>
          </a:xfrm>
          <a:prstGeom prst="rect">
            <a:avLst/>
          </a:prstGeom>
        </p:spPr>
      </p:pic>
      <p:pic>
        <p:nvPicPr>
          <p:cNvPr id="12"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 y="4180361"/>
            <a:ext cx="1528483" cy="11132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810852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lumMod val="85000"/>
                    <a:lumOff val="15000"/>
                  </a:schemeClr>
                </a:solidFill>
              </a:rPr>
              <a:t>POPULASI, SAMPEL, DAN SAMPLING</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2"/>
          <p:cNvSpPr txBox="1">
            <a:spLocks/>
          </p:cNvSpPr>
          <p:nvPr/>
        </p:nvSpPr>
        <p:spPr>
          <a:xfrm>
            <a:off x="457200" y="1600200"/>
            <a:ext cx="7467600" cy="4525963"/>
          </a:xfrm>
          <a:prstGeom prst="rect">
            <a:avLst/>
          </a:prstGeom>
          <a:ln>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490472" lvl="4" indent="-182880">
              <a:buClr>
                <a:schemeClr val="accent4"/>
              </a:buClr>
              <a:buFont typeface="Arial"/>
              <a:buNone/>
              <a:defRPr/>
            </a:pPr>
            <a:r>
              <a:rPr lang="en-US"/>
              <a:t>						          2. diteliti</a:t>
            </a:r>
          </a:p>
          <a:p>
            <a:pPr marL="420624" indent="-384048">
              <a:buFont typeface="Wingdings 2"/>
              <a:buChar char=""/>
              <a:defRPr/>
            </a:pPr>
            <a:endParaRPr lang="en-US"/>
          </a:p>
          <a:p>
            <a:pPr lvl="5" algn="ctr">
              <a:buFont typeface="Arial"/>
              <a:buNone/>
              <a:defRPr/>
            </a:pPr>
            <a:endParaRPr lang="en-US"/>
          </a:p>
          <a:p>
            <a:pPr lvl="5" algn="ctr">
              <a:buFont typeface="Arial"/>
              <a:buNone/>
              <a:defRPr/>
            </a:pPr>
            <a:r>
              <a:rPr lang="en-US"/>
              <a:t>1. Teknik sampling</a:t>
            </a:r>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r>
              <a:rPr lang="en-US"/>
              <a:t>3.  generalisasi</a:t>
            </a:r>
            <a:endParaRPr lang="en-US" dirty="0"/>
          </a:p>
        </p:txBody>
      </p:sp>
      <p:sp>
        <p:nvSpPr>
          <p:cNvPr id="5" name="Oval 4"/>
          <p:cNvSpPr/>
          <p:nvPr/>
        </p:nvSpPr>
        <p:spPr>
          <a:xfrm>
            <a:off x="1066800" y="2286000"/>
            <a:ext cx="2743200" cy="25908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POPULASI</a:t>
            </a:r>
          </a:p>
        </p:txBody>
      </p:sp>
      <p:sp>
        <p:nvSpPr>
          <p:cNvPr id="6" name="Curved Up Arrow 5"/>
          <p:cNvSpPr/>
          <p:nvPr/>
        </p:nvSpPr>
        <p:spPr>
          <a:xfrm flipH="1">
            <a:off x="2057400" y="4953000"/>
            <a:ext cx="5334000" cy="1143000"/>
          </a:xfrm>
          <a:prstGeom prst="curvedUp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7" name="Right Arrow 6"/>
          <p:cNvSpPr/>
          <p:nvPr/>
        </p:nvSpPr>
        <p:spPr>
          <a:xfrm>
            <a:off x="3886200" y="3429000"/>
            <a:ext cx="2438400" cy="4572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Content Placeholder 2"/>
          <p:cNvSpPr txBox="1">
            <a:spLocks/>
          </p:cNvSpPr>
          <p:nvPr/>
        </p:nvSpPr>
        <p:spPr>
          <a:xfrm>
            <a:off x="457200" y="1600200"/>
            <a:ext cx="7467600" cy="4525963"/>
          </a:xfrm>
          <a:prstGeom prst="rect">
            <a:avLst/>
          </a:prstGeom>
          <a:ln>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490472" lvl="4" indent="-182880">
              <a:buClr>
                <a:schemeClr val="accent4"/>
              </a:buClr>
              <a:buFont typeface="Arial"/>
              <a:buNone/>
              <a:defRPr/>
            </a:pPr>
            <a:r>
              <a:rPr lang="en-US"/>
              <a:t>						          2. diteliti</a:t>
            </a:r>
          </a:p>
          <a:p>
            <a:pPr marL="420624" indent="-384048">
              <a:buFont typeface="Wingdings 2"/>
              <a:buChar char=""/>
              <a:defRPr/>
            </a:pPr>
            <a:endParaRPr lang="en-US"/>
          </a:p>
          <a:p>
            <a:pPr lvl="5" algn="ctr">
              <a:buFont typeface="Arial"/>
              <a:buNone/>
              <a:defRPr/>
            </a:pPr>
            <a:endParaRPr lang="en-US"/>
          </a:p>
          <a:p>
            <a:pPr lvl="5" algn="ctr">
              <a:buFont typeface="Arial"/>
              <a:buNone/>
              <a:defRPr/>
            </a:pPr>
            <a:r>
              <a:rPr lang="en-US"/>
              <a:t>1. Teknik sampling</a:t>
            </a:r>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endParaRPr lang="en-US"/>
          </a:p>
          <a:p>
            <a:pPr lvl="5" algn="ctr">
              <a:buFont typeface="Arial"/>
              <a:buNone/>
              <a:defRPr/>
            </a:pPr>
            <a:r>
              <a:rPr lang="en-US"/>
              <a:t>3.  generalisasi</a:t>
            </a:r>
            <a:endParaRPr lang="en-US" dirty="0"/>
          </a:p>
        </p:txBody>
      </p:sp>
      <p:sp>
        <p:nvSpPr>
          <p:cNvPr id="9" name="Oval 8"/>
          <p:cNvSpPr/>
          <p:nvPr/>
        </p:nvSpPr>
        <p:spPr>
          <a:xfrm>
            <a:off x="6400800" y="2971800"/>
            <a:ext cx="1828800" cy="16764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dirty="0"/>
              <a:t>SAMPEL</a:t>
            </a:r>
          </a:p>
        </p:txBody>
      </p:sp>
      <p:sp>
        <p:nvSpPr>
          <p:cNvPr id="10" name="Down Arrow 9"/>
          <p:cNvSpPr/>
          <p:nvPr/>
        </p:nvSpPr>
        <p:spPr>
          <a:xfrm>
            <a:off x="7086600" y="1981200"/>
            <a:ext cx="457200" cy="914400"/>
          </a:xfrm>
          <a:prstGeom prst="down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5810992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Text Box 22"/>
          <p:cNvSpPr txBox="1">
            <a:spLocks noChangeArrowheads="1"/>
          </p:cNvSpPr>
          <p:nvPr/>
        </p:nvSpPr>
        <p:spPr bwMode="auto">
          <a:xfrm>
            <a:off x="609600" y="3962400"/>
            <a:ext cx="7467600" cy="1616075"/>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flatTx/>
          </a:bodyPr>
          <a:lstStyle>
            <a:lvl1pPr marL="514350" indent="-342900"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buFont typeface="Wingdings" pitchFamily="2" charset="2"/>
              <a:buChar char="Ø"/>
            </a:pP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nonprobabilitas</a:t>
            </a:r>
            <a:endParaRPr lang="en-US" sz="2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Arial" charset="0"/>
            </a:endParaRPr>
          </a:p>
          <a:p>
            <a:pPr eaLnBrk="1" hangingPunct="1"/>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Arial"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Merupakan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suatu</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yang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dipilih</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sedemikian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rupa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dari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populasi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sehingga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setiap</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anggota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tidak</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memiliki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probabilitas</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atau</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peluang</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yang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untuk</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dijadikan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t>
            </a:r>
          </a:p>
          <a:p>
            <a:pPr algn="just" eaLnBrk="1" hangingPunct="1"/>
            <a:endParaRPr lang="en-US" sz="2000" b="1" dirty="0">
              <a:solidFill>
                <a:srgbClr val="FFFF66"/>
              </a:solidFill>
              <a:latin typeface="Times New Roman" pitchFamily="18" charset="0"/>
              <a:cs typeface="Arial" charset="0"/>
            </a:endParaRPr>
          </a:p>
        </p:txBody>
      </p:sp>
      <p:sp>
        <p:nvSpPr>
          <p:cNvPr id="5" name="Text Box 30"/>
          <p:cNvSpPr txBox="1">
            <a:spLocks noChangeArrowheads="1"/>
          </p:cNvSpPr>
          <p:nvPr/>
        </p:nvSpPr>
        <p:spPr bwMode="auto">
          <a:xfrm>
            <a:off x="609600" y="1828800"/>
            <a:ext cx="7315200" cy="1233287"/>
          </a:xfrm>
          <a:prstGeom prst="rect">
            <a:avLst/>
          </a:prstGeom>
          <a:ln>
            <a:headEnd/>
            <a:tailEnd/>
          </a:ln>
        </p:spPr>
        <p:style>
          <a:lnRef idx="0">
            <a:schemeClr val="dk1"/>
          </a:lnRef>
          <a:fillRef idx="3">
            <a:schemeClr val="dk1"/>
          </a:fillRef>
          <a:effectRef idx="3">
            <a:schemeClr val="dk1"/>
          </a:effectRef>
          <a:fontRef idx="minor">
            <a:schemeClr val="lt1"/>
          </a:fontRef>
        </p:style>
        <p:txBody>
          <a:bodyPr lIns="90000" tIns="46800" rIns="90000" bIns="46800">
            <a:spAutoFit/>
            <a:flatTx/>
          </a:bodyPr>
          <a:lstStyle>
            <a:lvl1pPr marL="482600" indent="-482600"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buFont typeface="Wingdings" pitchFamily="2" charset="2"/>
              <a:buChar char="Ø"/>
            </a:pP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probabilitas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Arial" charset="0"/>
            </a:endParaRPr>
          </a:p>
          <a:p>
            <a:pPr eaLnBrk="1" hangingPunct="1"/>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Merupakan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suatu</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yang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dipilih</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sedemikian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rupa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dari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populasi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sehingga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masing-masing</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anggota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populasi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memiliki</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probabilitas</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atau</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peluang</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yang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sama</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untuk</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dijadikan</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 </a:t>
            </a:r>
            <a:r>
              <a:rPr lang="en-US" sz="18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sampel</a:t>
            </a:r>
            <a:r>
              <a:rPr lang="en-US" sz="1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rPr>
              <a:t>.</a:t>
            </a:r>
            <a:endParaRPr lang="en-US" sz="1800" dirty="0">
              <a:solidFill>
                <a:srgbClr val="FFFF66"/>
              </a:solidFill>
              <a:latin typeface="Times New Roman" pitchFamily="18" charset="0"/>
            </a:endParaRPr>
          </a:p>
        </p:txBody>
      </p:sp>
    </p:spTree>
    <p:extLst>
      <p:ext uri="{BB962C8B-B14F-4D97-AF65-F5344CB8AC3E}">
        <p14:creationId xmlns:p14="http://schemas.microsoft.com/office/powerpoint/2010/main" val="28706375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pPr marL="420624" indent="-384048">
              <a:lnSpc>
                <a:spcPct val="170000"/>
              </a:lnSpc>
              <a:buNone/>
              <a:defRPr/>
            </a:pPr>
            <a:r>
              <a:rPr lang="en-US" dirty="0" err="1"/>
              <a:t>Manfaat</a:t>
            </a:r>
            <a:r>
              <a:rPr lang="en-US" dirty="0"/>
              <a:t> sampling</a:t>
            </a:r>
          </a:p>
          <a:p>
            <a:pPr marL="722376" lvl="1" indent="-274320">
              <a:buFont typeface="Wingdings" pitchFamily="2" charset="2"/>
              <a:buChar char="v"/>
              <a:defRPr/>
            </a:pPr>
            <a:r>
              <a:rPr lang="en-US" dirty="0"/>
              <a:t>	</a:t>
            </a:r>
            <a:r>
              <a:rPr lang="en-US" sz="3000" dirty="0" err="1"/>
              <a:t>Menghemat</a:t>
            </a:r>
            <a:r>
              <a:rPr lang="en-US" sz="3000" dirty="0"/>
              <a:t> </a:t>
            </a:r>
            <a:r>
              <a:rPr lang="en-US" sz="3000" dirty="0" err="1"/>
              <a:t>biaya</a:t>
            </a:r>
            <a:r>
              <a:rPr lang="en-US" sz="3000" dirty="0"/>
              <a:t> </a:t>
            </a:r>
            <a:r>
              <a:rPr lang="en-US" sz="3000" dirty="0" err="1"/>
              <a:t>penelitian</a:t>
            </a:r>
            <a:r>
              <a:rPr lang="en-US" sz="3000" dirty="0"/>
              <a:t>.</a:t>
            </a:r>
          </a:p>
          <a:p>
            <a:pPr marL="722376" lvl="1" indent="-274320">
              <a:buFont typeface="Wingdings" pitchFamily="2" charset="2"/>
              <a:buChar char="v"/>
              <a:defRPr/>
            </a:pPr>
            <a:r>
              <a:rPr lang="en-US" sz="3000" dirty="0"/>
              <a:t>	</a:t>
            </a:r>
            <a:r>
              <a:rPr lang="en-US" sz="3000" dirty="0" err="1"/>
              <a:t>Menghemat</a:t>
            </a:r>
            <a:r>
              <a:rPr lang="en-US" sz="3000" dirty="0"/>
              <a:t> </a:t>
            </a:r>
            <a:r>
              <a:rPr lang="en-US" sz="3000" dirty="0" err="1"/>
              <a:t>waktu</a:t>
            </a:r>
            <a:r>
              <a:rPr lang="en-US" sz="3000" dirty="0"/>
              <a:t> </a:t>
            </a:r>
            <a:r>
              <a:rPr lang="en-US" sz="3000" dirty="0" err="1"/>
              <a:t>untuk</a:t>
            </a:r>
            <a:r>
              <a:rPr lang="en-US" sz="3000" dirty="0"/>
              <a:t> </a:t>
            </a:r>
            <a:r>
              <a:rPr lang="en-US" sz="3000" dirty="0" err="1"/>
              <a:t>penelitian</a:t>
            </a:r>
            <a:r>
              <a:rPr lang="en-US" sz="3000" dirty="0"/>
              <a:t>.</a:t>
            </a:r>
          </a:p>
          <a:p>
            <a:pPr marL="722376" lvl="1" indent="-274320">
              <a:buFont typeface="Wingdings" pitchFamily="2" charset="2"/>
              <a:buChar char="v"/>
              <a:defRPr/>
            </a:pPr>
            <a:r>
              <a:rPr lang="en-US" sz="3000" dirty="0"/>
              <a:t>	</a:t>
            </a:r>
            <a:r>
              <a:rPr lang="en-US" sz="3000" dirty="0" err="1"/>
              <a:t>Dapat</a:t>
            </a:r>
            <a:r>
              <a:rPr lang="en-US" sz="3000" dirty="0"/>
              <a:t> </a:t>
            </a:r>
            <a:r>
              <a:rPr lang="en-US" sz="3000" dirty="0" err="1"/>
              <a:t>menghasilkan</a:t>
            </a:r>
            <a:r>
              <a:rPr lang="en-US" sz="3000" dirty="0"/>
              <a:t> data yang </a:t>
            </a:r>
            <a:r>
              <a:rPr lang="en-US" sz="3000" dirty="0" err="1"/>
              <a:t>lebih</a:t>
            </a:r>
            <a:r>
              <a:rPr lang="en-US" sz="3000" dirty="0"/>
              <a:t> </a:t>
            </a:r>
            <a:r>
              <a:rPr lang="en-US" sz="3000" dirty="0" err="1"/>
              <a:t>akurat</a:t>
            </a:r>
            <a:r>
              <a:rPr lang="en-US" sz="3000" dirty="0"/>
              <a:t>.</a:t>
            </a:r>
          </a:p>
          <a:p>
            <a:pPr marL="722376" lvl="1" indent="-274320">
              <a:buFont typeface="Wingdings" pitchFamily="2" charset="2"/>
              <a:buChar char="v"/>
              <a:defRPr/>
            </a:pPr>
            <a:r>
              <a:rPr lang="en-US" sz="3000" dirty="0"/>
              <a:t>	</a:t>
            </a:r>
            <a:r>
              <a:rPr lang="en-US" sz="3000" dirty="0" err="1"/>
              <a:t>Memperluas</a:t>
            </a:r>
            <a:r>
              <a:rPr lang="en-US" sz="3000" dirty="0"/>
              <a:t> </a:t>
            </a:r>
            <a:r>
              <a:rPr lang="en-US" sz="3000" dirty="0" err="1"/>
              <a:t>ruang</a:t>
            </a:r>
            <a:r>
              <a:rPr lang="en-US" sz="3000" dirty="0"/>
              <a:t> </a:t>
            </a:r>
            <a:r>
              <a:rPr lang="en-US" sz="3000" dirty="0" err="1"/>
              <a:t>lingkup</a:t>
            </a:r>
            <a:r>
              <a:rPr lang="en-US" sz="3000" dirty="0"/>
              <a:t> </a:t>
            </a:r>
            <a:r>
              <a:rPr lang="en-US" sz="3000" dirty="0" smtClean="0"/>
              <a:t>pen</a:t>
            </a:r>
            <a:r>
              <a:rPr lang="id-ID" sz="3000" dirty="0" smtClean="0"/>
              <a:t>e</a:t>
            </a:r>
            <a:r>
              <a:rPr lang="en-US" sz="3000" dirty="0" err="1" smtClean="0"/>
              <a:t>litian</a:t>
            </a:r>
            <a:r>
              <a:rPr lang="en-US" sz="3000" dirty="0"/>
              <a:t>.</a:t>
            </a:r>
          </a:p>
          <a:p>
            <a:pPr marL="420624" indent="-384048">
              <a:buNone/>
              <a:defRPr/>
            </a:pPr>
            <a:r>
              <a:rPr lang="en-US" dirty="0"/>
              <a:t> </a:t>
            </a:r>
          </a:p>
          <a:p>
            <a:pPr marL="420624" indent="-384048">
              <a:lnSpc>
                <a:spcPct val="170000"/>
              </a:lnSpc>
              <a:buNone/>
              <a:defRPr/>
            </a:pPr>
            <a:r>
              <a:rPr lang="en-US" dirty="0"/>
              <a:t>3)	</a:t>
            </a:r>
            <a:r>
              <a:rPr lang="en-US" dirty="0" err="1"/>
              <a:t>Syarat-syarat</a:t>
            </a:r>
            <a:r>
              <a:rPr lang="en-US" dirty="0"/>
              <a:t> </a:t>
            </a:r>
            <a:r>
              <a:rPr lang="en-US" dirty="0" err="1"/>
              <a:t>teknik</a:t>
            </a:r>
            <a:r>
              <a:rPr lang="en-US" dirty="0"/>
              <a:t> sampling</a:t>
            </a:r>
          </a:p>
          <a:p>
            <a:pPr marL="420624" indent="-384048">
              <a:buNone/>
              <a:defRPr/>
            </a:pPr>
            <a:r>
              <a:rPr lang="en-US" dirty="0"/>
              <a:t>	</a:t>
            </a:r>
            <a:r>
              <a:rPr lang="en-US" dirty="0" err="1"/>
              <a:t>Teknik</a:t>
            </a:r>
            <a:r>
              <a:rPr lang="en-US" dirty="0"/>
              <a:t> sampling </a:t>
            </a:r>
            <a:r>
              <a:rPr lang="en-US" dirty="0" err="1"/>
              <a:t>boleh</a:t>
            </a:r>
            <a:r>
              <a:rPr lang="en-US" dirty="0"/>
              <a:t> </a:t>
            </a:r>
            <a:r>
              <a:rPr lang="en-US" dirty="0" err="1"/>
              <a:t>dilakukan</a:t>
            </a:r>
            <a:r>
              <a:rPr lang="en-US" dirty="0"/>
              <a:t> </a:t>
            </a:r>
            <a:r>
              <a:rPr lang="en-US" dirty="0" err="1"/>
              <a:t>bila</a:t>
            </a:r>
            <a:r>
              <a:rPr lang="en-US" dirty="0"/>
              <a:t> </a:t>
            </a:r>
            <a:r>
              <a:rPr lang="en-US" dirty="0" err="1"/>
              <a:t>populasi</a:t>
            </a:r>
            <a:r>
              <a:rPr lang="en-US" dirty="0"/>
              <a:t> </a:t>
            </a:r>
            <a:r>
              <a:rPr lang="en-US" dirty="0" err="1"/>
              <a:t>bersifat</a:t>
            </a:r>
            <a:r>
              <a:rPr lang="en-US" dirty="0"/>
              <a:t> </a:t>
            </a:r>
            <a:r>
              <a:rPr lang="en-US" dirty="0" err="1"/>
              <a:t>homogen</a:t>
            </a:r>
            <a:r>
              <a:rPr lang="en-US" dirty="0"/>
              <a:t> </a:t>
            </a:r>
            <a:r>
              <a:rPr lang="en-US" dirty="0" err="1"/>
              <a:t>atau</a:t>
            </a:r>
            <a:r>
              <a:rPr lang="en-US" dirty="0"/>
              <a:t> </a:t>
            </a:r>
            <a:r>
              <a:rPr lang="en-US" dirty="0" err="1"/>
              <a:t>memiliki</a:t>
            </a:r>
            <a:r>
              <a:rPr lang="en-US" dirty="0"/>
              <a:t> </a:t>
            </a:r>
            <a:r>
              <a:rPr lang="en-US" dirty="0" err="1"/>
              <a:t>karakteristik</a:t>
            </a:r>
            <a:r>
              <a:rPr lang="en-US" dirty="0"/>
              <a:t> yang </a:t>
            </a:r>
            <a:r>
              <a:rPr lang="en-US" dirty="0" err="1"/>
              <a:t>sama</a:t>
            </a:r>
            <a:r>
              <a:rPr lang="en-US" dirty="0"/>
              <a:t> </a:t>
            </a:r>
            <a:r>
              <a:rPr lang="en-US" dirty="0" err="1"/>
              <a:t>atau</a:t>
            </a:r>
            <a:r>
              <a:rPr lang="en-US" dirty="0"/>
              <a:t> </a:t>
            </a:r>
            <a:r>
              <a:rPr lang="en-US" dirty="0" err="1"/>
              <a:t>setidak-tidaknya</a:t>
            </a:r>
            <a:r>
              <a:rPr lang="en-US" dirty="0"/>
              <a:t> </a:t>
            </a:r>
            <a:r>
              <a:rPr lang="en-US" dirty="0" err="1"/>
              <a:t>hampir</a:t>
            </a:r>
            <a:r>
              <a:rPr lang="en-US" dirty="0"/>
              <a:t> </a:t>
            </a:r>
            <a:r>
              <a:rPr lang="en-US" dirty="0" err="1"/>
              <a:t>sama</a:t>
            </a:r>
            <a:r>
              <a:rPr lang="en-US" dirty="0"/>
              <a:t>.  </a:t>
            </a:r>
            <a:r>
              <a:rPr lang="en-US" dirty="0" err="1"/>
              <a:t>Bila</a:t>
            </a:r>
            <a:r>
              <a:rPr lang="en-US" dirty="0"/>
              <a:t> </a:t>
            </a:r>
            <a:r>
              <a:rPr lang="en-US" dirty="0" err="1"/>
              <a:t>keadaan</a:t>
            </a:r>
            <a:r>
              <a:rPr lang="en-US" dirty="0"/>
              <a:t> </a:t>
            </a:r>
            <a:r>
              <a:rPr lang="en-US" dirty="0" err="1"/>
              <a:t>populasi</a:t>
            </a:r>
            <a:r>
              <a:rPr lang="en-US" dirty="0"/>
              <a:t> </a:t>
            </a:r>
            <a:r>
              <a:rPr lang="en-US" dirty="0" err="1"/>
              <a:t>bersifat</a:t>
            </a:r>
            <a:r>
              <a:rPr lang="en-US" dirty="0"/>
              <a:t> </a:t>
            </a:r>
            <a:r>
              <a:rPr lang="en-US" dirty="0" err="1"/>
              <a:t>heterogen</a:t>
            </a:r>
            <a:r>
              <a:rPr lang="en-US" dirty="0"/>
              <a:t>, </a:t>
            </a:r>
            <a:r>
              <a:rPr lang="en-US" dirty="0" err="1"/>
              <a:t>sampel</a:t>
            </a:r>
            <a:r>
              <a:rPr lang="en-US" dirty="0"/>
              <a:t> yang </a:t>
            </a:r>
            <a:r>
              <a:rPr lang="en-US" dirty="0" err="1"/>
              <a:t>dihasilkannya</a:t>
            </a:r>
            <a:r>
              <a:rPr lang="en-US" dirty="0"/>
              <a:t> </a:t>
            </a:r>
            <a:r>
              <a:rPr lang="en-US" dirty="0" err="1"/>
              <a:t>dapat</a:t>
            </a:r>
            <a:r>
              <a:rPr lang="en-US" dirty="0"/>
              <a:t> </a:t>
            </a:r>
            <a:r>
              <a:rPr lang="en-US" dirty="0" err="1"/>
              <a:t>bersifat</a:t>
            </a:r>
            <a:r>
              <a:rPr lang="en-US" dirty="0"/>
              <a:t> </a:t>
            </a:r>
            <a:r>
              <a:rPr lang="en-US" dirty="0" err="1"/>
              <a:t>tidak</a:t>
            </a:r>
            <a:r>
              <a:rPr lang="en-US" dirty="0"/>
              <a:t> </a:t>
            </a:r>
            <a:r>
              <a:rPr lang="en-US" dirty="0" err="1"/>
              <a:t>representatif</a:t>
            </a:r>
            <a:r>
              <a:rPr lang="en-US" dirty="0"/>
              <a:t> </a:t>
            </a:r>
            <a:r>
              <a:rPr lang="en-US" dirty="0" err="1"/>
              <a:t>atau</a:t>
            </a:r>
            <a:r>
              <a:rPr lang="en-US" dirty="0"/>
              <a:t> </a:t>
            </a:r>
            <a:r>
              <a:rPr lang="en-US" dirty="0" err="1"/>
              <a:t>tidak</a:t>
            </a:r>
            <a:r>
              <a:rPr lang="en-US" dirty="0"/>
              <a:t> </a:t>
            </a:r>
            <a:r>
              <a:rPr lang="en-US" dirty="0" err="1"/>
              <a:t>dapat</a:t>
            </a:r>
            <a:r>
              <a:rPr lang="en-US" dirty="0"/>
              <a:t> </a:t>
            </a:r>
            <a:r>
              <a:rPr lang="en-US" dirty="0" err="1"/>
              <a:t>menggambarkan</a:t>
            </a:r>
            <a:r>
              <a:rPr lang="en-US" dirty="0"/>
              <a:t> </a:t>
            </a:r>
            <a:r>
              <a:rPr lang="en-US" dirty="0" err="1"/>
              <a:t>karakteristik</a:t>
            </a:r>
            <a:r>
              <a:rPr lang="en-US" dirty="0"/>
              <a:t> </a:t>
            </a:r>
            <a:r>
              <a:rPr lang="en-US" dirty="0" err="1"/>
              <a:t>populasi</a:t>
            </a:r>
            <a:r>
              <a:rPr lang="en-US" dirty="0"/>
              <a:t>.</a:t>
            </a:r>
          </a:p>
        </p:txBody>
      </p:sp>
    </p:spTree>
    <p:extLst>
      <p:ext uri="{BB962C8B-B14F-4D97-AF65-F5344CB8AC3E}">
        <p14:creationId xmlns:p14="http://schemas.microsoft.com/office/powerpoint/2010/main" val="204664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2"/>
          </p:nvPr>
        </p:nvSpPr>
        <p:spPr/>
        <p:txBody>
          <a:bodyPr/>
          <a:lstStyle/>
          <a:p>
            <a:fld id="{F02BE79B-A479-4EFD-9B10-FF03037AFBD1}" type="slidenum">
              <a:rPr lang="en-US"/>
              <a:pPr/>
              <a:t>13</a:t>
            </a:fld>
            <a:endParaRPr lang="en-US"/>
          </a:p>
        </p:txBody>
      </p:sp>
      <p:sp>
        <p:nvSpPr>
          <p:cNvPr id="4101" name="Text Box 5"/>
          <p:cNvSpPr txBox="1">
            <a:spLocks noChangeArrowheads="1"/>
          </p:cNvSpPr>
          <p:nvPr/>
        </p:nvSpPr>
        <p:spPr bwMode="auto">
          <a:xfrm>
            <a:off x="1144588" y="304800"/>
            <a:ext cx="7069137" cy="701675"/>
          </a:xfrm>
          <a:prstGeom prst="rect">
            <a:avLst/>
          </a:prstGeom>
          <a:solidFill>
            <a:srgbClr val="B5ADB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000" b="1"/>
              <a:t>Bentuk pengambilan sampel</a:t>
            </a:r>
          </a:p>
        </p:txBody>
      </p:sp>
      <p:sp>
        <p:nvSpPr>
          <p:cNvPr id="4102" name="Text Box 6"/>
          <p:cNvSpPr txBox="1">
            <a:spLocks noChangeArrowheads="1"/>
          </p:cNvSpPr>
          <p:nvPr/>
        </p:nvSpPr>
        <p:spPr bwMode="auto">
          <a:xfrm>
            <a:off x="1066800" y="1295400"/>
            <a:ext cx="213201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000" b="1"/>
              <a:t>Sampel </a:t>
            </a:r>
          </a:p>
          <a:p>
            <a:pPr algn="ctr"/>
            <a:r>
              <a:rPr lang="en-US" sz="4000" b="1"/>
              <a:t>Acak</a:t>
            </a:r>
          </a:p>
        </p:txBody>
      </p:sp>
      <p:sp>
        <p:nvSpPr>
          <p:cNvPr id="4103" name="Text Box 7"/>
          <p:cNvSpPr txBox="1">
            <a:spLocks noChangeArrowheads="1"/>
          </p:cNvSpPr>
          <p:nvPr/>
        </p:nvSpPr>
        <p:spPr bwMode="auto">
          <a:xfrm>
            <a:off x="5410200" y="1295400"/>
            <a:ext cx="2865438"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000" b="1"/>
              <a:t>Sampel </a:t>
            </a:r>
          </a:p>
          <a:p>
            <a:pPr algn="ctr"/>
            <a:r>
              <a:rPr lang="en-US" sz="4000" b="1"/>
              <a:t>Tidak Acak</a:t>
            </a:r>
          </a:p>
        </p:txBody>
      </p:sp>
      <p:sp>
        <p:nvSpPr>
          <p:cNvPr id="4104" name="Text Box 8"/>
          <p:cNvSpPr txBox="1">
            <a:spLocks noChangeArrowheads="1"/>
          </p:cNvSpPr>
          <p:nvPr/>
        </p:nvSpPr>
        <p:spPr bwMode="auto">
          <a:xfrm>
            <a:off x="685800" y="3276600"/>
            <a:ext cx="3048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b="1"/>
              <a:t>Setiap unsur </a:t>
            </a:r>
          </a:p>
          <a:p>
            <a:pPr algn="ctr"/>
            <a:r>
              <a:rPr lang="en-US" sz="2400" b="1"/>
              <a:t>yang ada dalam </a:t>
            </a:r>
          </a:p>
          <a:p>
            <a:pPr algn="ctr"/>
            <a:r>
              <a:rPr lang="en-US" sz="2400" b="1"/>
              <a:t>populasi </a:t>
            </a:r>
            <a:r>
              <a:rPr lang="en-US" sz="2400" b="1">
                <a:solidFill>
                  <a:srgbClr val="FF0000"/>
                </a:solidFill>
              </a:rPr>
              <a:t>diberi </a:t>
            </a:r>
          </a:p>
          <a:p>
            <a:pPr algn="ctr"/>
            <a:r>
              <a:rPr lang="en-US" sz="2400" b="1"/>
              <a:t>kesempatan </a:t>
            </a:r>
          </a:p>
          <a:p>
            <a:pPr algn="ctr"/>
            <a:r>
              <a:rPr lang="en-US" sz="2400" b="1"/>
              <a:t>atau peluang </a:t>
            </a:r>
          </a:p>
          <a:p>
            <a:pPr algn="ctr"/>
            <a:r>
              <a:rPr lang="en-US" sz="2400" b="1"/>
              <a:t>yang sama untuk </a:t>
            </a:r>
          </a:p>
          <a:p>
            <a:pPr algn="ctr"/>
            <a:r>
              <a:rPr lang="en-US" sz="2400" b="1"/>
              <a:t>bisa diambil </a:t>
            </a:r>
          </a:p>
          <a:p>
            <a:pPr algn="ctr"/>
            <a:r>
              <a:rPr lang="en-US" sz="2400" b="1"/>
              <a:t>sebagai sampel</a:t>
            </a:r>
          </a:p>
        </p:txBody>
      </p:sp>
      <p:sp>
        <p:nvSpPr>
          <p:cNvPr id="4105" name="Text Box 9"/>
          <p:cNvSpPr txBox="1">
            <a:spLocks noChangeArrowheads="1"/>
          </p:cNvSpPr>
          <p:nvPr/>
        </p:nvSpPr>
        <p:spPr bwMode="auto">
          <a:xfrm>
            <a:off x="5257800" y="3276600"/>
            <a:ext cx="3138488"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b="1"/>
              <a:t>Setiap unsur </a:t>
            </a:r>
          </a:p>
          <a:p>
            <a:pPr algn="ctr"/>
            <a:r>
              <a:rPr lang="en-US" sz="2400" b="1"/>
              <a:t>yang ada dalam </a:t>
            </a:r>
          </a:p>
          <a:p>
            <a:pPr algn="ctr"/>
            <a:r>
              <a:rPr lang="en-US" sz="2400" b="1"/>
              <a:t>populasi </a:t>
            </a:r>
            <a:r>
              <a:rPr lang="en-US" sz="2400" b="1">
                <a:solidFill>
                  <a:srgbClr val="FF0000"/>
                </a:solidFill>
              </a:rPr>
              <a:t>tidak </a:t>
            </a:r>
          </a:p>
          <a:p>
            <a:pPr algn="ctr"/>
            <a:r>
              <a:rPr lang="en-US" sz="2400" b="1">
                <a:solidFill>
                  <a:srgbClr val="FF0000"/>
                </a:solidFill>
              </a:rPr>
              <a:t>diberi</a:t>
            </a:r>
            <a:r>
              <a:rPr lang="en-US" sz="2400" b="1"/>
              <a:t> kesempatan </a:t>
            </a:r>
          </a:p>
          <a:p>
            <a:pPr algn="ctr"/>
            <a:r>
              <a:rPr lang="en-US" sz="2400" b="1"/>
              <a:t>atau peluang </a:t>
            </a:r>
          </a:p>
          <a:p>
            <a:pPr algn="ctr"/>
            <a:r>
              <a:rPr lang="en-US" sz="2400" b="1"/>
              <a:t>yang sama untuk </a:t>
            </a:r>
          </a:p>
          <a:p>
            <a:pPr algn="ctr"/>
            <a:r>
              <a:rPr lang="en-US" sz="2400" b="1"/>
              <a:t>bisa diambil </a:t>
            </a:r>
          </a:p>
          <a:p>
            <a:pPr algn="ctr"/>
            <a:r>
              <a:rPr lang="en-US" sz="2400" b="1"/>
              <a:t>sebagai sampel</a:t>
            </a:r>
          </a:p>
          <a:p>
            <a:endParaRPr lang="en-US" sz="2400"/>
          </a:p>
        </p:txBody>
      </p:sp>
      <p:sp>
        <p:nvSpPr>
          <p:cNvPr id="4106" name="Line 10"/>
          <p:cNvSpPr>
            <a:spLocks noChangeShapeType="1"/>
          </p:cNvSpPr>
          <p:nvPr/>
        </p:nvSpPr>
        <p:spPr bwMode="auto">
          <a:xfrm>
            <a:off x="1981200" y="2667000"/>
            <a:ext cx="0" cy="609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 name="Line 11"/>
          <p:cNvSpPr>
            <a:spLocks noChangeShapeType="1"/>
          </p:cNvSpPr>
          <p:nvPr/>
        </p:nvSpPr>
        <p:spPr bwMode="auto">
          <a:xfrm>
            <a:off x="6705600" y="2667000"/>
            <a:ext cx="0" cy="60960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927240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2031EA2B-5571-43BE-A357-994E4000D0AD}" type="slidenum">
              <a:rPr lang="en-US"/>
              <a:pPr/>
              <a:t>14</a:t>
            </a:fld>
            <a:endParaRPr lang="en-US"/>
          </a:p>
        </p:txBody>
      </p:sp>
      <p:sp>
        <p:nvSpPr>
          <p:cNvPr id="6148" name="Text Box 4"/>
          <p:cNvSpPr txBox="1">
            <a:spLocks noChangeArrowheads="1"/>
          </p:cNvSpPr>
          <p:nvPr/>
        </p:nvSpPr>
        <p:spPr bwMode="auto">
          <a:xfrm>
            <a:off x="234950" y="228600"/>
            <a:ext cx="89090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3200" b="1"/>
              <a:t>Kapan peneliti sebaiknya mengambil sampel </a:t>
            </a:r>
          </a:p>
          <a:p>
            <a:pPr algn="ctr"/>
            <a:r>
              <a:rPr lang="en-US" sz="3200" b="1"/>
              <a:t>secara acak dan tidak acak?</a:t>
            </a:r>
          </a:p>
        </p:txBody>
      </p:sp>
      <p:sp>
        <p:nvSpPr>
          <p:cNvPr id="6149" name="Text Box 5"/>
          <p:cNvSpPr txBox="1">
            <a:spLocks noChangeArrowheads="1"/>
          </p:cNvSpPr>
          <p:nvPr/>
        </p:nvSpPr>
        <p:spPr bwMode="auto">
          <a:xfrm>
            <a:off x="481824" y="1649413"/>
            <a:ext cx="3528978" cy="310854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2800" b="1" dirty="0" err="1">
                <a:solidFill>
                  <a:schemeClr val="bg1"/>
                </a:solidFill>
              </a:rPr>
              <a:t>Ketika</a:t>
            </a:r>
            <a:r>
              <a:rPr lang="en-US" sz="2800" b="1" dirty="0">
                <a:solidFill>
                  <a:schemeClr val="bg1"/>
                </a:solidFill>
              </a:rPr>
              <a:t> </a:t>
            </a:r>
            <a:r>
              <a:rPr lang="en-US" sz="2800" b="1" dirty="0" err="1">
                <a:solidFill>
                  <a:schemeClr val="bg1"/>
                </a:solidFill>
              </a:rPr>
              <a:t>peneliti</a:t>
            </a:r>
            <a:endParaRPr lang="en-US" sz="2800" b="1" dirty="0">
              <a:solidFill>
                <a:schemeClr val="bg1"/>
              </a:solidFill>
            </a:endParaRPr>
          </a:p>
          <a:p>
            <a:pPr algn="ctr"/>
            <a:r>
              <a:rPr lang="en-US" sz="2800" b="1" dirty="0" err="1">
                <a:solidFill>
                  <a:schemeClr val="bg1"/>
                </a:solidFill>
              </a:rPr>
              <a:t>bermaksud</a:t>
            </a:r>
            <a:r>
              <a:rPr lang="en-US" sz="2800" b="1" dirty="0">
                <a:solidFill>
                  <a:schemeClr val="bg1"/>
                </a:solidFill>
              </a:rPr>
              <a:t> </a:t>
            </a:r>
            <a:r>
              <a:rPr lang="en-US" sz="2800" b="1" dirty="0" err="1">
                <a:solidFill>
                  <a:schemeClr val="bg1"/>
                </a:solidFill>
              </a:rPr>
              <a:t>untuk</a:t>
            </a:r>
            <a:endParaRPr lang="en-US" sz="2800" b="1" dirty="0">
              <a:solidFill>
                <a:schemeClr val="bg1"/>
              </a:solidFill>
            </a:endParaRPr>
          </a:p>
          <a:p>
            <a:pPr algn="ctr"/>
            <a:r>
              <a:rPr lang="en-US" sz="2800" b="1" dirty="0" err="1">
                <a:solidFill>
                  <a:schemeClr val="bg1"/>
                </a:solidFill>
              </a:rPr>
              <a:t>menggeneralisasikan</a:t>
            </a:r>
            <a:r>
              <a:rPr lang="en-US" sz="2800" b="1" dirty="0">
                <a:solidFill>
                  <a:schemeClr val="bg1"/>
                </a:solidFill>
              </a:rPr>
              <a:t> </a:t>
            </a:r>
          </a:p>
          <a:p>
            <a:pPr algn="ctr"/>
            <a:r>
              <a:rPr lang="en-US" sz="2800" b="1" dirty="0" err="1">
                <a:solidFill>
                  <a:schemeClr val="bg1"/>
                </a:solidFill>
              </a:rPr>
              <a:t>hasil</a:t>
            </a:r>
            <a:r>
              <a:rPr lang="en-US" sz="2800" b="1" dirty="0">
                <a:solidFill>
                  <a:schemeClr val="bg1"/>
                </a:solidFill>
              </a:rPr>
              <a:t> </a:t>
            </a:r>
            <a:r>
              <a:rPr lang="en-US" sz="2800" b="1" dirty="0" err="1">
                <a:solidFill>
                  <a:schemeClr val="bg1"/>
                </a:solidFill>
              </a:rPr>
              <a:t>penelitiannya</a:t>
            </a:r>
            <a:endParaRPr lang="en-US" sz="2800" b="1" dirty="0">
              <a:solidFill>
                <a:schemeClr val="bg1"/>
              </a:solidFill>
            </a:endParaRPr>
          </a:p>
          <a:p>
            <a:pPr algn="ctr"/>
            <a:r>
              <a:rPr lang="en-US" sz="2800" b="1" dirty="0" err="1">
                <a:solidFill>
                  <a:schemeClr val="bg1"/>
                </a:solidFill>
              </a:rPr>
              <a:t>maka</a:t>
            </a:r>
            <a:r>
              <a:rPr lang="en-US" sz="2800" b="1" dirty="0">
                <a:solidFill>
                  <a:schemeClr val="bg1"/>
                </a:solidFill>
              </a:rPr>
              <a:t> </a:t>
            </a:r>
            <a:r>
              <a:rPr lang="en-US" sz="2800" b="1" dirty="0" err="1">
                <a:solidFill>
                  <a:schemeClr val="bg1"/>
                </a:solidFill>
              </a:rPr>
              <a:t>ambilah</a:t>
            </a:r>
            <a:r>
              <a:rPr lang="en-US" sz="2800" b="1" dirty="0">
                <a:solidFill>
                  <a:schemeClr val="bg1"/>
                </a:solidFill>
              </a:rPr>
              <a:t> </a:t>
            </a:r>
            <a:r>
              <a:rPr lang="en-US" sz="2800" b="1" dirty="0" err="1">
                <a:solidFill>
                  <a:schemeClr val="bg1"/>
                </a:solidFill>
              </a:rPr>
              <a:t>sampel</a:t>
            </a:r>
            <a:r>
              <a:rPr lang="en-US" sz="2800" b="1" dirty="0">
                <a:solidFill>
                  <a:schemeClr val="bg1"/>
                </a:solidFill>
              </a:rPr>
              <a:t> </a:t>
            </a:r>
          </a:p>
          <a:p>
            <a:pPr algn="ctr"/>
            <a:r>
              <a:rPr lang="en-US" sz="2800" b="1" dirty="0" err="1">
                <a:solidFill>
                  <a:schemeClr val="bg1"/>
                </a:solidFill>
              </a:rPr>
              <a:t>secara</a:t>
            </a:r>
            <a:r>
              <a:rPr lang="en-US" sz="2800" b="1" dirty="0">
                <a:solidFill>
                  <a:schemeClr val="bg1"/>
                </a:solidFill>
              </a:rPr>
              <a:t> </a:t>
            </a:r>
            <a:r>
              <a:rPr lang="en-US" sz="2800" b="1" dirty="0" err="1">
                <a:solidFill>
                  <a:schemeClr val="bg1"/>
                </a:solidFill>
              </a:rPr>
              <a:t>acak</a:t>
            </a:r>
            <a:r>
              <a:rPr lang="en-US" sz="2800" b="1" dirty="0">
                <a:solidFill>
                  <a:schemeClr val="bg1"/>
                </a:solidFill>
              </a:rPr>
              <a:t> </a:t>
            </a:r>
            <a:r>
              <a:rPr lang="en-US" sz="2800" b="1" dirty="0" err="1">
                <a:solidFill>
                  <a:schemeClr val="bg1"/>
                </a:solidFill>
              </a:rPr>
              <a:t>dan</a:t>
            </a:r>
            <a:r>
              <a:rPr lang="en-US" sz="2800" b="1" dirty="0">
                <a:solidFill>
                  <a:schemeClr val="bg1"/>
                </a:solidFill>
              </a:rPr>
              <a:t> </a:t>
            </a:r>
          </a:p>
          <a:p>
            <a:pPr algn="ctr"/>
            <a:r>
              <a:rPr lang="en-US" sz="2800" b="1" dirty="0" err="1">
                <a:solidFill>
                  <a:schemeClr val="bg1"/>
                </a:solidFill>
              </a:rPr>
              <a:t>representatif</a:t>
            </a:r>
            <a:endParaRPr lang="en-US" sz="2800" b="1" dirty="0">
              <a:solidFill>
                <a:schemeClr val="bg1"/>
              </a:solidFill>
            </a:endParaRPr>
          </a:p>
        </p:txBody>
      </p:sp>
      <p:sp>
        <p:nvSpPr>
          <p:cNvPr id="6150" name="Text Box 6"/>
          <p:cNvSpPr txBox="1">
            <a:spLocks noChangeArrowheads="1"/>
          </p:cNvSpPr>
          <p:nvPr/>
        </p:nvSpPr>
        <p:spPr bwMode="auto">
          <a:xfrm>
            <a:off x="4800600" y="2667000"/>
            <a:ext cx="4083050" cy="3935413"/>
          </a:xfrm>
          <a:prstGeom prst="rect">
            <a:avLst/>
          </a:prstGeom>
          <a:solidFill>
            <a:srgbClr val="B5ADB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2800" b="1"/>
              <a:t>Ketika peneliti</a:t>
            </a:r>
          </a:p>
          <a:p>
            <a:pPr algn="ctr"/>
            <a:r>
              <a:rPr lang="en-US" sz="2800" b="1"/>
              <a:t>tidak bermaksud untuk</a:t>
            </a:r>
          </a:p>
          <a:p>
            <a:pPr algn="ctr"/>
            <a:r>
              <a:rPr lang="en-US" sz="2800" b="1"/>
              <a:t>menggeneralisasikan </a:t>
            </a:r>
          </a:p>
          <a:p>
            <a:pPr algn="ctr"/>
            <a:r>
              <a:rPr lang="en-US" sz="2800" b="1"/>
              <a:t>hasil penelitiannya </a:t>
            </a:r>
          </a:p>
          <a:p>
            <a:pPr algn="ctr"/>
            <a:r>
              <a:rPr lang="en-US" sz="2800" b="1"/>
              <a:t>atau ketika jumlah </a:t>
            </a:r>
          </a:p>
          <a:p>
            <a:pPr algn="ctr"/>
            <a:r>
              <a:rPr lang="en-US" sz="2800" b="1"/>
              <a:t>populasi tidak di-</a:t>
            </a:r>
          </a:p>
          <a:p>
            <a:pPr algn="ctr"/>
            <a:r>
              <a:rPr lang="en-US" sz="2800" b="1"/>
              <a:t>ketahui secara pasti</a:t>
            </a:r>
          </a:p>
          <a:p>
            <a:pPr algn="ctr"/>
            <a:r>
              <a:rPr lang="en-US" sz="2800" b="1"/>
              <a:t>maka ambilah sampel </a:t>
            </a:r>
          </a:p>
          <a:p>
            <a:pPr algn="ctr"/>
            <a:r>
              <a:rPr lang="en-US" sz="2800" b="1"/>
              <a:t>secara tidak acak </a:t>
            </a:r>
          </a:p>
        </p:txBody>
      </p:sp>
    </p:spTree>
    <p:extLst>
      <p:ext uri="{BB962C8B-B14F-4D97-AF65-F5344CB8AC3E}">
        <p14:creationId xmlns:p14="http://schemas.microsoft.com/office/powerpoint/2010/main" val="1680770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JENIS-JENIS TEKNIK SAMPLING</a:t>
            </a:r>
          </a:p>
        </p:txBody>
      </p:sp>
      <p:sp>
        <p:nvSpPr>
          <p:cNvPr id="3" name="Content Placeholder 2"/>
          <p:cNvSpPr>
            <a:spLocks noGrp="1"/>
          </p:cNvSpPr>
          <p:nvPr>
            <p:ph idx="1"/>
          </p:nvPr>
        </p:nvSpPr>
        <p:spPr/>
        <p:txBody>
          <a:bodyPr/>
          <a:lstStyle/>
          <a:p>
            <a:endParaRPr lang="en-US"/>
          </a:p>
        </p:txBody>
      </p:sp>
      <p:grpSp>
        <p:nvGrpSpPr>
          <p:cNvPr id="4" name="Group 3"/>
          <p:cNvGrpSpPr/>
          <p:nvPr/>
        </p:nvGrpSpPr>
        <p:grpSpPr>
          <a:xfrm>
            <a:off x="457200" y="1447800"/>
            <a:ext cx="8077200" cy="4953000"/>
            <a:chOff x="533400" y="1066800"/>
            <a:chExt cx="8077200" cy="4953000"/>
          </a:xfrm>
        </p:grpSpPr>
        <p:sp>
          <p:nvSpPr>
            <p:cNvPr id="5" name="Rectangle 4"/>
            <p:cNvSpPr/>
            <p:nvPr/>
          </p:nvSpPr>
          <p:spPr>
            <a:xfrm>
              <a:off x="533400" y="3200400"/>
              <a:ext cx="1447800" cy="8382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TEKNIK</a:t>
              </a:r>
            </a:p>
            <a:p>
              <a:pPr algn="ctr" fontAlgn="auto">
                <a:spcBef>
                  <a:spcPts val="0"/>
                </a:spcBef>
                <a:spcAft>
                  <a:spcPts val="0"/>
                </a:spcAft>
                <a:defRPr/>
              </a:pPr>
              <a:r>
                <a:rPr lang="en-US" dirty="0">
                  <a:solidFill>
                    <a:srgbClr val="FFC000"/>
                  </a:solidFill>
                </a:rPr>
                <a:t>SAMPLING</a:t>
              </a:r>
            </a:p>
          </p:txBody>
        </p:sp>
        <p:sp>
          <p:nvSpPr>
            <p:cNvPr id="6" name="Rectangle 5"/>
            <p:cNvSpPr/>
            <p:nvPr/>
          </p:nvSpPr>
          <p:spPr>
            <a:xfrm>
              <a:off x="2667000" y="4572000"/>
              <a:ext cx="1828800" cy="8382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rgbClr val="FFC000"/>
                  </a:solidFill>
                </a:rPr>
                <a:t>NON RANDOM</a:t>
              </a:r>
            </a:p>
            <a:p>
              <a:pPr algn="ctr"/>
              <a:r>
                <a:rPr lang="en-US">
                  <a:solidFill>
                    <a:srgbClr val="FFC000"/>
                  </a:solidFill>
                </a:rPr>
                <a:t>SAMPLING</a:t>
              </a:r>
            </a:p>
          </p:txBody>
        </p:sp>
        <p:sp>
          <p:nvSpPr>
            <p:cNvPr id="7" name="Rectangle 6"/>
            <p:cNvSpPr/>
            <p:nvPr/>
          </p:nvSpPr>
          <p:spPr>
            <a:xfrm>
              <a:off x="2667000" y="1981200"/>
              <a:ext cx="1828800" cy="8382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RANDOM</a:t>
              </a:r>
            </a:p>
            <a:p>
              <a:pPr algn="ctr" fontAlgn="auto">
                <a:spcBef>
                  <a:spcPts val="0"/>
                </a:spcBef>
                <a:spcAft>
                  <a:spcPts val="0"/>
                </a:spcAft>
                <a:defRPr/>
              </a:pPr>
              <a:r>
                <a:rPr lang="en-US" dirty="0">
                  <a:solidFill>
                    <a:srgbClr val="FFC000"/>
                  </a:solidFill>
                </a:rPr>
                <a:t>SAMPLING</a:t>
              </a:r>
            </a:p>
          </p:txBody>
        </p:sp>
        <p:sp>
          <p:nvSpPr>
            <p:cNvPr id="8" name="Rectangle 7"/>
            <p:cNvSpPr/>
            <p:nvPr/>
          </p:nvSpPr>
          <p:spPr>
            <a:xfrm>
              <a:off x="5334000" y="10668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RAMBANG  SEDERHANA</a:t>
              </a:r>
            </a:p>
          </p:txBody>
        </p:sp>
        <p:sp>
          <p:nvSpPr>
            <p:cNvPr id="9" name="Rectangle 8"/>
            <p:cNvSpPr/>
            <p:nvPr/>
          </p:nvSpPr>
          <p:spPr>
            <a:xfrm>
              <a:off x="5334000" y="16002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SISTEMATIS</a:t>
              </a:r>
            </a:p>
          </p:txBody>
        </p:sp>
        <p:sp>
          <p:nvSpPr>
            <p:cNvPr id="10" name="Rectangle 9"/>
            <p:cNvSpPr/>
            <p:nvPr/>
          </p:nvSpPr>
          <p:spPr>
            <a:xfrm>
              <a:off x="5334000" y="21336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RAMBANG PROPORSIONAL</a:t>
              </a:r>
            </a:p>
          </p:txBody>
        </p:sp>
        <p:sp>
          <p:nvSpPr>
            <p:cNvPr id="11" name="Rectangle 10"/>
            <p:cNvSpPr/>
            <p:nvPr/>
          </p:nvSpPr>
          <p:spPr>
            <a:xfrm>
              <a:off x="5334000" y="26670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RAMBANG BERTINGKAT</a:t>
              </a:r>
            </a:p>
          </p:txBody>
        </p:sp>
        <p:sp>
          <p:nvSpPr>
            <p:cNvPr id="12" name="Rectangle 11"/>
            <p:cNvSpPr/>
            <p:nvPr/>
          </p:nvSpPr>
          <p:spPr>
            <a:xfrm>
              <a:off x="5334000" y="32004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KLUSTER</a:t>
              </a:r>
            </a:p>
          </p:txBody>
        </p:sp>
        <p:sp>
          <p:nvSpPr>
            <p:cNvPr id="13" name="Rectangle 12"/>
            <p:cNvSpPr/>
            <p:nvPr/>
          </p:nvSpPr>
          <p:spPr>
            <a:xfrm>
              <a:off x="5334000" y="40386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PURPOSIVE SAMPLING</a:t>
              </a:r>
            </a:p>
          </p:txBody>
        </p:sp>
        <p:sp>
          <p:nvSpPr>
            <p:cNvPr id="14" name="Rectangle 13"/>
            <p:cNvSpPr/>
            <p:nvPr/>
          </p:nvSpPr>
          <p:spPr>
            <a:xfrm>
              <a:off x="5334000" y="45720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SNOWBALL SAMPLING</a:t>
              </a:r>
            </a:p>
          </p:txBody>
        </p:sp>
        <p:sp>
          <p:nvSpPr>
            <p:cNvPr id="15" name="Rectangle 14"/>
            <p:cNvSpPr/>
            <p:nvPr/>
          </p:nvSpPr>
          <p:spPr>
            <a:xfrm>
              <a:off x="5334000" y="51054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QUOTA SAMPLING</a:t>
              </a:r>
            </a:p>
          </p:txBody>
        </p:sp>
        <p:sp>
          <p:nvSpPr>
            <p:cNvPr id="16" name="Rectangle 15"/>
            <p:cNvSpPr/>
            <p:nvPr/>
          </p:nvSpPr>
          <p:spPr>
            <a:xfrm>
              <a:off x="5334000" y="5638800"/>
              <a:ext cx="3276600" cy="381000"/>
            </a:xfrm>
            <a:prstGeom prst="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rgbClr val="FFC000"/>
                  </a:solidFill>
                </a:rPr>
                <a:t>ACCIDENTAL SAMPLING</a:t>
              </a:r>
            </a:p>
          </p:txBody>
        </p:sp>
        <p:cxnSp>
          <p:nvCxnSpPr>
            <p:cNvPr id="17" name="Straight Connector 16"/>
            <p:cNvCxnSpPr/>
            <p:nvPr/>
          </p:nvCxnSpPr>
          <p:spPr>
            <a:xfrm rot="5400000">
              <a:off x="3810794" y="2285206"/>
              <a:ext cx="2133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876800" y="12192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876800" y="57912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876800" y="33528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876800" y="42672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876800" y="18288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4876800" y="47244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876800" y="52578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876800" y="23622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876800" y="28194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4114801" y="5029200"/>
              <a:ext cx="1524000" cy="3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495800" y="23622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495800" y="49530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914401" y="3657600"/>
              <a:ext cx="2743200" cy="3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2286000" y="2286000"/>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86000" y="5029200"/>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981200" y="36576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98881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Random sampling</a:t>
            </a:r>
          </a:p>
        </p:txBody>
      </p:sp>
      <p:sp>
        <p:nvSpPr>
          <p:cNvPr id="3" name="Content Placeholder 2"/>
          <p:cNvSpPr>
            <a:spLocks noGrp="1"/>
          </p:cNvSpPr>
          <p:nvPr>
            <p:ph idx="1"/>
          </p:nvPr>
        </p:nvSpPr>
        <p:spPr/>
        <p:txBody>
          <a:bodyPr>
            <a:normAutofit lnSpcReduction="10000"/>
          </a:bodyPr>
          <a:lstStyle/>
          <a:p>
            <a:pPr>
              <a:buNone/>
            </a:pPr>
            <a:r>
              <a:rPr lang="en-US" dirty="0" err="1"/>
              <a:t>Teknik</a:t>
            </a:r>
            <a:r>
              <a:rPr lang="en-US" dirty="0"/>
              <a:t> sampling </a:t>
            </a:r>
            <a:r>
              <a:rPr lang="en-US" dirty="0" err="1"/>
              <a:t>probabilitas</a:t>
            </a:r>
            <a:r>
              <a:rPr lang="en-US" dirty="0"/>
              <a:t> </a:t>
            </a:r>
            <a:r>
              <a:rPr lang="en-US" dirty="0" err="1"/>
              <a:t>atau</a:t>
            </a:r>
            <a:r>
              <a:rPr lang="en-US" dirty="0"/>
              <a:t> </a:t>
            </a:r>
            <a:r>
              <a:rPr lang="en-US" i="1" dirty="0"/>
              <a:t>random sampling</a:t>
            </a:r>
            <a:r>
              <a:rPr lang="en-US" dirty="0"/>
              <a:t> </a:t>
            </a:r>
            <a:r>
              <a:rPr lang="en-US" dirty="0" err="1"/>
              <a:t>merupakan</a:t>
            </a:r>
            <a:r>
              <a:rPr lang="en-US" dirty="0"/>
              <a:t> </a:t>
            </a:r>
            <a:r>
              <a:rPr lang="en-US" dirty="0" err="1"/>
              <a:t>teknik</a:t>
            </a:r>
            <a:r>
              <a:rPr lang="en-US" dirty="0"/>
              <a:t> sampling yang </a:t>
            </a:r>
            <a:r>
              <a:rPr lang="en-US" dirty="0" err="1"/>
              <a:t>dilakukan</a:t>
            </a:r>
            <a:r>
              <a:rPr lang="en-US" dirty="0"/>
              <a:t> </a:t>
            </a:r>
            <a:r>
              <a:rPr lang="en-US" dirty="0" err="1"/>
              <a:t>dengan</a:t>
            </a:r>
            <a:r>
              <a:rPr lang="en-US" dirty="0"/>
              <a:t> </a:t>
            </a:r>
            <a:r>
              <a:rPr lang="en-US" dirty="0" err="1"/>
              <a:t>memberikan</a:t>
            </a:r>
            <a:r>
              <a:rPr lang="en-US" dirty="0"/>
              <a:t> </a:t>
            </a:r>
            <a:r>
              <a:rPr lang="en-US" dirty="0" err="1"/>
              <a:t>peluang</a:t>
            </a:r>
            <a:r>
              <a:rPr lang="en-US" dirty="0"/>
              <a:t> </a:t>
            </a:r>
            <a:r>
              <a:rPr lang="en-US" dirty="0" err="1"/>
              <a:t>atau</a:t>
            </a:r>
            <a:r>
              <a:rPr lang="en-US" dirty="0"/>
              <a:t> </a:t>
            </a:r>
            <a:r>
              <a:rPr lang="en-US" dirty="0" err="1"/>
              <a:t>kesempatan</a:t>
            </a:r>
            <a:r>
              <a:rPr lang="en-US" dirty="0"/>
              <a:t> </a:t>
            </a:r>
            <a:r>
              <a:rPr lang="en-US" dirty="0" err="1"/>
              <a:t>kepada</a:t>
            </a:r>
            <a:r>
              <a:rPr lang="en-US" dirty="0"/>
              <a:t> </a:t>
            </a:r>
            <a:r>
              <a:rPr lang="en-US" dirty="0" err="1"/>
              <a:t>seluruh</a:t>
            </a:r>
            <a:r>
              <a:rPr lang="en-US" dirty="0"/>
              <a:t> </a:t>
            </a:r>
            <a:r>
              <a:rPr lang="en-US" dirty="0" err="1"/>
              <a:t>anggota</a:t>
            </a:r>
            <a:r>
              <a:rPr lang="en-US" dirty="0"/>
              <a:t> </a:t>
            </a:r>
            <a:r>
              <a:rPr lang="en-US" dirty="0" err="1"/>
              <a:t>populasi</a:t>
            </a:r>
            <a:r>
              <a:rPr lang="en-US" dirty="0"/>
              <a:t> </a:t>
            </a:r>
            <a:r>
              <a:rPr lang="en-US" dirty="0" err="1"/>
              <a:t>untuk</a:t>
            </a:r>
            <a:r>
              <a:rPr lang="en-US" dirty="0"/>
              <a:t> </a:t>
            </a:r>
            <a:r>
              <a:rPr lang="en-US" dirty="0" err="1"/>
              <a:t>menjadi</a:t>
            </a:r>
            <a:r>
              <a:rPr lang="en-US" dirty="0"/>
              <a:t> </a:t>
            </a:r>
            <a:r>
              <a:rPr lang="en-US" dirty="0" err="1"/>
              <a:t>sampel</a:t>
            </a:r>
            <a:r>
              <a:rPr lang="en-US" dirty="0"/>
              <a:t>. </a:t>
            </a:r>
            <a:r>
              <a:rPr lang="en-US" dirty="0" err="1"/>
              <a:t>Dengan</a:t>
            </a:r>
            <a:r>
              <a:rPr lang="en-US" dirty="0"/>
              <a:t> </a:t>
            </a:r>
            <a:r>
              <a:rPr lang="en-US" dirty="0" err="1"/>
              <a:t>demikian</a:t>
            </a:r>
            <a:r>
              <a:rPr lang="en-US" dirty="0"/>
              <a:t> </a:t>
            </a:r>
            <a:r>
              <a:rPr lang="en-US" dirty="0" err="1"/>
              <a:t>sampel</a:t>
            </a:r>
            <a:r>
              <a:rPr lang="en-US" dirty="0"/>
              <a:t> yang </a:t>
            </a:r>
            <a:r>
              <a:rPr lang="en-US" dirty="0" err="1"/>
              <a:t>diperoleh</a:t>
            </a:r>
            <a:r>
              <a:rPr lang="en-US" dirty="0"/>
              <a:t> </a:t>
            </a:r>
            <a:r>
              <a:rPr lang="en-US" dirty="0" err="1"/>
              <a:t>diharapkan</a:t>
            </a:r>
            <a:r>
              <a:rPr lang="en-US" dirty="0"/>
              <a:t> </a:t>
            </a:r>
            <a:r>
              <a:rPr lang="en-US" dirty="0" err="1"/>
              <a:t>merupakan</a:t>
            </a:r>
            <a:r>
              <a:rPr lang="en-US" dirty="0"/>
              <a:t> </a:t>
            </a:r>
            <a:r>
              <a:rPr lang="en-US" dirty="0" err="1"/>
              <a:t>sampel</a:t>
            </a:r>
            <a:r>
              <a:rPr lang="en-US" dirty="0"/>
              <a:t> yang </a:t>
            </a:r>
            <a:r>
              <a:rPr lang="en-US" dirty="0" err="1"/>
              <a:t>representatif</a:t>
            </a:r>
            <a:r>
              <a:rPr lang="en-US" dirty="0"/>
              <a:t>.</a:t>
            </a:r>
          </a:p>
          <a:p>
            <a:pPr>
              <a:buNone/>
            </a:pPr>
            <a:r>
              <a:rPr lang="en-US" dirty="0"/>
              <a:t>	</a:t>
            </a:r>
            <a:r>
              <a:rPr lang="en-US" dirty="0" err="1"/>
              <a:t>Teknik</a:t>
            </a:r>
            <a:r>
              <a:rPr lang="en-US" dirty="0"/>
              <a:t> sampling </a:t>
            </a:r>
            <a:r>
              <a:rPr lang="en-US" dirty="0" err="1"/>
              <a:t>semacam</a:t>
            </a:r>
            <a:r>
              <a:rPr lang="en-US" dirty="0"/>
              <a:t> </a:t>
            </a:r>
            <a:r>
              <a:rPr lang="en-US" dirty="0" err="1"/>
              <a:t>ini</a:t>
            </a:r>
            <a:r>
              <a:rPr lang="en-US" dirty="0"/>
              <a:t> </a:t>
            </a:r>
            <a:r>
              <a:rPr lang="en-US" dirty="0" err="1"/>
              <a:t>dapat</a:t>
            </a:r>
            <a:r>
              <a:rPr lang="en-US" dirty="0"/>
              <a:t> </a:t>
            </a:r>
            <a:r>
              <a:rPr lang="en-US" dirty="0" err="1"/>
              <a:t>dilakukan</a:t>
            </a:r>
            <a:r>
              <a:rPr lang="en-US" dirty="0"/>
              <a:t> </a:t>
            </a:r>
            <a:r>
              <a:rPr lang="en-US" dirty="0" err="1"/>
              <a:t>dengan</a:t>
            </a:r>
            <a:r>
              <a:rPr lang="en-US" dirty="0"/>
              <a:t> </a:t>
            </a:r>
            <a:r>
              <a:rPr lang="en-US" dirty="0" err="1"/>
              <a:t>cara-cara</a:t>
            </a:r>
            <a:r>
              <a:rPr lang="en-US" dirty="0"/>
              <a:t> </a:t>
            </a:r>
            <a:r>
              <a:rPr lang="en-US" dirty="0" err="1"/>
              <a:t>sebagai</a:t>
            </a:r>
            <a:r>
              <a:rPr lang="en-US" dirty="0"/>
              <a:t> </a:t>
            </a:r>
            <a:r>
              <a:rPr lang="en-US" dirty="0" err="1"/>
              <a:t>berikut</a:t>
            </a:r>
            <a:r>
              <a:rPr lang="en-US" dirty="0"/>
              <a:t>.</a:t>
            </a:r>
          </a:p>
          <a:p>
            <a:endParaRPr lang="en-US" dirty="0"/>
          </a:p>
        </p:txBody>
      </p:sp>
    </p:spTree>
    <p:extLst>
      <p:ext uri="{BB962C8B-B14F-4D97-AF65-F5344CB8AC3E}">
        <p14:creationId xmlns:p14="http://schemas.microsoft.com/office/powerpoint/2010/main" val="485167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idx="4294967295"/>
          </p:nvPr>
        </p:nvSpPr>
        <p:spPr>
          <a:xfrm>
            <a:off x="685800" y="152400"/>
            <a:ext cx="7467600" cy="792163"/>
          </a:xfrm>
        </p:spPr>
        <p:txBody>
          <a:bodyPr/>
          <a:lstStyle/>
          <a:p>
            <a:pPr algn="ctr" eaLnBrk="1" hangingPunct="1"/>
            <a:r>
              <a:rPr lang="en-US" sz="3200" dirty="0"/>
              <a:t>random sampling</a:t>
            </a:r>
          </a:p>
        </p:txBody>
      </p:sp>
      <p:sp>
        <p:nvSpPr>
          <p:cNvPr id="3" name="Content Placeholder 2"/>
          <p:cNvSpPr>
            <a:spLocks noGrp="1"/>
          </p:cNvSpPr>
          <p:nvPr>
            <p:ph idx="4294967295"/>
          </p:nvPr>
        </p:nvSpPr>
        <p:spPr>
          <a:xfrm>
            <a:off x="381000" y="1295400"/>
            <a:ext cx="8534400" cy="5181600"/>
          </a:xfrm>
          <a:ln>
            <a:solidFill>
              <a:schemeClr val="tx1"/>
            </a:solidFill>
          </a:ln>
        </p:spPr>
        <p:txBody>
          <a:bodyPr>
            <a:normAutofit/>
          </a:bodyPr>
          <a:lstStyle/>
          <a:p>
            <a:pPr algn="just"/>
            <a:r>
              <a:rPr lang="en-US" sz="2000" b="1" dirty="0" err="1"/>
              <a:t>Syarat</a:t>
            </a:r>
            <a:r>
              <a:rPr lang="en-US" sz="2000" b="1" dirty="0"/>
              <a:t> yang </a:t>
            </a:r>
            <a:r>
              <a:rPr lang="en-US" sz="2000" b="1" dirty="0" err="1"/>
              <a:t>harus</a:t>
            </a:r>
            <a:r>
              <a:rPr lang="en-US" sz="2000" b="1" dirty="0"/>
              <a:t> </a:t>
            </a:r>
            <a:r>
              <a:rPr lang="en-US" sz="2000" b="1" dirty="0" err="1"/>
              <a:t>dipenuhi</a:t>
            </a:r>
            <a:r>
              <a:rPr lang="en-US" sz="2000" b="1" dirty="0"/>
              <a:t> </a:t>
            </a:r>
            <a:r>
              <a:rPr lang="en-US" sz="2000" b="1" dirty="0" err="1"/>
              <a:t>untuk</a:t>
            </a:r>
            <a:r>
              <a:rPr lang="en-US" sz="2000" b="1" dirty="0"/>
              <a:t> </a:t>
            </a:r>
            <a:r>
              <a:rPr lang="en-US" sz="2000" b="1" dirty="0" err="1"/>
              <a:t>rambang</a:t>
            </a:r>
            <a:r>
              <a:rPr lang="en-US" sz="2000" b="1" dirty="0"/>
              <a:t> </a:t>
            </a:r>
            <a:r>
              <a:rPr lang="en-US" sz="2000" b="1" dirty="0" err="1"/>
              <a:t>sederhana</a:t>
            </a:r>
            <a:r>
              <a:rPr lang="en-US" sz="2000" b="1" dirty="0"/>
              <a:t> </a:t>
            </a:r>
            <a:r>
              <a:rPr lang="en-US" sz="2000" b="1" dirty="0" err="1"/>
              <a:t>adalah</a:t>
            </a:r>
            <a:r>
              <a:rPr lang="en-US" sz="2000" b="1" dirty="0"/>
              <a:t>:</a:t>
            </a:r>
          </a:p>
          <a:p>
            <a:pPr eaLnBrk="1" hangingPunct="1">
              <a:buFont typeface="Wingdings 2" pitchFamily="18" charset="2"/>
              <a:buNone/>
            </a:pPr>
            <a:r>
              <a:rPr lang="en-US" sz="2000" b="1" dirty="0"/>
              <a:t>a.	</a:t>
            </a:r>
            <a:r>
              <a:rPr lang="en-US" sz="2000" b="1" dirty="0" err="1"/>
              <a:t>Ukuran</a:t>
            </a:r>
            <a:r>
              <a:rPr lang="en-US" sz="2000" b="1" dirty="0"/>
              <a:t> </a:t>
            </a:r>
            <a:r>
              <a:rPr lang="en-US" sz="2000" b="1" dirty="0" err="1"/>
              <a:t>populasi</a:t>
            </a:r>
            <a:r>
              <a:rPr lang="en-US" sz="2000" b="1" dirty="0"/>
              <a:t> </a:t>
            </a:r>
            <a:r>
              <a:rPr lang="en-US" sz="2000" b="1" dirty="0" err="1"/>
              <a:t>harus</a:t>
            </a:r>
            <a:r>
              <a:rPr lang="en-US" sz="2000" b="1" dirty="0"/>
              <a:t> </a:t>
            </a:r>
            <a:r>
              <a:rPr lang="en-US" sz="2000" b="1" dirty="0" err="1"/>
              <a:t>terhingga</a:t>
            </a:r>
            <a:r>
              <a:rPr lang="en-US" sz="2000" b="1" dirty="0"/>
              <a:t>, </a:t>
            </a:r>
            <a:r>
              <a:rPr lang="en-US" sz="2000" b="1" dirty="0" err="1"/>
              <a:t>besarnya</a:t>
            </a:r>
            <a:r>
              <a:rPr lang="en-US" sz="2000" b="1" dirty="0"/>
              <a:t> </a:t>
            </a:r>
            <a:r>
              <a:rPr lang="en-US" sz="2000" b="1" dirty="0" err="1"/>
              <a:t>populasi</a:t>
            </a:r>
            <a:r>
              <a:rPr lang="en-US" sz="2000" b="1" dirty="0"/>
              <a:t> </a:t>
            </a:r>
            <a:r>
              <a:rPr lang="en-US" sz="2000" b="1" dirty="0" err="1"/>
              <a:t>harus</a:t>
            </a:r>
            <a:r>
              <a:rPr lang="en-US" sz="2000" b="1" dirty="0"/>
              <a:t> </a:t>
            </a:r>
            <a:r>
              <a:rPr lang="en-US" sz="2000" b="1" dirty="0" err="1"/>
              <a:t>diketahui</a:t>
            </a:r>
            <a:r>
              <a:rPr lang="en-US" sz="2000" b="1" dirty="0"/>
              <a:t> </a:t>
            </a:r>
            <a:r>
              <a:rPr lang="en-US" sz="2000" b="1" dirty="0" err="1"/>
              <a:t>oleh</a:t>
            </a:r>
            <a:r>
              <a:rPr lang="en-US" sz="2000" b="1" dirty="0"/>
              <a:t> </a:t>
            </a:r>
            <a:r>
              <a:rPr lang="en-US" sz="2000" b="1" dirty="0" err="1"/>
              <a:t>peneliti</a:t>
            </a:r>
            <a:r>
              <a:rPr lang="en-US" sz="2000" b="1" dirty="0"/>
              <a:t>, </a:t>
            </a:r>
            <a:r>
              <a:rPr lang="en-US" sz="2000" b="1" dirty="0" err="1"/>
              <a:t>populasi</a:t>
            </a:r>
            <a:r>
              <a:rPr lang="en-US" sz="2000" b="1" dirty="0"/>
              <a:t> yang </a:t>
            </a:r>
            <a:r>
              <a:rPr lang="en-US" sz="2000" b="1" dirty="0" err="1"/>
              <a:t>bersifat</a:t>
            </a:r>
            <a:r>
              <a:rPr lang="en-US" sz="2000" b="1" dirty="0"/>
              <a:t> </a:t>
            </a:r>
            <a:r>
              <a:rPr lang="en-US" sz="2000" b="1" dirty="0" err="1"/>
              <a:t>konseptual</a:t>
            </a:r>
            <a:r>
              <a:rPr lang="en-US" sz="2000" b="1" dirty="0"/>
              <a:t> </a:t>
            </a:r>
            <a:r>
              <a:rPr lang="en-US" sz="2000" b="1" dirty="0" err="1"/>
              <a:t>atau</a:t>
            </a:r>
            <a:r>
              <a:rPr lang="en-US" sz="2000" b="1" dirty="0"/>
              <a:t> </a:t>
            </a:r>
            <a:r>
              <a:rPr lang="en-US" sz="2000" b="1" dirty="0" err="1"/>
              <a:t>teoretis</a:t>
            </a:r>
            <a:r>
              <a:rPr lang="en-US" sz="2000" b="1" dirty="0"/>
              <a:t> </a:t>
            </a:r>
            <a:r>
              <a:rPr lang="en-US" sz="2000" b="1" dirty="0" err="1"/>
              <a:t>dapat</a:t>
            </a:r>
            <a:r>
              <a:rPr lang="en-US" sz="2000" b="1" dirty="0"/>
              <a:t> </a:t>
            </a:r>
            <a:r>
              <a:rPr lang="en-US" sz="2000" b="1" dirty="0" err="1"/>
              <a:t>dikategorikan</a:t>
            </a:r>
            <a:r>
              <a:rPr lang="en-US" sz="2000" b="1" dirty="0"/>
              <a:t> </a:t>
            </a:r>
            <a:r>
              <a:rPr lang="en-US" sz="2000" b="1" dirty="0" err="1"/>
              <a:t>pada</a:t>
            </a:r>
            <a:r>
              <a:rPr lang="en-US" sz="2000" b="1" dirty="0"/>
              <a:t> </a:t>
            </a:r>
            <a:r>
              <a:rPr lang="en-US" sz="2000" b="1" dirty="0" err="1"/>
              <a:t>populasi</a:t>
            </a:r>
            <a:r>
              <a:rPr lang="en-US" sz="2000" b="1" dirty="0"/>
              <a:t> </a:t>
            </a:r>
            <a:r>
              <a:rPr lang="en-US" sz="2000" b="1" dirty="0" err="1"/>
              <a:t>tak</a:t>
            </a:r>
            <a:r>
              <a:rPr lang="en-US" sz="2000" b="1" dirty="0"/>
              <a:t> </a:t>
            </a:r>
            <a:r>
              <a:rPr lang="en-US" sz="2000" b="1" dirty="0" err="1"/>
              <a:t>terhingga</a:t>
            </a:r>
            <a:r>
              <a:rPr lang="en-US" sz="2000" b="1" dirty="0"/>
              <a:t>. </a:t>
            </a:r>
          </a:p>
          <a:p>
            <a:pPr eaLnBrk="1" hangingPunct="1">
              <a:buFont typeface="Wingdings 2" pitchFamily="18" charset="2"/>
              <a:buNone/>
            </a:pPr>
            <a:r>
              <a:rPr lang="en-US" sz="2000" b="1" dirty="0"/>
              <a:t>	</a:t>
            </a:r>
            <a:r>
              <a:rPr lang="en-US" sz="2000" b="1" dirty="0" err="1"/>
              <a:t>Populai</a:t>
            </a:r>
            <a:r>
              <a:rPr lang="en-US" sz="2000" b="1" dirty="0"/>
              <a:t> yang </a:t>
            </a:r>
            <a:r>
              <a:rPr lang="en-US" sz="2000" b="1" dirty="0" err="1"/>
              <a:t>terlalu</a:t>
            </a:r>
            <a:r>
              <a:rPr lang="en-US" sz="2000" b="1" dirty="0"/>
              <a:t> </a:t>
            </a:r>
            <a:r>
              <a:rPr lang="en-US" sz="2000" b="1" dirty="0" err="1"/>
              <a:t>banyak</a:t>
            </a:r>
            <a:r>
              <a:rPr lang="en-US" sz="2000" b="1" dirty="0"/>
              <a:t> </a:t>
            </a:r>
            <a:r>
              <a:rPr lang="en-US" sz="2000" b="1" dirty="0" err="1"/>
              <a:t>juga</a:t>
            </a:r>
            <a:r>
              <a:rPr lang="en-US" sz="2000" b="1" dirty="0"/>
              <a:t> </a:t>
            </a:r>
            <a:r>
              <a:rPr lang="en-US" sz="2000" b="1" dirty="0" err="1"/>
              <a:t>termasuk</a:t>
            </a:r>
            <a:r>
              <a:rPr lang="en-US" sz="2000" b="1" dirty="0"/>
              <a:t> </a:t>
            </a:r>
            <a:r>
              <a:rPr lang="en-US" sz="2000" b="1" dirty="0" err="1"/>
              <a:t>populasi</a:t>
            </a:r>
            <a:r>
              <a:rPr lang="en-US" sz="2000" b="1" dirty="0"/>
              <a:t> </a:t>
            </a:r>
            <a:r>
              <a:rPr lang="en-US" sz="2000" b="1" dirty="0" err="1"/>
              <a:t>tak</a:t>
            </a:r>
            <a:r>
              <a:rPr lang="en-US" sz="2000" b="1" dirty="0"/>
              <a:t> </a:t>
            </a:r>
            <a:r>
              <a:rPr lang="en-US" sz="2000" b="1" dirty="0" err="1"/>
              <a:t>terhingga</a:t>
            </a:r>
            <a:r>
              <a:rPr lang="en-US" sz="2000" b="1" dirty="0"/>
              <a:t>.</a:t>
            </a:r>
          </a:p>
          <a:p>
            <a:pPr eaLnBrk="1" hangingPunct="1">
              <a:buFont typeface="Wingdings" pitchFamily="2" charset="2"/>
              <a:buNone/>
            </a:pPr>
            <a:r>
              <a:rPr lang="sv-SE" sz="2000" b="1" dirty="0"/>
              <a:t>b.  Anggota populasi harus homogen, anggota populasi yang mempunyai karakteristik yang dianggap sama atau pada umumnya sama (homogen) samplingnya dapat dilakukan dengan sampling acak.  Populasi yang anggotanya mempunyai karakteristik berbeda-beda sampelnya tidak dapat diambil dengan cara sampling acak.</a:t>
            </a:r>
          </a:p>
          <a:p>
            <a:pPr eaLnBrk="1" hangingPunct="1">
              <a:buFont typeface="Wingdings 2" pitchFamily="18" charset="2"/>
              <a:buNone/>
            </a:pPr>
            <a:r>
              <a:rPr lang="sv-SE" sz="2000" b="1" dirty="0"/>
              <a:t>c.	Cara lain mengambil sampel secara acak ialah dengan menggunakan tabel bilangan acak. Ada berbagai tabel bilangan acak salah satunya dapat dilihat di kalkulator</a:t>
            </a:r>
          </a:p>
          <a:p>
            <a:pPr eaLnBrk="1" hangingPunct="1">
              <a:buFont typeface="Wingdings 2" pitchFamily="18" charset="2"/>
              <a:buNone/>
            </a:pPr>
            <a:r>
              <a:rPr lang="en-US" sz="2000" b="1" dirty="0"/>
              <a:t>	Cara </a:t>
            </a:r>
            <a:r>
              <a:rPr lang="en-US" sz="2000" b="1" dirty="0" err="1"/>
              <a:t>menggunakan</a:t>
            </a:r>
            <a:r>
              <a:rPr lang="en-US" sz="2000" b="1" dirty="0"/>
              <a:t> </a:t>
            </a:r>
            <a:r>
              <a:rPr lang="en-US" sz="2000" b="1" dirty="0" err="1"/>
              <a:t>tabel</a:t>
            </a:r>
            <a:r>
              <a:rPr lang="en-US" sz="2000" b="1" dirty="0"/>
              <a:t> </a:t>
            </a:r>
            <a:r>
              <a:rPr lang="en-US" sz="2000" b="1" dirty="0" err="1"/>
              <a:t>bilangan</a:t>
            </a:r>
            <a:r>
              <a:rPr lang="en-US" sz="2000" b="1" dirty="0"/>
              <a:t> </a:t>
            </a:r>
            <a:r>
              <a:rPr lang="en-US" sz="2000" b="1" dirty="0" err="1"/>
              <a:t>acak</a:t>
            </a:r>
            <a:r>
              <a:rPr lang="en-US" sz="2000" b="1" dirty="0"/>
              <a:t> </a:t>
            </a:r>
            <a:r>
              <a:rPr lang="en-US" sz="2000" b="1" dirty="0" err="1"/>
              <a:t>adalah</a:t>
            </a:r>
            <a:r>
              <a:rPr lang="en-US" sz="2000" b="1" dirty="0"/>
              <a:t> </a:t>
            </a:r>
            <a:r>
              <a:rPr lang="en-US" sz="2000" b="1" dirty="0" err="1"/>
              <a:t>sebagai</a:t>
            </a:r>
            <a:r>
              <a:rPr lang="en-US" sz="2000" b="1" dirty="0"/>
              <a:t> </a:t>
            </a:r>
            <a:r>
              <a:rPr lang="en-US" sz="2000" b="1" dirty="0" err="1"/>
              <a:t>berikut</a:t>
            </a:r>
            <a:r>
              <a:rPr lang="en-US" sz="2000" b="1" dirty="0"/>
              <a:t>:</a:t>
            </a:r>
            <a:endParaRPr lang="en-US" sz="2700" dirty="0">
              <a:cs typeface="Times New Roman" pitchFamily="18" charset="0"/>
            </a:endParaRPr>
          </a:p>
        </p:txBody>
      </p:sp>
      <p:sp>
        <p:nvSpPr>
          <p:cNvPr id="4" name="Slide Number Placeholder 3"/>
          <p:cNvSpPr txBox="1">
            <a:spLocks noGrp="1"/>
          </p:cNvSpPr>
          <p:nvPr/>
        </p:nvSpPr>
        <p:spPr>
          <a:xfrm>
            <a:off x="8153400" y="6421438"/>
            <a:ext cx="762000" cy="365125"/>
          </a:xfrm>
          <a:prstGeom prst="rect">
            <a:avLst/>
          </a:prstGeom>
          <a:noFill/>
        </p:spPr>
        <p:txBody>
          <a:bodyPr lIns="0" tIns="0" rIns="0" bIns="0" anchor="b"/>
          <a:lstStyle/>
          <a:p>
            <a:pPr algn="r" fontAlgn="auto">
              <a:spcBef>
                <a:spcPts val="0"/>
              </a:spcBef>
              <a:spcAft>
                <a:spcPts val="0"/>
              </a:spcAft>
              <a:defRPr/>
            </a:pPr>
            <a:fld id="{4947C310-7089-431B-8F73-B3ACC119A161}" type="slidenum">
              <a:rPr lang="en-US" sz="1000">
                <a:solidFill>
                  <a:schemeClr val="tx2">
                    <a:shade val="50000"/>
                  </a:schemeClr>
                </a:solidFill>
                <a:latin typeface="+mn-lt"/>
              </a:rPr>
              <a:pPr algn="r" fontAlgn="auto">
                <a:spcBef>
                  <a:spcPts val="0"/>
                </a:spcBef>
                <a:spcAft>
                  <a:spcPts val="0"/>
                </a:spcAft>
                <a:defRPr/>
              </a:pPr>
              <a:t>17</a:t>
            </a:fld>
            <a:endParaRPr lang="en-US" sz="1000">
              <a:solidFill>
                <a:schemeClr val="tx2">
                  <a:shade val="50000"/>
                </a:schemeClr>
              </a:solidFill>
              <a:latin typeface="+mn-lt"/>
            </a:endParaRPr>
          </a:p>
        </p:txBody>
      </p:sp>
    </p:spTree>
    <p:extLst>
      <p:ext uri="{BB962C8B-B14F-4D97-AF65-F5344CB8AC3E}">
        <p14:creationId xmlns:p14="http://schemas.microsoft.com/office/powerpoint/2010/main" val="657367682"/>
      </p:ext>
    </p:extLst>
  </p:cSld>
  <p:clrMapOvr>
    <a:masterClrMapping/>
  </p:clrMapOvr>
  <p:transition spd="slow">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a:defRPr/>
            </a:pPr>
            <a:fld id="{6FF1BE89-B713-4CDC-B898-96D4CA533C5A}" type="slidenum">
              <a:rPr lang="en-US" sz="1200">
                <a:effectLst>
                  <a:outerShdw blurRad="38100" dist="38100" dir="2700000" algn="tl">
                    <a:srgbClr val="000000"/>
                  </a:outerShdw>
                </a:effectLst>
              </a:rPr>
              <a:pPr algn="r">
                <a:defRPr/>
              </a:pPr>
              <a:t>18</a:t>
            </a:fld>
            <a:endParaRPr lang="en-US" sz="1200">
              <a:effectLst>
                <a:outerShdw blurRad="38100" dist="38100" dir="2700000" algn="tl">
                  <a:srgbClr val="000000"/>
                </a:outerShdw>
              </a:effectLst>
            </a:endParaRPr>
          </a:p>
        </p:txBody>
      </p:sp>
      <p:sp>
        <p:nvSpPr>
          <p:cNvPr id="279554" name="Rectangle 2"/>
          <p:cNvSpPr>
            <a:spLocks noGrp="1" noChangeArrowheads="1"/>
          </p:cNvSpPr>
          <p:nvPr>
            <p:ph type="body" idx="4294967295"/>
          </p:nvPr>
        </p:nvSpPr>
        <p:spPr>
          <a:xfrm>
            <a:off x="457200" y="228600"/>
            <a:ext cx="8229600" cy="6096000"/>
          </a:xfrm>
        </p:spPr>
        <p:txBody>
          <a:bodyPr/>
          <a:lstStyle/>
          <a:p>
            <a:pPr marL="609600" indent="-609600" eaLnBrk="1" hangingPunct="1">
              <a:lnSpc>
                <a:spcPct val="80000"/>
              </a:lnSpc>
              <a:buFontTx/>
              <a:buAutoNum type="alphaLcPeriod"/>
            </a:pPr>
            <a:endParaRPr lang="sv-SE" sz="2100" b="1"/>
          </a:p>
          <a:p>
            <a:pPr marL="609600" indent="-609600" eaLnBrk="1" hangingPunct="1">
              <a:lnSpc>
                <a:spcPct val="80000"/>
              </a:lnSpc>
              <a:buFont typeface="Wingdings 2" pitchFamily="18" charset="2"/>
              <a:buNone/>
            </a:pPr>
            <a:r>
              <a:rPr lang="sv-SE" sz="2100" b="1"/>
              <a:t>1)	Pertama-tama semua anggota populasi diberi nomor urut. </a:t>
            </a:r>
          </a:p>
          <a:p>
            <a:pPr marL="609600" indent="-609600" eaLnBrk="1" hangingPunct="1">
              <a:lnSpc>
                <a:spcPct val="80000"/>
              </a:lnSpc>
              <a:buFont typeface="Wingdings 2" pitchFamily="18" charset="2"/>
              <a:buNone/>
            </a:pPr>
            <a:r>
              <a:rPr lang="sv-SE" sz="2100" b="1"/>
              <a:t>	Jika populasi ada 500, maka berilah semua anggota populasi nomor urut 1, 2, 3, dst. …… 500. </a:t>
            </a:r>
          </a:p>
          <a:p>
            <a:pPr marL="609600" indent="-609600" eaLnBrk="1" hangingPunct="1">
              <a:lnSpc>
                <a:spcPct val="80000"/>
              </a:lnSpc>
              <a:buFont typeface="Wingdings 2" pitchFamily="18" charset="2"/>
              <a:buNone/>
            </a:pPr>
            <a:r>
              <a:rPr lang="sv-SE" sz="2100" b="1"/>
              <a:t>	</a:t>
            </a:r>
            <a:r>
              <a:rPr lang="en-US" sz="2100" b="1"/>
              <a:t>Misalnya jumlah sampel  yang diambil ada 75.</a:t>
            </a:r>
          </a:p>
          <a:p>
            <a:pPr marL="609600" indent="-609600" eaLnBrk="1" hangingPunct="1">
              <a:lnSpc>
                <a:spcPct val="80000"/>
              </a:lnSpc>
              <a:buFont typeface="Wingdings 2" pitchFamily="18" charset="2"/>
              <a:buNone/>
            </a:pPr>
            <a:endParaRPr lang="en-US" sz="2100" b="1"/>
          </a:p>
          <a:p>
            <a:pPr marL="609600" indent="-609600" eaLnBrk="1" hangingPunct="1">
              <a:lnSpc>
                <a:spcPct val="80000"/>
              </a:lnSpc>
              <a:buFont typeface="Wingdings" pitchFamily="2" charset="2"/>
              <a:buNone/>
            </a:pPr>
            <a:r>
              <a:rPr lang="sv-SE" sz="2100" b="1"/>
              <a:t>2)	Pilih secara acak atau acak baris dan kolom pada tabel bilangan random, misalnya dipilih: </a:t>
            </a:r>
          </a:p>
          <a:p>
            <a:pPr marL="609600" indent="-609600" eaLnBrk="1" hangingPunct="1">
              <a:lnSpc>
                <a:spcPct val="80000"/>
              </a:lnSpc>
              <a:buFont typeface="Wingdings 2" pitchFamily="18" charset="2"/>
              <a:buNone/>
            </a:pPr>
            <a:r>
              <a:rPr lang="sv-SE" sz="2100" b="1"/>
              <a:t>	baris kedua kolom 05-09, </a:t>
            </a:r>
          </a:p>
          <a:p>
            <a:pPr marL="609600" indent="-609600" eaLnBrk="1" hangingPunct="1">
              <a:lnSpc>
                <a:spcPct val="80000"/>
              </a:lnSpc>
              <a:buFont typeface="Wingdings 2" pitchFamily="18" charset="2"/>
              <a:buNone/>
            </a:pPr>
            <a:r>
              <a:rPr lang="sv-SE" sz="2100" b="1"/>
              <a:t>	baris ketiga kolom 10-14, </a:t>
            </a:r>
          </a:p>
          <a:p>
            <a:pPr marL="609600" indent="-609600" eaLnBrk="1" hangingPunct="1">
              <a:lnSpc>
                <a:spcPct val="80000"/>
              </a:lnSpc>
              <a:buFont typeface="Wingdings 2" pitchFamily="18" charset="2"/>
              <a:buNone/>
            </a:pPr>
            <a:r>
              <a:rPr lang="sv-SE" sz="2100" b="1"/>
              <a:t>	baris keempat kolom 20-24, </a:t>
            </a:r>
          </a:p>
          <a:p>
            <a:pPr marL="609600" indent="-609600" eaLnBrk="1" hangingPunct="1">
              <a:lnSpc>
                <a:spcPct val="80000"/>
              </a:lnSpc>
              <a:buFont typeface="Wingdings 2" pitchFamily="18" charset="2"/>
              <a:buNone/>
            </a:pPr>
            <a:r>
              <a:rPr lang="sv-SE" sz="2100" b="1"/>
              <a:t>	baris kelima kolom  25-29.</a:t>
            </a:r>
          </a:p>
          <a:p>
            <a:pPr marL="609600" indent="-609600" eaLnBrk="1" hangingPunct="1">
              <a:lnSpc>
                <a:spcPct val="80000"/>
              </a:lnSpc>
              <a:buFont typeface="Wingdings 2" pitchFamily="18" charset="2"/>
              <a:buNone/>
            </a:pPr>
            <a:endParaRPr lang="sv-SE" sz="2100" b="1"/>
          </a:p>
          <a:p>
            <a:pPr marL="609600" indent="-609600" eaLnBrk="1" hangingPunct="1">
              <a:lnSpc>
                <a:spcPct val="80000"/>
              </a:lnSpc>
              <a:buFont typeface="Wingdings" pitchFamily="2" charset="2"/>
              <a:buNone/>
            </a:pPr>
            <a:r>
              <a:rPr lang="sv-SE" sz="2100" b="1"/>
              <a:t>3)	baris keenam kolom15-19, </a:t>
            </a:r>
          </a:p>
          <a:p>
            <a:pPr marL="609600" indent="-609600" eaLnBrk="1" hangingPunct="1">
              <a:lnSpc>
                <a:spcPct val="80000"/>
              </a:lnSpc>
              <a:buFont typeface="Wingdings" pitchFamily="2" charset="2"/>
              <a:buNone/>
            </a:pPr>
            <a:r>
              <a:rPr lang="sv-SE" sz="2100" b="1"/>
              <a:t>	baris kesembilan kolom 25-29.</a:t>
            </a:r>
            <a:endParaRPr lang="en-US" sz="1700" b="1"/>
          </a:p>
        </p:txBody>
      </p:sp>
    </p:spTree>
    <p:extLst>
      <p:ext uri="{BB962C8B-B14F-4D97-AF65-F5344CB8AC3E}">
        <p14:creationId xmlns:p14="http://schemas.microsoft.com/office/powerpoint/2010/main" val="244661715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9554">
                                            <p:txEl>
                                              <p:pRg st="1" end="1"/>
                                            </p:txEl>
                                          </p:spTgt>
                                        </p:tgtEl>
                                        <p:attrNameLst>
                                          <p:attrName>style.visibility</p:attrName>
                                        </p:attrNameLst>
                                      </p:cBhvr>
                                      <p:to>
                                        <p:strVal val="visible"/>
                                      </p:to>
                                    </p:set>
                                    <p:animEffect transition="in" filter="wipe(left)">
                                      <p:cBhvr>
                                        <p:cTn id="7" dur="500"/>
                                        <p:tgtEl>
                                          <p:spTgt spid="279554">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9554">
                                            <p:txEl>
                                              <p:pRg st="2" end="2"/>
                                            </p:txEl>
                                          </p:spTgt>
                                        </p:tgtEl>
                                        <p:attrNameLst>
                                          <p:attrName>style.visibility</p:attrName>
                                        </p:attrNameLst>
                                      </p:cBhvr>
                                      <p:to>
                                        <p:strVal val="visible"/>
                                      </p:to>
                                    </p:set>
                                    <p:animEffect transition="in" filter="wipe(left)">
                                      <p:cBhvr>
                                        <p:cTn id="12" dur="500"/>
                                        <p:tgtEl>
                                          <p:spTgt spid="27955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9554">
                                            <p:txEl>
                                              <p:pRg st="3" end="3"/>
                                            </p:txEl>
                                          </p:spTgt>
                                        </p:tgtEl>
                                        <p:attrNameLst>
                                          <p:attrName>style.visibility</p:attrName>
                                        </p:attrNameLst>
                                      </p:cBhvr>
                                      <p:to>
                                        <p:strVal val="visible"/>
                                      </p:to>
                                    </p:set>
                                    <p:animEffect transition="in" filter="wipe(left)">
                                      <p:cBhvr>
                                        <p:cTn id="17" dur="500"/>
                                        <p:tgtEl>
                                          <p:spTgt spid="27955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9554">
                                            <p:txEl>
                                              <p:pRg st="5" end="5"/>
                                            </p:txEl>
                                          </p:spTgt>
                                        </p:tgtEl>
                                        <p:attrNameLst>
                                          <p:attrName>style.visibility</p:attrName>
                                        </p:attrNameLst>
                                      </p:cBhvr>
                                      <p:to>
                                        <p:strVal val="visible"/>
                                      </p:to>
                                    </p:set>
                                    <p:animEffect transition="in" filter="wipe(left)">
                                      <p:cBhvr>
                                        <p:cTn id="22" dur="500"/>
                                        <p:tgtEl>
                                          <p:spTgt spid="279554">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79554">
                                            <p:txEl>
                                              <p:pRg st="6" end="6"/>
                                            </p:txEl>
                                          </p:spTgt>
                                        </p:tgtEl>
                                        <p:attrNameLst>
                                          <p:attrName>style.visibility</p:attrName>
                                        </p:attrNameLst>
                                      </p:cBhvr>
                                      <p:to>
                                        <p:strVal val="visible"/>
                                      </p:to>
                                    </p:set>
                                    <p:animEffect transition="in" filter="wipe(left)">
                                      <p:cBhvr>
                                        <p:cTn id="27" dur="500"/>
                                        <p:tgtEl>
                                          <p:spTgt spid="279554">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79554">
                                            <p:txEl>
                                              <p:pRg st="7" end="7"/>
                                            </p:txEl>
                                          </p:spTgt>
                                        </p:tgtEl>
                                        <p:attrNameLst>
                                          <p:attrName>style.visibility</p:attrName>
                                        </p:attrNameLst>
                                      </p:cBhvr>
                                      <p:to>
                                        <p:strVal val="visible"/>
                                      </p:to>
                                    </p:set>
                                    <p:animEffect transition="in" filter="wipe(left)">
                                      <p:cBhvr>
                                        <p:cTn id="32" dur="500"/>
                                        <p:tgtEl>
                                          <p:spTgt spid="279554">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79554">
                                            <p:txEl>
                                              <p:pRg st="8" end="8"/>
                                            </p:txEl>
                                          </p:spTgt>
                                        </p:tgtEl>
                                        <p:attrNameLst>
                                          <p:attrName>style.visibility</p:attrName>
                                        </p:attrNameLst>
                                      </p:cBhvr>
                                      <p:to>
                                        <p:strVal val="visible"/>
                                      </p:to>
                                    </p:set>
                                    <p:animEffect transition="in" filter="wipe(left)">
                                      <p:cBhvr>
                                        <p:cTn id="37" dur="500"/>
                                        <p:tgtEl>
                                          <p:spTgt spid="279554">
                                            <p:txEl>
                                              <p:pRg st="8" end="8"/>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79554">
                                            <p:txEl>
                                              <p:pRg st="9" end="9"/>
                                            </p:txEl>
                                          </p:spTgt>
                                        </p:tgtEl>
                                        <p:attrNameLst>
                                          <p:attrName>style.visibility</p:attrName>
                                        </p:attrNameLst>
                                      </p:cBhvr>
                                      <p:to>
                                        <p:strVal val="visible"/>
                                      </p:to>
                                    </p:set>
                                    <p:animEffect transition="in" filter="wipe(left)">
                                      <p:cBhvr>
                                        <p:cTn id="42" dur="500"/>
                                        <p:tgtEl>
                                          <p:spTgt spid="279554">
                                            <p:txEl>
                                              <p:pRg st="9" end="9"/>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79554">
                                            <p:txEl>
                                              <p:pRg st="11" end="11"/>
                                            </p:txEl>
                                          </p:spTgt>
                                        </p:tgtEl>
                                        <p:attrNameLst>
                                          <p:attrName>style.visibility</p:attrName>
                                        </p:attrNameLst>
                                      </p:cBhvr>
                                      <p:to>
                                        <p:strVal val="visible"/>
                                      </p:to>
                                    </p:set>
                                    <p:animEffect transition="in" filter="wipe(left)">
                                      <p:cBhvr>
                                        <p:cTn id="47" dur="500"/>
                                        <p:tgtEl>
                                          <p:spTgt spid="279554">
                                            <p:txEl>
                                              <p:pRg st="11" end="11"/>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79554">
                                            <p:txEl>
                                              <p:pRg st="12" end="12"/>
                                            </p:txEl>
                                          </p:spTgt>
                                        </p:tgtEl>
                                        <p:attrNameLst>
                                          <p:attrName>style.visibility</p:attrName>
                                        </p:attrNameLst>
                                      </p:cBhvr>
                                      <p:to>
                                        <p:strVal val="visible"/>
                                      </p:to>
                                    </p:set>
                                    <p:animEffect transition="in" filter="wipe(left)">
                                      <p:cBhvr>
                                        <p:cTn id="52" dur="500"/>
                                        <p:tgtEl>
                                          <p:spTgt spid="27955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4"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a:defRPr/>
            </a:pPr>
            <a:fld id="{00AC3939-A70E-4369-A68E-1B64916575B0}" type="slidenum">
              <a:rPr lang="en-US" sz="1200">
                <a:effectLst>
                  <a:outerShdw blurRad="38100" dist="38100" dir="2700000" algn="tl">
                    <a:srgbClr val="000000"/>
                  </a:outerShdw>
                </a:effectLst>
              </a:rPr>
              <a:pPr algn="r">
                <a:defRPr/>
              </a:pPr>
              <a:t>19</a:t>
            </a:fld>
            <a:endParaRPr lang="en-US" sz="1200">
              <a:effectLst>
                <a:outerShdw blurRad="38100" dist="38100" dir="2700000" algn="tl">
                  <a:srgbClr val="000000"/>
                </a:outerShdw>
              </a:effectLst>
            </a:endParaRPr>
          </a:p>
        </p:txBody>
      </p:sp>
      <p:sp>
        <p:nvSpPr>
          <p:cNvPr id="280578" name="Rectangle 2"/>
          <p:cNvSpPr>
            <a:spLocks noGrp="1" noChangeArrowheads="1"/>
          </p:cNvSpPr>
          <p:nvPr>
            <p:ph type="body" idx="4294967295"/>
          </p:nvPr>
        </p:nvSpPr>
        <p:spPr>
          <a:xfrm>
            <a:off x="457200" y="228600"/>
            <a:ext cx="8229600" cy="5715000"/>
          </a:xfrm>
        </p:spPr>
        <p:txBody>
          <a:bodyPr/>
          <a:lstStyle/>
          <a:p>
            <a:pPr marL="609600" indent="-609600" eaLnBrk="1" hangingPunct="1">
              <a:lnSpc>
                <a:spcPct val="90000"/>
              </a:lnSpc>
              <a:buFont typeface="Wingdings" pitchFamily="2" charset="2"/>
              <a:buChar char="Ø"/>
            </a:pPr>
            <a:endParaRPr lang="sv-SE" sz="2100" b="1"/>
          </a:p>
          <a:p>
            <a:pPr marL="609600" indent="-609600" eaLnBrk="1" hangingPunct="1">
              <a:lnSpc>
                <a:spcPct val="90000"/>
              </a:lnSpc>
              <a:buFont typeface="Wingdings" pitchFamily="2" charset="2"/>
              <a:buChar char="Ø"/>
            </a:pPr>
            <a:r>
              <a:rPr lang="sv-SE" sz="2100" b="1"/>
              <a:t>Dimulai dari baris kedua kolom 05-09, pilihlah berurutan ke bawah digit yang tiga angka pertama-nya sesuai dengan nomor anggota populasi. </a:t>
            </a:r>
          </a:p>
          <a:p>
            <a:pPr marL="609600" indent="-609600" eaLnBrk="1" hangingPunct="1">
              <a:lnSpc>
                <a:spcPct val="90000"/>
              </a:lnSpc>
              <a:buFont typeface="Wingdings" pitchFamily="2" charset="2"/>
              <a:buChar char="Ø"/>
            </a:pPr>
            <a:r>
              <a:rPr lang="sv-SE" sz="2100" b="1"/>
              <a:t>Setelah digit yang ada pada kolom tersebut habis, lanjutkan pada kolom berikutnya, dst . sampai diperoleh sampel sebanyak 75.</a:t>
            </a:r>
          </a:p>
          <a:p>
            <a:pPr marL="609600" indent="-609600" eaLnBrk="1" hangingPunct="1">
              <a:lnSpc>
                <a:spcPct val="90000"/>
              </a:lnSpc>
              <a:buFont typeface="Wingdings" pitchFamily="2" charset="2"/>
              <a:buChar char="Ø"/>
            </a:pPr>
            <a:endParaRPr lang="sv-SE" sz="2100" b="1"/>
          </a:p>
          <a:p>
            <a:pPr marL="609600" indent="-609600" eaLnBrk="1" hangingPunct="1">
              <a:lnSpc>
                <a:spcPct val="90000"/>
              </a:lnSpc>
              <a:buFont typeface="Wingdings 2" pitchFamily="18" charset="2"/>
              <a:buNone/>
            </a:pPr>
            <a:r>
              <a:rPr lang="sv-SE" sz="2100" b="1"/>
              <a:t>4)	Dari hal di atas, nomor yang menjadi sampel adalah:</a:t>
            </a:r>
            <a:endParaRPr lang="en-US" sz="2100" b="1"/>
          </a:p>
          <a:p>
            <a:pPr marL="609600" indent="-609600" eaLnBrk="1" hangingPunct="1">
              <a:lnSpc>
                <a:spcPct val="90000"/>
              </a:lnSpc>
              <a:buFont typeface="Wingdings" pitchFamily="2" charset="2"/>
              <a:buChar char="Ø"/>
            </a:pPr>
            <a:r>
              <a:rPr lang="en-US" sz="2100" b="1"/>
              <a:t>176, 374, 092, 036, 124, 214, </a:t>
            </a:r>
          </a:p>
          <a:p>
            <a:pPr marL="609600" indent="-609600" eaLnBrk="1" hangingPunct="1">
              <a:lnSpc>
                <a:spcPct val="90000"/>
              </a:lnSpc>
              <a:buFont typeface="Wingdings" pitchFamily="2" charset="2"/>
              <a:buChar char="Ø"/>
            </a:pPr>
            <a:r>
              <a:rPr lang="en-US" sz="2100" b="1"/>
              <a:t>112, 106, 206, 108, 298, 499, 072, 448, 428,</a:t>
            </a:r>
          </a:p>
          <a:p>
            <a:pPr marL="609600" indent="-609600" eaLnBrk="1" hangingPunct="1">
              <a:lnSpc>
                <a:spcPct val="90000"/>
              </a:lnSpc>
              <a:buFont typeface="Wingdings" pitchFamily="2" charset="2"/>
              <a:buChar char="Ø"/>
            </a:pPr>
            <a:r>
              <a:rPr lang="en-US" sz="2100" b="1"/>
              <a:t>466, 162, 100, 473, 456, 234, 373, 284 </a:t>
            </a:r>
          </a:p>
          <a:p>
            <a:pPr marL="609600" indent="-609600" eaLnBrk="1" hangingPunct="1">
              <a:lnSpc>
                <a:spcPct val="90000"/>
              </a:lnSpc>
              <a:buFont typeface="Wingdings" pitchFamily="2" charset="2"/>
              <a:buChar char="Ø"/>
            </a:pPr>
            <a:r>
              <a:rPr lang="en-US" sz="2100" b="1"/>
              <a:t>364, 417.</a:t>
            </a:r>
          </a:p>
        </p:txBody>
      </p:sp>
    </p:spTree>
    <p:extLst>
      <p:ext uri="{BB962C8B-B14F-4D97-AF65-F5344CB8AC3E}">
        <p14:creationId xmlns:p14="http://schemas.microsoft.com/office/powerpoint/2010/main" val="99849816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0578">
                                            <p:txEl>
                                              <p:pRg st="1" end="1"/>
                                            </p:txEl>
                                          </p:spTgt>
                                        </p:tgtEl>
                                        <p:attrNameLst>
                                          <p:attrName>style.visibility</p:attrName>
                                        </p:attrNameLst>
                                      </p:cBhvr>
                                      <p:to>
                                        <p:strVal val="visible"/>
                                      </p:to>
                                    </p:set>
                                    <p:animEffect transition="in" filter="wipe(left)">
                                      <p:cBhvr>
                                        <p:cTn id="7" dur="500"/>
                                        <p:tgtEl>
                                          <p:spTgt spid="280578">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0578">
                                            <p:txEl>
                                              <p:pRg st="2" end="2"/>
                                            </p:txEl>
                                          </p:spTgt>
                                        </p:tgtEl>
                                        <p:attrNameLst>
                                          <p:attrName>style.visibility</p:attrName>
                                        </p:attrNameLst>
                                      </p:cBhvr>
                                      <p:to>
                                        <p:strVal val="visible"/>
                                      </p:to>
                                    </p:set>
                                    <p:animEffect transition="in" filter="wipe(left)">
                                      <p:cBhvr>
                                        <p:cTn id="12" dur="500"/>
                                        <p:tgtEl>
                                          <p:spTgt spid="28057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0578">
                                            <p:txEl>
                                              <p:pRg st="4" end="4"/>
                                            </p:txEl>
                                          </p:spTgt>
                                        </p:tgtEl>
                                        <p:attrNameLst>
                                          <p:attrName>style.visibility</p:attrName>
                                        </p:attrNameLst>
                                      </p:cBhvr>
                                      <p:to>
                                        <p:strVal val="visible"/>
                                      </p:to>
                                    </p:set>
                                    <p:animEffect transition="in" filter="wipe(left)">
                                      <p:cBhvr>
                                        <p:cTn id="17" dur="500"/>
                                        <p:tgtEl>
                                          <p:spTgt spid="280578">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0578">
                                            <p:txEl>
                                              <p:pRg st="5" end="5"/>
                                            </p:txEl>
                                          </p:spTgt>
                                        </p:tgtEl>
                                        <p:attrNameLst>
                                          <p:attrName>style.visibility</p:attrName>
                                        </p:attrNameLst>
                                      </p:cBhvr>
                                      <p:to>
                                        <p:strVal val="visible"/>
                                      </p:to>
                                    </p:set>
                                    <p:animEffect transition="in" filter="wipe(left)">
                                      <p:cBhvr>
                                        <p:cTn id="22" dur="500"/>
                                        <p:tgtEl>
                                          <p:spTgt spid="280578">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0578">
                                            <p:txEl>
                                              <p:pRg st="6" end="6"/>
                                            </p:txEl>
                                          </p:spTgt>
                                        </p:tgtEl>
                                        <p:attrNameLst>
                                          <p:attrName>style.visibility</p:attrName>
                                        </p:attrNameLst>
                                      </p:cBhvr>
                                      <p:to>
                                        <p:strVal val="visible"/>
                                      </p:to>
                                    </p:set>
                                    <p:animEffect transition="in" filter="wipe(left)">
                                      <p:cBhvr>
                                        <p:cTn id="27" dur="500"/>
                                        <p:tgtEl>
                                          <p:spTgt spid="280578">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80578">
                                            <p:txEl>
                                              <p:pRg st="7" end="7"/>
                                            </p:txEl>
                                          </p:spTgt>
                                        </p:tgtEl>
                                        <p:attrNameLst>
                                          <p:attrName>style.visibility</p:attrName>
                                        </p:attrNameLst>
                                      </p:cBhvr>
                                      <p:to>
                                        <p:strVal val="visible"/>
                                      </p:to>
                                    </p:set>
                                    <p:animEffect transition="in" filter="wipe(left)">
                                      <p:cBhvr>
                                        <p:cTn id="32" dur="500"/>
                                        <p:tgtEl>
                                          <p:spTgt spid="280578">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80578">
                                            <p:txEl>
                                              <p:pRg st="8" end="8"/>
                                            </p:txEl>
                                          </p:spTgt>
                                        </p:tgtEl>
                                        <p:attrNameLst>
                                          <p:attrName>style.visibility</p:attrName>
                                        </p:attrNameLst>
                                      </p:cBhvr>
                                      <p:to>
                                        <p:strVal val="visible"/>
                                      </p:to>
                                    </p:set>
                                    <p:animEffect transition="in" filter="wipe(left)">
                                      <p:cBhvr>
                                        <p:cTn id="37" dur="500"/>
                                        <p:tgtEl>
                                          <p:spTgt spid="28057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a:t>POPULASI</a:t>
            </a:r>
          </a:p>
        </p:txBody>
      </p:sp>
      <p:sp>
        <p:nvSpPr>
          <p:cNvPr id="2" name="Content Placeholder 1"/>
          <p:cNvSpPr>
            <a:spLocks noGrp="1"/>
          </p:cNvSpPr>
          <p:nvPr>
            <p:ph idx="1"/>
          </p:nvPr>
        </p:nvSpPr>
        <p:spPr>
          <a:xfrm>
            <a:off x="457200" y="1481138"/>
            <a:ext cx="7391400" cy="4995862"/>
          </a:xfrm>
        </p:spPr>
        <p:txBody>
          <a:bodyPr>
            <a:normAutofit fontScale="85000" lnSpcReduction="10000"/>
          </a:bodyPr>
          <a:lstStyle/>
          <a:p>
            <a:pPr marL="0" indent="0" eaLnBrk="1" fontAlgn="auto" hangingPunct="1">
              <a:spcAft>
                <a:spcPts val="0"/>
              </a:spcAft>
              <a:buClr>
                <a:schemeClr val="accent3"/>
              </a:buClr>
              <a:buFont typeface="Wingdings 2"/>
              <a:buNone/>
              <a:defRPr/>
            </a:pPr>
            <a:r>
              <a:rPr lang="en-US" b="1" dirty="0" err="1"/>
              <a:t>Populas</a:t>
            </a:r>
            <a:r>
              <a:rPr lang="en-US" dirty="0" err="1"/>
              <a:t>i</a:t>
            </a:r>
            <a:r>
              <a:rPr lang="en-US" dirty="0"/>
              <a:t> </a:t>
            </a:r>
          </a:p>
          <a:p>
            <a:pPr marL="344488" indent="-344488" eaLnBrk="1" fontAlgn="auto" hangingPunct="1">
              <a:spcAft>
                <a:spcPts val="0"/>
              </a:spcAft>
              <a:buClr>
                <a:schemeClr val="accent3"/>
              </a:buClr>
              <a:buFont typeface="Wingdings 2"/>
              <a:buNone/>
              <a:defRPr/>
            </a:pPr>
            <a:r>
              <a:rPr lang="en-US" dirty="0">
                <a:sym typeface="Wingdings"/>
              </a:rPr>
              <a:t></a:t>
            </a:r>
            <a:r>
              <a:rPr lang="en-US" dirty="0"/>
              <a:t> </a:t>
            </a:r>
            <a:r>
              <a:rPr lang="en-US" dirty="0" err="1"/>
              <a:t>kelompok</a:t>
            </a:r>
            <a:r>
              <a:rPr lang="en-US" dirty="0"/>
              <a:t> </a:t>
            </a:r>
            <a:r>
              <a:rPr lang="en-US" dirty="0" err="1"/>
              <a:t>keseluruhan</a:t>
            </a:r>
            <a:r>
              <a:rPr lang="en-US" dirty="0"/>
              <a:t> orang, </a:t>
            </a:r>
            <a:r>
              <a:rPr lang="en-US" dirty="0" err="1"/>
              <a:t>peristiwa</a:t>
            </a:r>
            <a:r>
              <a:rPr lang="en-US" dirty="0"/>
              <a:t> </a:t>
            </a:r>
            <a:r>
              <a:rPr lang="en-US" dirty="0" err="1"/>
              <a:t>atau</a:t>
            </a:r>
            <a:r>
              <a:rPr lang="en-US" dirty="0"/>
              <a:t> </a:t>
            </a:r>
            <a:r>
              <a:rPr lang="en-US" dirty="0" err="1"/>
              <a:t>sesuatu</a:t>
            </a:r>
            <a:r>
              <a:rPr lang="en-US" dirty="0"/>
              <a:t> yang </a:t>
            </a:r>
            <a:r>
              <a:rPr lang="en-US" dirty="0" err="1"/>
              <a:t>ingin</a:t>
            </a:r>
            <a:r>
              <a:rPr lang="en-US" dirty="0"/>
              <a:t> </a:t>
            </a:r>
            <a:r>
              <a:rPr lang="en-US" dirty="0" err="1"/>
              <a:t>diselidiki</a:t>
            </a:r>
            <a:r>
              <a:rPr lang="en-US" dirty="0"/>
              <a:t> </a:t>
            </a:r>
            <a:r>
              <a:rPr lang="en-US" dirty="0" err="1"/>
              <a:t>oleh</a:t>
            </a:r>
            <a:r>
              <a:rPr lang="en-US" dirty="0"/>
              <a:t> </a:t>
            </a:r>
            <a:r>
              <a:rPr lang="en-US" dirty="0" err="1"/>
              <a:t>peneliti</a:t>
            </a:r>
            <a:r>
              <a:rPr lang="en-US" dirty="0"/>
              <a:t>.</a:t>
            </a:r>
          </a:p>
          <a:p>
            <a:pPr marL="0" indent="0" eaLnBrk="1" fontAlgn="auto" hangingPunct="1">
              <a:spcAft>
                <a:spcPts val="0"/>
              </a:spcAft>
              <a:buClr>
                <a:schemeClr val="accent3"/>
              </a:buClr>
              <a:buFont typeface="Wingdings 2"/>
              <a:buNone/>
              <a:defRPr/>
            </a:pPr>
            <a:r>
              <a:rPr lang="en-US" dirty="0"/>
              <a:t> </a:t>
            </a:r>
          </a:p>
          <a:p>
            <a:pPr marL="0" indent="0" eaLnBrk="1" fontAlgn="auto" hangingPunct="1">
              <a:spcAft>
                <a:spcPts val="0"/>
              </a:spcAft>
              <a:buClr>
                <a:schemeClr val="accent3"/>
              </a:buClr>
              <a:buFont typeface="Wingdings 2"/>
              <a:buNone/>
              <a:defRPr/>
            </a:pPr>
            <a:r>
              <a:rPr lang="fi-FI" b="1" dirty="0"/>
              <a:t>Populasi sasaran </a:t>
            </a:r>
            <a:endParaRPr lang="en-US" dirty="0"/>
          </a:p>
          <a:p>
            <a:pPr marL="344488" indent="-344488" eaLnBrk="1" fontAlgn="auto" hangingPunct="1">
              <a:spcAft>
                <a:spcPts val="0"/>
              </a:spcAft>
              <a:buClr>
                <a:schemeClr val="accent3"/>
              </a:buClr>
              <a:buFont typeface="Wingdings 2"/>
              <a:buNone/>
              <a:defRPr/>
            </a:pPr>
            <a:r>
              <a:rPr lang="fi-FI" dirty="0">
                <a:sym typeface="Wingdings" pitchFamily="2" charset="2"/>
              </a:rPr>
              <a:t> </a:t>
            </a:r>
            <a:r>
              <a:rPr lang="fi-FI" dirty="0"/>
              <a:t>Tujuan utama penarikan sampel adalah untuk memperoleh informasi tentang populasi. </a:t>
            </a:r>
          </a:p>
          <a:p>
            <a:pPr marL="344488" indent="-344488" eaLnBrk="1" fontAlgn="auto" hangingPunct="1">
              <a:spcAft>
                <a:spcPts val="0"/>
              </a:spcAft>
              <a:buClr>
                <a:schemeClr val="accent3"/>
              </a:buClr>
              <a:buFont typeface="Wingdings 2"/>
              <a:buNone/>
              <a:defRPr/>
            </a:pPr>
            <a:r>
              <a:rPr lang="fi-FI" dirty="0">
                <a:sym typeface="Wingdings" pitchFamily="2" charset="2"/>
              </a:rPr>
              <a:t> </a:t>
            </a:r>
            <a:r>
              <a:rPr lang="fi-FI" dirty="0"/>
              <a:t>Oleh karena itu sejak awal perlu mengidentifikasi populasi secara tepat dan akurat. </a:t>
            </a:r>
            <a:endParaRPr lang="en-US" dirty="0"/>
          </a:p>
          <a:p>
            <a:pPr marL="0" indent="0" eaLnBrk="1" fontAlgn="auto" hangingPunct="1">
              <a:spcAft>
                <a:spcPts val="0"/>
              </a:spcAft>
              <a:buClr>
                <a:schemeClr val="accent3"/>
              </a:buClr>
              <a:buFont typeface="Wingdings 2"/>
              <a:buNone/>
              <a:defRPr/>
            </a:pPr>
            <a:r>
              <a:rPr lang="fi-FI" b="1" dirty="0"/>
              <a:t> </a:t>
            </a:r>
            <a:endParaRPr lang="en-US" dirty="0"/>
          </a:p>
        </p:txBody>
      </p:sp>
      <p:pic>
        <p:nvPicPr>
          <p:cNvPr id="14340" name="Picture 2" descr="Large 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4714875"/>
            <a:ext cx="1828800" cy="187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105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pPr algn="ctr" eaLnBrk="1" fontAlgn="auto" hangingPunct="1">
              <a:spcAft>
                <a:spcPts val="0"/>
              </a:spcAft>
              <a:defRPr/>
            </a:pPr>
            <a:r>
              <a:rPr lang="en-US" dirty="0"/>
              <a:t>b. Nonrandom sampling</a:t>
            </a:r>
          </a:p>
        </p:txBody>
      </p:sp>
      <p:sp>
        <p:nvSpPr>
          <p:cNvPr id="3" name="Content Placeholder 2"/>
          <p:cNvSpPr>
            <a:spLocks noGrp="1"/>
          </p:cNvSpPr>
          <p:nvPr>
            <p:ph idx="1"/>
          </p:nvPr>
        </p:nvSpPr>
        <p:spPr>
          <a:xfrm>
            <a:off x="457200" y="1143000"/>
            <a:ext cx="8382000" cy="5105400"/>
          </a:xfrm>
          <a:ln>
            <a:solidFill>
              <a:schemeClr val="tx1"/>
            </a:solidFill>
          </a:ln>
        </p:spPr>
        <p:txBody>
          <a:bodyPr>
            <a:normAutofit lnSpcReduction="10000"/>
          </a:bodyPr>
          <a:lstStyle/>
          <a:p>
            <a:pPr lvl="1" eaLnBrk="1" hangingPunct="1">
              <a:lnSpc>
                <a:spcPct val="80000"/>
              </a:lnSpc>
              <a:buFont typeface="Wingdings 2" pitchFamily="18" charset="2"/>
              <a:buNone/>
            </a:pPr>
            <a:endParaRPr lang="en-US" sz="1500" b="1" i="1" dirty="0"/>
          </a:p>
          <a:p>
            <a:pPr lvl="1" eaLnBrk="1" hangingPunct="1">
              <a:lnSpc>
                <a:spcPct val="80000"/>
              </a:lnSpc>
              <a:buFont typeface="Wingdings 2" pitchFamily="18" charset="2"/>
              <a:buNone/>
            </a:pPr>
            <a:r>
              <a:rPr lang="en-US" sz="2200" b="1" i="1" dirty="0">
                <a:solidFill>
                  <a:schemeClr val="tx2">
                    <a:lumMod val="75000"/>
                  </a:schemeClr>
                </a:solidFill>
              </a:rPr>
              <a:t>1)  	Purposive sampling</a:t>
            </a:r>
            <a:r>
              <a:rPr lang="en-US" sz="2200" dirty="0">
                <a:solidFill>
                  <a:schemeClr val="tx2">
                    <a:lumMod val="75000"/>
                  </a:schemeClr>
                </a:solidFill>
              </a:rPr>
              <a:t> </a:t>
            </a:r>
            <a:r>
              <a:rPr lang="en-US" sz="2200" dirty="0" err="1">
                <a:solidFill>
                  <a:schemeClr val="tx2">
                    <a:lumMod val="75000"/>
                  </a:schemeClr>
                </a:solidFill>
              </a:rPr>
              <a:t>atau</a:t>
            </a:r>
            <a:r>
              <a:rPr lang="en-US" sz="2200" dirty="0">
                <a:solidFill>
                  <a:schemeClr val="tx2">
                    <a:lumMod val="75000"/>
                  </a:schemeClr>
                </a:solidFill>
              </a:rPr>
              <a:t> </a:t>
            </a:r>
            <a:r>
              <a:rPr lang="en-US" sz="2200" b="1" i="1" dirty="0">
                <a:solidFill>
                  <a:schemeClr val="tx2">
                    <a:lumMod val="75000"/>
                  </a:schemeClr>
                </a:solidFill>
              </a:rPr>
              <a:t>judgmental sampling</a:t>
            </a:r>
            <a:r>
              <a:rPr lang="en-US" sz="2000" dirty="0"/>
              <a:t>		</a:t>
            </a:r>
            <a:endParaRPr lang="en-US" sz="1800" dirty="0"/>
          </a:p>
          <a:p>
            <a:pPr eaLnBrk="1" hangingPunct="1">
              <a:buFont typeface="Wingdings" pitchFamily="2" charset="2"/>
              <a:buChar char="Ø"/>
            </a:pPr>
            <a:r>
              <a:rPr lang="en-US" sz="2000" dirty="0" err="1"/>
              <a:t>Penarikan</a:t>
            </a:r>
            <a:r>
              <a:rPr lang="en-US" sz="2000" dirty="0"/>
              <a:t> </a:t>
            </a:r>
            <a:r>
              <a:rPr lang="en-US" sz="2000" dirty="0" err="1"/>
              <a:t>sampel</a:t>
            </a:r>
            <a:r>
              <a:rPr lang="en-US" sz="2000" dirty="0"/>
              <a:t> </a:t>
            </a:r>
            <a:r>
              <a:rPr lang="en-US" sz="2000" dirty="0" err="1"/>
              <a:t>secara</a:t>
            </a:r>
            <a:r>
              <a:rPr lang="en-US" sz="2000" dirty="0"/>
              <a:t> </a:t>
            </a:r>
            <a:r>
              <a:rPr lang="en-US" sz="2000" dirty="0" err="1"/>
              <a:t>purposif</a:t>
            </a:r>
            <a:r>
              <a:rPr lang="en-US" sz="2000" dirty="0"/>
              <a:t> </a:t>
            </a:r>
            <a:r>
              <a:rPr lang="en-US" sz="2000" dirty="0" err="1"/>
              <a:t>merupakan</a:t>
            </a:r>
            <a:r>
              <a:rPr lang="en-US" sz="2000" dirty="0"/>
              <a:t> </a:t>
            </a:r>
            <a:r>
              <a:rPr lang="en-US" sz="2000" dirty="0" err="1"/>
              <a:t>cara</a:t>
            </a:r>
            <a:r>
              <a:rPr lang="en-US" sz="2000" dirty="0"/>
              <a:t> </a:t>
            </a:r>
            <a:r>
              <a:rPr lang="en-US" sz="2000" dirty="0" err="1"/>
              <a:t>penarikan</a:t>
            </a:r>
            <a:r>
              <a:rPr lang="en-US" sz="2000" dirty="0"/>
              <a:t> sample yang </a:t>
            </a:r>
            <a:r>
              <a:rPr lang="en-US" sz="2000" dirty="0" err="1"/>
              <a:t>dilakukan</a:t>
            </a:r>
            <a:r>
              <a:rPr lang="en-US" sz="2000" dirty="0"/>
              <a:t> </a:t>
            </a:r>
            <a:r>
              <a:rPr lang="en-US" sz="2000" dirty="0" err="1"/>
              <a:t>memiih</a:t>
            </a:r>
            <a:r>
              <a:rPr lang="en-US" sz="2000" dirty="0"/>
              <a:t> </a:t>
            </a:r>
            <a:r>
              <a:rPr lang="en-US" sz="2000" dirty="0" err="1"/>
              <a:t>subjek</a:t>
            </a:r>
            <a:r>
              <a:rPr lang="en-US" sz="2000" dirty="0"/>
              <a:t> </a:t>
            </a:r>
            <a:r>
              <a:rPr lang="en-US" sz="2000" dirty="0" err="1"/>
              <a:t>berdasarkan</a:t>
            </a:r>
            <a:r>
              <a:rPr lang="en-US" sz="2000" dirty="0"/>
              <a:t> </a:t>
            </a:r>
            <a:r>
              <a:rPr lang="en-US" sz="2000" dirty="0" err="1"/>
              <a:t>kriteria</a:t>
            </a:r>
            <a:r>
              <a:rPr lang="en-US" sz="2000" dirty="0"/>
              <a:t> </a:t>
            </a:r>
            <a:r>
              <a:rPr lang="en-US" sz="2000" dirty="0" err="1"/>
              <a:t>spesifik</a:t>
            </a:r>
            <a:r>
              <a:rPr lang="en-US" sz="2000" dirty="0"/>
              <a:t> yang </a:t>
            </a:r>
            <a:r>
              <a:rPr lang="en-US" sz="2000" dirty="0" err="1"/>
              <a:t>ditetapkan</a:t>
            </a:r>
            <a:r>
              <a:rPr lang="en-US" sz="2000" dirty="0"/>
              <a:t> </a:t>
            </a:r>
            <a:r>
              <a:rPr lang="en-US" sz="2000" dirty="0" err="1"/>
              <a:t>peneliti</a:t>
            </a:r>
            <a:r>
              <a:rPr lang="en-US" sz="2000" dirty="0"/>
              <a:t> </a:t>
            </a:r>
            <a:r>
              <a:rPr lang="en-US" sz="2000" dirty="0" err="1"/>
              <a:t>berdasarkan</a:t>
            </a:r>
            <a:r>
              <a:rPr lang="en-US" sz="2000" dirty="0"/>
              <a:t> </a:t>
            </a:r>
            <a:r>
              <a:rPr lang="en-US" sz="2000" dirty="0" err="1"/>
              <a:t>ciri</a:t>
            </a:r>
            <a:r>
              <a:rPr lang="en-US" sz="2000" dirty="0"/>
              <a:t> </a:t>
            </a:r>
            <a:r>
              <a:rPr lang="en-US" sz="2000" dirty="0" err="1"/>
              <a:t>atau</a:t>
            </a:r>
            <a:r>
              <a:rPr lang="en-US" sz="2000" dirty="0"/>
              <a:t> </a:t>
            </a:r>
            <a:r>
              <a:rPr lang="en-US" sz="2000" dirty="0" err="1"/>
              <a:t>sifat-sifat</a:t>
            </a:r>
            <a:r>
              <a:rPr lang="en-US" sz="2000" dirty="0"/>
              <a:t> </a:t>
            </a:r>
            <a:r>
              <a:rPr lang="en-US" sz="2000" dirty="0" err="1"/>
              <a:t>populasi</a:t>
            </a:r>
            <a:r>
              <a:rPr lang="en-US" sz="2000" dirty="0"/>
              <a:t> yang </a:t>
            </a:r>
            <a:r>
              <a:rPr lang="en-US" sz="2000" dirty="0" err="1"/>
              <a:t>sudah</a:t>
            </a:r>
            <a:r>
              <a:rPr lang="en-US" sz="2000" dirty="0"/>
              <a:t> </a:t>
            </a:r>
            <a:r>
              <a:rPr lang="en-US" sz="2000" dirty="0" err="1"/>
              <a:t>diketahui</a:t>
            </a:r>
            <a:r>
              <a:rPr lang="en-US" sz="2000" dirty="0"/>
              <a:t> </a:t>
            </a:r>
            <a:r>
              <a:rPr lang="en-US" sz="2000" dirty="0" err="1"/>
              <a:t>sebelumnya</a:t>
            </a:r>
            <a:r>
              <a:rPr lang="en-US" sz="2000" dirty="0"/>
              <a:t>.</a:t>
            </a:r>
          </a:p>
          <a:p>
            <a:pPr eaLnBrk="1" hangingPunct="1">
              <a:buFont typeface="Wingdings" pitchFamily="2" charset="2"/>
              <a:buChar char="Ø"/>
            </a:pPr>
            <a:r>
              <a:rPr lang="en-US" sz="2000" dirty="0" err="1"/>
              <a:t>Pelaksanaan</a:t>
            </a:r>
            <a:r>
              <a:rPr lang="en-US" sz="2000" dirty="0"/>
              <a:t> </a:t>
            </a:r>
            <a:r>
              <a:rPr lang="en-US" sz="2000" dirty="0" err="1"/>
              <a:t>pengambilan</a:t>
            </a:r>
            <a:r>
              <a:rPr lang="en-US" sz="2000" dirty="0"/>
              <a:t> </a:t>
            </a:r>
            <a:r>
              <a:rPr lang="en-US" sz="2000" dirty="0" err="1"/>
              <a:t>sampel</a:t>
            </a:r>
            <a:r>
              <a:rPr lang="en-US" sz="2000" dirty="0"/>
              <a:t> yang </a:t>
            </a:r>
            <a:r>
              <a:rPr lang="en-US" sz="2000" dirty="0" err="1"/>
              <a:t>menggunakan</a:t>
            </a:r>
            <a:r>
              <a:rPr lang="en-US" sz="2000" dirty="0"/>
              <a:t> </a:t>
            </a:r>
            <a:r>
              <a:rPr lang="en-US" sz="2000" dirty="0" err="1"/>
              <a:t>teknik</a:t>
            </a:r>
            <a:r>
              <a:rPr lang="en-US" sz="2000" dirty="0"/>
              <a:t> </a:t>
            </a:r>
            <a:r>
              <a:rPr lang="en-US" sz="2000" dirty="0" err="1"/>
              <a:t>ini</a:t>
            </a:r>
            <a:r>
              <a:rPr lang="en-US" sz="2000" dirty="0"/>
              <a:t>, </a:t>
            </a:r>
            <a:r>
              <a:rPr lang="en-US" sz="2000" dirty="0" err="1"/>
              <a:t>mula-mula</a:t>
            </a:r>
            <a:r>
              <a:rPr lang="en-US" sz="2000" dirty="0"/>
              <a:t> </a:t>
            </a:r>
            <a:r>
              <a:rPr lang="en-US" sz="2000" dirty="0" err="1"/>
              <a:t>peneliti</a:t>
            </a:r>
            <a:r>
              <a:rPr lang="en-US" sz="2000" dirty="0"/>
              <a:t> </a:t>
            </a:r>
            <a:r>
              <a:rPr lang="en-US" sz="2000" dirty="0" err="1"/>
              <a:t>harus</a:t>
            </a:r>
            <a:r>
              <a:rPr lang="en-US" sz="2000" dirty="0"/>
              <a:t> </a:t>
            </a:r>
            <a:r>
              <a:rPr lang="en-US" sz="2000" dirty="0" err="1"/>
              <a:t>mengidentifikasi</a:t>
            </a:r>
            <a:r>
              <a:rPr lang="en-US" sz="2000" dirty="0"/>
              <a:t> </a:t>
            </a:r>
            <a:r>
              <a:rPr lang="en-US" sz="2000" dirty="0" err="1"/>
              <a:t>semua</a:t>
            </a:r>
            <a:r>
              <a:rPr lang="en-US" sz="2000" dirty="0"/>
              <a:t> </a:t>
            </a:r>
            <a:r>
              <a:rPr lang="en-US" sz="2000" dirty="0" err="1"/>
              <a:t>karakteristik</a:t>
            </a:r>
            <a:r>
              <a:rPr lang="en-US" sz="2000" dirty="0"/>
              <a:t> </a:t>
            </a:r>
            <a:r>
              <a:rPr lang="en-US" sz="2000" dirty="0" err="1"/>
              <a:t>populasi</a:t>
            </a:r>
            <a:r>
              <a:rPr lang="en-US" sz="2000" dirty="0"/>
              <a:t>, </a:t>
            </a:r>
            <a:r>
              <a:rPr lang="en-US" sz="2000" dirty="0" err="1"/>
              <a:t>maupun</a:t>
            </a:r>
            <a:r>
              <a:rPr lang="en-US" sz="2000" dirty="0"/>
              <a:t> </a:t>
            </a:r>
            <a:r>
              <a:rPr lang="en-US" sz="2000" dirty="0" err="1"/>
              <a:t>dengan</a:t>
            </a:r>
            <a:r>
              <a:rPr lang="en-US" sz="2000" dirty="0"/>
              <a:t> </a:t>
            </a:r>
            <a:r>
              <a:rPr lang="en-US" sz="2000" dirty="0" err="1"/>
              <a:t>cara</a:t>
            </a:r>
            <a:r>
              <a:rPr lang="en-US" sz="2000" dirty="0"/>
              <a:t> lain </a:t>
            </a:r>
            <a:r>
              <a:rPr lang="en-US" sz="2000" dirty="0" err="1"/>
              <a:t>dalam</a:t>
            </a:r>
            <a:r>
              <a:rPr lang="en-US" sz="2000" dirty="0"/>
              <a:t> </a:t>
            </a:r>
            <a:r>
              <a:rPr lang="en-US" sz="2000" dirty="0" err="1"/>
              <a:t>mempelajari</a:t>
            </a:r>
            <a:r>
              <a:rPr lang="en-US" sz="2000" dirty="0"/>
              <a:t> </a:t>
            </a:r>
            <a:r>
              <a:rPr lang="en-US" sz="2000" dirty="0" err="1"/>
              <a:t>berbagai</a:t>
            </a:r>
            <a:r>
              <a:rPr lang="en-US" sz="2000" dirty="0"/>
              <a:t> </a:t>
            </a:r>
            <a:r>
              <a:rPr lang="en-US" sz="2000" dirty="0" err="1"/>
              <a:t>hal</a:t>
            </a:r>
            <a:r>
              <a:rPr lang="en-US" sz="2000" dirty="0"/>
              <a:t> yang </a:t>
            </a:r>
            <a:r>
              <a:rPr lang="en-US" sz="2000" dirty="0" err="1"/>
              <a:t>berhubungan</a:t>
            </a:r>
            <a:r>
              <a:rPr lang="en-US" sz="2000" dirty="0"/>
              <a:t> </a:t>
            </a:r>
            <a:r>
              <a:rPr lang="en-US" sz="2000" dirty="0" err="1"/>
              <a:t>dengan</a:t>
            </a:r>
            <a:r>
              <a:rPr lang="en-US" sz="2000" dirty="0"/>
              <a:t> </a:t>
            </a:r>
            <a:r>
              <a:rPr lang="en-US" sz="2000" dirty="0" err="1"/>
              <a:t>populasi</a:t>
            </a:r>
            <a:r>
              <a:rPr lang="en-US" sz="2000" dirty="0"/>
              <a:t>. </a:t>
            </a:r>
          </a:p>
          <a:p>
            <a:pPr eaLnBrk="1" hangingPunct="1">
              <a:buFont typeface="Wingdings" pitchFamily="2" charset="2"/>
              <a:buChar char="Ø"/>
            </a:pPr>
            <a:r>
              <a:rPr lang="en-US" sz="2000" dirty="0" err="1"/>
              <a:t>Setelah</a:t>
            </a:r>
            <a:r>
              <a:rPr lang="en-US" sz="2000" dirty="0"/>
              <a:t> </a:t>
            </a:r>
            <a:r>
              <a:rPr lang="en-US" sz="2000" dirty="0" err="1"/>
              <a:t>itu</a:t>
            </a:r>
            <a:r>
              <a:rPr lang="en-US" sz="2000" dirty="0"/>
              <a:t> </a:t>
            </a:r>
            <a:r>
              <a:rPr lang="en-US" sz="2000" dirty="0" err="1"/>
              <a:t>barulah</a:t>
            </a:r>
            <a:r>
              <a:rPr lang="en-US" sz="2000" dirty="0"/>
              <a:t> </a:t>
            </a:r>
            <a:r>
              <a:rPr lang="en-US" sz="2000" dirty="0" err="1"/>
              <a:t>peneliti</a:t>
            </a:r>
            <a:r>
              <a:rPr lang="en-US" sz="2000" dirty="0"/>
              <a:t> </a:t>
            </a:r>
            <a:r>
              <a:rPr lang="en-US" sz="2000" dirty="0" err="1"/>
              <a:t>menetapkan</a:t>
            </a:r>
            <a:r>
              <a:rPr lang="en-US" sz="2000" dirty="0"/>
              <a:t> </a:t>
            </a:r>
            <a:r>
              <a:rPr lang="en-US" sz="2000" dirty="0" err="1"/>
              <a:t>berdasarkan</a:t>
            </a:r>
            <a:r>
              <a:rPr lang="en-US" sz="2000" dirty="0"/>
              <a:t> </a:t>
            </a:r>
            <a:r>
              <a:rPr lang="en-US" sz="2000" dirty="0" err="1"/>
              <a:t>pertimbangannya</a:t>
            </a:r>
            <a:r>
              <a:rPr lang="en-US" sz="2000" dirty="0"/>
              <a:t>, </a:t>
            </a:r>
            <a:r>
              <a:rPr lang="en-US" sz="2000" dirty="0" err="1"/>
              <a:t>sebagian</a:t>
            </a:r>
            <a:r>
              <a:rPr lang="en-US" sz="2000" dirty="0"/>
              <a:t> </a:t>
            </a:r>
            <a:r>
              <a:rPr lang="en-US" sz="2000" dirty="0" err="1"/>
              <a:t>dari</a:t>
            </a:r>
            <a:r>
              <a:rPr lang="en-US" sz="2000" dirty="0"/>
              <a:t> </a:t>
            </a:r>
            <a:r>
              <a:rPr lang="en-US" sz="2000" dirty="0" err="1"/>
              <a:t>anggota</a:t>
            </a:r>
            <a:r>
              <a:rPr lang="en-US" sz="2000" dirty="0"/>
              <a:t> </a:t>
            </a:r>
            <a:r>
              <a:rPr lang="en-US" sz="2000" dirty="0" err="1"/>
              <a:t>populasi</a:t>
            </a:r>
            <a:r>
              <a:rPr lang="en-US" sz="2000" dirty="0"/>
              <a:t> </a:t>
            </a:r>
            <a:r>
              <a:rPr lang="en-US" sz="2000" dirty="0" err="1"/>
              <a:t>menjadi</a:t>
            </a:r>
            <a:r>
              <a:rPr lang="en-US" sz="2000" dirty="0"/>
              <a:t> </a:t>
            </a:r>
            <a:r>
              <a:rPr lang="en-US" sz="2000" dirty="0" err="1"/>
              <a:t>sampel</a:t>
            </a:r>
            <a:r>
              <a:rPr lang="en-US" sz="2000" dirty="0"/>
              <a:t> </a:t>
            </a:r>
            <a:r>
              <a:rPr lang="en-US" sz="2000" dirty="0" err="1"/>
              <a:t>penelitian</a:t>
            </a:r>
            <a:r>
              <a:rPr lang="en-US" sz="2000" dirty="0"/>
              <a:t>. </a:t>
            </a:r>
          </a:p>
          <a:p>
            <a:pPr eaLnBrk="1" hangingPunct="1">
              <a:buFont typeface="Wingdings" pitchFamily="2" charset="2"/>
              <a:buChar char="Ø"/>
            </a:pPr>
            <a:r>
              <a:rPr lang="sv-SE" sz="2000" dirty="0"/>
              <a:t>Jadi teknik pengambilan sampel dengan pupossive sampling berdasarkan pada pertimbangan pribadi peneliti.</a:t>
            </a:r>
            <a:endParaRPr lang="en-US" sz="2000" dirty="0"/>
          </a:p>
          <a:p>
            <a:pPr eaLnBrk="1" hangingPunct="1">
              <a:lnSpc>
                <a:spcPct val="80000"/>
              </a:lnSpc>
              <a:buFont typeface="Wingdings 2" pitchFamily="18" charset="2"/>
              <a:buNone/>
            </a:pPr>
            <a:endParaRPr lang="en-US" sz="2000" dirty="0"/>
          </a:p>
          <a:p>
            <a:pPr eaLnBrk="1" hangingPunct="1">
              <a:lnSpc>
                <a:spcPct val="80000"/>
              </a:lnSpc>
              <a:buFont typeface="Wingdings 2" pitchFamily="18" charset="2"/>
              <a:buNone/>
            </a:pPr>
            <a:r>
              <a:rPr lang="en-US" sz="2000" dirty="0"/>
              <a:t> </a:t>
            </a:r>
          </a:p>
        </p:txBody>
      </p:sp>
      <p:sp>
        <p:nvSpPr>
          <p:cNvPr id="4" name="Slide Number Placeholder 3"/>
          <p:cNvSpPr>
            <a:spLocks noGrp="1"/>
          </p:cNvSpPr>
          <p:nvPr>
            <p:ph type="sldNum" sz="quarter" idx="12"/>
          </p:nvPr>
        </p:nvSpPr>
        <p:spPr/>
        <p:txBody>
          <a:bodyPr/>
          <a:lstStyle/>
          <a:p>
            <a:pPr>
              <a:defRPr/>
            </a:pPr>
            <a:fld id="{3FCE0AB6-990C-405A-966D-18BC7CA2ED12}" type="slidenum">
              <a:rPr lang="en-US"/>
              <a:pPr>
                <a:defRPr/>
              </a:pPr>
              <a:t>20</a:t>
            </a:fld>
            <a:endParaRPr lang="en-US"/>
          </a:p>
        </p:txBody>
      </p:sp>
    </p:spTree>
    <p:extLst>
      <p:ext uri="{BB962C8B-B14F-4D97-AF65-F5344CB8AC3E}">
        <p14:creationId xmlns:p14="http://schemas.microsoft.com/office/powerpoint/2010/main" val="4272004689"/>
      </p:ext>
    </p:extLst>
  </p:cSld>
  <p:clrMapOvr>
    <a:masterClrMapping/>
  </p:clrMapOvr>
  <p:transition spd="slow">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7467600" cy="792162"/>
          </a:xfrm>
        </p:spPr>
        <p:txBody>
          <a:bodyPr>
            <a:normAutofit/>
          </a:bodyPr>
          <a:lstStyle/>
          <a:p>
            <a:pPr algn="ctr" eaLnBrk="1" fontAlgn="auto" hangingPunct="1">
              <a:spcAft>
                <a:spcPts val="0"/>
              </a:spcAft>
              <a:defRPr/>
            </a:pPr>
            <a:r>
              <a:rPr lang="en-US" dirty="0"/>
              <a:t>b. Nonrandom sampling</a:t>
            </a:r>
          </a:p>
        </p:txBody>
      </p:sp>
      <p:sp>
        <p:nvSpPr>
          <p:cNvPr id="3" name="Content Placeholder 2"/>
          <p:cNvSpPr>
            <a:spLocks noGrp="1"/>
          </p:cNvSpPr>
          <p:nvPr>
            <p:ph idx="4294967295"/>
          </p:nvPr>
        </p:nvSpPr>
        <p:spPr>
          <a:xfrm>
            <a:off x="457200" y="1143000"/>
            <a:ext cx="8382000" cy="5105400"/>
          </a:xfrm>
          <a:ln>
            <a:solidFill>
              <a:schemeClr val="tx1"/>
            </a:solidFill>
          </a:ln>
        </p:spPr>
        <p:txBody>
          <a:bodyPr>
            <a:normAutofit/>
          </a:bodyPr>
          <a:lstStyle/>
          <a:p>
            <a:pPr lvl="1" eaLnBrk="1" hangingPunct="1">
              <a:lnSpc>
                <a:spcPct val="80000"/>
              </a:lnSpc>
              <a:buFont typeface="Wingdings 2" pitchFamily="18" charset="2"/>
              <a:buNone/>
            </a:pPr>
            <a:endParaRPr lang="en-US" sz="1500" b="1" i="1" dirty="0"/>
          </a:p>
          <a:p>
            <a:pPr lvl="1" algn="just" eaLnBrk="1" hangingPunct="1">
              <a:lnSpc>
                <a:spcPct val="80000"/>
              </a:lnSpc>
              <a:buFont typeface="Wingdings 2" pitchFamily="18" charset="2"/>
              <a:buNone/>
            </a:pPr>
            <a:r>
              <a:rPr lang="en-US" sz="2200" b="1" i="1" dirty="0">
                <a:solidFill>
                  <a:schemeClr val="tx2">
                    <a:lumMod val="75000"/>
                  </a:schemeClr>
                </a:solidFill>
              </a:rPr>
              <a:t>2)		Snow-ball sampling</a:t>
            </a:r>
            <a:r>
              <a:rPr lang="en-US" sz="2200" dirty="0">
                <a:solidFill>
                  <a:schemeClr val="tx2">
                    <a:lumMod val="75000"/>
                  </a:schemeClr>
                </a:solidFill>
              </a:rPr>
              <a:t> (</a:t>
            </a:r>
            <a:r>
              <a:rPr lang="en-US" sz="2200" dirty="0" err="1">
                <a:solidFill>
                  <a:schemeClr val="tx2">
                    <a:lumMod val="75000"/>
                  </a:schemeClr>
                </a:solidFill>
              </a:rPr>
              <a:t>penarikan</a:t>
            </a:r>
            <a:r>
              <a:rPr lang="en-US" sz="2200" dirty="0">
                <a:solidFill>
                  <a:schemeClr val="tx2">
                    <a:lumMod val="75000"/>
                  </a:schemeClr>
                </a:solidFill>
              </a:rPr>
              <a:t> sample </a:t>
            </a:r>
            <a:r>
              <a:rPr lang="en-US" sz="2200" dirty="0" err="1">
                <a:solidFill>
                  <a:schemeClr val="tx2">
                    <a:lumMod val="75000"/>
                  </a:schemeClr>
                </a:solidFill>
              </a:rPr>
              <a:t>secara</a:t>
            </a:r>
            <a:r>
              <a:rPr lang="en-US" sz="2200" dirty="0">
                <a:solidFill>
                  <a:schemeClr val="tx2">
                    <a:lumMod val="75000"/>
                  </a:schemeClr>
                </a:solidFill>
              </a:rPr>
              <a:t> bola </a:t>
            </a:r>
            <a:r>
              <a:rPr lang="en-US" sz="2200" dirty="0" err="1">
                <a:solidFill>
                  <a:schemeClr val="tx2">
                    <a:lumMod val="75000"/>
                  </a:schemeClr>
                </a:solidFill>
              </a:rPr>
              <a:t>salju</a:t>
            </a:r>
            <a:r>
              <a:rPr lang="en-US" sz="2200" dirty="0">
                <a:solidFill>
                  <a:schemeClr val="tx2">
                    <a:lumMod val="75000"/>
                  </a:schemeClr>
                </a:solidFill>
              </a:rPr>
              <a:t>).</a:t>
            </a:r>
            <a:r>
              <a:rPr lang="en-US" sz="2000" dirty="0"/>
              <a:t>	</a:t>
            </a:r>
            <a:r>
              <a:rPr lang="en-US" dirty="0"/>
              <a:t>  </a:t>
            </a:r>
            <a:endParaRPr lang="en-US" sz="2000" dirty="0"/>
          </a:p>
          <a:p>
            <a:pPr eaLnBrk="1" hangingPunct="1">
              <a:lnSpc>
                <a:spcPct val="80000"/>
              </a:lnSpc>
            </a:pPr>
            <a:r>
              <a:rPr lang="id-ID" sz="2400" dirty="0"/>
              <a:t>Proses pengambilan sample dengan cara sambung menyambung informasi dari unit satu dengan unit lain sehingga menjadi satu kesatuan unit yang banyak</a:t>
            </a:r>
            <a:r>
              <a:rPr lang="en-US" sz="2400" dirty="0"/>
              <a:t> </a:t>
            </a:r>
          </a:p>
          <a:p>
            <a:pPr eaLnBrk="1" hangingPunct="1">
              <a:lnSpc>
                <a:spcPct val="80000"/>
              </a:lnSpc>
            </a:pPr>
            <a:r>
              <a:rPr lang="en-US" sz="2400" dirty="0" err="1"/>
              <a:t>Penarikan</a:t>
            </a:r>
            <a:r>
              <a:rPr lang="en-US" sz="2400" dirty="0"/>
              <a:t> sample </a:t>
            </a:r>
            <a:r>
              <a:rPr lang="en-US" sz="2400" dirty="0" err="1"/>
              <a:t>pola</a:t>
            </a:r>
            <a:r>
              <a:rPr lang="en-US" sz="2400" dirty="0"/>
              <a:t> </a:t>
            </a:r>
            <a:r>
              <a:rPr lang="en-US" sz="2400" dirty="0" err="1"/>
              <a:t>ini</a:t>
            </a:r>
            <a:r>
              <a:rPr lang="en-US" sz="2400" dirty="0"/>
              <a:t> </a:t>
            </a:r>
            <a:r>
              <a:rPr lang="en-US" sz="2400" dirty="0" err="1"/>
              <a:t>dilakukan</a:t>
            </a:r>
            <a:r>
              <a:rPr lang="en-US" sz="2400" dirty="0"/>
              <a:t> </a:t>
            </a:r>
            <a:r>
              <a:rPr lang="en-US" sz="2400" dirty="0" err="1"/>
              <a:t>dengan</a:t>
            </a:r>
            <a:r>
              <a:rPr lang="en-US" sz="2400" dirty="0"/>
              <a:t> </a:t>
            </a:r>
            <a:r>
              <a:rPr lang="en-US" sz="2400" dirty="0" err="1"/>
              <a:t>menentukan</a:t>
            </a:r>
            <a:r>
              <a:rPr lang="en-US" sz="2400" dirty="0"/>
              <a:t> sample </a:t>
            </a:r>
            <a:r>
              <a:rPr lang="en-US" sz="2400" dirty="0" err="1"/>
              <a:t>pertama</a:t>
            </a:r>
            <a:r>
              <a:rPr lang="en-US" sz="2400" dirty="0"/>
              <a:t>. </a:t>
            </a:r>
            <a:r>
              <a:rPr lang="en-US" sz="2400" dirty="0" err="1"/>
              <a:t>Sampel</a:t>
            </a:r>
            <a:r>
              <a:rPr lang="en-US" sz="2400" dirty="0"/>
              <a:t> </a:t>
            </a:r>
            <a:r>
              <a:rPr lang="en-US" sz="2400" dirty="0" err="1"/>
              <a:t>berikutnya</a:t>
            </a:r>
            <a:r>
              <a:rPr lang="en-US" sz="2400" dirty="0"/>
              <a:t> </a:t>
            </a:r>
            <a:r>
              <a:rPr lang="en-US" sz="2400" dirty="0" err="1"/>
              <a:t>ditentukan</a:t>
            </a:r>
            <a:r>
              <a:rPr lang="en-US" sz="2400" dirty="0"/>
              <a:t> </a:t>
            </a:r>
            <a:r>
              <a:rPr lang="en-US" sz="2400" dirty="0" err="1"/>
              <a:t>berdasarkan</a:t>
            </a:r>
            <a:r>
              <a:rPr lang="en-US" sz="2400" dirty="0"/>
              <a:t> </a:t>
            </a:r>
            <a:r>
              <a:rPr lang="en-US" sz="2400" dirty="0" err="1"/>
              <a:t>informasi</a:t>
            </a:r>
            <a:r>
              <a:rPr lang="en-US" sz="2400" dirty="0"/>
              <a:t> </a:t>
            </a:r>
            <a:r>
              <a:rPr lang="en-US" sz="2400" dirty="0" err="1"/>
              <a:t>dari</a:t>
            </a:r>
            <a:r>
              <a:rPr lang="en-US" sz="2400" dirty="0"/>
              <a:t> </a:t>
            </a:r>
            <a:r>
              <a:rPr lang="en-US" sz="2400" dirty="0" err="1"/>
              <a:t>sampel</a:t>
            </a:r>
            <a:r>
              <a:rPr lang="en-US" sz="2400" dirty="0"/>
              <a:t> </a:t>
            </a:r>
            <a:r>
              <a:rPr lang="en-US" sz="2400" dirty="0" err="1"/>
              <a:t>pertama</a:t>
            </a:r>
            <a:r>
              <a:rPr lang="en-US" sz="2400" dirty="0"/>
              <a:t>, </a:t>
            </a:r>
            <a:r>
              <a:rPr lang="en-US" sz="2400" dirty="0" err="1"/>
              <a:t>sampel</a:t>
            </a:r>
            <a:r>
              <a:rPr lang="en-US" sz="2400" dirty="0"/>
              <a:t> </a:t>
            </a:r>
            <a:r>
              <a:rPr lang="en-US" sz="2400" dirty="0" err="1"/>
              <a:t>ketiga</a:t>
            </a:r>
            <a:r>
              <a:rPr lang="en-US" sz="2400" dirty="0"/>
              <a:t> </a:t>
            </a:r>
            <a:r>
              <a:rPr lang="en-US" sz="2400" dirty="0" err="1"/>
              <a:t>ditentukan</a:t>
            </a:r>
            <a:r>
              <a:rPr lang="en-US" sz="2400" dirty="0"/>
              <a:t> </a:t>
            </a:r>
            <a:r>
              <a:rPr lang="en-US" sz="2400" dirty="0" err="1"/>
              <a:t>berdasarkan</a:t>
            </a:r>
            <a:r>
              <a:rPr lang="en-US" sz="2400" dirty="0"/>
              <a:t> </a:t>
            </a:r>
            <a:r>
              <a:rPr lang="en-US" sz="2400" dirty="0" err="1"/>
              <a:t>informasi</a:t>
            </a:r>
            <a:r>
              <a:rPr lang="en-US" sz="2400" dirty="0"/>
              <a:t> </a:t>
            </a:r>
            <a:r>
              <a:rPr lang="en-US" sz="2400" dirty="0" err="1"/>
              <a:t>dari</a:t>
            </a:r>
            <a:r>
              <a:rPr lang="en-US" sz="2400" dirty="0"/>
              <a:t> sample </a:t>
            </a:r>
            <a:r>
              <a:rPr lang="en-US" sz="2400" dirty="0" err="1"/>
              <a:t>kedua</a:t>
            </a:r>
            <a:r>
              <a:rPr lang="en-US" sz="2400" dirty="0"/>
              <a:t>, </a:t>
            </a:r>
            <a:r>
              <a:rPr lang="en-US" sz="2400" dirty="0" err="1"/>
              <a:t>dan</a:t>
            </a:r>
            <a:r>
              <a:rPr lang="en-US" sz="2400" dirty="0"/>
              <a:t> </a:t>
            </a:r>
            <a:r>
              <a:rPr lang="en-US" sz="2400" dirty="0" err="1"/>
              <a:t>seterusnya</a:t>
            </a:r>
            <a:r>
              <a:rPr lang="en-US" sz="2400" dirty="0"/>
              <a:t> </a:t>
            </a:r>
            <a:r>
              <a:rPr lang="en-US" sz="2400" dirty="0" err="1"/>
              <a:t>sehingga</a:t>
            </a:r>
            <a:r>
              <a:rPr lang="en-US" sz="2400" dirty="0"/>
              <a:t> </a:t>
            </a:r>
            <a:r>
              <a:rPr lang="en-US" sz="2400" dirty="0" err="1"/>
              <a:t>jumlah</a:t>
            </a:r>
            <a:r>
              <a:rPr lang="en-US" sz="2400" dirty="0"/>
              <a:t> sample </a:t>
            </a:r>
            <a:r>
              <a:rPr lang="en-US" sz="2400" dirty="0" err="1"/>
              <a:t>semakin</a:t>
            </a:r>
            <a:r>
              <a:rPr lang="en-US" sz="2400" dirty="0"/>
              <a:t> </a:t>
            </a:r>
            <a:r>
              <a:rPr lang="en-US" sz="2400" dirty="0" err="1"/>
              <a:t>besar</a:t>
            </a:r>
            <a:r>
              <a:rPr lang="en-US" sz="2400" dirty="0"/>
              <a:t>, </a:t>
            </a:r>
            <a:r>
              <a:rPr lang="en-US" sz="2400" dirty="0" err="1"/>
              <a:t>seolah-olah</a:t>
            </a:r>
            <a:r>
              <a:rPr lang="en-US" sz="2400" dirty="0"/>
              <a:t> </a:t>
            </a:r>
            <a:r>
              <a:rPr lang="en-US" sz="2400" dirty="0" err="1"/>
              <a:t>terjadi</a:t>
            </a:r>
            <a:r>
              <a:rPr lang="en-US" sz="2400" dirty="0"/>
              <a:t> </a:t>
            </a:r>
            <a:r>
              <a:rPr lang="en-US" sz="2400" dirty="0" err="1"/>
              <a:t>efek</a:t>
            </a:r>
            <a:r>
              <a:rPr lang="en-US" sz="2400" dirty="0"/>
              <a:t> bola </a:t>
            </a:r>
            <a:r>
              <a:rPr lang="en-US" sz="2400" dirty="0" err="1"/>
              <a:t>salju</a:t>
            </a:r>
            <a:r>
              <a:rPr lang="en-US" sz="2400" dirty="0"/>
              <a:t> </a:t>
            </a:r>
          </a:p>
          <a:p>
            <a:pPr eaLnBrk="1" hangingPunct="1">
              <a:lnSpc>
                <a:spcPct val="80000"/>
              </a:lnSpc>
            </a:pPr>
            <a:endParaRPr lang="en-US" sz="2400" dirty="0"/>
          </a:p>
        </p:txBody>
      </p:sp>
      <p:sp>
        <p:nvSpPr>
          <p:cNvPr id="4" name="Slide Number Placeholder 3"/>
          <p:cNvSpPr txBox="1">
            <a:spLocks noGrp="1"/>
          </p:cNvSpPr>
          <p:nvPr/>
        </p:nvSpPr>
        <p:spPr>
          <a:xfrm>
            <a:off x="8153400" y="6421438"/>
            <a:ext cx="762000" cy="365125"/>
          </a:xfrm>
          <a:prstGeom prst="rect">
            <a:avLst/>
          </a:prstGeom>
          <a:noFill/>
        </p:spPr>
        <p:txBody>
          <a:bodyPr lIns="0" tIns="0" rIns="0" bIns="0" anchor="b"/>
          <a:lstStyle/>
          <a:p>
            <a:pPr algn="r" fontAlgn="auto">
              <a:spcBef>
                <a:spcPts val="0"/>
              </a:spcBef>
              <a:spcAft>
                <a:spcPts val="0"/>
              </a:spcAft>
              <a:defRPr/>
            </a:pPr>
            <a:fld id="{A3C2F918-1FC0-4171-A8B0-E03215E56194}" type="slidenum">
              <a:rPr lang="en-US" sz="1000">
                <a:solidFill>
                  <a:schemeClr val="tx2">
                    <a:shade val="50000"/>
                  </a:schemeClr>
                </a:solidFill>
                <a:latin typeface="+mn-lt"/>
              </a:rPr>
              <a:pPr algn="r" fontAlgn="auto">
                <a:spcBef>
                  <a:spcPts val="0"/>
                </a:spcBef>
                <a:spcAft>
                  <a:spcPts val="0"/>
                </a:spcAft>
                <a:defRPr/>
              </a:pPr>
              <a:t>21</a:t>
            </a:fld>
            <a:endParaRPr lang="en-US" sz="1000">
              <a:solidFill>
                <a:schemeClr val="tx2">
                  <a:shade val="50000"/>
                </a:schemeClr>
              </a:solidFill>
              <a:latin typeface="+mn-lt"/>
            </a:endParaRPr>
          </a:p>
        </p:txBody>
      </p:sp>
    </p:spTree>
    <p:extLst>
      <p:ext uri="{BB962C8B-B14F-4D97-AF65-F5344CB8AC3E}">
        <p14:creationId xmlns:p14="http://schemas.microsoft.com/office/powerpoint/2010/main" val="3104380291"/>
      </p:ext>
    </p:extLst>
  </p:cSld>
  <p:clrMapOvr>
    <a:masterClrMapping/>
  </p:clrMapOvr>
  <p:transition spd="slow">
    <p:split orient="ver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fontScale="90000"/>
          </a:bodyPr>
          <a:lstStyle/>
          <a:p>
            <a:pPr algn="ctr" eaLnBrk="1" hangingPunct="1"/>
            <a:r>
              <a:rPr lang="en-US" sz="4100"/>
              <a:t>b. Nonrandom sampling</a:t>
            </a:r>
          </a:p>
        </p:txBody>
      </p:sp>
      <p:sp>
        <p:nvSpPr>
          <p:cNvPr id="3" name="Content Placeholder 2"/>
          <p:cNvSpPr>
            <a:spLocks noGrp="1"/>
          </p:cNvSpPr>
          <p:nvPr>
            <p:ph idx="1"/>
          </p:nvPr>
        </p:nvSpPr>
        <p:spPr>
          <a:xfrm>
            <a:off x="457200" y="1066800"/>
            <a:ext cx="8305800" cy="5105400"/>
          </a:xfrm>
        </p:spPr>
        <p:txBody>
          <a:bodyPr>
            <a:normAutofit/>
          </a:bodyPr>
          <a:lstStyle/>
          <a:p>
            <a:pPr lvl="1" algn="just" eaLnBrk="1" hangingPunct="1">
              <a:lnSpc>
                <a:spcPct val="80000"/>
              </a:lnSpc>
              <a:buFont typeface="Wingdings 2" pitchFamily="18" charset="2"/>
              <a:buNone/>
            </a:pPr>
            <a:r>
              <a:rPr lang="en-US" sz="2800" i="1" dirty="0">
                <a:solidFill>
                  <a:schemeClr val="tx2">
                    <a:lumMod val="75000"/>
                  </a:schemeClr>
                </a:solidFill>
              </a:rPr>
              <a:t>3) 	Quota sampling</a:t>
            </a:r>
            <a:r>
              <a:rPr lang="en-US" sz="2800" dirty="0">
                <a:solidFill>
                  <a:schemeClr val="tx2">
                    <a:lumMod val="75000"/>
                  </a:schemeClr>
                </a:solidFill>
              </a:rPr>
              <a:t> (</a:t>
            </a:r>
            <a:r>
              <a:rPr lang="en-US" sz="2800" dirty="0" err="1">
                <a:solidFill>
                  <a:schemeClr val="tx2">
                    <a:lumMod val="75000"/>
                  </a:schemeClr>
                </a:solidFill>
              </a:rPr>
              <a:t>penarikan</a:t>
            </a:r>
            <a:r>
              <a:rPr lang="en-US" sz="2800" dirty="0">
                <a:solidFill>
                  <a:schemeClr val="tx2">
                    <a:lumMod val="75000"/>
                  </a:schemeClr>
                </a:solidFill>
              </a:rPr>
              <a:t> sample </a:t>
            </a:r>
            <a:r>
              <a:rPr lang="en-US" sz="2800" dirty="0" err="1">
                <a:solidFill>
                  <a:schemeClr val="tx2">
                    <a:lumMod val="75000"/>
                  </a:schemeClr>
                </a:solidFill>
              </a:rPr>
              <a:t>secara</a:t>
            </a:r>
            <a:r>
              <a:rPr lang="en-US" sz="2800" dirty="0">
                <a:solidFill>
                  <a:schemeClr val="tx2">
                    <a:lumMod val="75000"/>
                  </a:schemeClr>
                </a:solidFill>
              </a:rPr>
              <a:t> 	</a:t>
            </a:r>
            <a:r>
              <a:rPr lang="en-US" sz="2800" dirty="0" err="1">
                <a:solidFill>
                  <a:schemeClr val="tx2">
                    <a:lumMod val="75000"/>
                  </a:schemeClr>
                </a:solidFill>
              </a:rPr>
              <a:t>jatah</a:t>
            </a:r>
            <a:r>
              <a:rPr lang="en-US" sz="2800" dirty="0">
                <a:solidFill>
                  <a:schemeClr val="tx2">
                    <a:lumMod val="75000"/>
                  </a:schemeClr>
                </a:solidFill>
              </a:rPr>
              <a:t>).</a:t>
            </a:r>
          </a:p>
          <a:p>
            <a:pPr eaLnBrk="1" hangingPunct="1">
              <a:lnSpc>
                <a:spcPct val="80000"/>
              </a:lnSpc>
              <a:buFont typeface="Wingdings 2" pitchFamily="18" charset="2"/>
              <a:buNone/>
            </a:pPr>
            <a:r>
              <a:rPr lang="en-US" sz="2200" dirty="0"/>
              <a:t> </a:t>
            </a:r>
            <a:endParaRPr lang="en-US" sz="2900" b="1" dirty="0"/>
          </a:p>
          <a:p>
            <a:pPr eaLnBrk="1" hangingPunct="1">
              <a:buFont typeface="Wingdings" pitchFamily="2" charset="2"/>
              <a:buChar char="Ø"/>
            </a:pPr>
            <a:r>
              <a:rPr lang="en-US" sz="2000" b="1" dirty="0" err="1"/>
              <a:t>Teknik</a:t>
            </a:r>
            <a:r>
              <a:rPr lang="en-US" sz="2000" b="1" dirty="0"/>
              <a:t> sampling </a:t>
            </a:r>
            <a:r>
              <a:rPr lang="en-US" sz="2000" b="1" dirty="0" err="1"/>
              <a:t>ini</a:t>
            </a:r>
            <a:r>
              <a:rPr lang="en-US" sz="2000" b="1" dirty="0"/>
              <a:t> </a:t>
            </a:r>
            <a:r>
              <a:rPr lang="en-US" sz="2000" b="1" dirty="0" err="1"/>
              <a:t>dilakukan</a:t>
            </a:r>
            <a:r>
              <a:rPr lang="en-US" sz="2000" b="1" dirty="0"/>
              <a:t> </a:t>
            </a:r>
            <a:r>
              <a:rPr lang="en-US" sz="2000" b="1" dirty="0" err="1"/>
              <a:t>dengan</a:t>
            </a:r>
            <a:r>
              <a:rPr lang="en-US" sz="2000" b="1" dirty="0"/>
              <a:t> </a:t>
            </a:r>
            <a:r>
              <a:rPr lang="en-US" sz="2000" b="1" dirty="0" err="1"/>
              <a:t>cara</a:t>
            </a:r>
            <a:r>
              <a:rPr lang="en-US" sz="2000" b="1" dirty="0"/>
              <a:t> </a:t>
            </a:r>
            <a:r>
              <a:rPr lang="en-US" sz="2000" b="1" dirty="0" err="1"/>
              <a:t>pertama</a:t>
            </a:r>
            <a:r>
              <a:rPr lang="en-US" sz="2000" b="1" dirty="0"/>
              <a:t>-tama </a:t>
            </a:r>
            <a:r>
              <a:rPr lang="en-US" sz="2000" b="1" dirty="0" err="1"/>
              <a:t>menetapkan</a:t>
            </a:r>
            <a:r>
              <a:rPr lang="en-US" sz="2000" b="1" dirty="0"/>
              <a:t> </a:t>
            </a:r>
            <a:r>
              <a:rPr lang="en-US" sz="2000" b="1" dirty="0" err="1"/>
              <a:t>berapa</a:t>
            </a:r>
            <a:r>
              <a:rPr lang="en-US" sz="2000" b="1" dirty="0"/>
              <a:t> </a:t>
            </a:r>
            <a:r>
              <a:rPr lang="en-US" sz="2000" b="1" dirty="0" err="1"/>
              <a:t>besarnya</a:t>
            </a:r>
            <a:r>
              <a:rPr lang="en-US" sz="2000" b="1" dirty="0"/>
              <a:t> </a:t>
            </a:r>
            <a:r>
              <a:rPr lang="en-US" sz="2000" b="1" dirty="0" err="1"/>
              <a:t>jumlah</a:t>
            </a:r>
            <a:r>
              <a:rPr lang="en-US" sz="2000" b="1" dirty="0"/>
              <a:t> </a:t>
            </a:r>
            <a:r>
              <a:rPr lang="en-US" sz="2000" b="1" dirty="0" err="1"/>
              <a:t>sampel</a:t>
            </a:r>
            <a:r>
              <a:rPr lang="en-US" sz="2000" b="1" dirty="0"/>
              <a:t> yang </a:t>
            </a:r>
            <a:r>
              <a:rPr lang="en-US" sz="2000" b="1" dirty="0" err="1"/>
              <a:t>diperlukan</a:t>
            </a:r>
            <a:r>
              <a:rPr lang="en-US" sz="2000" b="1" dirty="0"/>
              <a:t>. </a:t>
            </a:r>
          </a:p>
          <a:p>
            <a:pPr eaLnBrk="1" hangingPunct="1">
              <a:buFont typeface="Wingdings" pitchFamily="2" charset="2"/>
              <a:buChar char="Ø"/>
            </a:pPr>
            <a:r>
              <a:rPr lang="en-US" sz="2000" b="1" dirty="0" err="1"/>
              <a:t>Biasanya</a:t>
            </a:r>
            <a:r>
              <a:rPr lang="en-US" sz="2000" b="1" dirty="0"/>
              <a:t> yang </a:t>
            </a:r>
            <a:r>
              <a:rPr lang="en-US" sz="2000" b="1" dirty="0" err="1"/>
              <a:t>dijadikan</a:t>
            </a:r>
            <a:r>
              <a:rPr lang="en-US" sz="2000" b="1" dirty="0"/>
              <a:t> sample </a:t>
            </a:r>
            <a:r>
              <a:rPr lang="en-US" sz="2000" b="1" dirty="0" err="1"/>
              <a:t>penelitian</a:t>
            </a:r>
            <a:r>
              <a:rPr lang="en-US" sz="2000" b="1" dirty="0"/>
              <a:t> </a:t>
            </a:r>
            <a:r>
              <a:rPr lang="en-US" sz="2000" b="1" dirty="0" err="1"/>
              <a:t>adalah</a:t>
            </a:r>
            <a:r>
              <a:rPr lang="en-US" sz="2000" b="1" dirty="0"/>
              <a:t> </a:t>
            </a:r>
            <a:r>
              <a:rPr lang="en-US" sz="2000" b="1" dirty="0" err="1"/>
              <a:t>subjek</a:t>
            </a:r>
            <a:r>
              <a:rPr lang="en-US" sz="2000" b="1" dirty="0"/>
              <a:t> yang </a:t>
            </a:r>
            <a:r>
              <a:rPr lang="en-US" sz="2000" b="1" dirty="0" err="1"/>
              <a:t>mudah</a:t>
            </a:r>
            <a:r>
              <a:rPr lang="en-US" sz="2000" b="1" dirty="0"/>
              <a:t> </a:t>
            </a:r>
            <a:r>
              <a:rPr lang="en-US" sz="2000" b="1" dirty="0" err="1"/>
              <a:t>ditemui</a:t>
            </a:r>
            <a:r>
              <a:rPr lang="en-US" sz="2000" b="1" dirty="0"/>
              <a:t> </a:t>
            </a:r>
            <a:r>
              <a:rPr lang="en-US" sz="2000" b="1" dirty="0" err="1"/>
              <a:t>sehingga</a:t>
            </a:r>
            <a:r>
              <a:rPr lang="en-US" sz="2000" b="1" dirty="0"/>
              <a:t> </a:t>
            </a:r>
            <a:r>
              <a:rPr lang="en-US" sz="2000" b="1" dirty="0" err="1"/>
              <a:t>memudahkan</a:t>
            </a:r>
            <a:r>
              <a:rPr lang="en-US" sz="2000" b="1" dirty="0"/>
              <a:t> pula proses </a:t>
            </a:r>
            <a:r>
              <a:rPr lang="en-US" sz="2000" b="1" dirty="0" err="1"/>
              <a:t>pengumpulan</a:t>
            </a:r>
            <a:r>
              <a:rPr lang="en-US" sz="2000" b="1" dirty="0"/>
              <a:t> data.</a:t>
            </a:r>
          </a:p>
          <a:p>
            <a:pPr eaLnBrk="1" hangingPunct="1">
              <a:buFont typeface="Wingdings" pitchFamily="2" charset="2"/>
              <a:buChar char="Ø"/>
            </a:pPr>
            <a:r>
              <a:rPr lang="en-US" sz="2000" b="1" dirty="0" err="1"/>
              <a:t>Kemudian</a:t>
            </a:r>
            <a:r>
              <a:rPr lang="en-US" sz="2000" b="1" dirty="0"/>
              <a:t> </a:t>
            </a:r>
            <a:r>
              <a:rPr lang="en-US" sz="2000" b="1" dirty="0" err="1"/>
              <a:t>menetapkan</a:t>
            </a:r>
            <a:r>
              <a:rPr lang="en-US" sz="2000" b="1" dirty="0"/>
              <a:t> </a:t>
            </a:r>
            <a:r>
              <a:rPr lang="en-US" sz="2000" b="1" dirty="0" err="1"/>
              <a:t>banyaknya</a:t>
            </a:r>
            <a:r>
              <a:rPr lang="en-US" sz="2000" b="1" dirty="0"/>
              <a:t> </a:t>
            </a:r>
            <a:r>
              <a:rPr lang="en-US" sz="2000" b="1" dirty="0" err="1"/>
              <a:t>jatah</a:t>
            </a:r>
            <a:r>
              <a:rPr lang="en-US" sz="2000" b="1" dirty="0"/>
              <a:t> </a:t>
            </a:r>
            <a:r>
              <a:rPr lang="en-US" sz="2000" b="1" dirty="0" err="1"/>
              <a:t>atau</a:t>
            </a:r>
            <a:r>
              <a:rPr lang="en-US" sz="2000" b="1" dirty="0"/>
              <a:t> </a:t>
            </a:r>
            <a:r>
              <a:rPr lang="en-US" sz="2000" b="1" dirty="0" err="1"/>
              <a:t>quotum</a:t>
            </a:r>
            <a:r>
              <a:rPr lang="en-US" sz="2000" b="1" dirty="0"/>
              <a:t>, </a:t>
            </a:r>
            <a:r>
              <a:rPr lang="en-US" sz="2000" b="1" dirty="0" err="1"/>
              <a:t>maka</a:t>
            </a:r>
            <a:r>
              <a:rPr lang="en-US" sz="2000" b="1" dirty="0"/>
              <a:t> </a:t>
            </a:r>
            <a:r>
              <a:rPr lang="en-US" sz="2000" b="1" dirty="0" err="1"/>
              <a:t>jatah</a:t>
            </a:r>
            <a:r>
              <a:rPr lang="en-US" sz="2000" b="1" dirty="0"/>
              <a:t> </a:t>
            </a:r>
            <a:r>
              <a:rPr lang="en-US" sz="2000" b="1" dirty="0" err="1"/>
              <a:t>atau</a:t>
            </a:r>
            <a:r>
              <a:rPr lang="en-US" sz="2000" b="1" dirty="0"/>
              <a:t> </a:t>
            </a:r>
            <a:r>
              <a:rPr lang="en-US" sz="2000" b="1" dirty="0" err="1"/>
              <a:t>quotum</a:t>
            </a:r>
            <a:r>
              <a:rPr lang="en-US" sz="2000" b="1" dirty="0"/>
              <a:t> </a:t>
            </a:r>
            <a:r>
              <a:rPr lang="en-US" sz="2000" b="1" dirty="0" err="1"/>
              <a:t>itulah</a:t>
            </a:r>
            <a:r>
              <a:rPr lang="en-US" sz="2000" b="1" dirty="0"/>
              <a:t> yang </a:t>
            </a:r>
            <a:r>
              <a:rPr lang="en-US" sz="2000" b="1" dirty="0" err="1"/>
              <a:t>dijadikan</a:t>
            </a:r>
            <a:r>
              <a:rPr lang="en-US" sz="2000" b="1" dirty="0"/>
              <a:t> </a:t>
            </a:r>
            <a:r>
              <a:rPr lang="en-US" sz="2000" b="1" dirty="0" err="1"/>
              <a:t>dasar</a:t>
            </a:r>
            <a:r>
              <a:rPr lang="en-US" sz="2000" b="1" dirty="0"/>
              <a:t> </a:t>
            </a:r>
            <a:r>
              <a:rPr lang="en-US" sz="2000" b="1" dirty="0" err="1"/>
              <a:t>untuk</a:t>
            </a:r>
            <a:r>
              <a:rPr lang="en-US" sz="2000" b="1" dirty="0"/>
              <a:t> </a:t>
            </a:r>
            <a:r>
              <a:rPr lang="en-US" sz="2000" b="1" dirty="0" err="1"/>
              <a:t>mengambil</a:t>
            </a:r>
            <a:r>
              <a:rPr lang="en-US" sz="2000" b="1" dirty="0"/>
              <a:t> unit </a:t>
            </a:r>
            <a:r>
              <a:rPr lang="en-US" sz="2000" b="1" dirty="0" err="1"/>
              <a:t>sampel</a:t>
            </a:r>
            <a:r>
              <a:rPr lang="en-US" sz="2000" b="1" dirty="0"/>
              <a:t> yang </a:t>
            </a:r>
            <a:r>
              <a:rPr lang="en-US" sz="2000" b="1" dirty="0" err="1"/>
              <a:t>diperlukan</a:t>
            </a:r>
            <a:r>
              <a:rPr lang="en-US" sz="2000" b="1" dirty="0"/>
              <a:t>. </a:t>
            </a:r>
          </a:p>
          <a:p>
            <a:pPr eaLnBrk="1" hangingPunct="1">
              <a:buFont typeface="Wingdings" pitchFamily="2" charset="2"/>
              <a:buChar char="Ø"/>
            </a:pPr>
            <a:r>
              <a:rPr lang="en-US" sz="2000" b="1" dirty="0" err="1"/>
              <a:t>Anggota</a:t>
            </a:r>
            <a:r>
              <a:rPr lang="en-US" sz="2000" b="1" dirty="0"/>
              <a:t> </a:t>
            </a:r>
            <a:r>
              <a:rPr lang="en-US" sz="2000" b="1" dirty="0" err="1"/>
              <a:t>populasi</a:t>
            </a:r>
            <a:r>
              <a:rPr lang="en-US" sz="2000" b="1" dirty="0"/>
              <a:t> </a:t>
            </a:r>
            <a:r>
              <a:rPr lang="en-US" sz="2000" b="1" dirty="0" err="1"/>
              <a:t>manapun</a:t>
            </a:r>
            <a:r>
              <a:rPr lang="en-US" sz="2000" b="1" dirty="0"/>
              <a:t> yang </a:t>
            </a:r>
            <a:r>
              <a:rPr lang="en-US" sz="2000" b="1" dirty="0" err="1"/>
              <a:t>akan</a:t>
            </a:r>
            <a:r>
              <a:rPr lang="en-US" sz="2000" b="1" dirty="0"/>
              <a:t> </a:t>
            </a:r>
            <a:r>
              <a:rPr lang="en-US" sz="2000" b="1" dirty="0" err="1"/>
              <a:t>diambil</a:t>
            </a:r>
            <a:r>
              <a:rPr lang="en-US" sz="2000" b="1" dirty="0"/>
              <a:t>, </a:t>
            </a:r>
            <a:r>
              <a:rPr lang="en-US" sz="2000" b="1" dirty="0" err="1"/>
              <a:t>tidak</a:t>
            </a:r>
            <a:r>
              <a:rPr lang="en-US" sz="2000" b="1" dirty="0"/>
              <a:t> </a:t>
            </a:r>
            <a:r>
              <a:rPr lang="en-US" sz="2000" b="1" dirty="0" err="1"/>
              <a:t>menjadi</a:t>
            </a:r>
            <a:r>
              <a:rPr lang="en-US" sz="2000" b="1" dirty="0"/>
              <a:t> </a:t>
            </a:r>
            <a:r>
              <a:rPr lang="en-US" sz="2000" b="1" dirty="0" err="1"/>
              <a:t>masalah</a:t>
            </a:r>
            <a:r>
              <a:rPr lang="en-US" sz="2000" b="1" dirty="0"/>
              <a:t>, yang </a:t>
            </a:r>
            <a:r>
              <a:rPr lang="en-US" sz="2000" b="1" dirty="0" err="1"/>
              <a:t>penting</a:t>
            </a:r>
            <a:r>
              <a:rPr lang="en-US" sz="2000" b="1" dirty="0"/>
              <a:t> </a:t>
            </a:r>
            <a:r>
              <a:rPr lang="en-US" sz="2000" b="1" dirty="0" err="1"/>
              <a:t>jumlah</a:t>
            </a:r>
            <a:r>
              <a:rPr lang="en-US" sz="2000" b="1" dirty="0"/>
              <a:t> </a:t>
            </a:r>
            <a:r>
              <a:rPr lang="en-US" sz="2000" b="1" dirty="0" err="1"/>
              <a:t>quotum</a:t>
            </a:r>
            <a:r>
              <a:rPr lang="en-US" sz="2000" b="1" dirty="0"/>
              <a:t> yang </a:t>
            </a:r>
            <a:r>
              <a:rPr lang="en-US" sz="2000" b="1" dirty="0" err="1"/>
              <a:t>sudah</a:t>
            </a:r>
            <a:r>
              <a:rPr lang="en-US" sz="2000" b="1" dirty="0"/>
              <a:t> </a:t>
            </a:r>
            <a:r>
              <a:rPr lang="en-US" sz="2000" b="1" dirty="0" err="1"/>
              <a:t>ditetapkan</a:t>
            </a:r>
            <a:r>
              <a:rPr lang="en-US" sz="2000" b="1" dirty="0"/>
              <a:t> </a:t>
            </a:r>
            <a:r>
              <a:rPr lang="en-US" sz="2000" b="1" dirty="0" err="1"/>
              <a:t>dapat</a:t>
            </a:r>
            <a:r>
              <a:rPr lang="en-US" sz="2000" b="1" dirty="0"/>
              <a:t> </a:t>
            </a:r>
            <a:r>
              <a:rPr lang="en-US" sz="2000" b="1" dirty="0" err="1"/>
              <a:t>dipenuhi</a:t>
            </a:r>
            <a:r>
              <a:rPr lang="en-US" sz="2000" b="1" dirty="0"/>
              <a:t>. </a:t>
            </a:r>
          </a:p>
          <a:p>
            <a:pPr eaLnBrk="1" hangingPunct="1">
              <a:buFont typeface="Wingdings" pitchFamily="2" charset="2"/>
              <a:buChar char="Ø"/>
            </a:pPr>
            <a:endParaRPr lang="en-US" sz="2000" b="1" dirty="0"/>
          </a:p>
          <a:p>
            <a:pPr eaLnBrk="1" hangingPunct="1">
              <a:buFont typeface="Wingdings" pitchFamily="2" charset="2"/>
              <a:buChar char="Ø"/>
            </a:pPr>
            <a:endParaRPr lang="en-US" sz="2000" b="1" dirty="0"/>
          </a:p>
        </p:txBody>
      </p:sp>
      <p:sp>
        <p:nvSpPr>
          <p:cNvPr id="4" name="Slide Number Placeholder 3"/>
          <p:cNvSpPr>
            <a:spLocks noGrp="1"/>
          </p:cNvSpPr>
          <p:nvPr>
            <p:ph type="sldNum" sz="quarter" idx="12"/>
          </p:nvPr>
        </p:nvSpPr>
        <p:spPr/>
        <p:txBody>
          <a:bodyPr/>
          <a:lstStyle/>
          <a:p>
            <a:pPr>
              <a:defRPr/>
            </a:pPr>
            <a:fld id="{961EEC41-87C3-42AC-8251-91460D3E9E9B}" type="slidenum">
              <a:rPr lang="en-US"/>
              <a:pPr>
                <a:defRPr/>
              </a:pPr>
              <a:t>22</a:t>
            </a:fld>
            <a:endParaRPr lang="en-US"/>
          </a:p>
        </p:txBody>
      </p:sp>
    </p:spTree>
    <p:extLst>
      <p:ext uri="{BB962C8B-B14F-4D97-AF65-F5344CB8AC3E}">
        <p14:creationId xmlns:p14="http://schemas.microsoft.com/office/powerpoint/2010/main" val="1215913529"/>
      </p:ext>
    </p:extLst>
  </p:cSld>
  <p:clrMapOvr>
    <a:masterClrMapping/>
  </p:clrMapOvr>
  <p:transition spd="slow">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74638"/>
            <a:ext cx="8229600" cy="868362"/>
          </a:xfrm>
        </p:spPr>
        <p:txBody>
          <a:bodyPr/>
          <a:lstStyle/>
          <a:p>
            <a:pPr algn="ctr"/>
            <a:r>
              <a:rPr lang="en-US" sz="4200"/>
              <a:t>PENETAPAN JUMLAH SAMPEL</a:t>
            </a:r>
          </a:p>
        </p:txBody>
      </p:sp>
      <p:sp>
        <p:nvSpPr>
          <p:cNvPr id="20483" name="Content Placeholder 2"/>
          <p:cNvSpPr>
            <a:spLocks noGrp="1"/>
          </p:cNvSpPr>
          <p:nvPr>
            <p:ph idx="1"/>
          </p:nvPr>
        </p:nvSpPr>
        <p:spPr>
          <a:xfrm>
            <a:off x="457200" y="1447800"/>
            <a:ext cx="8382000" cy="4678363"/>
          </a:xfrm>
        </p:spPr>
        <p:txBody>
          <a:bodyPr/>
          <a:lstStyle/>
          <a:p>
            <a:pPr>
              <a:lnSpc>
                <a:spcPct val="150000"/>
              </a:lnSpc>
              <a:buFont typeface="Wingdings" pitchFamily="2" charset="2"/>
              <a:buChar char="v"/>
            </a:pPr>
            <a:r>
              <a:rPr lang="en-US" sz="3600"/>
              <a:t>Berapakah besar jumlah yang dinyatakan memenuhi syarat untuk penelitian ?</a:t>
            </a:r>
          </a:p>
          <a:p>
            <a:pPr>
              <a:lnSpc>
                <a:spcPct val="150000"/>
              </a:lnSpc>
              <a:buFont typeface="Wingdings" pitchFamily="2" charset="2"/>
              <a:buChar char="v"/>
            </a:pPr>
            <a:r>
              <a:rPr lang="en-US" sz="3600"/>
              <a:t>Apa saja yang harus dipertimbangkan dalam menetapkan jumlah sampel ?</a:t>
            </a:r>
          </a:p>
        </p:txBody>
      </p:sp>
      <p:sp>
        <p:nvSpPr>
          <p:cNvPr id="6" name="Slide Number Placeholder 5"/>
          <p:cNvSpPr>
            <a:spLocks noGrp="1"/>
          </p:cNvSpPr>
          <p:nvPr>
            <p:ph type="sldNum" sz="quarter" idx="12"/>
          </p:nvPr>
        </p:nvSpPr>
        <p:spPr/>
        <p:txBody>
          <a:bodyPr/>
          <a:lstStyle/>
          <a:p>
            <a:pPr>
              <a:defRPr/>
            </a:pPr>
            <a:fld id="{2AB0E7DB-391F-4CA3-B5D7-B918703A6BDA}" type="slidenum">
              <a:rPr lang="en-US" smtClean="0"/>
              <a:pPr>
                <a:defRPr/>
              </a:pPr>
              <a:t>23</a:t>
            </a:fld>
            <a:endParaRPr lang="en-US"/>
          </a:p>
        </p:txBody>
      </p:sp>
    </p:spTree>
    <p:extLst>
      <p:ext uri="{BB962C8B-B14F-4D97-AF65-F5344CB8AC3E}">
        <p14:creationId xmlns:p14="http://schemas.microsoft.com/office/powerpoint/2010/main" val="4589349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304800"/>
            <a:ext cx="7467600" cy="152400"/>
          </a:xfrm>
        </p:spPr>
        <p:txBody>
          <a:bodyPr>
            <a:normAutofit fontScale="90000"/>
          </a:bodyPr>
          <a:lstStyle/>
          <a:p>
            <a:r>
              <a:rPr lang="en-US" sz="3200"/>
              <a:t>PENETAPAN JUMLAH SAMPEL</a:t>
            </a:r>
          </a:p>
        </p:txBody>
      </p:sp>
      <p:sp>
        <p:nvSpPr>
          <p:cNvPr id="21507" name="Content Placeholder 2"/>
          <p:cNvSpPr>
            <a:spLocks noGrp="1"/>
          </p:cNvSpPr>
          <p:nvPr>
            <p:ph idx="1"/>
          </p:nvPr>
        </p:nvSpPr>
        <p:spPr>
          <a:xfrm>
            <a:off x="457200" y="685800"/>
            <a:ext cx="8305800" cy="5440363"/>
          </a:xfrm>
        </p:spPr>
        <p:txBody>
          <a:bodyPr>
            <a:normAutofit lnSpcReduction="10000"/>
          </a:bodyPr>
          <a:lstStyle/>
          <a:p>
            <a:pPr>
              <a:buFont typeface="Wingdings 2" pitchFamily="18" charset="2"/>
              <a:buNone/>
            </a:pPr>
            <a:r>
              <a:rPr lang="en-US"/>
              <a:t>	Ada beberapa pertimbangan untuk penetapkan jumlah sampel :</a:t>
            </a:r>
          </a:p>
          <a:p>
            <a:pPr>
              <a:buFont typeface="Wingdings 2" pitchFamily="18" charset="2"/>
              <a:buNone/>
            </a:pPr>
            <a:r>
              <a:rPr lang="en-US"/>
              <a:t>	1. Sejauh mana homogenitas populasi. Jika 	populasi 100 persen homogen besar 	sampel tak jadi persolan (misal 	menen-	tukan golongan darah). Namun jika popu-	lasi kurang homogen besar jumlah sam-	pel harus dipertimbangkan .</a:t>
            </a:r>
          </a:p>
          <a:p>
            <a:pPr>
              <a:buFont typeface="Wingdings 2" pitchFamily="18" charset="2"/>
              <a:buNone/>
            </a:pPr>
            <a:r>
              <a:rPr lang="en-US"/>
              <a:t>	2.	Apakah sampel memenuhi jumlah mini-	mum untuk analisis statistik (untuk pene-	litian kuantitatif analitik)</a:t>
            </a:r>
          </a:p>
          <a:p>
            <a:endParaRPr lang="en-US"/>
          </a:p>
        </p:txBody>
      </p:sp>
      <p:sp>
        <p:nvSpPr>
          <p:cNvPr id="6" name="Slide Number Placeholder 5"/>
          <p:cNvSpPr>
            <a:spLocks noGrp="1"/>
          </p:cNvSpPr>
          <p:nvPr>
            <p:ph type="sldNum" sz="quarter" idx="12"/>
          </p:nvPr>
        </p:nvSpPr>
        <p:spPr/>
        <p:txBody>
          <a:bodyPr/>
          <a:lstStyle/>
          <a:p>
            <a:pPr>
              <a:defRPr/>
            </a:pPr>
            <a:fld id="{6A0B95B6-C051-4573-83A0-64EB136FAECD}" type="slidenum">
              <a:rPr lang="en-US" smtClean="0"/>
              <a:pPr>
                <a:defRPr/>
              </a:pPr>
              <a:t>24</a:t>
            </a:fld>
            <a:endParaRPr lang="en-US"/>
          </a:p>
        </p:txBody>
      </p:sp>
    </p:spTree>
    <p:extLst>
      <p:ext uri="{BB962C8B-B14F-4D97-AF65-F5344CB8AC3E}">
        <p14:creationId xmlns:p14="http://schemas.microsoft.com/office/powerpoint/2010/main" val="5194895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a:xfrm>
            <a:off x="457200" y="-381000"/>
            <a:ext cx="7467600" cy="1143000"/>
          </a:xfrm>
        </p:spPr>
        <p:txBody>
          <a:bodyPr lIns="0" tIns="45718" rIns="0" bIns="0" anchor="b"/>
          <a:lstStyle/>
          <a:p>
            <a:pPr eaLnBrk="1" hangingPunct="1"/>
            <a:r>
              <a:rPr lang="en-US"/>
              <a:t>Ukuran Sampel</a:t>
            </a:r>
          </a:p>
        </p:txBody>
      </p:sp>
      <p:sp>
        <p:nvSpPr>
          <p:cNvPr id="34819" name="Content Placeholder 2"/>
          <p:cNvSpPr>
            <a:spLocks noGrp="1"/>
          </p:cNvSpPr>
          <p:nvPr>
            <p:ph idx="4294967295"/>
          </p:nvPr>
        </p:nvSpPr>
        <p:spPr>
          <a:xfrm>
            <a:off x="457200" y="808038"/>
            <a:ext cx="7467600" cy="5745162"/>
          </a:xfrm>
        </p:spPr>
        <p:txBody>
          <a:bodyPr lIns="91436" tIns="45718" rIns="91436" bIns="45718"/>
          <a:lstStyle/>
          <a:p>
            <a:pPr marL="303213" indent="-303213" eaLnBrk="1" hangingPunct="1">
              <a:lnSpc>
                <a:spcPct val="90000"/>
              </a:lnSpc>
              <a:buFontTx/>
              <a:buNone/>
            </a:pPr>
            <a:r>
              <a:rPr lang="en-US" sz="2900"/>
              <a:t>Kuantitatif : </a:t>
            </a:r>
          </a:p>
          <a:p>
            <a:pPr marL="303213" indent="-303213" eaLnBrk="1" hangingPunct="1">
              <a:lnSpc>
                <a:spcPct val="90000"/>
              </a:lnSpc>
              <a:buFontTx/>
              <a:buNone/>
            </a:pPr>
            <a:r>
              <a:rPr lang="en-US" sz="2900"/>
              <a:t>   dapat ditaksir dengan akurat, berdasar analisis yang akan dilakukan, presisi estimasi yang diinginkan, kesalahan random yang masih bisa ditoleransi, kuasa statistik yang diharapkan</a:t>
            </a:r>
          </a:p>
          <a:p>
            <a:pPr marL="303213" indent="-303213" eaLnBrk="1" hangingPunct="1">
              <a:lnSpc>
                <a:spcPct val="90000"/>
              </a:lnSpc>
              <a:buFontTx/>
              <a:buNone/>
            </a:pPr>
            <a:r>
              <a:rPr lang="en-US" sz="2900"/>
              <a:t>Kualitatif :</a:t>
            </a:r>
          </a:p>
          <a:p>
            <a:pPr marL="303213" indent="-303213" eaLnBrk="1" hangingPunct="1">
              <a:lnSpc>
                <a:spcPct val="90000"/>
              </a:lnSpc>
            </a:pPr>
            <a:r>
              <a:rPr lang="en-US" sz="2900"/>
              <a:t>Ukuran sampel cukup besar jika peneliti telah puas bahwa data yang diperoleh cukup kaya dan cukup meliput dimensi yang diteliti.</a:t>
            </a:r>
          </a:p>
          <a:p>
            <a:pPr marL="303213" indent="-303213" eaLnBrk="1" hangingPunct="1">
              <a:lnSpc>
                <a:spcPct val="90000"/>
              </a:lnSpc>
            </a:pPr>
            <a:r>
              <a:rPr lang="en-US" sz="2900"/>
              <a:t>Umumnya sekitar 40 responden, jarang &gt;200</a:t>
            </a:r>
            <a:endParaRPr lang="en-US"/>
          </a:p>
        </p:txBody>
      </p:sp>
    </p:spTree>
    <p:extLst>
      <p:ext uri="{BB962C8B-B14F-4D97-AF65-F5344CB8AC3E}">
        <p14:creationId xmlns:p14="http://schemas.microsoft.com/office/powerpoint/2010/main" val="34445814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lIns="0" tIns="45718" rIns="0" bIns="0" anchor="b"/>
          <a:lstStyle/>
          <a:p>
            <a:pPr eaLnBrk="1" hangingPunct="1"/>
            <a:r>
              <a:rPr lang="en-US" i="1"/>
              <a:t>SAMPLE SIZE / </a:t>
            </a:r>
            <a:r>
              <a:rPr lang="en-US"/>
              <a:t>BESAR SAMPEL</a:t>
            </a:r>
          </a:p>
        </p:txBody>
      </p:sp>
      <p:sp>
        <p:nvSpPr>
          <p:cNvPr id="35843" name="Rectangle 3"/>
          <p:cNvSpPr>
            <a:spLocks noGrp="1" noChangeArrowheads="1"/>
          </p:cNvSpPr>
          <p:nvPr>
            <p:ph idx="4294967295"/>
          </p:nvPr>
        </p:nvSpPr>
        <p:spPr/>
        <p:txBody>
          <a:bodyPr lIns="91436" tIns="45718" rIns="91436" bIns="45718"/>
          <a:lstStyle/>
          <a:p>
            <a:pPr marL="303213" indent="-303213" eaLnBrk="1" hangingPunct="1">
              <a:buFontTx/>
              <a:buNone/>
            </a:pPr>
            <a:r>
              <a:rPr lang="en-US"/>
              <a:t>Tergantung pada :</a:t>
            </a:r>
          </a:p>
          <a:p>
            <a:pPr marL="303213" indent="-303213" eaLnBrk="1" hangingPunct="1"/>
            <a:r>
              <a:rPr lang="en-US"/>
              <a:t>Pertimbangan representative</a:t>
            </a:r>
          </a:p>
          <a:p>
            <a:pPr marL="708025" lvl="1" eaLnBrk="1" hangingPunct="1"/>
            <a:r>
              <a:rPr lang="en-US"/>
              <a:t>Adanya sumber-sumber yang dapat digunakan untuk menentukan batas maksimal dari besarnya sampel.</a:t>
            </a:r>
          </a:p>
          <a:p>
            <a:pPr marL="303213" indent="-303213" eaLnBrk="1" hangingPunct="1"/>
            <a:r>
              <a:rPr lang="en-US"/>
              <a:t>Pertimbangan analisis</a:t>
            </a:r>
          </a:p>
          <a:p>
            <a:pPr marL="708025" lvl="1" eaLnBrk="1" hangingPunct="1"/>
            <a:r>
              <a:rPr lang="en-US"/>
              <a:t>Kebutuhan rencana analisis yang menentukan batas minimal besar sampel.</a:t>
            </a:r>
          </a:p>
        </p:txBody>
      </p:sp>
    </p:spTree>
    <p:extLst>
      <p:ext uri="{BB962C8B-B14F-4D97-AF65-F5344CB8AC3E}">
        <p14:creationId xmlns:p14="http://schemas.microsoft.com/office/powerpoint/2010/main" val="20264352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idx="4294967295"/>
          </p:nvPr>
        </p:nvSpPr>
        <p:spPr>
          <a:xfrm>
            <a:off x="685800" y="152400"/>
            <a:ext cx="7772400" cy="1470025"/>
          </a:xfrm>
        </p:spPr>
        <p:txBody>
          <a:bodyPr lIns="91440" rIns="91440"/>
          <a:lstStyle/>
          <a:p>
            <a:pPr eaLnBrk="1" hangingPunct="1"/>
            <a:r>
              <a:rPr lang="en-US" sz="4200">
                <a:effectLst>
                  <a:outerShdw blurRad="38100" dist="38100" dir="2700000" algn="tl">
                    <a:srgbClr val="000000"/>
                  </a:outerShdw>
                </a:effectLst>
              </a:rPr>
              <a:t>PENENTUAN BESARNYA SAMPEL (SAMPLE SIZE)</a:t>
            </a:r>
          </a:p>
        </p:txBody>
      </p:sp>
      <p:sp>
        <p:nvSpPr>
          <p:cNvPr id="26627" name="Rectangle 3"/>
          <p:cNvSpPr>
            <a:spLocks noGrp="1" noChangeArrowheads="1"/>
          </p:cNvSpPr>
          <p:nvPr>
            <p:ph type="subTitle" idx="4294967295"/>
          </p:nvPr>
        </p:nvSpPr>
        <p:spPr>
          <a:xfrm>
            <a:off x="228600" y="1752600"/>
            <a:ext cx="8915400" cy="4572000"/>
          </a:xfrm>
        </p:spPr>
        <p:txBody>
          <a:bodyPr/>
          <a:lstStyle/>
          <a:p>
            <a:pPr marL="609600" indent="-609600" eaLnBrk="1" hangingPunct="1">
              <a:lnSpc>
                <a:spcPct val="90000"/>
              </a:lnSpc>
              <a:buFont typeface="Wingdings 2" pitchFamily="18" charset="2"/>
              <a:buNone/>
            </a:pPr>
            <a:r>
              <a:rPr lang="en-US" sz="2600">
                <a:effectLst>
                  <a:outerShdw blurRad="38100" dist="38100" dir="2700000" algn="tl">
                    <a:srgbClr val="000000"/>
                  </a:outerShdw>
                </a:effectLst>
              </a:rPr>
              <a:t>Penetapan jumlah sampel tergantung pada:</a:t>
            </a:r>
          </a:p>
          <a:p>
            <a:pPr marL="609600" indent="-609600" eaLnBrk="1" hangingPunct="1">
              <a:lnSpc>
                <a:spcPct val="90000"/>
              </a:lnSpc>
              <a:buFontTx/>
              <a:buAutoNum type="arabicPeriod"/>
            </a:pPr>
            <a:r>
              <a:rPr lang="en-US" sz="2600">
                <a:effectLst>
                  <a:outerShdw blurRad="38100" dist="38100" dir="2700000" algn="tl">
                    <a:srgbClr val="000000"/>
                  </a:outerShdw>
                </a:effectLst>
              </a:rPr>
              <a:t>Adanya sumber data yang dapat digunakan untuk menetapkan batas maksimal dari besarnya sample</a:t>
            </a:r>
          </a:p>
          <a:p>
            <a:pPr marL="609600" indent="-609600" eaLnBrk="1" hangingPunct="1">
              <a:lnSpc>
                <a:spcPct val="90000"/>
              </a:lnSpc>
              <a:buFontTx/>
              <a:buAutoNum type="arabicPeriod"/>
            </a:pPr>
            <a:r>
              <a:rPr lang="en-US" sz="2600">
                <a:effectLst>
                  <a:outerShdw blurRad="38100" dist="38100" dir="2700000" algn="tl">
                    <a:srgbClr val="000000"/>
                  </a:outerShdw>
                </a:effectLst>
              </a:rPr>
              <a:t>Kebutuhan dari rencana analisis yang menentukan batas minimal dari besarnya sampel:</a:t>
            </a:r>
          </a:p>
          <a:p>
            <a:pPr marL="990600" lvl="1" indent="-533400" eaLnBrk="1" hangingPunct="1">
              <a:lnSpc>
                <a:spcPct val="90000"/>
              </a:lnSpc>
              <a:buFontTx/>
              <a:buAutoNum type="arabicPeriod"/>
            </a:pPr>
            <a:r>
              <a:rPr lang="en-US" sz="2200">
                <a:effectLst>
                  <a:outerShdw blurRad="38100" dist="38100" dir="2700000" algn="tl">
                    <a:srgbClr val="000000"/>
                  </a:outerShdw>
                </a:effectLst>
              </a:rPr>
              <a:t>Angka perkiraan dari proporsi yang mau diukur (misal: penelitianpenyakit jantung koroner ditetapkan 50%)</a:t>
            </a:r>
          </a:p>
          <a:p>
            <a:pPr marL="990600" lvl="1" indent="-533400" eaLnBrk="1" hangingPunct="1">
              <a:lnSpc>
                <a:spcPct val="90000"/>
              </a:lnSpc>
              <a:buFontTx/>
              <a:buAutoNum type="arabicPeriod"/>
            </a:pPr>
            <a:r>
              <a:rPr lang="en-US" sz="2200">
                <a:effectLst>
                  <a:outerShdw blurRad="38100" dist="38100" dir="2700000" algn="tl">
                    <a:srgbClr val="000000"/>
                  </a:outerShdw>
                </a:effectLst>
              </a:rPr>
              <a:t>Tetapkan tingkat kepercayaan (misal: 5%, atau 1%)</a:t>
            </a:r>
          </a:p>
          <a:p>
            <a:pPr marL="990600" lvl="1" indent="-533400" eaLnBrk="1" hangingPunct="1">
              <a:lnSpc>
                <a:spcPct val="90000"/>
              </a:lnSpc>
              <a:buFontTx/>
              <a:buAutoNum type="arabicPeriod"/>
            </a:pPr>
            <a:r>
              <a:rPr lang="en-US" sz="2200">
                <a:effectLst>
                  <a:outerShdw blurRad="38100" dist="38100" dir="2700000" algn="tl">
                    <a:srgbClr val="000000"/>
                  </a:outerShdw>
                </a:effectLst>
              </a:rPr>
              <a:t>Tetapkan derajat kepercayaan (</a:t>
            </a:r>
            <a:r>
              <a:rPr lang="en-US" sz="2200" i="1">
                <a:effectLst>
                  <a:outerShdw blurRad="38100" dist="38100" dir="2700000" algn="tl">
                    <a:srgbClr val="000000"/>
                  </a:outerShdw>
                </a:effectLst>
              </a:rPr>
              <a:t>Confidence levels</a:t>
            </a:r>
            <a:r>
              <a:rPr lang="en-US" sz="2200">
                <a:effectLst>
                  <a:outerShdw blurRad="38100" dist="38100" dir="2700000" algn="tl">
                    <a:srgbClr val="000000"/>
                  </a:outerShdw>
                </a:effectLst>
              </a:rPr>
              <a:t>) misal: 95%, atau 99%. </a:t>
            </a:r>
          </a:p>
          <a:p>
            <a:pPr marL="609600" indent="-609600" eaLnBrk="1" hangingPunct="1">
              <a:lnSpc>
                <a:spcPct val="90000"/>
              </a:lnSpc>
              <a:buFontTx/>
              <a:buAutoNum type="arabicPeriod"/>
            </a:pPr>
            <a:r>
              <a:rPr lang="en-US" sz="2600">
                <a:effectLst>
                  <a:outerShdw blurRad="38100" dist="38100" dir="2700000" algn="tl">
                    <a:srgbClr val="000000"/>
                  </a:outerShdw>
                </a:effectLst>
              </a:rPr>
              <a:t>Hitung jumlah/besar sampel  </a:t>
            </a:r>
          </a:p>
        </p:txBody>
      </p:sp>
    </p:spTree>
    <p:extLst>
      <p:ext uri="{BB962C8B-B14F-4D97-AF65-F5344CB8AC3E}">
        <p14:creationId xmlns:p14="http://schemas.microsoft.com/office/powerpoint/2010/main" val="17800820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9698" name="Rectangle 2"/>
              <p:cNvSpPr>
                <a:spLocks noGrp="1" noRot="1" noChangeArrowheads="1"/>
              </p:cNvSpPr>
              <p:nvPr>
                <p:ph type="title" idx="4294967295"/>
              </p:nvPr>
            </p:nvSpPr>
            <p:spPr>
              <a:xfrm>
                <a:off x="228600" y="274638"/>
                <a:ext cx="8458200" cy="3611562"/>
              </a:xfrm>
            </p:spPr>
            <p:txBody>
              <a:bodyPr lIns="91440" rIns="91440">
                <a:normAutofit fontScale="90000"/>
              </a:bodyPr>
              <a:lstStyle/>
              <a:p>
                <a:pPr eaLnBrk="1" hangingPunct="1"/>
                <a:r>
                  <a:rPr lang="en-US" dirty="0">
                    <a:effectLst>
                      <a:outerShdw blurRad="38100" dist="38100" dir="2700000" algn="tl">
                        <a:srgbClr val="000000"/>
                      </a:outerShdw>
                    </a:effectLst>
                  </a:rPr>
                  <a:t>Untuk </a:t>
                </a:r>
                <a:r>
                  <a:rPr lang="en-US" dirty="0" err="1">
                    <a:effectLst>
                      <a:outerShdw blurRad="38100" dist="38100" dir="2700000" algn="tl">
                        <a:srgbClr val="000000"/>
                      </a:outerShdw>
                    </a:effectLst>
                  </a:rPr>
                  <a:t>populasi</a:t>
                </a:r>
                <a:r>
                  <a:rPr lang="en-US" dirty="0">
                    <a:effectLst>
                      <a:outerShdw blurRad="38100" dist="38100" dir="2700000" algn="tl">
                        <a:srgbClr val="000000"/>
                      </a:outerShdw>
                    </a:effectLst>
                  </a:rPr>
                  <a:t> </a:t>
                </a:r>
                <a:r>
                  <a:rPr lang="en-US" dirty="0" err="1">
                    <a:effectLst>
                      <a:outerShdw blurRad="38100" dist="38100" dir="2700000" algn="tl">
                        <a:srgbClr val="000000"/>
                      </a:outerShdw>
                    </a:effectLst>
                  </a:rPr>
                  <a:t>kecil</a:t>
                </a:r>
                <a:r>
                  <a:rPr lang="en-US" dirty="0">
                    <a:effectLst>
                      <a:outerShdw blurRad="38100" dist="38100" dir="2700000" algn="tl">
                        <a:srgbClr val="000000"/>
                      </a:outerShdw>
                    </a:effectLst>
                  </a:rPr>
                  <a:t> &lt; 10.000</a:t>
                </a:r>
                <a:br>
                  <a:rPr lang="en-US" dirty="0">
                    <a:effectLst>
                      <a:outerShdw blurRad="38100" dist="38100" dir="2700000" algn="tl">
                        <a:srgbClr val="000000"/>
                      </a:outerShdw>
                    </a:effectLst>
                  </a:rPr>
                </a:br>
                <a:r>
                  <a:rPr lang="en-US" dirty="0" err="1">
                    <a:effectLst>
                      <a:outerShdw blurRad="38100" dist="38100" dir="2700000" algn="tl">
                        <a:srgbClr val="000000"/>
                      </a:outerShdw>
                    </a:effectLst>
                  </a:rPr>
                  <a:t>formulanya</a:t>
                </a:r>
                <a:r>
                  <a:rPr lang="en-US" dirty="0">
                    <a:effectLst>
                      <a:outerShdw blurRad="38100" dist="38100" dir="2700000" algn="tl">
                        <a:srgbClr val="000000"/>
                      </a:outerShdw>
                    </a:effectLst>
                  </a:rPr>
                  <a:t>:</a:t>
                </a:r>
                <a:br>
                  <a:rPr lang="en-US" dirty="0">
                    <a:effectLst>
                      <a:outerShdw blurRad="38100" dist="38100" dir="2700000" algn="tl">
                        <a:srgbClr val="000000"/>
                      </a:outerShdw>
                    </a:effectLst>
                  </a:rPr>
                </a:br>
                <a:r>
                  <a:rPr lang="en-US" dirty="0">
                    <a:effectLst>
                      <a:outerShdw blurRad="38100" dist="38100" dir="2700000" algn="tl">
                        <a:srgbClr val="000000"/>
                      </a:outerShdw>
                    </a:effectLst>
                  </a:rPr>
                  <a:t>                               </a:t>
                </a:r>
                <a:br>
                  <a:rPr lang="en-US" dirty="0">
                    <a:effectLst>
                      <a:outerShdw blurRad="38100" dist="38100" dir="2700000" algn="tl">
                        <a:srgbClr val="000000"/>
                      </a:outerShdw>
                    </a:effectLst>
                  </a:rPr>
                </a:br>
                <a14:m>
                  <m:oMath xmlns:m="http://schemas.openxmlformats.org/officeDocument/2006/math">
                    <m:r>
                      <a:rPr lang="en-US" b="0" i="1" smtClean="0">
                        <a:effectLst>
                          <a:outerShdw blurRad="38100" dist="38100" dir="2700000" algn="tl">
                            <a:srgbClr val="000000"/>
                          </a:outerShdw>
                        </a:effectLst>
                        <a:latin typeface="Cambria Math"/>
                      </a:rPr>
                      <m:t>𝑛</m:t>
                    </m:r>
                    <m:r>
                      <a:rPr lang="en-US" b="0" i="1" smtClean="0">
                        <a:effectLst>
                          <a:outerShdw blurRad="38100" dist="38100" dir="2700000" algn="tl">
                            <a:srgbClr val="000000"/>
                          </a:outerShdw>
                        </a:effectLst>
                        <a:latin typeface="Cambria Math"/>
                      </a:rPr>
                      <m:t>=</m:t>
                    </m:r>
                    <m:f>
                      <m:fPr>
                        <m:ctrlPr>
                          <a:rPr lang="en-US" b="0" i="1" smtClean="0">
                            <a:effectLst>
                              <a:outerShdw blurRad="38100" dist="38100" dir="2700000" algn="tl">
                                <a:srgbClr val="000000"/>
                              </a:outerShdw>
                            </a:effectLst>
                            <a:latin typeface="Cambria Math" panose="02040503050406030204" pitchFamily="18" charset="0"/>
                          </a:rPr>
                        </m:ctrlPr>
                      </m:fPr>
                      <m:num>
                        <m:r>
                          <a:rPr lang="en-US" b="0" i="1" smtClean="0">
                            <a:effectLst>
                              <a:outerShdw blurRad="38100" dist="38100" dir="2700000" algn="tl">
                                <a:srgbClr val="000000"/>
                              </a:outerShdw>
                            </a:effectLst>
                            <a:latin typeface="Cambria Math"/>
                          </a:rPr>
                          <m:t>𝑁</m:t>
                        </m:r>
                      </m:num>
                      <m:den>
                        <m:r>
                          <a:rPr lang="en-US" b="0" i="1" smtClean="0">
                            <a:effectLst>
                              <a:outerShdw blurRad="38100" dist="38100" dir="2700000" algn="tl">
                                <a:srgbClr val="000000"/>
                              </a:outerShdw>
                            </a:effectLst>
                            <a:latin typeface="Cambria Math"/>
                          </a:rPr>
                          <m:t>1+</m:t>
                        </m:r>
                        <m:r>
                          <a:rPr lang="en-US" b="0" i="1" smtClean="0">
                            <a:effectLst>
                              <a:outerShdw blurRad="38100" dist="38100" dir="2700000" algn="tl">
                                <a:srgbClr val="000000"/>
                              </a:outerShdw>
                            </a:effectLst>
                            <a:latin typeface="Cambria Math"/>
                          </a:rPr>
                          <m:t>𝑁</m:t>
                        </m:r>
                        <m:d>
                          <m:dPr>
                            <m:ctrlPr>
                              <a:rPr lang="en-US" b="0" i="1" smtClean="0">
                                <a:effectLst>
                                  <a:outerShdw blurRad="38100" dist="38100" dir="2700000" algn="tl">
                                    <a:srgbClr val="000000"/>
                                  </a:outerShdw>
                                </a:effectLst>
                                <a:latin typeface="Cambria Math" panose="02040503050406030204" pitchFamily="18" charset="0"/>
                              </a:rPr>
                            </m:ctrlPr>
                          </m:dPr>
                          <m:e>
                            <m:sSup>
                              <m:sSupPr>
                                <m:ctrlPr>
                                  <a:rPr lang="en-US" b="0" i="1" smtClean="0">
                                    <a:effectLst>
                                      <a:outerShdw blurRad="38100" dist="38100" dir="2700000" algn="tl">
                                        <a:srgbClr val="000000"/>
                                      </a:outerShdw>
                                    </a:effectLst>
                                    <a:latin typeface="Cambria Math" panose="02040503050406030204" pitchFamily="18" charset="0"/>
                                  </a:rPr>
                                </m:ctrlPr>
                              </m:sSupPr>
                              <m:e>
                                <m:r>
                                  <a:rPr lang="en-US" b="0" i="1" smtClean="0">
                                    <a:effectLst>
                                      <a:outerShdw blurRad="38100" dist="38100" dir="2700000" algn="tl">
                                        <a:srgbClr val="000000"/>
                                      </a:outerShdw>
                                    </a:effectLst>
                                    <a:latin typeface="Cambria Math"/>
                                  </a:rPr>
                                  <m:t>𝑑</m:t>
                                </m:r>
                              </m:e>
                              <m:sup>
                                <m:r>
                                  <a:rPr lang="en-US" b="0" i="1" smtClean="0">
                                    <a:effectLst>
                                      <a:outerShdw blurRad="38100" dist="38100" dir="2700000" algn="tl">
                                        <a:srgbClr val="000000"/>
                                      </a:outerShdw>
                                    </a:effectLst>
                                    <a:latin typeface="Cambria Math"/>
                                  </a:rPr>
                                  <m:t>2</m:t>
                                </m:r>
                              </m:sup>
                            </m:sSup>
                          </m:e>
                        </m:d>
                      </m:den>
                    </m:f>
                  </m:oMath>
                </a14:m>
                <a:r>
                  <a:rPr lang="en-US" dirty="0">
                    <a:effectLst>
                      <a:outerShdw blurRad="38100" dist="38100" dir="2700000" algn="tl">
                        <a:srgbClr val="000000"/>
                      </a:outerShdw>
                    </a:effectLst>
                  </a:rPr>
                  <a:t>                                 </a:t>
                </a:r>
                <a:br>
                  <a:rPr lang="en-US" dirty="0">
                    <a:effectLst>
                      <a:outerShdw blurRad="38100" dist="38100" dir="2700000" algn="tl">
                        <a:srgbClr val="000000"/>
                      </a:outerShdw>
                    </a:effectLst>
                  </a:rPr>
                </a:br>
                <a:r>
                  <a:rPr lang="en-US" dirty="0">
                    <a:effectLst>
                      <a:outerShdw blurRad="38100" dist="38100" dir="2700000" algn="tl">
                        <a:srgbClr val="000000"/>
                      </a:outerShdw>
                    </a:effectLst>
                  </a:rPr>
                  <a:t>                             </a:t>
                </a:r>
              </a:p>
            </p:txBody>
          </p:sp>
        </mc:Choice>
        <mc:Fallback xmlns="">
          <p:sp>
            <p:nvSpPr>
              <p:cNvPr id="29698" name="Rectangle 2"/>
              <p:cNvSpPr>
                <a:spLocks noGrp="1" noRot="1" noChangeAspect="1" noMove="1" noResize="1" noEditPoints="1" noAdjustHandles="1" noChangeArrowheads="1" noChangeShapeType="1" noTextEdit="1"/>
              </p:cNvSpPr>
              <p:nvPr>
                <p:ph type="title" idx="4294967295"/>
              </p:nvPr>
            </p:nvSpPr>
            <p:spPr>
              <a:xfrm>
                <a:off x="228600" y="274638"/>
                <a:ext cx="8458200" cy="3611562"/>
              </a:xfrm>
              <a:blipFill>
                <a:blip r:embed="rId2"/>
                <a:stretch>
                  <a:fillRect t="-1180"/>
                </a:stretch>
              </a:blipFill>
            </p:spPr>
            <p:txBody>
              <a:bodyPr/>
              <a:lstStyle/>
              <a:p>
                <a:r>
                  <a:rPr lang="en-US">
                    <a:noFill/>
                  </a:rPr>
                  <a:t> </a:t>
                </a:r>
              </a:p>
            </p:txBody>
          </p:sp>
        </mc:Fallback>
      </mc:AlternateContent>
      <p:sp>
        <p:nvSpPr>
          <p:cNvPr id="29699" name="Rectangle 3"/>
          <p:cNvSpPr>
            <a:spLocks noGrp="1" noChangeArrowheads="1"/>
          </p:cNvSpPr>
          <p:nvPr>
            <p:ph type="body" idx="4294967295"/>
          </p:nvPr>
        </p:nvSpPr>
        <p:spPr>
          <a:xfrm>
            <a:off x="457200" y="4114800"/>
            <a:ext cx="7467600" cy="2011363"/>
          </a:xfrm>
        </p:spPr>
        <p:txBody>
          <a:bodyPr/>
          <a:lstStyle/>
          <a:p>
            <a:pPr eaLnBrk="1" hangingPunct="1">
              <a:buFont typeface="Wingdings 2" pitchFamily="18" charset="2"/>
              <a:buNone/>
            </a:pPr>
            <a:r>
              <a:rPr lang="en-US" sz="2600">
                <a:effectLst>
                  <a:outerShdw blurRad="38100" dist="38100" dir="2700000" algn="tl">
                    <a:srgbClr val="000000"/>
                  </a:outerShdw>
                </a:effectLst>
              </a:rPr>
              <a:t>N: besar populasi</a:t>
            </a:r>
          </a:p>
          <a:p>
            <a:pPr eaLnBrk="1" hangingPunct="1">
              <a:buFont typeface="Wingdings 2" pitchFamily="18" charset="2"/>
              <a:buNone/>
            </a:pPr>
            <a:r>
              <a:rPr lang="en-US" sz="2600">
                <a:effectLst>
                  <a:outerShdw blurRad="38100" dist="38100" dir="2700000" algn="tl">
                    <a:srgbClr val="000000"/>
                  </a:outerShdw>
                </a:effectLst>
              </a:rPr>
              <a:t>n: besar sampel</a:t>
            </a:r>
          </a:p>
          <a:p>
            <a:pPr eaLnBrk="1" hangingPunct="1">
              <a:buFont typeface="Wingdings 2" pitchFamily="18" charset="2"/>
              <a:buNone/>
            </a:pPr>
            <a:r>
              <a:rPr lang="en-US" sz="2600">
                <a:effectLst>
                  <a:outerShdw blurRad="38100" dist="38100" dir="2700000" algn="tl">
                    <a:srgbClr val="000000"/>
                  </a:outerShdw>
                </a:effectLst>
              </a:rPr>
              <a:t>d: tingkat kepercayaan/ketepatan yang diinginkan</a:t>
            </a:r>
          </a:p>
        </p:txBody>
      </p:sp>
    </p:spTree>
    <p:extLst>
      <p:ext uri="{BB962C8B-B14F-4D97-AF65-F5344CB8AC3E}">
        <p14:creationId xmlns:p14="http://schemas.microsoft.com/office/powerpoint/2010/main" val="40273684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9462" y="2967335"/>
            <a:ext cx="6385082" cy="1323439"/>
          </a:xfrm>
          <a:prstGeom prst="rect">
            <a:avLst/>
          </a:prstGeom>
          <a:noFill/>
        </p:spPr>
        <p:txBody>
          <a:bodyPr wrap="none" lIns="91440" tIns="45720" rIns="91440" bIns="45720">
            <a:spAutoFit/>
          </a:bodyPr>
          <a:lstStyle/>
          <a:p>
            <a:pPr algn="ctr"/>
            <a:r>
              <a:rPr lang="id-ID" sz="80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TERIMA KASIH</a:t>
            </a:r>
            <a:endParaRPr lang="en-US" sz="80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021456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fontScale="70000" lnSpcReduction="20000"/>
          </a:bodyPr>
          <a:lstStyle/>
          <a:p>
            <a:pPr marL="274320" indent="-274320" eaLnBrk="1" fontAlgn="auto" hangingPunct="1">
              <a:spcAft>
                <a:spcPts val="0"/>
              </a:spcAft>
              <a:buClr>
                <a:schemeClr val="accent3"/>
              </a:buClr>
              <a:buFont typeface="Wingdings 2"/>
              <a:buChar char=""/>
              <a:defRPr/>
            </a:pPr>
            <a:r>
              <a:rPr lang="fi-FI" b="1"/>
              <a:t>Elemen </a:t>
            </a:r>
          </a:p>
          <a:p>
            <a:pPr indent="20638" eaLnBrk="1" fontAlgn="auto" hangingPunct="1">
              <a:spcAft>
                <a:spcPts val="0"/>
              </a:spcAft>
              <a:buClr>
                <a:schemeClr val="accent3"/>
              </a:buClr>
              <a:buFont typeface="Wingdings 2"/>
              <a:buNone/>
              <a:defRPr/>
            </a:pPr>
            <a:r>
              <a:rPr lang="en-US" b="1">
                <a:sym typeface="Wingdings"/>
              </a:rPr>
              <a:t></a:t>
            </a:r>
            <a:r>
              <a:rPr lang="en-US" b="1"/>
              <a:t> </a:t>
            </a:r>
            <a:r>
              <a:rPr lang="fi-FI"/>
              <a:t>suatu anggota tunggal dari populasi. </a:t>
            </a:r>
            <a:endParaRPr lang="en-US"/>
          </a:p>
          <a:p>
            <a:pPr indent="20638" eaLnBrk="1" fontAlgn="auto" hangingPunct="1">
              <a:spcAft>
                <a:spcPts val="0"/>
              </a:spcAft>
              <a:buClr>
                <a:schemeClr val="accent3"/>
              </a:buClr>
              <a:buFont typeface="Wingdings 2"/>
              <a:buNone/>
              <a:defRPr/>
            </a:pPr>
            <a:r>
              <a:rPr lang="fi-FI">
                <a:solidFill>
                  <a:srgbClr val="7030A0"/>
                </a:solidFill>
              </a:rPr>
              <a:t>Jika terdapat 200 penumpang pesawat dalam suatu penerbangan, maka setiap penumpang pesawat tersebut merupakan elemen dari populasi.</a:t>
            </a:r>
            <a:endParaRPr lang="en-US">
              <a:solidFill>
                <a:srgbClr val="7030A0"/>
              </a:solidFill>
            </a:endParaRPr>
          </a:p>
          <a:p>
            <a:pPr marL="274320" indent="-274320" eaLnBrk="1" fontAlgn="auto" hangingPunct="1">
              <a:spcAft>
                <a:spcPts val="0"/>
              </a:spcAft>
              <a:buClr>
                <a:schemeClr val="accent3"/>
              </a:buClr>
              <a:buFont typeface="Wingdings 2"/>
              <a:buNone/>
              <a:defRPr/>
            </a:pPr>
            <a:r>
              <a:rPr lang="fi-FI"/>
              <a:t> </a:t>
            </a:r>
            <a:endParaRPr lang="en-US"/>
          </a:p>
          <a:p>
            <a:pPr marL="274320" indent="-274320" eaLnBrk="1" fontAlgn="auto" hangingPunct="1">
              <a:spcAft>
                <a:spcPts val="0"/>
              </a:spcAft>
              <a:buClr>
                <a:schemeClr val="accent3"/>
              </a:buClr>
              <a:buFont typeface="Wingdings 2"/>
              <a:buChar char=""/>
              <a:defRPr/>
            </a:pPr>
            <a:r>
              <a:rPr lang="fi-FI" b="1"/>
              <a:t>Sampel</a:t>
            </a:r>
            <a:r>
              <a:rPr lang="fi-FI"/>
              <a:t> </a:t>
            </a:r>
          </a:p>
          <a:p>
            <a:pPr marL="617538" eaLnBrk="1" fontAlgn="auto" hangingPunct="1">
              <a:spcAft>
                <a:spcPts val="0"/>
              </a:spcAft>
              <a:buClr>
                <a:schemeClr val="accent3"/>
              </a:buClr>
              <a:buFont typeface="Wingdings"/>
              <a:buChar char="à"/>
              <a:defRPr/>
            </a:pPr>
            <a:r>
              <a:rPr lang="fi-FI"/>
              <a:t>beberapa anggota atau suatu bagian (</a:t>
            </a:r>
            <a:r>
              <a:rPr lang="fi-FI" i="1"/>
              <a:t>subset</a:t>
            </a:r>
            <a:r>
              <a:rPr lang="fi-FI"/>
              <a:t>) dari populasi.</a:t>
            </a:r>
          </a:p>
          <a:p>
            <a:pPr marL="617538" eaLnBrk="1" fontAlgn="auto" hangingPunct="1">
              <a:spcAft>
                <a:spcPts val="0"/>
              </a:spcAft>
              <a:buClr>
                <a:schemeClr val="accent3"/>
              </a:buClr>
              <a:buFont typeface="Wingdings"/>
              <a:buChar char="à"/>
              <a:defRPr/>
            </a:pPr>
            <a:r>
              <a:rPr lang="fi-FI"/>
              <a:t>Hal ini mencakup sejumlah anggota yang dipilih dari populasi. Sehingga sebagaian elemen dari populasi merupakan sampel.</a:t>
            </a:r>
          </a:p>
          <a:p>
            <a:pPr marL="617538" eaLnBrk="1" fontAlgn="auto" hangingPunct="1">
              <a:spcAft>
                <a:spcPts val="0"/>
              </a:spcAft>
              <a:buClr>
                <a:schemeClr val="accent3"/>
              </a:buClr>
              <a:buFont typeface="Wingdings"/>
              <a:buChar char="à"/>
              <a:defRPr/>
            </a:pPr>
            <a:r>
              <a:rPr lang="fi-FI"/>
              <a:t>penting dalam penelitian</a:t>
            </a:r>
          </a:p>
          <a:p>
            <a:pPr marL="617538" eaLnBrk="1" fontAlgn="auto" hangingPunct="1">
              <a:spcAft>
                <a:spcPts val="0"/>
              </a:spcAft>
              <a:buClr>
                <a:schemeClr val="accent3"/>
              </a:buClr>
              <a:buFont typeface="Wingdings"/>
              <a:buChar char="à"/>
              <a:defRPr/>
            </a:pPr>
            <a:r>
              <a:rPr lang="fi-FI"/>
              <a:t>berkaitan dengan kredibilitas dan mutu penelitian serta biaya penelitian yang harus di bayar.</a:t>
            </a:r>
            <a:endParaRPr lang="en-US"/>
          </a:p>
        </p:txBody>
      </p:sp>
      <p:pic>
        <p:nvPicPr>
          <p:cNvPr id="15363" name="Picture 4" descr="Large 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2013" y="609600"/>
            <a:ext cx="41671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465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514350"/>
          </a:xfrm>
        </p:spPr>
        <p:txBody>
          <a:bodyPr>
            <a:normAutofit fontScale="90000"/>
          </a:bodyPr>
          <a:lstStyle/>
          <a:p>
            <a:pPr algn="ctr" eaLnBrk="1" fontAlgn="auto" hangingPunct="1">
              <a:spcAft>
                <a:spcPts val="0"/>
              </a:spcAft>
              <a:defRPr/>
            </a:pPr>
            <a:r>
              <a:rPr lang="en-US" sz="3200" b="1"/>
              <a:t>Alasan diperlukannya sampel dalam penelitian : </a:t>
            </a:r>
          </a:p>
        </p:txBody>
      </p:sp>
      <p:sp>
        <p:nvSpPr>
          <p:cNvPr id="3" name="Content Placeholder 2"/>
          <p:cNvSpPr>
            <a:spLocks noGrp="1"/>
          </p:cNvSpPr>
          <p:nvPr>
            <p:ph idx="1"/>
          </p:nvPr>
        </p:nvSpPr>
        <p:spPr>
          <a:xfrm>
            <a:off x="457200" y="1524000"/>
            <a:ext cx="8229600" cy="5029200"/>
          </a:xfrm>
        </p:spPr>
        <p:txBody>
          <a:bodyPr>
            <a:normAutofit fontScale="70000" lnSpcReduction="20000"/>
          </a:bodyPr>
          <a:lstStyle/>
          <a:p>
            <a:pPr marL="0" indent="0" eaLnBrk="1" fontAlgn="auto" hangingPunct="1">
              <a:spcAft>
                <a:spcPts val="0"/>
              </a:spcAft>
              <a:buClr>
                <a:schemeClr val="accent3"/>
              </a:buClr>
              <a:buFont typeface="Wingdings 2"/>
              <a:buNone/>
              <a:defRPr/>
            </a:pPr>
            <a:r>
              <a:rPr lang="en-US"/>
              <a:t>Sulit mengambil </a:t>
            </a:r>
            <a:r>
              <a:rPr lang="en-US" b="1">
                <a:solidFill>
                  <a:srgbClr val="7030A0"/>
                </a:solidFill>
              </a:rPr>
              <a:t>seluruh populasi </a:t>
            </a:r>
            <a:r>
              <a:rPr lang="en-US"/>
              <a:t>(sensus) menjadi data penelitian, karena:</a:t>
            </a:r>
          </a:p>
          <a:p>
            <a:pPr marL="0" indent="0" eaLnBrk="1" fontAlgn="auto" hangingPunct="1">
              <a:spcAft>
                <a:spcPts val="0"/>
              </a:spcAft>
              <a:buClr>
                <a:schemeClr val="accent3"/>
              </a:buClr>
              <a:buFont typeface="Wingdings 2"/>
              <a:buNone/>
              <a:defRPr/>
            </a:pPr>
            <a:endParaRPr lang="en-US"/>
          </a:p>
          <a:p>
            <a:pPr marL="514350" indent="-514350" eaLnBrk="1" fontAlgn="auto" hangingPunct="1">
              <a:spcAft>
                <a:spcPts val="0"/>
              </a:spcAft>
              <a:buClr>
                <a:schemeClr val="accent3"/>
              </a:buClr>
              <a:buFont typeface="Wingdings 2"/>
              <a:buAutoNum type="alphaLcParenBoth"/>
              <a:defRPr/>
            </a:pPr>
            <a:r>
              <a:rPr lang="en-US"/>
              <a:t>populasi demikian banyaknya sehingga dalam prakteknya tidak mungkin seluruh elemen diteliti;</a:t>
            </a:r>
          </a:p>
          <a:p>
            <a:pPr marL="514350" indent="-514350" eaLnBrk="1" fontAlgn="auto" hangingPunct="1">
              <a:spcAft>
                <a:spcPts val="0"/>
              </a:spcAft>
              <a:buClr>
                <a:schemeClr val="accent3"/>
              </a:buClr>
              <a:buFont typeface="Wingdings 2"/>
              <a:buAutoNum type="alphaLcParenBoth"/>
              <a:defRPr/>
            </a:pPr>
            <a:r>
              <a:rPr lang="en-US">
                <a:solidFill>
                  <a:srgbClr val="7030A0"/>
                </a:solidFill>
              </a:rPr>
              <a:t>keterbatasan waktu penelitian, biaya, dan sumber daya manusia, membuat peneliti harus telah puas jika meneliti sebagian dari elemen penelitian; </a:t>
            </a:r>
          </a:p>
          <a:p>
            <a:pPr marL="514350" indent="-514350" eaLnBrk="1" fontAlgn="auto" hangingPunct="1">
              <a:spcAft>
                <a:spcPts val="0"/>
              </a:spcAft>
              <a:buClr>
                <a:schemeClr val="accent3"/>
              </a:buClr>
              <a:buFont typeface="Wingdings 2"/>
              <a:buAutoNum type="alphaLcParenBoth"/>
              <a:defRPr/>
            </a:pPr>
            <a:r>
              <a:rPr lang="en-US"/>
              <a:t>bahkan kadang, penelitian yang dilakukan terhadap sampel bisa </a:t>
            </a:r>
            <a:r>
              <a:rPr lang="en-US" b="1"/>
              <a:t>lebih reliabel </a:t>
            </a:r>
            <a:r>
              <a:rPr lang="en-US"/>
              <a:t>daripada terhadap populasi </a:t>
            </a:r>
          </a:p>
          <a:p>
            <a:pPr marL="879475" lvl="1" indent="-250825" eaLnBrk="1" fontAlgn="auto" hangingPunct="1">
              <a:spcAft>
                <a:spcPts val="0"/>
              </a:spcAft>
              <a:buFont typeface="Wingdings 2"/>
              <a:buChar char=""/>
              <a:defRPr/>
            </a:pPr>
            <a:r>
              <a:rPr lang="en-US">
                <a:solidFill>
                  <a:srgbClr val="C00000"/>
                </a:solidFill>
              </a:rPr>
              <a:t>misalnya, karena elemen sedemikian banyaknya maka akan memunculkan </a:t>
            </a:r>
            <a:r>
              <a:rPr lang="en-US" b="1">
                <a:solidFill>
                  <a:srgbClr val="C00000"/>
                </a:solidFill>
              </a:rPr>
              <a:t>kelelahan fisik </a:t>
            </a:r>
            <a:r>
              <a:rPr lang="en-US">
                <a:solidFill>
                  <a:srgbClr val="C00000"/>
                </a:solidFill>
              </a:rPr>
              <a:t>dan mental para pencacahnya sehingga banyak terjadi </a:t>
            </a:r>
            <a:r>
              <a:rPr lang="en-US" b="1">
                <a:solidFill>
                  <a:srgbClr val="C00000"/>
                </a:solidFill>
              </a:rPr>
              <a:t>kekeliruan</a:t>
            </a:r>
            <a:r>
              <a:rPr lang="en-US">
                <a:solidFill>
                  <a:srgbClr val="C00000"/>
                </a:solidFill>
              </a:rPr>
              <a:t>. (Uma Sekaran, 1992);</a:t>
            </a:r>
          </a:p>
          <a:p>
            <a:pPr marL="514350" indent="-514350" eaLnBrk="1" fontAlgn="auto" hangingPunct="1">
              <a:spcAft>
                <a:spcPts val="0"/>
              </a:spcAft>
              <a:buClr>
                <a:schemeClr val="accent3"/>
              </a:buClr>
              <a:buFont typeface="Wingdings 2"/>
              <a:buAutoNum type="alphaLcParenBoth"/>
              <a:defRPr/>
            </a:pPr>
            <a:r>
              <a:rPr lang="en-US">
                <a:solidFill>
                  <a:srgbClr val="7030A0"/>
                </a:solidFill>
              </a:rPr>
              <a:t>jika elemen populasi homogen, penelitian terhadap seluruh elemen dalam populasi menjadi tidak masuk akal, </a:t>
            </a:r>
          </a:p>
          <a:p>
            <a:pPr marL="879475" lvl="1" indent="-250825" eaLnBrk="1" fontAlgn="auto" hangingPunct="1">
              <a:spcAft>
                <a:spcPts val="0"/>
              </a:spcAft>
              <a:buFont typeface="Wingdings 2"/>
              <a:buChar char=""/>
              <a:defRPr/>
            </a:pPr>
            <a:r>
              <a:rPr lang="en-US">
                <a:solidFill>
                  <a:srgbClr val="7030A0"/>
                </a:solidFill>
              </a:rPr>
              <a:t>	</a:t>
            </a:r>
            <a:r>
              <a:rPr lang="en-US">
                <a:solidFill>
                  <a:srgbClr val="C00000"/>
                </a:solidFill>
              </a:rPr>
              <a:t>misalnya untuk meneliti kualitas jeruk dari satu pohon jeruk</a:t>
            </a:r>
          </a:p>
        </p:txBody>
      </p:sp>
    </p:spTree>
    <p:extLst>
      <p:ext uri="{BB962C8B-B14F-4D97-AF65-F5344CB8AC3E}">
        <p14:creationId xmlns:p14="http://schemas.microsoft.com/office/powerpoint/2010/main" val="3888788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8208"/>
            <a:ext cx="8229600" cy="1314450"/>
          </a:xfrm>
        </p:spPr>
        <p:txBody>
          <a:bodyPr>
            <a:normAutofit fontScale="90000"/>
          </a:bodyPr>
          <a:lstStyle/>
          <a:p>
            <a:pPr algn="ctr" eaLnBrk="1" fontAlgn="auto" hangingPunct="1">
              <a:spcAft>
                <a:spcPts val="0"/>
              </a:spcAft>
              <a:defRPr/>
            </a:pPr>
            <a:r>
              <a:rPr lang="fi-FI" sz="3100" b="1" dirty="0"/>
              <a:t>Mengapa dalam penelitian digunakan sampel dan apakah sampel dapat dikatakan mewakili seluruh populasi?</a:t>
            </a:r>
            <a:endParaRPr lang="en-US" sz="3100" dirty="0"/>
          </a:p>
        </p:txBody>
      </p:sp>
      <p:sp>
        <p:nvSpPr>
          <p:cNvPr id="3" name="Content Placeholder 2"/>
          <p:cNvSpPr>
            <a:spLocks noGrp="1"/>
          </p:cNvSpPr>
          <p:nvPr>
            <p:ph idx="1"/>
          </p:nvPr>
        </p:nvSpPr>
        <p:spPr/>
        <p:txBody>
          <a:bodyPr>
            <a:normAutofit fontScale="70000" lnSpcReduction="20000"/>
          </a:bodyPr>
          <a:lstStyle/>
          <a:p>
            <a:pPr marL="274320" indent="-274320" eaLnBrk="1" fontAlgn="auto" hangingPunct="1">
              <a:spcAft>
                <a:spcPts val="0"/>
              </a:spcAft>
              <a:buClr>
                <a:schemeClr val="accent3"/>
              </a:buClr>
              <a:buFont typeface="Wingdings 2"/>
              <a:buNone/>
              <a:defRPr/>
            </a:pPr>
            <a:r>
              <a:rPr lang="en-US"/>
              <a:t>Sampel dapat mewakili seluruh populasi, apabila:</a:t>
            </a:r>
          </a:p>
          <a:p>
            <a:pPr marL="274320" indent="-274320" eaLnBrk="1" fontAlgn="auto" hangingPunct="1">
              <a:spcAft>
                <a:spcPts val="0"/>
              </a:spcAft>
              <a:buClr>
                <a:schemeClr val="accent3"/>
              </a:buClr>
              <a:buFont typeface="Wingdings 2"/>
              <a:buChar char=""/>
              <a:defRPr/>
            </a:pPr>
            <a:r>
              <a:rPr lang="en-US"/>
              <a:t>Sampel harus mengandung </a:t>
            </a:r>
            <a:r>
              <a:rPr lang="en-US" b="1"/>
              <a:t>dua criteria</a:t>
            </a:r>
            <a:r>
              <a:rPr lang="en-US"/>
              <a:t> yaitu </a:t>
            </a:r>
            <a:r>
              <a:rPr lang="en-US" b="1"/>
              <a:t>cermat (accuracy) dan tepat (precission).</a:t>
            </a:r>
            <a:r>
              <a:rPr lang="en-US"/>
              <a:t> </a:t>
            </a:r>
          </a:p>
          <a:p>
            <a:pPr marL="274320" indent="-274320" eaLnBrk="1" fontAlgn="auto" hangingPunct="1">
              <a:spcAft>
                <a:spcPts val="0"/>
              </a:spcAft>
              <a:buClr>
                <a:schemeClr val="accent3"/>
              </a:buClr>
              <a:buFont typeface="Wingdings 2"/>
              <a:buNone/>
              <a:defRPr/>
            </a:pPr>
            <a:r>
              <a:rPr lang="en-US"/>
              <a:t> </a:t>
            </a:r>
          </a:p>
          <a:p>
            <a:pPr marL="749300" eaLnBrk="1" fontAlgn="auto" hangingPunct="1">
              <a:spcAft>
                <a:spcPts val="0"/>
              </a:spcAft>
              <a:buClr>
                <a:schemeClr val="accent3"/>
              </a:buClr>
              <a:buFont typeface="Wingdings 2"/>
              <a:buChar char=""/>
              <a:defRPr/>
            </a:pPr>
            <a:r>
              <a:rPr lang="en-US" b="1">
                <a:solidFill>
                  <a:srgbClr val="7030A0"/>
                </a:solidFill>
              </a:rPr>
              <a:t>Kriteria cermat </a:t>
            </a:r>
            <a:r>
              <a:rPr lang="en-US">
                <a:solidFill>
                  <a:srgbClr val="7030A0"/>
                </a:solidFill>
              </a:rPr>
              <a:t>dimaksudkan agar sampel yang diambil tidak akan bias sehingga sampel dapat memberikan reaksi yang tidak berlebih atau kurang tetapi memberikan reaksi wajar. </a:t>
            </a:r>
          </a:p>
          <a:p>
            <a:pPr marL="749300" eaLnBrk="1" fontAlgn="auto" hangingPunct="1">
              <a:spcAft>
                <a:spcPts val="0"/>
              </a:spcAft>
              <a:buClr>
                <a:schemeClr val="accent3"/>
              </a:buClr>
              <a:buFont typeface="Wingdings 2"/>
              <a:buChar char=""/>
              <a:defRPr/>
            </a:pPr>
            <a:r>
              <a:rPr lang="en-US" b="1">
                <a:solidFill>
                  <a:srgbClr val="7030A0"/>
                </a:solidFill>
              </a:rPr>
              <a:t>Kriteria tepat </a:t>
            </a:r>
            <a:r>
              <a:rPr lang="en-US">
                <a:solidFill>
                  <a:srgbClr val="7030A0"/>
                </a:solidFill>
              </a:rPr>
              <a:t>mengandung arti sampel yang diambil dapat mewakili dengan wajar keseluruhan populasi tersebut. Oleh karena itu aspek ketepatan ini mengandung pengukuran standard yang dapat ditoleransi terhadap kemungkinan kesalahan pengambil sampel.</a:t>
            </a:r>
          </a:p>
          <a:p>
            <a:pPr marL="274320" indent="-274320" eaLnBrk="1" fontAlgn="auto" hangingPunct="1">
              <a:spcAft>
                <a:spcPts val="0"/>
              </a:spcAft>
              <a:buClr>
                <a:schemeClr val="accent3"/>
              </a:buClr>
              <a:buFont typeface="Wingdings 2"/>
              <a:buNone/>
              <a:defRPr/>
            </a:pPr>
            <a:r>
              <a:rPr lang="en-US"/>
              <a:t> </a:t>
            </a:r>
          </a:p>
          <a:p>
            <a:pPr marL="274320" indent="-274320" eaLnBrk="1" fontAlgn="auto" hangingPunct="1">
              <a:spcAft>
                <a:spcPts val="0"/>
              </a:spcAft>
              <a:buClr>
                <a:schemeClr val="accent3"/>
              </a:buClr>
              <a:buFont typeface="Wingdings 2"/>
              <a:buChar char=""/>
              <a:defRPr/>
            </a:pPr>
            <a:r>
              <a:rPr lang="en-US"/>
              <a:t>Menggunakan teknik pengambilan sampel (teknik sampling) yang sesuai dengan strategi penelitian yang dilakukan. </a:t>
            </a:r>
          </a:p>
          <a:p>
            <a:pPr marL="274320" indent="-274320" eaLnBrk="1" fontAlgn="auto" hangingPunct="1">
              <a:spcAft>
                <a:spcPts val="0"/>
              </a:spcAft>
              <a:buClr>
                <a:schemeClr val="accent3"/>
              </a:buClr>
              <a:buFont typeface="Wingdings 2"/>
              <a:buChar char=""/>
              <a:defRPr/>
            </a:pPr>
            <a:endParaRPr lang="en-US"/>
          </a:p>
        </p:txBody>
      </p:sp>
    </p:spTree>
    <p:extLst>
      <p:ext uri="{BB962C8B-B14F-4D97-AF65-F5344CB8AC3E}">
        <p14:creationId xmlns:p14="http://schemas.microsoft.com/office/powerpoint/2010/main" val="2604785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TEKNIK SAMPLING</a:t>
            </a:r>
          </a:p>
        </p:txBody>
      </p:sp>
      <p:sp>
        <p:nvSpPr>
          <p:cNvPr id="3" name="Content Placeholder 2"/>
          <p:cNvSpPr>
            <a:spLocks noGrp="1"/>
          </p:cNvSpPr>
          <p:nvPr>
            <p:ph idx="1"/>
          </p:nvPr>
        </p:nvSpPr>
        <p:spPr/>
        <p:txBody>
          <a:bodyPr/>
          <a:lstStyle/>
          <a:p>
            <a:pPr>
              <a:buNone/>
            </a:pPr>
            <a:r>
              <a:rPr lang="en-US" dirty="0" err="1"/>
              <a:t>Pengertian</a:t>
            </a:r>
            <a:r>
              <a:rPr lang="en-US" dirty="0"/>
              <a:t> </a:t>
            </a:r>
            <a:r>
              <a:rPr lang="en-US" dirty="0" err="1"/>
              <a:t>teknik</a:t>
            </a:r>
            <a:r>
              <a:rPr lang="en-US" dirty="0"/>
              <a:t> sampling</a:t>
            </a:r>
          </a:p>
          <a:p>
            <a:pPr marL="0" indent="0">
              <a:buNone/>
            </a:pPr>
            <a:r>
              <a:rPr lang="en-US" dirty="0" err="1"/>
              <a:t>Teknik</a:t>
            </a:r>
            <a:r>
              <a:rPr lang="en-US" dirty="0"/>
              <a:t> </a:t>
            </a:r>
            <a:r>
              <a:rPr lang="en-US" dirty="0" err="1"/>
              <a:t>pengambilan</a:t>
            </a:r>
            <a:r>
              <a:rPr lang="en-US" dirty="0"/>
              <a:t> sample </a:t>
            </a:r>
            <a:r>
              <a:rPr lang="en-US" dirty="0" err="1"/>
              <a:t>atau</a:t>
            </a:r>
            <a:r>
              <a:rPr lang="en-US" dirty="0"/>
              <a:t> </a:t>
            </a:r>
            <a:r>
              <a:rPr lang="en-US" dirty="0" err="1"/>
              <a:t>teknik</a:t>
            </a:r>
            <a:r>
              <a:rPr lang="en-US" dirty="0"/>
              <a:t> sampling </a:t>
            </a:r>
            <a:r>
              <a:rPr lang="en-US" dirty="0" err="1"/>
              <a:t>adalah</a:t>
            </a:r>
            <a:r>
              <a:rPr lang="en-US" dirty="0"/>
              <a:t> </a:t>
            </a:r>
            <a:r>
              <a:rPr lang="en-US" dirty="0" err="1"/>
              <a:t>teknik</a:t>
            </a:r>
            <a:r>
              <a:rPr lang="en-US" dirty="0"/>
              <a:t> </a:t>
            </a:r>
            <a:r>
              <a:rPr lang="en-US" dirty="0" err="1"/>
              <a:t>pengambilan</a:t>
            </a:r>
            <a:r>
              <a:rPr lang="en-US" dirty="0"/>
              <a:t> </a:t>
            </a:r>
            <a:r>
              <a:rPr lang="en-US" dirty="0" err="1"/>
              <a:t>sampel</a:t>
            </a:r>
            <a:r>
              <a:rPr lang="en-US" dirty="0"/>
              <a:t> </a:t>
            </a:r>
            <a:r>
              <a:rPr lang="en-US" dirty="0" err="1"/>
              <a:t>dari</a:t>
            </a:r>
            <a:r>
              <a:rPr lang="en-US" dirty="0"/>
              <a:t> </a:t>
            </a:r>
            <a:r>
              <a:rPr lang="en-US" dirty="0" err="1"/>
              <a:t>populasi</a:t>
            </a:r>
            <a:r>
              <a:rPr lang="en-US" dirty="0"/>
              <a:t>. </a:t>
            </a:r>
            <a:r>
              <a:rPr lang="en-US" dirty="0" err="1"/>
              <a:t>Sampel</a:t>
            </a:r>
            <a:r>
              <a:rPr lang="en-US" dirty="0"/>
              <a:t> yang </a:t>
            </a:r>
            <a:r>
              <a:rPr lang="en-US" dirty="0" err="1"/>
              <a:t>merupakan</a:t>
            </a:r>
            <a:r>
              <a:rPr lang="en-US" dirty="0"/>
              <a:t> </a:t>
            </a:r>
            <a:r>
              <a:rPr lang="en-US" dirty="0" err="1"/>
              <a:t>sebagaian</a:t>
            </a:r>
            <a:r>
              <a:rPr lang="en-US" dirty="0"/>
              <a:t> </a:t>
            </a:r>
            <a:r>
              <a:rPr lang="en-US" dirty="0" err="1"/>
              <a:t>dari</a:t>
            </a:r>
            <a:r>
              <a:rPr lang="en-US" dirty="0"/>
              <a:t> </a:t>
            </a:r>
            <a:r>
              <a:rPr lang="en-US" dirty="0" err="1"/>
              <a:t>populasi</a:t>
            </a:r>
            <a:r>
              <a:rPr lang="en-US" dirty="0"/>
              <a:t> </a:t>
            </a:r>
            <a:r>
              <a:rPr lang="en-US" dirty="0" err="1"/>
              <a:t>tsb</a:t>
            </a:r>
            <a:r>
              <a:rPr lang="en-US" dirty="0"/>
              <a:t>. </a:t>
            </a:r>
            <a:r>
              <a:rPr lang="en-US" dirty="0" err="1"/>
              <a:t>kemudian</a:t>
            </a:r>
            <a:r>
              <a:rPr lang="en-US" dirty="0"/>
              <a:t> </a:t>
            </a:r>
            <a:r>
              <a:rPr lang="en-US" dirty="0" err="1"/>
              <a:t>diteliti</a:t>
            </a:r>
            <a:r>
              <a:rPr lang="en-US" dirty="0"/>
              <a:t> </a:t>
            </a:r>
            <a:r>
              <a:rPr lang="en-US" dirty="0" err="1"/>
              <a:t>dan</a:t>
            </a:r>
            <a:r>
              <a:rPr lang="en-US" dirty="0"/>
              <a:t> </a:t>
            </a:r>
            <a:r>
              <a:rPr lang="en-US" dirty="0" err="1"/>
              <a:t>hasil</a:t>
            </a:r>
            <a:r>
              <a:rPr lang="en-US" dirty="0"/>
              <a:t> </a:t>
            </a:r>
            <a:r>
              <a:rPr lang="en-US" dirty="0" err="1"/>
              <a:t>penelitian</a:t>
            </a:r>
            <a:r>
              <a:rPr lang="en-US" dirty="0"/>
              <a:t> (</a:t>
            </a:r>
            <a:r>
              <a:rPr lang="en-US" dirty="0" err="1"/>
              <a:t>kesimpulan</a:t>
            </a:r>
            <a:r>
              <a:rPr lang="en-US" dirty="0"/>
              <a:t>) </a:t>
            </a:r>
            <a:r>
              <a:rPr lang="en-US" dirty="0" err="1"/>
              <a:t>kemudian</a:t>
            </a:r>
            <a:r>
              <a:rPr lang="en-US" dirty="0"/>
              <a:t>  </a:t>
            </a:r>
            <a:r>
              <a:rPr lang="en-US" dirty="0" err="1"/>
              <a:t>dikenakan</a:t>
            </a:r>
            <a:r>
              <a:rPr lang="en-US" dirty="0"/>
              <a:t> </a:t>
            </a:r>
            <a:r>
              <a:rPr lang="en-US" dirty="0" err="1"/>
              <a:t>pada</a:t>
            </a:r>
            <a:r>
              <a:rPr lang="en-US" dirty="0"/>
              <a:t> </a:t>
            </a:r>
            <a:r>
              <a:rPr lang="en-US" dirty="0" err="1"/>
              <a:t>populasi</a:t>
            </a:r>
            <a:r>
              <a:rPr lang="en-US" dirty="0"/>
              <a:t> (</a:t>
            </a:r>
            <a:r>
              <a:rPr lang="en-US" dirty="0" err="1"/>
              <a:t>generalisasi</a:t>
            </a:r>
            <a:r>
              <a:rPr lang="en-US" dirty="0"/>
              <a:t>).</a:t>
            </a:r>
          </a:p>
          <a:p>
            <a:pPr marL="0" indent="0"/>
            <a:endParaRPr lang="en-US" dirty="0"/>
          </a:p>
        </p:txBody>
      </p:sp>
    </p:spTree>
    <p:extLst>
      <p:ext uri="{BB962C8B-B14F-4D97-AF65-F5344CB8AC3E}">
        <p14:creationId xmlns:p14="http://schemas.microsoft.com/office/powerpoint/2010/main" val="37139129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eaLnBrk="1" hangingPunct="1"/>
            <a:r>
              <a:rPr lang="en-US" altLang="en-US"/>
              <a:t>SAMPLING</a:t>
            </a:r>
          </a:p>
        </p:txBody>
      </p:sp>
      <p:sp>
        <p:nvSpPr>
          <p:cNvPr id="18435" name="Content Placeholder 2"/>
          <p:cNvSpPr>
            <a:spLocks noGrp="1"/>
          </p:cNvSpPr>
          <p:nvPr>
            <p:ph idx="1"/>
          </p:nvPr>
        </p:nvSpPr>
        <p:spPr/>
        <p:txBody>
          <a:bodyPr>
            <a:normAutofit fontScale="92500" lnSpcReduction="10000"/>
          </a:bodyPr>
          <a:lstStyle/>
          <a:p>
            <a:pPr eaLnBrk="1" hangingPunct="1"/>
            <a:r>
              <a:rPr lang="en-US" altLang="en-US" b="1"/>
              <a:t>Sampling </a:t>
            </a:r>
            <a:r>
              <a:rPr lang="en-US" altLang="en-US" b="1">
                <a:sym typeface="Wingdings" panose="05000000000000000000" pitchFamily="2" charset="2"/>
              </a:rPr>
              <a:t></a:t>
            </a:r>
            <a:r>
              <a:rPr lang="en-US" altLang="en-US" b="1"/>
              <a:t> </a:t>
            </a:r>
            <a:r>
              <a:rPr lang="en-US" altLang="en-US"/>
              <a:t>adalah proses memilih suatu jumlah unsur populasi yang mencukupi dari populasi, sehingga dengan mempelajari sampel dan memahami karakteristiknya memungkinkan untuk untuk menggeneralisasikan karakteristik tersebut pada seluruh anggota populasi.</a:t>
            </a:r>
          </a:p>
          <a:p>
            <a:pPr eaLnBrk="1" hangingPunct="1"/>
            <a:endParaRPr lang="en-US" altLang="en-US"/>
          </a:p>
          <a:p>
            <a:pPr eaLnBrk="1" hangingPunct="1"/>
            <a:r>
              <a:rPr lang="en-US" altLang="en-US" b="1"/>
              <a:t>Kategori Sampling</a:t>
            </a:r>
            <a:r>
              <a:rPr lang="en-US" altLang="en-US"/>
              <a:t> </a:t>
            </a:r>
          </a:p>
          <a:p>
            <a:pPr lvl="1" eaLnBrk="1" hangingPunct="1"/>
            <a:r>
              <a:rPr lang="en-US" altLang="en-US" b="1"/>
              <a:t>Probability Sampling</a:t>
            </a:r>
            <a:r>
              <a:rPr lang="en-US" altLang="en-US"/>
              <a:t> dan </a:t>
            </a:r>
          </a:p>
          <a:p>
            <a:pPr lvl="1" eaLnBrk="1" hangingPunct="1"/>
            <a:r>
              <a:rPr lang="en-US" altLang="en-US" b="1"/>
              <a:t>Nonprobability sampling </a:t>
            </a:r>
            <a:endParaRPr lang="en-US" altLang="en-US"/>
          </a:p>
          <a:p>
            <a:pPr eaLnBrk="1" hangingPunct="1"/>
            <a:endParaRPr lang="en-US" altLang="en-US"/>
          </a:p>
        </p:txBody>
      </p:sp>
      <p:pic>
        <p:nvPicPr>
          <p:cNvPr id="18436" name="Picture 2" descr="Large 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267200"/>
            <a:ext cx="2771775" cy="196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2008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SAMPEL</a:t>
            </a:r>
          </a:p>
        </p:txBody>
      </p:sp>
      <p:sp>
        <p:nvSpPr>
          <p:cNvPr id="3" name="Content Placeholder 2"/>
          <p:cNvSpPr>
            <a:spLocks noGrp="1"/>
          </p:cNvSpPr>
          <p:nvPr>
            <p:ph idx="1"/>
          </p:nvPr>
        </p:nvSpPr>
        <p:spPr/>
        <p:txBody>
          <a:bodyPr/>
          <a:lstStyle/>
          <a:p>
            <a:pPr marL="0" indent="0">
              <a:buNone/>
            </a:pPr>
            <a:r>
              <a:rPr lang="en-US" dirty="0" err="1"/>
              <a:t>Sampel</a:t>
            </a:r>
            <a:r>
              <a:rPr lang="en-US" dirty="0"/>
              <a:t> </a:t>
            </a:r>
            <a:r>
              <a:rPr lang="en-US" dirty="0" err="1"/>
              <a:t>atau</a:t>
            </a:r>
            <a:r>
              <a:rPr lang="en-US" dirty="0"/>
              <a:t> </a:t>
            </a:r>
            <a:r>
              <a:rPr lang="en-US" dirty="0" err="1"/>
              <a:t>contoh</a:t>
            </a:r>
            <a:r>
              <a:rPr lang="en-US" dirty="0"/>
              <a:t> </a:t>
            </a:r>
            <a:r>
              <a:rPr lang="en-US" dirty="0" err="1"/>
              <a:t>adalah</a:t>
            </a:r>
            <a:r>
              <a:rPr lang="en-US" dirty="0"/>
              <a:t> </a:t>
            </a:r>
            <a:r>
              <a:rPr lang="en-US" dirty="0" err="1"/>
              <a:t>sebagian</a:t>
            </a:r>
            <a:r>
              <a:rPr lang="en-US" dirty="0"/>
              <a:t> </a:t>
            </a:r>
            <a:r>
              <a:rPr lang="en-US" dirty="0" err="1"/>
              <a:t>dari</a:t>
            </a:r>
            <a:r>
              <a:rPr lang="en-US" dirty="0"/>
              <a:t> </a:t>
            </a:r>
            <a:r>
              <a:rPr lang="en-US" dirty="0" err="1"/>
              <a:t>populasi</a:t>
            </a:r>
            <a:r>
              <a:rPr lang="en-US" dirty="0"/>
              <a:t> yang </a:t>
            </a:r>
            <a:r>
              <a:rPr lang="en-US" dirty="0" err="1"/>
              <a:t>karakteristiknya</a:t>
            </a:r>
            <a:r>
              <a:rPr lang="en-US" dirty="0"/>
              <a:t> </a:t>
            </a:r>
            <a:r>
              <a:rPr lang="en-US" dirty="0" err="1"/>
              <a:t>hendak</a:t>
            </a:r>
            <a:r>
              <a:rPr lang="en-US" dirty="0"/>
              <a:t> </a:t>
            </a:r>
            <a:r>
              <a:rPr lang="en-US" dirty="0" err="1"/>
              <a:t>diteliti</a:t>
            </a:r>
            <a:r>
              <a:rPr lang="en-US" dirty="0"/>
              <a:t>. </a:t>
            </a:r>
            <a:r>
              <a:rPr lang="en-US" dirty="0" err="1"/>
              <a:t>Sampel</a:t>
            </a:r>
            <a:r>
              <a:rPr lang="en-US" dirty="0"/>
              <a:t> yang </a:t>
            </a:r>
            <a:r>
              <a:rPr lang="en-US" dirty="0" err="1"/>
              <a:t>baik</a:t>
            </a:r>
            <a:r>
              <a:rPr lang="en-US" dirty="0"/>
              <a:t>, yang </a:t>
            </a:r>
            <a:r>
              <a:rPr lang="en-US" dirty="0" err="1"/>
              <a:t>kesimpulannya</a:t>
            </a:r>
            <a:r>
              <a:rPr lang="en-US" dirty="0"/>
              <a:t> </a:t>
            </a:r>
            <a:r>
              <a:rPr lang="en-US" dirty="0" err="1"/>
              <a:t>dapat</a:t>
            </a:r>
            <a:r>
              <a:rPr lang="en-US" dirty="0"/>
              <a:t> </a:t>
            </a:r>
            <a:r>
              <a:rPr lang="en-US" dirty="0" err="1"/>
              <a:t>dikenakan</a:t>
            </a:r>
            <a:r>
              <a:rPr lang="en-US" dirty="0"/>
              <a:t> </a:t>
            </a:r>
            <a:r>
              <a:rPr lang="en-US" dirty="0" err="1"/>
              <a:t>pada</a:t>
            </a:r>
            <a:r>
              <a:rPr lang="en-US" dirty="0"/>
              <a:t> </a:t>
            </a:r>
            <a:r>
              <a:rPr lang="en-US" dirty="0" err="1"/>
              <a:t>populasi</a:t>
            </a:r>
            <a:r>
              <a:rPr lang="en-US" dirty="0"/>
              <a:t>, </a:t>
            </a:r>
            <a:r>
              <a:rPr lang="en-US" dirty="0" err="1"/>
              <a:t>adalah</a:t>
            </a:r>
            <a:r>
              <a:rPr lang="en-US" dirty="0"/>
              <a:t> </a:t>
            </a:r>
            <a:r>
              <a:rPr lang="en-US" dirty="0" err="1"/>
              <a:t>sampel</a:t>
            </a:r>
            <a:r>
              <a:rPr lang="en-US" dirty="0"/>
              <a:t> yang </a:t>
            </a:r>
            <a:r>
              <a:rPr lang="en-US" dirty="0" err="1"/>
              <a:t>bersifat</a:t>
            </a:r>
            <a:r>
              <a:rPr lang="en-US" dirty="0"/>
              <a:t> </a:t>
            </a:r>
            <a:r>
              <a:rPr lang="en-US" dirty="0" err="1"/>
              <a:t>representatif</a:t>
            </a:r>
            <a:r>
              <a:rPr lang="en-US" dirty="0"/>
              <a:t> </a:t>
            </a:r>
            <a:r>
              <a:rPr lang="en-US" dirty="0" err="1"/>
              <a:t>atau</a:t>
            </a:r>
            <a:r>
              <a:rPr lang="en-US" dirty="0"/>
              <a:t> yang </a:t>
            </a:r>
            <a:r>
              <a:rPr lang="en-US" dirty="0" err="1"/>
              <a:t>dapat</a:t>
            </a:r>
            <a:r>
              <a:rPr lang="en-US" dirty="0"/>
              <a:t> </a:t>
            </a:r>
            <a:r>
              <a:rPr lang="en-US" dirty="0" err="1"/>
              <a:t>menggambarkan</a:t>
            </a:r>
            <a:r>
              <a:rPr lang="en-US" dirty="0"/>
              <a:t> </a:t>
            </a:r>
            <a:r>
              <a:rPr lang="en-US" dirty="0" err="1"/>
              <a:t>karakteristik</a:t>
            </a:r>
            <a:r>
              <a:rPr lang="en-US" dirty="0"/>
              <a:t> </a:t>
            </a:r>
            <a:r>
              <a:rPr lang="en-US" dirty="0" err="1"/>
              <a:t>populasi</a:t>
            </a:r>
            <a:r>
              <a:rPr lang="en-US" dirty="0"/>
              <a:t>.</a:t>
            </a:r>
          </a:p>
          <a:p>
            <a:pPr>
              <a:buNone/>
            </a:pPr>
            <a:r>
              <a:rPr lang="en-US" dirty="0"/>
              <a:t>		</a:t>
            </a:r>
          </a:p>
          <a:p>
            <a:pPr marL="0" indent="0"/>
            <a:endParaRPr lang="en-US" dirty="0"/>
          </a:p>
        </p:txBody>
      </p:sp>
    </p:spTree>
    <p:extLst>
      <p:ext uri="{BB962C8B-B14F-4D97-AF65-F5344CB8AC3E}">
        <p14:creationId xmlns:p14="http://schemas.microsoft.com/office/powerpoint/2010/main" val="3747610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solidFill>
                  <a:srgbClr val="800000"/>
                </a:solidFill>
                <a:latin typeface="Times New Roman" pitchFamily="18" charset="0"/>
                <a:cs typeface="Arial" charset="0"/>
              </a:rPr>
              <a:t>HUBUNGAN SAMPEL DAN POPULASI</a:t>
            </a:r>
            <a:r>
              <a:rPr lang="en-US" sz="3200" b="1" dirty="0">
                <a:solidFill>
                  <a:schemeClr val="accent1"/>
                </a:solidFill>
                <a:latin typeface="Times New Roman" pitchFamily="18" charset="0"/>
                <a:cs typeface="Arial" charset="0"/>
              </a:rPr>
              <a:t/>
            </a:r>
            <a:br>
              <a:rPr lang="en-US" sz="3200" b="1" dirty="0">
                <a:solidFill>
                  <a:schemeClr val="accent1"/>
                </a:solidFill>
                <a:latin typeface="Times New Roman" pitchFamily="18" charset="0"/>
                <a:cs typeface="Arial" charset="0"/>
              </a:rPr>
            </a:br>
            <a:endParaRPr lang="en-US" sz="3200" dirty="0"/>
          </a:p>
        </p:txBody>
      </p:sp>
      <p:sp>
        <p:nvSpPr>
          <p:cNvPr id="3" name="Content Placeholder 2"/>
          <p:cNvSpPr>
            <a:spLocks noGrp="1"/>
          </p:cNvSpPr>
          <p:nvPr>
            <p:ph idx="1"/>
          </p:nvPr>
        </p:nvSpPr>
        <p:spPr/>
        <p:txBody>
          <a:bodyPr/>
          <a:lstStyle/>
          <a:p>
            <a:endParaRPr lang="en-US" dirty="0"/>
          </a:p>
        </p:txBody>
      </p:sp>
      <p:pic>
        <p:nvPicPr>
          <p:cNvPr id="4"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1752600"/>
            <a:ext cx="6477000" cy="248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a:spLocks noChangeArrowheads="1"/>
          </p:cNvSpPr>
          <p:nvPr/>
        </p:nvSpPr>
        <p:spPr bwMode="auto">
          <a:xfrm>
            <a:off x="1905000" y="4343400"/>
            <a:ext cx="1230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p>
            <a:r>
              <a:rPr lang="en-US">
                <a:solidFill>
                  <a:srgbClr val="800000"/>
                </a:solidFill>
                <a:latin typeface="Times New Roman" pitchFamily="18" charset="0"/>
              </a:rPr>
              <a:t>Populasi</a:t>
            </a:r>
          </a:p>
        </p:txBody>
      </p:sp>
      <p:sp>
        <p:nvSpPr>
          <p:cNvPr id="6" name="Rectangle 7"/>
          <p:cNvSpPr>
            <a:spLocks noChangeArrowheads="1"/>
          </p:cNvSpPr>
          <p:nvPr/>
        </p:nvSpPr>
        <p:spPr bwMode="auto">
          <a:xfrm>
            <a:off x="5867400" y="4343400"/>
            <a:ext cx="1093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p>
            <a:r>
              <a:rPr lang="en-US">
                <a:solidFill>
                  <a:srgbClr val="800000"/>
                </a:solidFill>
                <a:latin typeface="Times New Roman" pitchFamily="18" charset="0"/>
              </a:rPr>
              <a:t>Sampel</a:t>
            </a:r>
          </a:p>
        </p:txBody>
      </p:sp>
      <p:sp>
        <p:nvSpPr>
          <p:cNvPr id="7" name="Text Box 8"/>
          <p:cNvSpPr txBox="1">
            <a:spLocks noChangeArrowheads="1"/>
          </p:cNvSpPr>
          <p:nvPr/>
        </p:nvSpPr>
        <p:spPr bwMode="auto">
          <a:xfrm>
            <a:off x="838200" y="4953000"/>
            <a:ext cx="1219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400" b="1"/>
              <a:t>Rata-rata µ</a:t>
            </a:r>
          </a:p>
        </p:txBody>
      </p:sp>
      <p:sp>
        <p:nvSpPr>
          <p:cNvPr id="8" name="Text Box 9"/>
          <p:cNvSpPr txBox="1">
            <a:spLocks noChangeArrowheads="1"/>
          </p:cNvSpPr>
          <p:nvPr/>
        </p:nvSpPr>
        <p:spPr bwMode="auto">
          <a:xfrm>
            <a:off x="2057400" y="4876800"/>
            <a:ext cx="1852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sz="1400" b="1"/>
              <a:t>Simpangan Baku </a:t>
            </a:r>
            <a:r>
              <a:rPr lang="el-GR" sz="1400" b="1"/>
              <a:t>σ</a:t>
            </a:r>
            <a:endParaRPr lang="en-US" sz="1400" b="1"/>
          </a:p>
        </p:txBody>
      </p:sp>
      <p:sp>
        <p:nvSpPr>
          <p:cNvPr id="9" name="Line 10"/>
          <p:cNvSpPr>
            <a:spLocks noChangeShapeType="1"/>
          </p:cNvSpPr>
          <p:nvPr/>
        </p:nvSpPr>
        <p:spPr bwMode="auto">
          <a:xfrm flipH="1">
            <a:off x="1752600" y="4724400"/>
            <a:ext cx="533400" cy="152400"/>
          </a:xfrm>
          <a:prstGeom prst="line">
            <a:avLst/>
          </a:prstGeom>
          <a:noFill/>
          <a:ln w="9525">
            <a:solidFill>
              <a:srgbClr val="800000"/>
            </a:solidFill>
            <a:miter lim="800000"/>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US"/>
          </a:p>
        </p:txBody>
      </p:sp>
      <p:sp>
        <p:nvSpPr>
          <p:cNvPr id="10" name="Line 11"/>
          <p:cNvSpPr>
            <a:spLocks noChangeShapeType="1"/>
          </p:cNvSpPr>
          <p:nvPr/>
        </p:nvSpPr>
        <p:spPr bwMode="auto">
          <a:xfrm>
            <a:off x="2590800" y="4724400"/>
            <a:ext cx="533400" cy="228600"/>
          </a:xfrm>
          <a:prstGeom prst="line">
            <a:avLst/>
          </a:prstGeom>
          <a:noFill/>
          <a:ln w="9525">
            <a:solidFill>
              <a:srgbClr val="800000"/>
            </a:solidFill>
            <a:miter lim="800000"/>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US"/>
          </a:p>
        </p:txBody>
      </p:sp>
      <p:sp>
        <p:nvSpPr>
          <p:cNvPr id="12" name="Text Box 13"/>
          <p:cNvSpPr txBox="1">
            <a:spLocks noChangeArrowheads="1"/>
          </p:cNvSpPr>
          <p:nvPr/>
        </p:nvSpPr>
        <p:spPr bwMode="auto">
          <a:xfrm>
            <a:off x="3733800" y="4572000"/>
            <a:ext cx="1295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b="1" baseline="30000"/>
              <a:t>RANDOM </a:t>
            </a:r>
          </a:p>
        </p:txBody>
      </p:sp>
      <p:sp>
        <p:nvSpPr>
          <p:cNvPr id="13" name="Line 14"/>
          <p:cNvSpPr>
            <a:spLocks noChangeShapeType="1"/>
          </p:cNvSpPr>
          <p:nvPr/>
        </p:nvSpPr>
        <p:spPr bwMode="auto">
          <a:xfrm>
            <a:off x="3048000" y="4648200"/>
            <a:ext cx="685800" cy="0"/>
          </a:xfrm>
          <a:prstGeom prst="line">
            <a:avLst/>
          </a:prstGeom>
          <a:noFill/>
          <a:ln w="9525">
            <a:solidFill>
              <a:srgbClr val="800000"/>
            </a:solidFill>
            <a:miter lim="800000"/>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US"/>
          </a:p>
        </p:txBody>
      </p:sp>
      <p:sp>
        <p:nvSpPr>
          <p:cNvPr id="14" name="Line 15"/>
          <p:cNvSpPr>
            <a:spLocks noChangeShapeType="1"/>
          </p:cNvSpPr>
          <p:nvPr/>
        </p:nvSpPr>
        <p:spPr bwMode="auto">
          <a:xfrm flipH="1">
            <a:off x="4800600" y="4648200"/>
            <a:ext cx="1143000" cy="0"/>
          </a:xfrm>
          <a:prstGeom prst="line">
            <a:avLst/>
          </a:prstGeom>
          <a:noFill/>
          <a:ln w="9525">
            <a:solidFill>
              <a:srgbClr val="800000"/>
            </a:solidFill>
            <a:miter lim="800000"/>
            <a:headEnd/>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en-US"/>
          </a:p>
        </p:txBody>
      </p:sp>
    </p:spTree>
    <p:extLst>
      <p:ext uri="{BB962C8B-B14F-4D97-AF65-F5344CB8AC3E}">
        <p14:creationId xmlns:p14="http://schemas.microsoft.com/office/powerpoint/2010/main" val="2072524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1287</TotalTime>
  <Words>1157</Words>
  <Application>Microsoft Office PowerPoint</Application>
  <PresentationFormat>On-screen Show (4:3)</PresentationFormat>
  <Paragraphs>245</Paragraphs>
  <Slides>29</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Calibri</vt:lpstr>
      <vt:lpstr>Cambria Math</vt:lpstr>
      <vt:lpstr>Harrington</vt:lpstr>
      <vt:lpstr>Tahoma</vt:lpstr>
      <vt:lpstr>Times New Roman</vt:lpstr>
      <vt:lpstr>Wingdings</vt:lpstr>
      <vt:lpstr>Wingdings 2</vt:lpstr>
      <vt:lpstr>Office Theme</vt:lpstr>
      <vt:lpstr>Teori Penarikan Contoh</vt:lpstr>
      <vt:lpstr>POPULASI</vt:lpstr>
      <vt:lpstr>PowerPoint Presentation</vt:lpstr>
      <vt:lpstr>Alasan diperlukannya sampel dalam penelitian : </vt:lpstr>
      <vt:lpstr>Mengapa dalam penelitian digunakan sampel dan apakah sampel dapat dikatakan mewakili seluruh populasi?</vt:lpstr>
      <vt:lpstr>TEKNIK SAMPLING</vt:lpstr>
      <vt:lpstr>SAMPLING</vt:lpstr>
      <vt:lpstr>SAMPEL</vt:lpstr>
      <vt:lpstr>HUBUNGAN SAMPEL DAN POPULASI </vt:lpstr>
      <vt:lpstr>POPULASI, SAMPEL, DAN SAMPLING</vt:lpstr>
      <vt:lpstr>PowerPoint Presentation</vt:lpstr>
      <vt:lpstr>PowerPoint Presentation</vt:lpstr>
      <vt:lpstr>PowerPoint Presentation</vt:lpstr>
      <vt:lpstr>PowerPoint Presentation</vt:lpstr>
      <vt:lpstr>JENIS-JENIS TEKNIK SAMPLING</vt:lpstr>
      <vt:lpstr>Random sampling</vt:lpstr>
      <vt:lpstr>random sampling</vt:lpstr>
      <vt:lpstr>PowerPoint Presentation</vt:lpstr>
      <vt:lpstr>PowerPoint Presentation</vt:lpstr>
      <vt:lpstr>b. Nonrandom sampling</vt:lpstr>
      <vt:lpstr>b. Nonrandom sampling</vt:lpstr>
      <vt:lpstr>b. Nonrandom sampling</vt:lpstr>
      <vt:lpstr>PENETAPAN JUMLAH SAMPEL</vt:lpstr>
      <vt:lpstr>PENETAPAN JUMLAH SAMPEL</vt:lpstr>
      <vt:lpstr>Ukuran Sampel</vt:lpstr>
      <vt:lpstr>SAMPLE SIZE / BESAR SAMPEL</vt:lpstr>
      <vt:lpstr>PENENTUAN BESARNYA SAMPEL (SAMPLE SIZE)</vt:lpstr>
      <vt:lpstr>Untuk populasi kecil &lt; 10.000 formulanya:                                 n=N/(1+N(d^2 ) )                                                               </vt:lpstr>
      <vt:lpstr>PowerPoint Presentation</vt:lpstr>
    </vt:vector>
  </TitlesOfParts>
  <Company>oceanographer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Penarikan Contoh</dc:title>
  <dc:creator>eko efendi</dc:creator>
  <cp:lastModifiedBy>Windows User</cp:lastModifiedBy>
  <cp:revision>27</cp:revision>
  <cp:lastPrinted>2019-06-16T11:45:34Z</cp:lastPrinted>
  <dcterms:created xsi:type="dcterms:W3CDTF">2012-04-15T12:25:25Z</dcterms:created>
  <dcterms:modified xsi:type="dcterms:W3CDTF">2022-10-27T02:37:58Z</dcterms:modified>
</cp:coreProperties>
</file>