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7"/>
  </p:notesMasterIdLst>
  <p:sldIdLst>
    <p:sldId id="256" r:id="rId2"/>
    <p:sldId id="257" r:id="rId3"/>
    <p:sldId id="27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  <p:sldId id="280" r:id="rId26"/>
  </p:sldIdLst>
  <p:sldSz cx="9906000" cy="6858000" type="A4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FFCC66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58" autoAdjust="0"/>
  </p:normalViewPr>
  <p:slideViewPr>
    <p:cSldViewPr>
      <p:cViewPr varScale="1">
        <p:scale>
          <a:sx n="70" d="100"/>
          <a:sy n="70" d="100"/>
        </p:scale>
        <p:origin x="-1218" y="-10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A891A63-1DA6-4A57-AF2F-D7664FB0D7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861031" y="3810001"/>
            <a:ext cx="4044971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861051" y="3897010"/>
            <a:ext cx="404495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861051" y="4115167"/>
            <a:ext cx="404495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861050" y="4164403"/>
            <a:ext cx="212979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861050" y="4199572"/>
            <a:ext cx="212979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861050" y="3962400"/>
            <a:ext cx="331851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991216" y="4060983"/>
            <a:ext cx="173355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906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9906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948555" y="3643090"/>
            <a:ext cx="2957446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906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95300" y="2401888"/>
            <a:ext cx="916305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95300" y="3899938"/>
            <a:ext cx="536575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264400" y="4206240"/>
            <a:ext cx="1040130" cy="457200"/>
          </a:xfrm>
        </p:spPr>
        <p:txBody>
          <a:bodyPr/>
          <a:lstStyle/>
          <a:p>
            <a:fld id="{D36D23DC-8242-44EE-B94A-1CD453170733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861050" y="4205288"/>
            <a:ext cx="1403350" cy="457200"/>
          </a:xfrm>
        </p:spPr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013429" y="1136"/>
            <a:ext cx="810021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8B0DD5D-521C-46BA-A63A-68B88CF148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D16C2-CD07-4318-925D-B9F45568FD22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0CDF5-F56E-4E9B-AF65-24A1F51FCC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46950" y="1143000"/>
            <a:ext cx="206375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43000"/>
            <a:ext cx="67691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EA2D2-DD7C-464B-AA20-891285DCA345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8A478-2F29-4074-AE73-9112E66871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BFECB-21B9-44D6-8E18-57DCBD15DE18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A737D-54F4-45F6-B572-44CF3541ED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1981201"/>
            <a:ext cx="84201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3367088"/>
            <a:ext cx="84201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10B4C-C18B-402D-AFBF-5F4A98FF7F05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03B79-F4EA-4F52-BF9F-E3F5AE7C67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2249425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2249425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D3F4B-85FD-4E05-8AB4-80B176CB8BC8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F14EC-96A8-4305-833D-997360B143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1143000"/>
            <a:ext cx="90805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750" y="2244970"/>
            <a:ext cx="4378452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14661" y="2244970"/>
            <a:ext cx="4378590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2750" y="2708519"/>
            <a:ext cx="4378452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1496" y="2708519"/>
            <a:ext cx="437859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FC8C1AC-DEC5-4B45-B6B4-7D8DEE0B0017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8E5478-BBEC-44E2-A328-EA6B385DD6A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smtClean="0"/>
              <a:t>putuartaya@ovi.com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32320" y="612648"/>
            <a:ext cx="1037036" cy="457200"/>
          </a:xfrm>
        </p:spPr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695950" y="612648"/>
            <a:ext cx="1436370" cy="457200"/>
          </a:xfrm>
        </p:spPr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55964" y="2272"/>
            <a:ext cx="825500" cy="365760"/>
          </a:xfrm>
        </p:spPr>
        <p:txBody>
          <a:bodyPr/>
          <a:lstStyle/>
          <a:p>
            <a:fld id="{3631CB2D-7D2F-41F0-B3F4-3A8B862992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C89D-DA98-4636-984F-0876DC5A1DC9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AF9F0-F397-4C48-8C04-D7EBCC4EF3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9621" y="1101970"/>
            <a:ext cx="366522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99621" y="2010727"/>
            <a:ext cx="366522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65100" y="776287"/>
            <a:ext cx="5527548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88C6-B70B-43C5-BF04-A09F83E9D40A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C5A4-2D53-48EE-94CC-79B61728E9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3804" y="1109161"/>
            <a:ext cx="6357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7310" y="1143000"/>
            <a:ext cx="4953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95813" y="3274309"/>
            <a:ext cx="28067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B450B-AC48-4C7B-9D4B-2176FD3C1666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F0375-7F1B-4B58-A91E-604E2B56D0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9906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906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9906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861031" y="360247"/>
            <a:ext cx="4044971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861051" y="440113"/>
            <a:ext cx="404495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857951" y="497504"/>
            <a:ext cx="331851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988117" y="588943"/>
            <a:ext cx="173355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842047" y="-2001"/>
            <a:ext cx="62428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798188" y="-2001"/>
            <a:ext cx="29718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777547" y="-2001"/>
            <a:ext cx="9906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9723375" y="-2001"/>
            <a:ext cx="29718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9658650" y="380"/>
            <a:ext cx="59436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9612931" y="380"/>
            <a:ext cx="9906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95300" y="2249424"/>
            <a:ext cx="89154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135414" y="612648"/>
            <a:ext cx="1037036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2637C58-7222-4EFC-9686-4B357FC1E607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695950" y="612648"/>
            <a:ext cx="143637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855964" y="2272"/>
            <a:ext cx="8255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118315E-ACF5-4760-A14B-B3FBE53412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../BUKU%20PRAKTIKUM%20SPSS/(12)%20UJI%20KONTIGENSI.docx" TargetMode="External"/><Relationship Id="rId2" Type="http://schemas.openxmlformats.org/officeDocument/2006/relationships/hyperlink" Target="../../BUKU%20PRAKTIKUM%20SPSS/(12)%20DATA%20UJI%20KONTIGENCY%20BANK.sav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../../DATA%20SPSS%20BARU/PELUANG%20SEMBUH.sav" TargetMode="Externa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4991100" cy="1069848"/>
          </a:xfrm>
        </p:spPr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TATAP MUKA 4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95CBC-D531-407D-B0FA-C898163015C2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371600"/>
            <a:ext cx="4267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PEMODELAN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ANALISA KORELASI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DIAGRAM NARKOB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600" y="1524000"/>
            <a:ext cx="5272087" cy="4151580"/>
          </a:xfrm>
          <a:prstGeom prst="rect">
            <a:avLst/>
          </a:prstGeo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381000"/>
            <a:ext cx="8915400" cy="1069848"/>
          </a:xfrm>
        </p:spPr>
        <p:txBody>
          <a:bodyPr/>
          <a:lstStyle/>
          <a:p>
            <a:r>
              <a:rPr lang="en-US" dirty="0" smtClean="0"/>
              <a:t>Tingkat </a:t>
            </a:r>
            <a:r>
              <a:rPr lang="en-US" dirty="0" err="1" smtClean="0"/>
              <a:t>Keeratan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447800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mengidentifikasi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tidaknya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: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2667000"/>
          <a:ext cx="7239000" cy="3276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19500"/>
                <a:gridCol w="3619500"/>
              </a:tblGrid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Rentang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Koefisien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Interpretasi</a:t>
                      </a:r>
                      <a:endParaRPr lang="en-US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0,00 – 0,20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Tidak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ada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korelasi</a:t>
                      </a:r>
                      <a:endParaRPr lang="en-US" b="1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0,21 – 0,40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Korelasinya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lemah</a:t>
                      </a:r>
                      <a:endParaRPr lang="en-US" b="1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0,41 – 0,60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Korelasinya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Cukup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kuat</a:t>
                      </a:r>
                      <a:endParaRPr lang="en-US" b="1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0,61 – 0,80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Korelasinya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kuat</a:t>
                      </a:r>
                      <a:endParaRPr lang="en-US" b="1" dirty="0"/>
                    </a:p>
                  </a:txBody>
                  <a:tcPr/>
                </a:tc>
              </a:tr>
              <a:tr h="54610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&gt; 0,80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Korelasi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sangat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err="1" smtClean="0"/>
                        <a:t>kuat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915400" cy="1069848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Interpretasi</a:t>
            </a:r>
            <a:r>
              <a:rPr lang="en-US" sz="3600" dirty="0" smtClean="0"/>
              <a:t> </a:t>
            </a:r>
            <a:r>
              <a:rPr lang="en-US" sz="3600" dirty="0" err="1" smtClean="0"/>
              <a:t>Hasil</a:t>
            </a:r>
            <a:r>
              <a:rPr lang="en-US" sz="3600" dirty="0" smtClean="0"/>
              <a:t> </a:t>
            </a:r>
            <a:r>
              <a:rPr lang="en-US" sz="3600" dirty="0" err="1" smtClean="0"/>
              <a:t>Analisa</a:t>
            </a:r>
            <a:endParaRPr lang="en-US" sz="36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85800" y="1472148"/>
            <a:ext cx="7848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r>
              <a:rPr lang="en-US" dirty="0" smtClean="0"/>
              <a:t> yang </a:t>
            </a:r>
            <a:r>
              <a:rPr lang="en-US" dirty="0" err="1" smtClean="0"/>
              <a:t>tampak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simpulkan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PT. </a:t>
            </a:r>
            <a:r>
              <a:rPr lang="en-US" dirty="0" err="1" smtClean="0"/>
              <a:t>Narotama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,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(</a:t>
            </a:r>
            <a:r>
              <a:rPr lang="en-US" dirty="0" err="1" smtClean="0"/>
              <a:t>signifikan</a:t>
            </a:r>
            <a:r>
              <a:rPr lang="en-US" dirty="0" smtClean="0"/>
              <a:t>)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nilainya</a:t>
            </a:r>
            <a:r>
              <a:rPr lang="en-US" dirty="0" smtClean="0"/>
              <a:t> &lt; 5%.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linier. Yang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(</a:t>
            </a:r>
            <a:r>
              <a:rPr lang="en-US" dirty="0" err="1" smtClean="0"/>
              <a:t>frekuensi</a:t>
            </a:r>
            <a:r>
              <a:rPr lang="en-US" dirty="0" smtClean="0"/>
              <a:t>)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signifikan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proporsional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empiris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iklan</a:t>
            </a:r>
            <a:r>
              <a:rPr lang="en-US" dirty="0" smtClean="0"/>
              <a:t> </a:t>
            </a:r>
            <a:r>
              <a:rPr lang="en-US" dirty="0" err="1" smtClean="0"/>
              <a:t>berpeluang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ikuti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915400" cy="1069848"/>
          </a:xfrm>
        </p:spPr>
        <p:txBody>
          <a:bodyPr/>
          <a:lstStyle/>
          <a:p>
            <a:r>
              <a:rPr lang="id-ID" dirty="0" smtClean="0">
                <a:hlinkClick r:id="rId2" action="ppaction://hlinkfile"/>
              </a:rPr>
              <a:t>Uji Korelasi Kontigensi</a:t>
            </a:r>
            <a:endParaRPr lang="id-ID" dirty="0">
              <a:hlinkClick r:id="rId2" action="ppaction://hlinkfile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" y="12954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d-ID" sz="2000" dirty="0" smtClean="0"/>
              <a:t>Jika data berbentuk nominal misal: 1=tidak pernah, 2=jarang, 3=sering maka alat uji yang digunakan adalah uji kontigensi, contoh sebagai berikut: </a:t>
            </a:r>
            <a:endParaRPr lang="id-ID" sz="2000" dirty="0"/>
          </a:p>
        </p:txBody>
      </p:sp>
      <p:pic>
        <p:nvPicPr>
          <p:cNvPr id="3074" name="Picture 2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2209800"/>
            <a:ext cx="8664827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915400" cy="106984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Mekanisme Pengujian</a:t>
            </a:r>
            <a:endParaRPr lang="id-ID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71600"/>
            <a:ext cx="9053858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915400" cy="1069848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Mekanisme</a:t>
            </a:r>
            <a:r>
              <a:rPr lang="en-US" sz="3200" dirty="0" smtClean="0"/>
              <a:t> </a:t>
            </a:r>
            <a:r>
              <a:rPr lang="en-US" sz="3200" dirty="0" err="1" smtClean="0"/>
              <a:t>Pengujian</a:t>
            </a:r>
            <a:endParaRPr lang="en-US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90600"/>
            <a:ext cx="7591425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915400" cy="106984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Output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Uji</a:t>
            </a:r>
            <a:endParaRPr lang="en-US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19200"/>
            <a:ext cx="8486652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47800"/>
            <a:ext cx="8645201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915400" cy="106984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Output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Uji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915400" cy="1069848"/>
          </a:xfrm>
        </p:spPr>
        <p:txBody>
          <a:bodyPr>
            <a:normAutofit/>
          </a:bodyPr>
          <a:lstStyle/>
          <a:p>
            <a:r>
              <a:rPr lang="en-US" sz="3200" dirty="0" err="1" smtClean="0"/>
              <a:t>Interpretasi</a:t>
            </a:r>
            <a:r>
              <a:rPr lang="en-US" sz="3200" dirty="0" smtClean="0"/>
              <a:t> </a:t>
            </a:r>
            <a:r>
              <a:rPr lang="en-US" sz="3200" dirty="0" err="1" smtClean="0"/>
              <a:t>Hasil</a:t>
            </a:r>
            <a:r>
              <a:rPr lang="en-US" sz="3200" dirty="0" smtClean="0"/>
              <a:t> </a:t>
            </a:r>
            <a:r>
              <a:rPr lang="en-US" sz="3200" dirty="0" err="1" smtClean="0"/>
              <a:t>Analisa</a:t>
            </a:r>
            <a:endParaRPr lang="en-US" sz="32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219200"/>
            <a:ext cx="9111727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915400" cy="1069848"/>
          </a:xfrm>
        </p:spPr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Rank Spearman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4800" y="144780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Jika</a:t>
            </a:r>
            <a:r>
              <a:rPr lang="en-US" sz="2000" dirty="0" smtClean="0"/>
              <a:t> data yang </a:t>
            </a:r>
            <a:r>
              <a:rPr lang="en-US" sz="2000" dirty="0" err="1" smtClean="0"/>
              <a:t>akan</a:t>
            </a:r>
            <a:r>
              <a:rPr lang="en-US" sz="2000" dirty="0" smtClean="0"/>
              <a:t> </a:t>
            </a:r>
            <a:r>
              <a:rPr lang="en-US" sz="2000" dirty="0" err="1" smtClean="0"/>
              <a:t>di</a:t>
            </a:r>
            <a:r>
              <a:rPr lang="en-US" sz="2000" dirty="0" smtClean="0"/>
              <a:t> </a:t>
            </a:r>
            <a:r>
              <a:rPr lang="en-US" sz="2000" dirty="0" err="1" smtClean="0"/>
              <a:t>analisa</a:t>
            </a:r>
            <a:r>
              <a:rPr lang="en-US" sz="2000" dirty="0" smtClean="0"/>
              <a:t> </a:t>
            </a:r>
            <a:r>
              <a:rPr lang="en-US" sz="2000" dirty="0" err="1" smtClean="0"/>
              <a:t>berbentuk</a:t>
            </a:r>
            <a:r>
              <a:rPr lang="en-US" sz="2000" dirty="0" smtClean="0"/>
              <a:t> data ordinal, </a:t>
            </a:r>
            <a:r>
              <a:rPr lang="en-US" sz="2000" dirty="0" err="1" smtClean="0"/>
              <a:t>maka</a:t>
            </a:r>
            <a:r>
              <a:rPr lang="en-US" sz="2000" dirty="0" smtClean="0"/>
              <a:t> </a:t>
            </a:r>
            <a:r>
              <a:rPr lang="en-US" sz="2000" dirty="0" err="1" smtClean="0"/>
              <a:t>metode</a:t>
            </a:r>
            <a:r>
              <a:rPr lang="en-US" sz="2000" dirty="0" smtClean="0"/>
              <a:t> </a:t>
            </a:r>
            <a:r>
              <a:rPr lang="en-US" sz="2000" dirty="0" err="1" smtClean="0"/>
              <a:t>korelasi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kita</a:t>
            </a:r>
            <a:r>
              <a:rPr lang="en-US" sz="2000" dirty="0" smtClean="0"/>
              <a:t> </a:t>
            </a:r>
            <a:r>
              <a:rPr lang="en-US" sz="2000" dirty="0" err="1" smtClean="0"/>
              <a:t>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: Rank Spearman, </a:t>
            </a:r>
            <a:r>
              <a:rPr lang="en-US" sz="2000" dirty="0" err="1" smtClean="0"/>
              <a:t>contoh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: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285999"/>
            <a:ext cx="4648200" cy="4061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9154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Uji</a:t>
            </a:r>
            <a:r>
              <a:rPr lang="en-US" sz="2800" dirty="0" smtClean="0"/>
              <a:t> Rank Spearman</a:t>
            </a:r>
            <a:endParaRPr lang="en-US" sz="2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600200"/>
            <a:ext cx="875145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4038600"/>
            <a:ext cx="7086600" cy="1884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838200"/>
            <a:ext cx="8915400" cy="1069848"/>
          </a:xfrm>
        </p:spPr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EA6DA-EC7A-4570-9035-96BE34D95FD0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533400" y="1905000"/>
            <a:ext cx="8458200" cy="29718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err="1" smtClean="0"/>
              <a:t>Ada</a:t>
            </a:r>
            <a:r>
              <a:rPr lang="en-US" sz="3600" dirty="0" smtClean="0"/>
              <a:t> </a:t>
            </a:r>
            <a:r>
              <a:rPr lang="en-US" sz="3600" dirty="0" err="1" smtClean="0"/>
              <a:t>tiga</a:t>
            </a:r>
            <a:r>
              <a:rPr lang="en-US" sz="3600" dirty="0" smtClean="0"/>
              <a:t> </a:t>
            </a:r>
            <a:r>
              <a:rPr lang="en-US" sz="3600" dirty="0" err="1" smtClean="0"/>
              <a:t>macam</a:t>
            </a:r>
            <a:r>
              <a:rPr lang="en-US" sz="3600" dirty="0" smtClean="0"/>
              <a:t> </a:t>
            </a:r>
            <a:r>
              <a:rPr lang="en-US" sz="3600" dirty="0" err="1" smtClean="0"/>
              <a:t>uji</a:t>
            </a:r>
            <a:r>
              <a:rPr lang="en-US" sz="3600" dirty="0" smtClean="0"/>
              <a:t> </a:t>
            </a:r>
            <a:r>
              <a:rPr lang="en-US" sz="3600" dirty="0" err="1" smtClean="0"/>
              <a:t>korelasi</a:t>
            </a:r>
            <a:r>
              <a:rPr lang="en-US" sz="3600" dirty="0" smtClean="0"/>
              <a:t> 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3600" dirty="0" smtClean="0"/>
              <a:t> </a:t>
            </a:r>
            <a:r>
              <a:rPr lang="en-US" sz="3600" dirty="0" err="1" smtClean="0"/>
              <a:t>korelasi</a:t>
            </a:r>
            <a:r>
              <a:rPr lang="en-US" sz="3600" dirty="0" smtClean="0"/>
              <a:t> Pearson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korelasi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Kontigensi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3600" dirty="0" smtClean="0"/>
              <a:t> </a:t>
            </a:r>
            <a:r>
              <a:rPr lang="en-US" sz="3600" dirty="0" err="1" smtClean="0"/>
              <a:t>korelasi</a:t>
            </a:r>
            <a:r>
              <a:rPr lang="en-US" sz="3600" dirty="0" smtClean="0"/>
              <a:t> Rank Spearman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00800" y="3119735"/>
            <a:ext cx="2667000" cy="52322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 RASIO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6400800" y="3653135"/>
            <a:ext cx="3124200" cy="52322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 NOMINAL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400800" y="4191000"/>
            <a:ext cx="2819400" cy="52322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DATA ORDINAL</a:t>
            </a:r>
            <a:endParaRPr lang="en-US" sz="28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4648200" y="33528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876800" y="3884612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15000" y="44196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915400" cy="1069848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Uji</a:t>
            </a:r>
            <a:r>
              <a:rPr lang="en-US" sz="2800" dirty="0" smtClean="0"/>
              <a:t> Rank Spearman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399" y="1371600"/>
            <a:ext cx="8449909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915400" cy="1069848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Hasil</a:t>
            </a:r>
            <a:r>
              <a:rPr lang="en-US" sz="2400" dirty="0" smtClean="0"/>
              <a:t> </a:t>
            </a:r>
            <a:r>
              <a:rPr lang="en-US" sz="2400" dirty="0" err="1" smtClean="0"/>
              <a:t>Analisa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Kesimpulan</a:t>
            </a:r>
            <a:endParaRPr lang="en-US" sz="24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219200"/>
            <a:ext cx="7677727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066800" y="41148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Signifikansi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0,402 &gt; 5%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maknanya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program KB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istri</a:t>
            </a:r>
            <a:r>
              <a:rPr lang="en-US" dirty="0" smtClean="0"/>
              <a:t>, </a:t>
            </a:r>
            <a:r>
              <a:rPr lang="en-US" dirty="0" err="1" smtClean="0"/>
              <a:t>shg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suami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istri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KB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pic>
        <p:nvPicPr>
          <p:cNvPr id="5" name="Picture 4" descr="35812753.th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295400"/>
            <a:ext cx="1295400" cy="2072640"/>
          </a:xfrm>
          <a:prstGeom prst="rect">
            <a:avLst/>
          </a:prstGeom>
        </p:spPr>
      </p:pic>
      <p:pic>
        <p:nvPicPr>
          <p:cNvPr id="6" name="Picture 5" descr="33340288.th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371600"/>
            <a:ext cx="3048000" cy="1905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76600" y="1752600"/>
            <a:ext cx="2057400" cy="137160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Berlin Sans FB" pitchFamily="34" charset="0"/>
              </a:rPr>
              <a:t>Komunikasi</a:t>
            </a:r>
            <a:endParaRPr lang="en-US" dirty="0" smtClean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Berlin Sans FB" pitchFamily="34" charset="0"/>
            </a:endParaRPr>
          </a:p>
          <a:p>
            <a:pPr algn="ctr"/>
            <a:r>
              <a:rPr lang="en-US" dirty="0" err="1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Berlin Sans FB" pitchFamily="34" charset="0"/>
              </a:rPr>
              <a:t>Untuk</a:t>
            </a:r>
            <a:r>
              <a:rPr lang="en-US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Berlin Sans FB" pitchFamily="34" charset="0"/>
              </a:rPr>
              <a:t> </a:t>
            </a:r>
          </a:p>
          <a:p>
            <a:pPr algn="ctr"/>
            <a:r>
              <a:rPr lang="en-US" dirty="0" err="1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Berlin Sans FB" pitchFamily="34" charset="0"/>
              </a:rPr>
              <a:t>Sinergi</a:t>
            </a:r>
            <a:endParaRPr lang="en-US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Berlin Sans FB" pitchFamily="34" charset="0"/>
            </a:endParaRPr>
          </a:p>
        </p:txBody>
      </p:sp>
      <p:cxnSp>
        <p:nvCxnSpPr>
          <p:cNvPr id="11" name="Straight Arrow Connector 10"/>
          <p:cNvCxnSpPr>
            <a:stCxn id="7" idx="3"/>
          </p:cNvCxnSpPr>
          <p:nvPr/>
        </p:nvCxnSpPr>
        <p:spPr>
          <a:xfrm>
            <a:off x="5334000" y="24384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2" name="Picture 11" descr="32350747.th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139" y="3581400"/>
            <a:ext cx="3743661" cy="2743200"/>
          </a:xfrm>
          <a:prstGeom prst="rect">
            <a:avLst/>
          </a:prstGeom>
        </p:spPr>
      </p:pic>
      <p:pic>
        <p:nvPicPr>
          <p:cNvPr id="13" name="Picture 12" descr="30877266.thm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43800" y="3581400"/>
            <a:ext cx="1419225" cy="2658256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5257800" y="4267200"/>
            <a:ext cx="1828800" cy="16002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Berlin Sans FB" pitchFamily="34" charset="0"/>
              </a:rPr>
              <a:t>Cara</a:t>
            </a:r>
          </a:p>
          <a:p>
            <a:pPr algn="ctr"/>
            <a:r>
              <a:rPr lang="en-US" dirty="0" err="1" smtClean="0">
                <a:ln w="3175">
                  <a:solidFill>
                    <a:schemeClr val="tx1"/>
                  </a:solidFill>
                </a:ln>
                <a:solidFill>
                  <a:schemeClr val="tx1"/>
                </a:solidFill>
                <a:latin typeface="Berlin Sans FB" pitchFamily="34" charset="0"/>
              </a:rPr>
              <a:t>Berorganisasi</a:t>
            </a:r>
            <a:endParaRPr lang="en-US" dirty="0">
              <a:ln w="3175">
                <a:solidFill>
                  <a:schemeClr val="tx1"/>
                </a:solidFill>
              </a:ln>
              <a:solidFill>
                <a:schemeClr val="tx1"/>
              </a:solidFill>
              <a:latin typeface="Berlin Sans FB" pitchFamily="34" charset="0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7086600" y="5105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7" idx="1"/>
          </p:cNvCxnSpPr>
          <p:nvPr/>
        </p:nvCxnSpPr>
        <p:spPr>
          <a:xfrm rot="10800000">
            <a:off x="2438400" y="24384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>
            <a:off x="4572000" y="51054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914400"/>
            <a:ext cx="8420100" cy="5486400"/>
          </a:xfrm>
        </p:spPr>
        <p:txBody>
          <a:bodyPr/>
          <a:lstStyle/>
          <a:p>
            <a:pPr algn="just"/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:</a:t>
            </a:r>
          </a:p>
          <a:p>
            <a:pPr algn="just"/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diamati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yang </a:t>
            </a:r>
            <a:r>
              <a:rPr lang="en-US" dirty="0" err="1" smtClean="0"/>
              <a:t>berkunjung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sakit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berobat</a:t>
            </a:r>
            <a:r>
              <a:rPr lang="en-US" dirty="0" smtClean="0"/>
              <a:t>,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dokter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:	1=code in	2=generic 	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dilihat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: 1=</a:t>
            </a:r>
            <a:r>
              <a:rPr lang="en-US" dirty="0" err="1" smtClean="0"/>
              <a:t>sembuh</a:t>
            </a:r>
            <a:r>
              <a:rPr lang="en-US" dirty="0" smtClean="0"/>
              <a:t>	2=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sembuh</a:t>
            </a:r>
            <a:r>
              <a:rPr lang="en-US" dirty="0" smtClean="0"/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Peluang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1=code in		</a:t>
            </a:r>
            <a:r>
              <a:rPr lang="en-US" dirty="0" err="1" smtClean="0"/>
              <a:t>hasil</a:t>
            </a:r>
            <a:r>
              <a:rPr lang="en-US" dirty="0" smtClean="0"/>
              <a:t> : 1=</a:t>
            </a:r>
            <a:r>
              <a:rPr lang="en-US" dirty="0" err="1" smtClean="0"/>
              <a:t>sembuh</a:t>
            </a:r>
            <a:endParaRPr lang="en-US" dirty="0" smtClean="0"/>
          </a:p>
          <a:p>
            <a:pPr algn="just"/>
            <a:r>
              <a:rPr lang="en-US" dirty="0" smtClean="0"/>
              <a:t>1=code in		</a:t>
            </a:r>
            <a:r>
              <a:rPr lang="en-US" dirty="0" err="1" smtClean="0"/>
              <a:t>hasil</a:t>
            </a:r>
            <a:r>
              <a:rPr lang="en-US" dirty="0" smtClean="0"/>
              <a:t> : 2=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sembuh</a:t>
            </a:r>
            <a:endParaRPr lang="en-US" dirty="0" smtClean="0"/>
          </a:p>
          <a:p>
            <a:pPr algn="just"/>
            <a:r>
              <a:rPr lang="en-US" dirty="0" smtClean="0"/>
              <a:t>2=generic		</a:t>
            </a:r>
            <a:r>
              <a:rPr lang="en-US" dirty="0" err="1" smtClean="0"/>
              <a:t>hasil</a:t>
            </a:r>
            <a:r>
              <a:rPr lang="en-US" dirty="0" smtClean="0"/>
              <a:t> : 1=</a:t>
            </a:r>
            <a:r>
              <a:rPr lang="en-US" dirty="0" err="1" smtClean="0"/>
              <a:t>sembuh</a:t>
            </a:r>
            <a:endParaRPr lang="en-US" dirty="0" smtClean="0"/>
          </a:p>
          <a:p>
            <a:pPr algn="just"/>
            <a:r>
              <a:rPr lang="en-US" dirty="0" smtClean="0"/>
              <a:t>2=generic		</a:t>
            </a:r>
            <a:r>
              <a:rPr lang="en-US" dirty="0" err="1" smtClean="0"/>
              <a:t>hasil</a:t>
            </a:r>
            <a:r>
              <a:rPr lang="en-US" dirty="0" smtClean="0"/>
              <a:t> : 2=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sembuh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sembuh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10B4C-C18B-402D-AFBF-5F4A98FF7F05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10B4C-C18B-402D-AFBF-5F4A98FF7F05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782506" y="914400"/>
            <a:ext cx="8420100" cy="5486400"/>
          </a:xfrm>
        </p:spPr>
        <p:txBody>
          <a:bodyPr/>
          <a:lstStyle/>
          <a:p>
            <a:pPr algn="just"/>
            <a:r>
              <a:rPr lang="en-US" dirty="0" err="1" smtClean="0"/>
              <a:t>Hipotesa</a:t>
            </a:r>
            <a:r>
              <a:rPr lang="en-US" dirty="0" smtClean="0"/>
              <a:t>: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Ho :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kesembuhan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endParaRPr lang="en-US" dirty="0" smtClean="0"/>
          </a:p>
          <a:p>
            <a:pPr algn="just"/>
            <a:r>
              <a:rPr lang="en-US" dirty="0" smtClean="0"/>
              <a:t>Ha  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kesembuhan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&gt; 5%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&lt; 5% </a:t>
            </a:r>
            <a:r>
              <a:rPr lang="en-US" dirty="0" err="1" smtClean="0"/>
              <a:t>maka</a:t>
            </a:r>
            <a:r>
              <a:rPr lang="en-US" dirty="0" smtClean="0"/>
              <a:t> Ha </a:t>
            </a:r>
            <a:r>
              <a:rPr lang="en-US" dirty="0" err="1" smtClean="0"/>
              <a:t>diterima</a:t>
            </a:r>
            <a:r>
              <a:rPr lang="en-US" dirty="0" smtClean="0"/>
              <a:t>,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/>
          </a:p>
        </p:txBody>
      </p:sp>
      <p:pic>
        <p:nvPicPr>
          <p:cNvPr id="7" name="Picture 6" descr="3797857.thm.jpg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199" y="4876800"/>
            <a:ext cx="1674861" cy="12954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10B4C-C18B-402D-AFBF-5F4A98FF7F05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782506" y="914400"/>
            <a:ext cx="8420100" cy="5486400"/>
          </a:xfrm>
        </p:spPr>
        <p:txBody>
          <a:bodyPr/>
          <a:lstStyle/>
          <a:p>
            <a:pPr algn="just"/>
            <a:r>
              <a:rPr lang="en-US" dirty="0" err="1" smtClean="0"/>
              <a:t>Pengujian</a:t>
            </a:r>
            <a:r>
              <a:rPr lang="en-US" dirty="0" smtClean="0"/>
              <a:t> </a:t>
            </a:r>
            <a:r>
              <a:rPr lang="en-US" dirty="0" err="1" smtClean="0"/>
              <a:t>hipotesa</a:t>
            </a:r>
            <a:r>
              <a:rPr lang="en-US" dirty="0" smtClean="0"/>
              <a:t>: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r = 0,591 &gt; 5% </a:t>
            </a:r>
            <a:r>
              <a:rPr lang="en-US" dirty="0" err="1" smtClean="0"/>
              <a:t>maka</a:t>
            </a:r>
            <a:r>
              <a:rPr lang="en-US" dirty="0" smtClean="0"/>
              <a:t> Ho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Ho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kesembuhan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endParaRPr lang="en-US" dirty="0" smtClean="0"/>
          </a:p>
          <a:p>
            <a:pPr algn="just"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koefisien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0,149. </a:t>
            </a:r>
            <a:r>
              <a:rPr lang="en-US" dirty="0" err="1" smtClean="0"/>
              <a:t>berdasarkan</a:t>
            </a:r>
            <a:r>
              <a:rPr lang="en-US" dirty="0" smtClean="0"/>
              <a:t>  </a:t>
            </a:r>
            <a:r>
              <a:rPr lang="en-US" dirty="0" err="1" smtClean="0"/>
              <a:t>acuan</a:t>
            </a:r>
            <a:r>
              <a:rPr lang="en-US" dirty="0" smtClean="0"/>
              <a:t> interval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0,149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ranking 1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0,00 – 0,20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indikasikan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disimpulkan</a:t>
            </a:r>
            <a:r>
              <a:rPr lang="en-US" dirty="0" smtClean="0"/>
              <a:t>,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obat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terapi</a:t>
            </a:r>
            <a:r>
              <a:rPr lang="en-US" dirty="0" smtClean="0"/>
              <a:t> </a:t>
            </a:r>
            <a:r>
              <a:rPr lang="en-US" dirty="0" err="1" smtClean="0"/>
              <a:t>penyembuhan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sekali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hubungannya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sembuh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sakitnya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9067800" cy="5410199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rasio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/scale : data yang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memiliki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satuan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jelas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sesuai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obyek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yang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akan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dihitung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Obyek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yang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tampak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/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nyata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Misal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Cm, kg, gram, meter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satuan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lainnya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 </a:t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nominal : data yang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melalui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pendekatan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kategori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kategori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yang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digunakan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merupakan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wakil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dari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satuan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1=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prestasi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rendah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2=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prestasi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sedang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3=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prestasi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tinggi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atau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biasa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2=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bagus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3=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istimewa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data ordinal : data yang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diukur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menggunakan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skala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kategori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dan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jumlah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kategorinya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levih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dari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tiga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1=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tidak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puas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2=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cukup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puas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3=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puas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4=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sangat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puas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atau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4=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mahal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3=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bersaing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2=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murah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1=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sangat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000" spc="50" dirty="0" err="1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murah</a:t>
            </a: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n-US" sz="2000" spc="50" dirty="0" smtClean="0">
                <a:ln w="11430"/>
                <a:solidFill>
                  <a:schemeClr val="tx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sz="2000" spc="50" dirty="0">
              <a:ln w="11430"/>
              <a:solidFill>
                <a:schemeClr val="tx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10B4C-C18B-402D-AFBF-5F4A98FF7F05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838200"/>
            <a:ext cx="8915400" cy="1069848"/>
          </a:xfrm>
        </p:spPr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609600" y="1905000"/>
            <a:ext cx="8458200" cy="3810000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Kriteria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umum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uji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korelasi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: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variabel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analisa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satu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sama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lain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saling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independent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800" dirty="0" smtClean="0"/>
              <a:t> </a:t>
            </a:r>
            <a:r>
              <a:rPr lang="en-US" sz="2800" dirty="0" err="1" smtClean="0"/>
              <a:t>korelasi</a:t>
            </a:r>
            <a:r>
              <a:rPr lang="en-US" sz="2800" dirty="0" smtClean="0"/>
              <a:t> </a:t>
            </a:r>
            <a:r>
              <a:rPr lang="en-US" sz="2800" dirty="0" err="1" smtClean="0"/>
              <a:t>tujuannya</a:t>
            </a:r>
            <a:r>
              <a:rPr lang="en-US" sz="2800" dirty="0" smtClean="0"/>
              <a:t> </a:t>
            </a:r>
            <a:r>
              <a:rPr lang="en-US" sz="2800" dirty="0" err="1" smtClean="0"/>
              <a:t>hanya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mengukur</a:t>
            </a:r>
            <a:r>
              <a:rPr lang="en-US" sz="2800" dirty="0" smtClean="0"/>
              <a:t> </a:t>
            </a:r>
            <a:r>
              <a:rPr lang="en-US" sz="2800" dirty="0" err="1" smtClean="0"/>
              <a:t>tingkat</a:t>
            </a:r>
            <a:r>
              <a:rPr lang="en-US" sz="2800" dirty="0" smtClean="0"/>
              <a:t> </a:t>
            </a:r>
            <a:r>
              <a:rPr lang="en-US" sz="2800" i="1" dirty="0" err="1" smtClean="0"/>
              <a:t>keeratan</a:t>
            </a:r>
            <a:endParaRPr lang="en-US" sz="2800" i="1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ada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konsekuensi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hasil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analisa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terhadap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variabel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   yang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di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analisa</a:t>
            </a:r>
            <a:endParaRPr kumimoji="0" lang="en-US" sz="28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en-US" sz="2800" dirty="0" smtClean="0"/>
              <a:t> </a:t>
            </a:r>
            <a:r>
              <a:rPr lang="en-US" sz="2800" dirty="0" err="1" smtClean="0"/>
              <a:t>analisa</a:t>
            </a:r>
            <a:r>
              <a:rPr lang="en-US" sz="2800" dirty="0" smtClean="0"/>
              <a:t> </a:t>
            </a:r>
            <a:r>
              <a:rPr lang="en-US" sz="2800" dirty="0" err="1" smtClean="0"/>
              <a:t>korelasi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dijadikan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</a:t>
            </a:r>
            <a:r>
              <a:rPr lang="en-US" sz="2800" i="1" dirty="0" err="1" smtClean="0"/>
              <a:t>indikasi</a:t>
            </a:r>
            <a:endParaRPr lang="en-US" sz="2800" i="1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analisa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korelasi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bagian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dari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analisa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 </a:t>
            </a:r>
            <a:r>
              <a:rPr kumimoji="0" lang="en-US" sz="2800" b="0" i="1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multivariat</a:t>
            </a:r>
            <a:endParaRPr kumimoji="0" lang="en-US" sz="2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915400" cy="1069848"/>
          </a:xfrm>
        </p:spPr>
        <p:txBody>
          <a:bodyPr/>
          <a:lstStyle/>
          <a:p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 bwMode="auto">
          <a:xfrm rot="5400000">
            <a:off x="684609" y="3504803"/>
            <a:ext cx="3658394" cy="158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 bwMode="auto">
          <a:xfrm>
            <a:off x="2057400" y="4953000"/>
            <a:ext cx="5715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 bwMode="auto">
          <a:xfrm flipV="1">
            <a:off x="2743200" y="1905000"/>
            <a:ext cx="3124200" cy="28956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 bwMode="auto">
          <a:xfrm>
            <a:off x="2895600" y="4267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3276600" y="4267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Flowchart: Connector 13"/>
          <p:cNvSpPr/>
          <p:nvPr/>
        </p:nvSpPr>
        <p:spPr bwMode="auto">
          <a:xfrm>
            <a:off x="3581400" y="4114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Flowchart: Connector 14"/>
          <p:cNvSpPr/>
          <p:nvPr/>
        </p:nvSpPr>
        <p:spPr bwMode="auto">
          <a:xfrm>
            <a:off x="3810000" y="3505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Flowchart: Connector 15"/>
          <p:cNvSpPr/>
          <p:nvPr/>
        </p:nvSpPr>
        <p:spPr bwMode="auto">
          <a:xfrm>
            <a:off x="4114800" y="3581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lowchart: Connector 16"/>
          <p:cNvSpPr/>
          <p:nvPr/>
        </p:nvSpPr>
        <p:spPr bwMode="auto">
          <a:xfrm>
            <a:off x="4191000" y="3200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lowchart: Connector 17"/>
          <p:cNvSpPr/>
          <p:nvPr/>
        </p:nvSpPr>
        <p:spPr bwMode="auto">
          <a:xfrm>
            <a:off x="4648200" y="3429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Flowchart: Connector 18"/>
          <p:cNvSpPr/>
          <p:nvPr/>
        </p:nvSpPr>
        <p:spPr bwMode="auto">
          <a:xfrm>
            <a:off x="4953000" y="2819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Flowchart: Connector 19"/>
          <p:cNvSpPr/>
          <p:nvPr/>
        </p:nvSpPr>
        <p:spPr bwMode="auto">
          <a:xfrm>
            <a:off x="4495800" y="2743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Flowchart: Connector 20"/>
          <p:cNvSpPr/>
          <p:nvPr/>
        </p:nvSpPr>
        <p:spPr bwMode="auto">
          <a:xfrm>
            <a:off x="4800600" y="2438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Flowchart: Connector 21"/>
          <p:cNvSpPr/>
          <p:nvPr/>
        </p:nvSpPr>
        <p:spPr bwMode="auto">
          <a:xfrm>
            <a:off x="5257800" y="2590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971800" y="51054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endParaRPr lang="en-US" dirty="0"/>
          </a:p>
        </p:txBody>
      </p:sp>
      <p:sp>
        <p:nvSpPr>
          <p:cNvPr id="26" name="Flowchart: Connector 25"/>
          <p:cNvSpPr/>
          <p:nvPr/>
        </p:nvSpPr>
        <p:spPr bwMode="auto">
          <a:xfrm>
            <a:off x="3276600" y="3657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7" name="Flowchart: Connector 26"/>
          <p:cNvSpPr/>
          <p:nvPr/>
        </p:nvSpPr>
        <p:spPr bwMode="auto">
          <a:xfrm>
            <a:off x="4800600" y="3048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8" name="Flowchart: Connector 27"/>
          <p:cNvSpPr/>
          <p:nvPr/>
        </p:nvSpPr>
        <p:spPr bwMode="auto">
          <a:xfrm>
            <a:off x="5257800" y="2895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9" name="Flowchart: Connector 28"/>
          <p:cNvSpPr/>
          <p:nvPr/>
        </p:nvSpPr>
        <p:spPr bwMode="auto">
          <a:xfrm>
            <a:off x="3581400" y="3810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0" name="Flowchart: Connector 29"/>
          <p:cNvSpPr/>
          <p:nvPr/>
        </p:nvSpPr>
        <p:spPr bwMode="auto">
          <a:xfrm>
            <a:off x="5257800" y="2286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2514600" y="2817812"/>
            <a:ext cx="20574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0" idx="0"/>
          </p:cNvCxnSpPr>
          <p:nvPr/>
        </p:nvCxnSpPr>
        <p:spPr>
          <a:xfrm rot="16200000" flipH="1">
            <a:off x="3467100" y="3848100"/>
            <a:ext cx="22098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26" idx="2"/>
          </p:cNvCxnSpPr>
          <p:nvPr/>
        </p:nvCxnSpPr>
        <p:spPr>
          <a:xfrm>
            <a:off x="2514600" y="3733800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6" idx="2"/>
          </p:cNvCxnSpPr>
          <p:nvPr/>
        </p:nvCxnSpPr>
        <p:spPr>
          <a:xfrm rot="10800000" flipV="1">
            <a:off x="3276600" y="3733800"/>
            <a:ext cx="1588" cy="1219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27" idx="4"/>
          </p:cNvCxnSpPr>
          <p:nvPr/>
        </p:nvCxnSpPr>
        <p:spPr>
          <a:xfrm>
            <a:off x="2514600" y="3200400"/>
            <a:ext cx="23622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7" idx="4"/>
          </p:cNvCxnSpPr>
          <p:nvPr/>
        </p:nvCxnSpPr>
        <p:spPr>
          <a:xfrm rot="5400000">
            <a:off x="4000500" y="4076700"/>
            <a:ext cx="1752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915400" cy="1069848"/>
          </a:xfrm>
        </p:spPr>
        <p:txBody>
          <a:bodyPr/>
          <a:lstStyle/>
          <a:p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 bwMode="auto">
          <a:xfrm rot="5400000">
            <a:off x="684609" y="3504803"/>
            <a:ext cx="3658394" cy="158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 bwMode="auto">
          <a:xfrm>
            <a:off x="2057400" y="4953000"/>
            <a:ext cx="5715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971800" y="51054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Korelasi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276600" y="2438400"/>
            <a:ext cx="2362200" cy="213360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1" name="Flowchart: Connector 10"/>
          <p:cNvSpPr/>
          <p:nvPr/>
        </p:nvSpPr>
        <p:spPr bwMode="auto">
          <a:xfrm>
            <a:off x="3505200" y="2667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lowchart: Connector 11"/>
          <p:cNvSpPr/>
          <p:nvPr/>
        </p:nvSpPr>
        <p:spPr bwMode="auto">
          <a:xfrm>
            <a:off x="3810000" y="2895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3505200" y="3124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Flowchart: Connector 13"/>
          <p:cNvSpPr/>
          <p:nvPr/>
        </p:nvSpPr>
        <p:spPr bwMode="auto">
          <a:xfrm>
            <a:off x="3810000" y="3352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Flowchart: Connector 14"/>
          <p:cNvSpPr/>
          <p:nvPr/>
        </p:nvSpPr>
        <p:spPr bwMode="auto">
          <a:xfrm>
            <a:off x="4114800" y="2971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Flowchart: Connector 15"/>
          <p:cNvSpPr/>
          <p:nvPr/>
        </p:nvSpPr>
        <p:spPr bwMode="auto">
          <a:xfrm>
            <a:off x="4114800" y="3505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lowchart: Connector 16"/>
          <p:cNvSpPr/>
          <p:nvPr/>
        </p:nvSpPr>
        <p:spPr bwMode="auto">
          <a:xfrm>
            <a:off x="5562600" y="4114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lowchart: Connector 17"/>
          <p:cNvSpPr/>
          <p:nvPr/>
        </p:nvSpPr>
        <p:spPr bwMode="auto">
          <a:xfrm>
            <a:off x="4495800" y="3733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Flowchart: Connector 18"/>
          <p:cNvSpPr/>
          <p:nvPr/>
        </p:nvSpPr>
        <p:spPr bwMode="auto">
          <a:xfrm>
            <a:off x="5029200" y="4114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Flowchart: Connector 19"/>
          <p:cNvSpPr/>
          <p:nvPr/>
        </p:nvSpPr>
        <p:spPr bwMode="auto">
          <a:xfrm>
            <a:off x="4724400" y="3886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Flowchart: Connector 20"/>
          <p:cNvSpPr/>
          <p:nvPr/>
        </p:nvSpPr>
        <p:spPr bwMode="auto">
          <a:xfrm>
            <a:off x="4495800" y="3352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Flowchart: Connector 21"/>
          <p:cNvSpPr/>
          <p:nvPr/>
        </p:nvSpPr>
        <p:spPr bwMode="auto">
          <a:xfrm>
            <a:off x="4419600" y="3048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Flowchart: Connector 22"/>
          <p:cNvSpPr/>
          <p:nvPr/>
        </p:nvSpPr>
        <p:spPr bwMode="auto">
          <a:xfrm>
            <a:off x="4038600" y="3886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Flowchart: Connector 23"/>
          <p:cNvSpPr/>
          <p:nvPr/>
        </p:nvSpPr>
        <p:spPr bwMode="auto">
          <a:xfrm>
            <a:off x="3810000" y="2590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Flowchart: Connector 24"/>
          <p:cNvSpPr/>
          <p:nvPr/>
        </p:nvSpPr>
        <p:spPr bwMode="auto">
          <a:xfrm>
            <a:off x="4953000" y="3200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27" name="Straight Connector 26"/>
          <p:cNvCxnSpPr>
            <a:endCxn id="11" idx="2"/>
          </p:cNvCxnSpPr>
          <p:nvPr/>
        </p:nvCxnSpPr>
        <p:spPr>
          <a:xfrm>
            <a:off x="2514600" y="2743200"/>
            <a:ext cx="990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1" idx="2"/>
          </p:cNvCxnSpPr>
          <p:nvPr/>
        </p:nvCxnSpPr>
        <p:spPr>
          <a:xfrm rot="10800000" flipV="1">
            <a:off x="3505200" y="2743200"/>
            <a:ext cx="1588" cy="22098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endCxn id="18" idx="6"/>
          </p:cNvCxnSpPr>
          <p:nvPr/>
        </p:nvCxnSpPr>
        <p:spPr>
          <a:xfrm>
            <a:off x="2514600" y="3810000"/>
            <a:ext cx="2133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18" idx="6"/>
          </p:cNvCxnSpPr>
          <p:nvPr/>
        </p:nvCxnSpPr>
        <p:spPr>
          <a:xfrm>
            <a:off x="4648200" y="3810000"/>
            <a:ext cx="1588" cy="11430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25" idx="0"/>
          </p:cNvCxnSpPr>
          <p:nvPr/>
        </p:nvCxnSpPr>
        <p:spPr>
          <a:xfrm>
            <a:off x="2514600" y="3200400"/>
            <a:ext cx="2514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25" idx="0"/>
          </p:cNvCxnSpPr>
          <p:nvPr/>
        </p:nvCxnSpPr>
        <p:spPr>
          <a:xfrm rot="16200000" flipH="1">
            <a:off x="4152900" y="4076700"/>
            <a:ext cx="1752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915400" cy="1069848"/>
          </a:xfrm>
        </p:spPr>
        <p:txBody>
          <a:bodyPr/>
          <a:lstStyle/>
          <a:p>
            <a:r>
              <a:rPr lang="en-US" dirty="0" err="1" smtClean="0"/>
              <a:t>Kurva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cxnSp>
        <p:nvCxnSpPr>
          <p:cNvPr id="6" name="Straight Connector 5"/>
          <p:cNvCxnSpPr/>
          <p:nvPr/>
        </p:nvCxnSpPr>
        <p:spPr bwMode="auto">
          <a:xfrm rot="5400000">
            <a:off x="684609" y="3504803"/>
            <a:ext cx="3658394" cy="1589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 bwMode="auto">
          <a:xfrm>
            <a:off x="2057400" y="4953000"/>
            <a:ext cx="57150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8" name="Flowchart: Connector 7"/>
          <p:cNvSpPr/>
          <p:nvPr/>
        </p:nvSpPr>
        <p:spPr bwMode="auto">
          <a:xfrm>
            <a:off x="3886200" y="3505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Flowchart: Connector 8"/>
          <p:cNvSpPr/>
          <p:nvPr/>
        </p:nvSpPr>
        <p:spPr bwMode="auto">
          <a:xfrm>
            <a:off x="3886200" y="2971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Flowchart: Connector 9"/>
          <p:cNvSpPr/>
          <p:nvPr/>
        </p:nvSpPr>
        <p:spPr bwMode="auto">
          <a:xfrm>
            <a:off x="4114800" y="3962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Flowchart: Connector 10"/>
          <p:cNvSpPr/>
          <p:nvPr/>
        </p:nvSpPr>
        <p:spPr bwMode="auto">
          <a:xfrm>
            <a:off x="4724400" y="3733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Flowchart: Connector 11"/>
          <p:cNvSpPr/>
          <p:nvPr/>
        </p:nvSpPr>
        <p:spPr bwMode="auto">
          <a:xfrm>
            <a:off x="4419600" y="3733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Flowchart: Connector 12"/>
          <p:cNvSpPr/>
          <p:nvPr/>
        </p:nvSpPr>
        <p:spPr bwMode="auto">
          <a:xfrm>
            <a:off x="4648200" y="3124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4" name="Flowchart: Connector 13"/>
          <p:cNvSpPr/>
          <p:nvPr/>
        </p:nvSpPr>
        <p:spPr bwMode="auto">
          <a:xfrm>
            <a:off x="4876800" y="3352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5" name="Flowchart: Connector 14"/>
          <p:cNvSpPr/>
          <p:nvPr/>
        </p:nvSpPr>
        <p:spPr bwMode="auto">
          <a:xfrm>
            <a:off x="4800600" y="3962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" name="Flowchart: Connector 15"/>
          <p:cNvSpPr/>
          <p:nvPr/>
        </p:nvSpPr>
        <p:spPr bwMode="auto">
          <a:xfrm>
            <a:off x="4800600" y="2743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Flowchart: Connector 16"/>
          <p:cNvSpPr/>
          <p:nvPr/>
        </p:nvSpPr>
        <p:spPr bwMode="auto">
          <a:xfrm>
            <a:off x="4419600" y="3276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8" name="Flowchart: Connector 17"/>
          <p:cNvSpPr/>
          <p:nvPr/>
        </p:nvSpPr>
        <p:spPr bwMode="auto">
          <a:xfrm>
            <a:off x="4495800" y="4191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9" name="Flowchart: Connector 18"/>
          <p:cNvSpPr/>
          <p:nvPr/>
        </p:nvSpPr>
        <p:spPr bwMode="auto">
          <a:xfrm>
            <a:off x="5334000" y="3352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0" name="Flowchart: Connector 19"/>
          <p:cNvSpPr/>
          <p:nvPr/>
        </p:nvSpPr>
        <p:spPr bwMode="auto">
          <a:xfrm>
            <a:off x="5105400" y="2971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1" name="Flowchart: Connector 20"/>
          <p:cNvSpPr/>
          <p:nvPr/>
        </p:nvSpPr>
        <p:spPr bwMode="auto">
          <a:xfrm>
            <a:off x="5638800" y="2895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2" name="Flowchart: Connector 21"/>
          <p:cNvSpPr/>
          <p:nvPr/>
        </p:nvSpPr>
        <p:spPr bwMode="auto">
          <a:xfrm>
            <a:off x="5257800" y="3886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Flowchart: Connector 22"/>
          <p:cNvSpPr/>
          <p:nvPr/>
        </p:nvSpPr>
        <p:spPr bwMode="auto">
          <a:xfrm>
            <a:off x="4495800" y="2362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4" name="Flowchart: Connector 23"/>
          <p:cNvSpPr/>
          <p:nvPr/>
        </p:nvSpPr>
        <p:spPr bwMode="auto">
          <a:xfrm>
            <a:off x="4343400" y="3048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71800" y="51054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915400" cy="1069848"/>
          </a:xfrm>
        </p:spPr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Korelasi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600200"/>
            <a:ext cx="3505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/>
              <a:t>Korelasi</a:t>
            </a:r>
            <a:r>
              <a:rPr lang="en-US" dirty="0" smtClean="0"/>
              <a:t> product moment / Pearson’s, data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rasio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data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hitung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lain </a:t>
            </a:r>
            <a:r>
              <a:rPr lang="en-US" dirty="0" err="1" smtClean="0"/>
              <a:t>adalah</a:t>
            </a:r>
            <a:r>
              <a:rPr lang="en-US" dirty="0" smtClean="0"/>
              <a:t> data </a:t>
            </a:r>
            <a:r>
              <a:rPr lang="en-US" dirty="0" err="1" smtClean="0"/>
              <a:t>parametrik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914400"/>
            <a:ext cx="4481512" cy="5505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39E6C-31AE-492E-B2F6-F4F700FD7DCE}" type="datetime1">
              <a:rPr lang="en-US" smtClean="0"/>
              <a:pPr/>
              <a:t>10/12/2014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putuartaya@ovi.com</a:t>
            </a:r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95300" y="381000"/>
            <a:ext cx="8915400" cy="1069848"/>
          </a:xfrm>
        </p:spPr>
        <p:txBody>
          <a:bodyPr/>
          <a:lstStyle/>
          <a:p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Analisa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3716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Buka</a:t>
            </a:r>
            <a:r>
              <a:rPr lang="en-US" dirty="0" smtClean="0"/>
              <a:t> SPSS data editor, </a:t>
            </a:r>
            <a:r>
              <a:rPr lang="en-US" dirty="0" err="1" smtClean="0"/>
              <a:t>masukkan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menu Analyze &gt; Correlate &gt; </a:t>
            </a:r>
            <a:r>
              <a:rPr lang="en-US" dirty="0" err="1" smtClean="0"/>
              <a:t>Bivariate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Pindahkan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menu &gt; Variables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&gt; OK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43249"/>
            <a:ext cx="8001000" cy="3481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792</TotalTime>
  <Words>689</Words>
  <Application>Microsoft PowerPoint</Application>
  <PresentationFormat>A4 Paper (210x297 mm)</PresentationFormat>
  <Paragraphs>141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Urban</vt:lpstr>
      <vt:lpstr>TATAP MUKA 4</vt:lpstr>
      <vt:lpstr>Uji Korelasi</vt:lpstr>
      <vt:lpstr>Data rasio/scale : data yang memiliki satuan ukur jelas, sesuai obyek yang akan diukur/dihitung. Obyek yang diukur, tampak/nyata. Misal: Cm, kg, gram, meter dan satuan ukur lainnya.   Data nominal : data yang diukur melalui pendekatan kategori, kategori yang digunakan merupakan wakil dari satuan ukur, 1=prestasi rendah, 2=prestasi sedang, 3=prestasi tinggi atau 1=biasa, 2=bagus, 3=istimewa  data ordinal : data yang diukur menggunakan skala kategori, dan jumlah kategorinya levih dari tiga, 1=tidak puas, 2=cukup puas, 3=puas, 4=sangat puas atau 4=mahal, 3=bersaing, 2=murah 1=sangat murah   </vt:lpstr>
      <vt:lpstr>Uji Korelasi</vt:lpstr>
      <vt:lpstr>Kurva Korelasi</vt:lpstr>
      <vt:lpstr>Kurva Korelasi</vt:lpstr>
      <vt:lpstr>Kurva Korelasi</vt:lpstr>
      <vt:lpstr>Uji Korelasi</vt:lpstr>
      <vt:lpstr>Prosedur Analisa</vt:lpstr>
      <vt:lpstr>Tingkat Keeratan Hubungan</vt:lpstr>
      <vt:lpstr>Interpretasi Hasil Analisa</vt:lpstr>
      <vt:lpstr>Uji Korelasi Kontigensi</vt:lpstr>
      <vt:lpstr>Mekanisme Pengujian</vt:lpstr>
      <vt:lpstr>Mekanisme Pengujian</vt:lpstr>
      <vt:lpstr>Output Hasil Uji</vt:lpstr>
      <vt:lpstr>Output Hasil Uji</vt:lpstr>
      <vt:lpstr>Interpretasi Hasil Analisa</vt:lpstr>
      <vt:lpstr>Uji Korelasi Rank Spearman</vt:lpstr>
      <vt:lpstr>Uji Rank Spearman</vt:lpstr>
      <vt:lpstr>Uji Rank Spearman</vt:lpstr>
      <vt:lpstr>Hasil Analisa dan Kesimpulan</vt:lpstr>
      <vt:lpstr>Slide 22</vt:lpstr>
      <vt:lpstr>Slide 23</vt:lpstr>
      <vt:lpstr>Slide 24</vt:lpstr>
      <vt:lpstr>Slide 25</vt:lpstr>
    </vt:vector>
  </TitlesOfParts>
  <Company>UNIVERSITAS NAROTAMA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PUTU ARTAYA, SE, MM</dc:creator>
  <cp:lastModifiedBy>USER</cp:lastModifiedBy>
  <cp:revision>212</cp:revision>
  <dcterms:created xsi:type="dcterms:W3CDTF">2005-10-22T07:44:32Z</dcterms:created>
  <dcterms:modified xsi:type="dcterms:W3CDTF">2014-10-12T06:09:59Z</dcterms:modified>
</cp:coreProperties>
</file>