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798" r:id="rId2"/>
  </p:sldMasterIdLst>
  <p:notesMasterIdLst>
    <p:notesMasterId r:id="rId50"/>
  </p:notesMasterIdLst>
  <p:sldIdLst>
    <p:sldId id="256" r:id="rId3"/>
    <p:sldId id="294" r:id="rId4"/>
    <p:sldId id="295" r:id="rId5"/>
    <p:sldId id="296" r:id="rId6"/>
    <p:sldId id="297" r:id="rId7"/>
    <p:sldId id="298" r:id="rId8"/>
    <p:sldId id="299" r:id="rId9"/>
    <p:sldId id="305" r:id="rId10"/>
    <p:sldId id="258" r:id="rId11"/>
    <p:sldId id="259" r:id="rId12"/>
    <p:sldId id="300" r:id="rId13"/>
    <p:sldId id="260" r:id="rId14"/>
    <p:sldId id="261" r:id="rId15"/>
    <p:sldId id="262" r:id="rId16"/>
    <p:sldId id="263" r:id="rId17"/>
    <p:sldId id="303" r:id="rId18"/>
    <p:sldId id="304" r:id="rId19"/>
    <p:sldId id="314" r:id="rId20"/>
    <p:sldId id="265" r:id="rId21"/>
    <p:sldId id="315" r:id="rId22"/>
    <p:sldId id="267" r:id="rId23"/>
    <p:sldId id="302" r:id="rId24"/>
    <p:sldId id="316" r:id="rId25"/>
    <p:sldId id="269" r:id="rId26"/>
    <p:sldId id="317" r:id="rId27"/>
    <p:sldId id="271" r:id="rId28"/>
    <p:sldId id="272" r:id="rId29"/>
    <p:sldId id="273" r:id="rId30"/>
    <p:sldId id="318" r:id="rId31"/>
    <p:sldId id="275" r:id="rId32"/>
    <p:sldId id="276" r:id="rId33"/>
    <p:sldId id="277" r:id="rId34"/>
    <p:sldId id="278" r:id="rId35"/>
    <p:sldId id="287" r:id="rId36"/>
    <p:sldId id="288" r:id="rId37"/>
    <p:sldId id="291" r:id="rId38"/>
    <p:sldId id="292" r:id="rId39"/>
    <p:sldId id="306" r:id="rId40"/>
    <p:sldId id="307" r:id="rId41"/>
    <p:sldId id="257" r:id="rId42"/>
    <p:sldId id="308" r:id="rId43"/>
    <p:sldId id="311" r:id="rId44"/>
    <p:sldId id="312" r:id="rId45"/>
    <p:sldId id="313" r:id="rId46"/>
    <p:sldId id="309" r:id="rId47"/>
    <p:sldId id="310" r:id="rId48"/>
    <p:sldId id="293" r:id="rId4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66" d="100"/>
          <a:sy n="66" d="100"/>
        </p:scale>
        <p:origin x="90" y="17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slide" Target="slides/slide39.xml"/><Relationship Id="rId5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8" Type="http://schemas.openxmlformats.org/officeDocument/2006/relationships/slide" Target="slides/slide6.xml"/><Relationship Id="rId51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7E9436C-BE11-4F50-9D90-41002A137CC4}" type="doc">
      <dgm:prSet loTypeId="urn:microsoft.com/office/officeart/2005/8/layout/radial3" loCatId="relationship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31A20AC6-B549-45D3-92BC-3D2CA24538C9}">
      <dgm:prSet phldrT="[Text]"/>
      <dgm:spPr/>
      <dgm:t>
        <a:bodyPr/>
        <a:lstStyle/>
        <a:p>
          <a:r>
            <a:rPr lang="en-US" b="0" dirty="0" err="1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Strategi</a:t>
          </a:r>
          <a:r>
            <a:rPr lang="en-US" b="0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Marketing Mix </a:t>
          </a:r>
          <a:endParaRPr lang="en-US" b="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954E1878-83DA-4CE1-9F47-6E7A0A3F0454}" type="parTrans" cxnId="{489AE72A-C9EE-4CDF-862E-1061CEFC7A9E}">
      <dgm:prSet/>
      <dgm:spPr/>
      <dgm:t>
        <a:bodyPr/>
        <a:lstStyle/>
        <a:p>
          <a:endParaRPr lang="en-US" b="0"/>
        </a:p>
      </dgm:t>
    </dgm:pt>
    <dgm:pt modelId="{486644DE-B5EF-470E-99FA-7BF5DE0FEABE}" type="sibTrans" cxnId="{489AE72A-C9EE-4CDF-862E-1061CEFC7A9E}">
      <dgm:prSet/>
      <dgm:spPr/>
      <dgm:t>
        <a:bodyPr/>
        <a:lstStyle/>
        <a:p>
          <a:endParaRPr lang="en-US" b="0"/>
        </a:p>
      </dgm:t>
    </dgm:pt>
    <dgm:pt modelId="{480EC211-79F0-4359-B869-BEEE4EB7FE26}">
      <dgm:prSet phldrT="[Text]" custT="1"/>
      <dgm:spPr/>
      <dgm:t>
        <a:bodyPr/>
        <a:lstStyle/>
        <a:p>
          <a:r>
            <a:rPr lang="en-US" sz="1800" b="0" dirty="0" err="1" smtClean="0">
              <a:solidFill>
                <a:schemeClr val="tx1">
                  <a:lumMod val="85000"/>
                  <a:lumOff val="15000"/>
                </a:schemeClr>
              </a:solidFill>
            </a:rPr>
            <a:t>Strategi</a:t>
          </a:r>
          <a:r>
            <a:rPr lang="en-US" sz="1800" b="0" dirty="0" smtClean="0">
              <a:solidFill>
                <a:schemeClr val="tx1">
                  <a:lumMod val="85000"/>
                  <a:lumOff val="15000"/>
                </a:schemeClr>
              </a:solidFill>
            </a:rPr>
            <a:t> Product</a:t>
          </a:r>
          <a:endParaRPr lang="en-US" sz="1800" b="0" dirty="0"/>
        </a:p>
      </dgm:t>
    </dgm:pt>
    <dgm:pt modelId="{571C8E5D-49AD-40AC-A544-2AC5586562C4}" type="parTrans" cxnId="{5CC3CC6D-4754-4FB9-90EC-CCA014AB453E}">
      <dgm:prSet/>
      <dgm:spPr/>
      <dgm:t>
        <a:bodyPr/>
        <a:lstStyle/>
        <a:p>
          <a:endParaRPr lang="en-US" b="0"/>
        </a:p>
      </dgm:t>
    </dgm:pt>
    <dgm:pt modelId="{E384CEB5-961C-4E11-A6C5-9A41228888AF}" type="sibTrans" cxnId="{5CC3CC6D-4754-4FB9-90EC-CCA014AB453E}">
      <dgm:prSet/>
      <dgm:spPr/>
      <dgm:t>
        <a:bodyPr/>
        <a:lstStyle/>
        <a:p>
          <a:endParaRPr lang="en-US" b="0"/>
        </a:p>
      </dgm:t>
    </dgm:pt>
    <dgm:pt modelId="{7C84126F-14A6-4A1B-A2B4-A89F91CEF9B2}">
      <dgm:prSet phldrT="[Text]" custT="1"/>
      <dgm:spPr/>
      <dgm:t>
        <a:bodyPr/>
        <a:lstStyle/>
        <a:p>
          <a:r>
            <a:rPr lang="en-US" sz="1800" b="0" dirty="0" err="1" smtClean="0">
              <a:solidFill>
                <a:schemeClr val="tx1">
                  <a:lumMod val="85000"/>
                  <a:lumOff val="15000"/>
                </a:schemeClr>
              </a:solidFill>
            </a:rPr>
            <a:t>Strategi</a:t>
          </a:r>
          <a:r>
            <a:rPr lang="en-US" sz="1800" b="0" dirty="0" smtClean="0">
              <a:solidFill>
                <a:schemeClr val="tx1">
                  <a:lumMod val="85000"/>
                  <a:lumOff val="15000"/>
                </a:schemeClr>
              </a:solidFill>
            </a:rPr>
            <a:t> Price</a:t>
          </a:r>
          <a:endParaRPr lang="en-US" sz="1800" b="0" dirty="0"/>
        </a:p>
      </dgm:t>
    </dgm:pt>
    <dgm:pt modelId="{4F9FDDAA-DAC4-4F63-B53D-5F491B20ADD7}" type="parTrans" cxnId="{74F28308-3B1A-47C2-AB2C-3949677268D6}">
      <dgm:prSet/>
      <dgm:spPr/>
      <dgm:t>
        <a:bodyPr/>
        <a:lstStyle/>
        <a:p>
          <a:endParaRPr lang="en-US" b="0"/>
        </a:p>
      </dgm:t>
    </dgm:pt>
    <dgm:pt modelId="{5C12013F-D432-4301-BEDD-7C1429275C6C}" type="sibTrans" cxnId="{74F28308-3B1A-47C2-AB2C-3949677268D6}">
      <dgm:prSet/>
      <dgm:spPr/>
      <dgm:t>
        <a:bodyPr/>
        <a:lstStyle/>
        <a:p>
          <a:endParaRPr lang="en-US" b="0"/>
        </a:p>
      </dgm:t>
    </dgm:pt>
    <dgm:pt modelId="{D50CACEB-C3EC-4E23-AEB2-F9824BC87A36}">
      <dgm:prSet phldrT="[Text]" custT="1"/>
      <dgm:spPr/>
      <dgm:t>
        <a:bodyPr/>
        <a:lstStyle/>
        <a:p>
          <a:r>
            <a:rPr lang="en-US" sz="1800" b="0" dirty="0" err="1" smtClean="0">
              <a:solidFill>
                <a:schemeClr val="tx1">
                  <a:lumMod val="85000"/>
                  <a:lumOff val="15000"/>
                </a:schemeClr>
              </a:solidFill>
            </a:rPr>
            <a:t>Strategi</a:t>
          </a:r>
          <a:r>
            <a:rPr lang="en-US" sz="1800" b="0" dirty="0" smtClean="0">
              <a:solidFill>
                <a:schemeClr val="tx1">
                  <a:lumMod val="85000"/>
                  <a:lumOff val="15000"/>
                </a:schemeClr>
              </a:solidFill>
            </a:rPr>
            <a:t> Place</a:t>
          </a:r>
          <a:endParaRPr lang="en-US" sz="1800" b="0" dirty="0"/>
        </a:p>
      </dgm:t>
    </dgm:pt>
    <dgm:pt modelId="{0027CB58-2C15-4333-B8F7-C50A433B558F}" type="parTrans" cxnId="{0CAC0446-7091-446B-BB10-E7E8DDFEF004}">
      <dgm:prSet/>
      <dgm:spPr/>
      <dgm:t>
        <a:bodyPr/>
        <a:lstStyle/>
        <a:p>
          <a:endParaRPr lang="en-US" b="0"/>
        </a:p>
      </dgm:t>
    </dgm:pt>
    <dgm:pt modelId="{60086DC0-8A03-44B5-AFBF-0A138F4013BC}" type="sibTrans" cxnId="{0CAC0446-7091-446B-BB10-E7E8DDFEF004}">
      <dgm:prSet/>
      <dgm:spPr/>
      <dgm:t>
        <a:bodyPr/>
        <a:lstStyle/>
        <a:p>
          <a:endParaRPr lang="en-US" b="0"/>
        </a:p>
      </dgm:t>
    </dgm:pt>
    <dgm:pt modelId="{644CEB12-9F91-48AF-82B8-94F9BF8C447F}">
      <dgm:prSet phldrT="[Text]" custT="1"/>
      <dgm:spPr/>
      <dgm:t>
        <a:bodyPr/>
        <a:lstStyle/>
        <a:p>
          <a:r>
            <a:rPr lang="en-US" sz="1800" b="0" dirty="0" err="1" smtClean="0">
              <a:solidFill>
                <a:schemeClr val="tx1">
                  <a:lumMod val="85000"/>
                  <a:lumOff val="15000"/>
                </a:schemeClr>
              </a:solidFill>
            </a:rPr>
            <a:t>Strategi</a:t>
          </a:r>
          <a:r>
            <a:rPr lang="en-US" sz="1800" b="0" dirty="0" smtClean="0">
              <a:solidFill>
                <a:schemeClr val="tx1">
                  <a:lumMod val="85000"/>
                  <a:lumOff val="15000"/>
                </a:schemeClr>
              </a:solidFill>
            </a:rPr>
            <a:t> </a:t>
          </a:r>
          <a:r>
            <a:rPr lang="en-US" sz="1700" b="0" dirty="0" smtClean="0">
              <a:solidFill>
                <a:schemeClr val="tx1">
                  <a:lumMod val="85000"/>
                  <a:lumOff val="15000"/>
                </a:schemeClr>
              </a:solidFill>
            </a:rPr>
            <a:t>Promotion</a:t>
          </a:r>
          <a:endParaRPr lang="en-US" sz="1700" b="0" dirty="0"/>
        </a:p>
      </dgm:t>
    </dgm:pt>
    <dgm:pt modelId="{B27AE6BB-D427-4407-91AD-5F48731150AC}" type="parTrans" cxnId="{E7666967-C6A7-4A69-BC24-323A5BE8EDF6}">
      <dgm:prSet/>
      <dgm:spPr/>
      <dgm:t>
        <a:bodyPr/>
        <a:lstStyle/>
        <a:p>
          <a:endParaRPr lang="en-US" b="0"/>
        </a:p>
      </dgm:t>
    </dgm:pt>
    <dgm:pt modelId="{4113063C-3403-47C8-986E-4194DE186C7A}" type="sibTrans" cxnId="{E7666967-C6A7-4A69-BC24-323A5BE8EDF6}">
      <dgm:prSet/>
      <dgm:spPr/>
      <dgm:t>
        <a:bodyPr/>
        <a:lstStyle/>
        <a:p>
          <a:endParaRPr lang="en-US" b="0"/>
        </a:p>
      </dgm:t>
    </dgm:pt>
    <dgm:pt modelId="{9147B9CB-EEB9-445D-AD87-07EE09BB491F}">
      <dgm:prSet phldrT="[Text]" custT="1"/>
      <dgm:spPr/>
      <dgm:t>
        <a:bodyPr/>
        <a:lstStyle/>
        <a:p>
          <a:r>
            <a:rPr lang="en-US" sz="1800" b="0" dirty="0" err="1" smtClean="0"/>
            <a:t>Strategi</a:t>
          </a:r>
          <a:r>
            <a:rPr lang="en-US" sz="1800" b="0" dirty="0" smtClean="0"/>
            <a:t> People</a:t>
          </a:r>
          <a:endParaRPr lang="en-US" sz="1800" b="0" dirty="0"/>
        </a:p>
      </dgm:t>
    </dgm:pt>
    <dgm:pt modelId="{7E865566-9724-4A7C-ADEC-104BEF35818B}" type="parTrans" cxnId="{140DA316-2DD8-47C1-B26D-59172AF15C07}">
      <dgm:prSet/>
      <dgm:spPr/>
      <dgm:t>
        <a:bodyPr/>
        <a:lstStyle/>
        <a:p>
          <a:endParaRPr lang="en-US" b="0"/>
        </a:p>
      </dgm:t>
    </dgm:pt>
    <dgm:pt modelId="{4E2D3844-DFD4-4B60-9F8E-CDDA295B3258}" type="sibTrans" cxnId="{140DA316-2DD8-47C1-B26D-59172AF15C07}">
      <dgm:prSet/>
      <dgm:spPr/>
      <dgm:t>
        <a:bodyPr/>
        <a:lstStyle/>
        <a:p>
          <a:endParaRPr lang="en-US" b="0"/>
        </a:p>
      </dgm:t>
    </dgm:pt>
    <dgm:pt modelId="{81FC6351-A112-495B-836A-F1EB51C5B190}">
      <dgm:prSet phldrT="[Text]" custT="1"/>
      <dgm:spPr/>
      <dgm:t>
        <a:bodyPr/>
        <a:lstStyle/>
        <a:p>
          <a:r>
            <a:rPr lang="en-US" sz="1800" b="0" dirty="0" err="1" smtClean="0"/>
            <a:t>Strategi</a:t>
          </a:r>
          <a:r>
            <a:rPr lang="en-US" sz="1800" b="0" dirty="0" smtClean="0"/>
            <a:t> Process</a:t>
          </a:r>
          <a:endParaRPr lang="en-US" sz="1800" b="0" dirty="0"/>
        </a:p>
      </dgm:t>
    </dgm:pt>
    <dgm:pt modelId="{12CBDC41-3098-4DFB-95B0-8555A79519C4}" type="parTrans" cxnId="{D6B8539C-145F-4533-B99D-6EEA99B0ACDE}">
      <dgm:prSet/>
      <dgm:spPr/>
      <dgm:t>
        <a:bodyPr/>
        <a:lstStyle/>
        <a:p>
          <a:endParaRPr lang="en-US" b="0"/>
        </a:p>
      </dgm:t>
    </dgm:pt>
    <dgm:pt modelId="{94DB393F-FC16-4300-8868-2F3E3D95B80D}" type="sibTrans" cxnId="{D6B8539C-145F-4533-B99D-6EEA99B0ACDE}">
      <dgm:prSet/>
      <dgm:spPr/>
      <dgm:t>
        <a:bodyPr/>
        <a:lstStyle/>
        <a:p>
          <a:endParaRPr lang="en-US" b="0"/>
        </a:p>
      </dgm:t>
    </dgm:pt>
    <dgm:pt modelId="{E1B5CF3C-B6EF-49D8-92AD-A6EEB5F6310B}">
      <dgm:prSet phldrT="[Text]" custT="1"/>
      <dgm:spPr/>
      <dgm:t>
        <a:bodyPr/>
        <a:lstStyle/>
        <a:p>
          <a:r>
            <a:rPr lang="en-US" sz="1800" b="0" dirty="0" err="1" smtClean="0"/>
            <a:t>Strategi</a:t>
          </a:r>
          <a:r>
            <a:rPr lang="en-US" sz="1800" b="0" dirty="0" smtClean="0"/>
            <a:t> Physical Evidence</a:t>
          </a:r>
          <a:endParaRPr lang="en-US" sz="1800" b="0" dirty="0"/>
        </a:p>
      </dgm:t>
    </dgm:pt>
    <dgm:pt modelId="{57F572C4-FAA7-4E3D-A47C-E31213403D6F}" type="parTrans" cxnId="{29B01810-95E3-4DD7-B187-675398DE75B4}">
      <dgm:prSet/>
      <dgm:spPr/>
      <dgm:t>
        <a:bodyPr/>
        <a:lstStyle/>
        <a:p>
          <a:endParaRPr lang="en-US" b="0"/>
        </a:p>
      </dgm:t>
    </dgm:pt>
    <dgm:pt modelId="{FF645716-94BD-40DF-9BE7-6A9F4E771057}" type="sibTrans" cxnId="{29B01810-95E3-4DD7-B187-675398DE75B4}">
      <dgm:prSet/>
      <dgm:spPr/>
      <dgm:t>
        <a:bodyPr/>
        <a:lstStyle/>
        <a:p>
          <a:endParaRPr lang="en-US" b="0"/>
        </a:p>
      </dgm:t>
    </dgm:pt>
    <dgm:pt modelId="{EDC2E161-4DEF-4996-A8A9-6648769299FF}" type="pres">
      <dgm:prSet presAssocID="{C7E9436C-BE11-4F50-9D90-41002A137CC4}" presName="composite" presStyleCnt="0">
        <dgm:presLayoutVars>
          <dgm:chMax val="1"/>
          <dgm:dir/>
          <dgm:resizeHandles val="exact"/>
        </dgm:presLayoutVars>
      </dgm:prSet>
      <dgm:spPr/>
    </dgm:pt>
    <dgm:pt modelId="{B5B9957C-E1AA-4643-8187-715566B00ABA}" type="pres">
      <dgm:prSet presAssocID="{C7E9436C-BE11-4F50-9D90-41002A137CC4}" presName="radial" presStyleCnt="0">
        <dgm:presLayoutVars>
          <dgm:animLvl val="ctr"/>
        </dgm:presLayoutVars>
      </dgm:prSet>
      <dgm:spPr/>
    </dgm:pt>
    <dgm:pt modelId="{E6878E92-470C-4CCE-9A0E-2EFD552F84BF}" type="pres">
      <dgm:prSet presAssocID="{31A20AC6-B549-45D3-92BC-3D2CA24538C9}" presName="centerShape" presStyleLbl="vennNode1" presStyleIdx="0" presStyleCnt="8"/>
      <dgm:spPr/>
      <dgm:t>
        <a:bodyPr/>
        <a:lstStyle/>
        <a:p>
          <a:endParaRPr lang="en-US"/>
        </a:p>
      </dgm:t>
    </dgm:pt>
    <dgm:pt modelId="{C501D03F-D20F-49AC-AA70-758194FDDE0A}" type="pres">
      <dgm:prSet presAssocID="{480EC211-79F0-4359-B869-BEEE4EB7FE26}" presName="node" presStyleLbl="vennNode1" presStyleIdx="1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BC810B5-608C-4687-971C-6A388C3383F7}" type="pres">
      <dgm:prSet presAssocID="{7C84126F-14A6-4A1B-A2B4-A89F91CEF9B2}" presName="node" presStyleLbl="vennNode1" presStyleIdx="2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60B7C46-C378-4A71-8CB5-D478D607595F}" type="pres">
      <dgm:prSet presAssocID="{D50CACEB-C3EC-4E23-AEB2-F9824BC87A36}" presName="node" presStyleLbl="vennNode1" presStyleIdx="3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3151577-9322-49BD-BA8E-625A5FE33C19}" type="pres">
      <dgm:prSet presAssocID="{644CEB12-9F91-48AF-82B8-94F9BF8C447F}" presName="node" presStyleLbl="vennNode1" presStyleIdx="4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F5145B1-9D50-4ABC-B473-114EC40E6AE9}" type="pres">
      <dgm:prSet presAssocID="{9147B9CB-EEB9-445D-AD87-07EE09BB491F}" presName="node" presStyleLbl="vennNode1" presStyleIdx="5" presStyleCnt="8">
        <dgm:presLayoutVars>
          <dgm:bulletEnabled val="1"/>
        </dgm:presLayoutVars>
      </dgm:prSet>
      <dgm:spPr/>
    </dgm:pt>
    <dgm:pt modelId="{F2B4CF8B-D0A8-4C24-BADD-C29E328BDF74}" type="pres">
      <dgm:prSet presAssocID="{81FC6351-A112-495B-836A-F1EB51C5B190}" presName="node" presStyleLbl="vennNode1" presStyleIdx="6" presStyleCnt="8">
        <dgm:presLayoutVars>
          <dgm:bulletEnabled val="1"/>
        </dgm:presLayoutVars>
      </dgm:prSet>
      <dgm:spPr/>
    </dgm:pt>
    <dgm:pt modelId="{4488E37F-ADCE-4C1F-936B-778B89C0DCD0}" type="pres">
      <dgm:prSet presAssocID="{E1B5CF3C-B6EF-49D8-92AD-A6EEB5F6310B}" presName="node" presStyleLbl="vennNode1" presStyleIdx="7" presStyleCnt="8">
        <dgm:presLayoutVars>
          <dgm:bulletEnabled val="1"/>
        </dgm:presLayoutVars>
      </dgm:prSet>
      <dgm:spPr/>
    </dgm:pt>
  </dgm:ptLst>
  <dgm:cxnLst>
    <dgm:cxn modelId="{29B01810-95E3-4DD7-B187-675398DE75B4}" srcId="{31A20AC6-B549-45D3-92BC-3D2CA24538C9}" destId="{E1B5CF3C-B6EF-49D8-92AD-A6EEB5F6310B}" srcOrd="6" destOrd="0" parTransId="{57F572C4-FAA7-4E3D-A47C-E31213403D6F}" sibTransId="{FF645716-94BD-40DF-9BE7-6A9F4E771057}"/>
    <dgm:cxn modelId="{E7666967-C6A7-4A69-BC24-323A5BE8EDF6}" srcId="{31A20AC6-B549-45D3-92BC-3D2CA24538C9}" destId="{644CEB12-9F91-48AF-82B8-94F9BF8C447F}" srcOrd="3" destOrd="0" parTransId="{B27AE6BB-D427-4407-91AD-5F48731150AC}" sibTransId="{4113063C-3403-47C8-986E-4194DE186C7A}"/>
    <dgm:cxn modelId="{74F28308-3B1A-47C2-AB2C-3949677268D6}" srcId="{31A20AC6-B549-45D3-92BC-3D2CA24538C9}" destId="{7C84126F-14A6-4A1B-A2B4-A89F91CEF9B2}" srcOrd="1" destOrd="0" parTransId="{4F9FDDAA-DAC4-4F63-B53D-5F491B20ADD7}" sibTransId="{5C12013F-D432-4301-BEDD-7C1429275C6C}"/>
    <dgm:cxn modelId="{5CC3CC6D-4754-4FB9-90EC-CCA014AB453E}" srcId="{31A20AC6-B549-45D3-92BC-3D2CA24538C9}" destId="{480EC211-79F0-4359-B869-BEEE4EB7FE26}" srcOrd="0" destOrd="0" parTransId="{571C8E5D-49AD-40AC-A544-2AC5586562C4}" sibTransId="{E384CEB5-961C-4E11-A6C5-9A41228888AF}"/>
    <dgm:cxn modelId="{D6B8539C-145F-4533-B99D-6EEA99B0ACDE}" srcId="{31A20AC6-B549-45D3-92BC-3D2CA24538C9}" destId="{81FC6351-A112-495B-836A-F1EB51C5B190}" srcOrd="5" destOrd="0" parTransId="{12CBDC41-3098-4DFB-95B0-8555A79519C4}" sibTransId="{94DB393F-FC16-4300-8868-2F3E3D95B80D}"/>
    <dgm:cxn modelId="{B35B3AC7-737A-45D7-AB4C-962239A7AD1E}" type="presOf" srcId="{C7E9436C-BE11-4F50-9D90-41002A137CC4}" destId="{EDC2E161-4DEF-4996-A8A9-6648769299FF}" srcOrd="0" destOrd="0" presId="urn:microsoft.com/office/officeart/2005/8/layout/radial3"/>
    <dgm:cxn modelId="{2DDDAA25-425E-4894-928D-E09BF909D97F}" type="presOf" srcId="{D50CACEB-C3EC-4E23-AEB2-F9824BC87A36}" destId="{560B7C46-C378-4A71-8CB5-D478D607595F}" srcOrd="0" destOrd="0" presId="urn:microsoft.com/office/officeart/2005/8/layout/radial3"/>
    <dgm:cxn modelId="{489AE72A-C9EE-4CDF-862E-1061CEFC7A9E}" srcId="{C7E9436C-BE11-4F50-9D90-41002A137CC4}" destId="{31A20AC6-B549-45D3-92BC-3D2CA24538C9}" srcOrd="0" destOrd="0" parTransId="{954E1878-83DA-4CE1-9F47-6E7A0A3F0454}" sibTransId="{486644DE-B5EF-470E-99FA-7BF5DE0FEABE}"/>
    <dgm:cxn modelId="{0CAC0446-7091-446B-BB10-E7E8DDFEF004}" srcId="{31A20AC6-B549-45D3-92BC-3D2CA24538C9}" destId="{D50CACEB-C3EC-4E23-AEB2-F9824BC87A36}" srcOrd="2" destOrd="0" parTransId="{0027CB58-2C15-4333-B8F7-C50A433B558F}" sibTransId="{60086DC0-8A03-44B5-AFBF-0A138F4013BC}"/>
    <dgm:cxn modelId="{91E5911F-E00E-49D5-91C4-4C457AEBF18F}" type="presOf" srcId="{81FC6351-A112-495B-836A-F1EB51C5B190}" destId="{F2B4CF8B-D0A8-4C24-BADD-C29E328BDF74}" srcOrd="0" destOrd="0" presId="urn:microsoft.com/office/officeart/2005/8/layout/radial3"/>
    <dgm:cxn modelId="{271F778B-CC90-4EA2-807D-B9FA6E955974}" type="presOf" srcId="{E1B5CF3C-B6EF-49D8-92AD-A6EEB5F6310B}" destId="{4488E37F-ADCE-4C1F-936B-778B89C0DCD0}" srcOrd="0" destOrd="0" presId="urn:microsoft.com/office/officeart/2005/8/layout/radial3"/>
    <dgm:cxn modelId="{33806BFE-67A9-4832-8F7C-88AD651B5338}" type="presOf" srcId="{644CEB12-9F91-48AF-82B8-94F9BF8C447F}" destId="{03151577-9322-49BD-BA8E-625A5FE33C19}" srcOrd="0" destOrd="0" presId="urn:microsoft.com/office/officeart/2005/8/layout/radial3"/>
    <dgm:cxn modelId="{140DA316-2DD8-47C1-B26D-59172AF15C07}" srcId="{31A20AC6-B549-45D3-92BC-3D2CA24538C9}" destId="{9147B9CB-EEB9-445D-AD87-07EE09BB491F}" srcOrd="4" destOrd="0" parTransId="{7E865566-9724-4A7C-ADEC-104BEF35818B}" sibTransId="{4E2D3844-DFD4-4B60-9F8E-CDDA295B3258}"/>
    <dgm:cxn modelId="{AA12E259-9F4A-4050-9D00-1A12CEACC6ED}" type="presOf" srcId="{480EC211-79F0-4359-B869-BEEE4EB7FE26}" destId="{C501D03F-D20F-49AC-AA70-758194FDDE0A}" srcOrd="0" destOrd="0" presId="urn:microsoft.com/office/officeart/2005/8/layout/radial3"/>
    <dgm:cxn modelId="{9FB04C67-0CD6-46C8-9757-EF97F23B6AB7}" type="presOf" srcId="{31A20AC6-B549-45D3-92BC-3D2CA24538C9}" destId="{E6878E92-470C-4CCE-9A0E-2EFD552F84BF}" srcOrd="0" destOrd="0" presId="urn:microsoft.com/office/officeart/2005/8/layout/radial3"/>
    <dgm:cxn modelId="{194B1714-1098-4B71-8656-EF14261797F5}" type="presOf" srcId="{9147B9CB-EEB9-445D-AD87-07EE09BB491F}" destId="{3F5145B1-9D50-4ABC-B473-114EC40E6AE9}" srcOrd="0" destOrd="0" presId="urn:microsoft.com/office/officeart/2005/8/layout/radial3"/>
    <dgm:cxn modelId="{15D8D9A3-035C-4046-BC85-C0DFD30021F9}" type="presOf" srcId="{7C84126F-14A6-4A1B-A2B4-A89F91CEF9B2}" destId="{4BC810B5-608C-4687-971C-6A388C3383F7}" srcOrd="0" destOrd="0" presId="urn:microsoft.com/office/officeart/2005/8/layout/radial3"/>
    <dgm:cxn modelId="{12C435D7-BF36-4952-ABD4-B4EA5FE3A705}" type="presParOf" srcId="{EDC2E161-4DEF-4996-A8A9-6648769299FF}" destId="{B5B9957C-E1AA-4643-8187-715566B00ABA}" srcOrd="0" destOrd="0" presId="urn:microsoft.com/office/officeart/2005/8/layout/radial3"/>
    <dgm:cxn modelId="{5BC2387A-6C1E-49B7-B76A-102BCC195099}" type="presParOf" srcId="{B5B9957C-E1AA-4643-8187-715566B00ABA}" destId="{E6878E92-470C-4CCE-9A0E-2EFD552F84BF}" srcOrd="0" destOrd="0" presId="urn:microsoft.com/office/officeart/2005/8/layout/radial3"/>
    <dgm:cxn modelId="{89F151E3-BBED-49D5-A2F2-F4972FB13D8B}" type="presParOf" srcId="{B5B9957C-E1AA-4643-8187-715566B00ABA}" destId="{C501D03F-D20F-49AC-AA70-758194FDDE0A}" srcOrd="1" destOrd="0" presId="urn:microsoft.com/office/officeart/2005/8/layout/radial3"/>
    <dgm:cxn modelId="{216EFBDF-08DA-469C-ADAA-44B820222740}" type="presParOf" srcId="{B5B9957C-E1AA-4643-8187-715566B00ABA}" destId="{4BC810B5-608C-4687-971C-6A388C3383F7}" srcOrd="2" destOrd="0" presId="urn:microsoft.com/office/officeart/2005/8/layout/radial3"/>
    <dgm:cxn modelId="{A5C1D8CD-75AD-4104-A321-C62E72321414}" type="presParOf" srcId="{B5B9957C-E1AA-4643-8187-715566B00ABA}" destId="{560B7C46-C378-4A71-8CB5-D478D607595F}" srcOrd="3" destOrd="0" presId="urn:microsoft.com/office/officeart/2005/8/layout/radial3"/>
    <dgm:cxn modelId="{4E421C57-6C11-4FD5-A9FB-1409D6D35F86}" type="presParOf" srcId="{B5B9957C-E1AA-4643-8187-715566B00ABA}" destId="{03151577-9322-49BD-BA8E-625A5FE33C19}" srcOrd="4" destOrd="0" presId="urn:microsoft.com/office/officeart/2005/8/layout/radial3"/>
    <dgm:cxn modelId="{83578D87-D851-4653-BE87-AC4F07AC20D3}" type="presParOf" srcId="{B5B9957C-E1AA-4643-8187-715566B00ABA}" destId="{3F5145B1-9D50-4ABC-B473-114EC40E6AE9}" srcOrd="5" destOrd="0" presId="urn:microsoft.com/office/officeart/2005/8/layout/radial3"/>
    <dgm:cxn modelId="{BFB84AE2-A389-4447-AE8C-3BD180347B38}" type="presParOf" srcId="{B5B9957C-E1AA-4643-8187-715566B00ABA}" destId="{F2B4CF8B-D0A8-4C24-BADD-C29E328BDF74}" srcOrd="6" destOrd="0" presId="urn:microsoft.com/office/officeart/2005/8/layout/radial3"/>
    <dgm:cxn modelId="{63C64E7B-26FA-4CE7-B589-86D93C7357A1}" type="presParOf" srcId="{B5B9957C-E1AA-4643-8187-715566B00ABA}" destId="{4488E37F-ADCE-4C1F-936B-778B89C0DCD0}" srcOrd="7" destOrd="0" presId="urn:microsoft.com/office/officeart/2005/8/layout/radial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6878E92-470C-4CCE-9A0E-2EFD552F84BF}">
      <dsp:nvSpPr>
        <dsp:cNvPr id="0" name=""/>
        <dsp:cNvSpPr/>
      </dsp:nvSpPr>
      <dsp:spPr>
        <a:xfrm>
          <a:off x="2534708" y="1278724"/>
          <a:ext cx="3058583" cy="3058583"/>
        </a:xfrm>
        <a:prstGeom prst="ellipse">
          <a:avLst/>
        </a:prstGeom>
        <a:solidFill>
          <a:schemeClr val="accent5">
            <a:alpha val="50000"/>
            <a:hueOff val="0"/>
            <a:satOff val="0"/>
            <a:lumOff val="0"/>
            <a:alphaOff val="0"/>
          </a:schemeClr>
        </a:solidFill>
        <a:ln w="11429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44450" tIns="44450" rIns="44450" bIns="44450" numCol="1" spcCol="1270" anchor="ctr" anchorCtr="0">
          <a:noAutofit/>
        </a:bodyPr>
        <a:lstStyle/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500" b="0" kern="1200" dirty="0" err="1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Strategi</a:t>
          </a:r>
          <a:r>
            <a:rPr lang="en-US" sz="3500" b="0" kern="1200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Marketing Mix </a:t>
          </a:r>
          <a:endParaRPr lang="en-US" sz="3500" b="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2982627" y="1726643"/>
        <a:ext cx="2162745" cy="2162745"/>
      </dsp:txXfrm>
    </dsp:sp>
    <dsp:sp modelId="{C501D03F-D20F-49AC-AA70-758194FDDE0A}">
      <dsp:nvSpPr>
        <dsp:cNvPr id="0" name=""/>
        <dsp:cNvSpPr/>
      </dsp:nvSpPr>
      <dsp:spPr>
        <a:xfrm>
          <a:off x="3299354" y="50405"/>
          <a:ext cx="1529291" cy="1529291"/>
        </a:xfrm>
        <a:prstGeom prst="ellipse">
          <a:avLst/>
        </a:prstGeom>
        <a:solidFill>
          <a:schemeClr val="accent5">
            <a:alpha val="50000"/>
            <a:hueOff val="-717224"/>
            <a:satOff val="5870"/>
            <a:lumOff val="-952"/>
            <a:alphaOff val="0"/>
          </a:schemeClr>
        </a:solidFill>
        <a:ln w="11429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0" kern="1200" dirty="0" err="1" smtClean="0">
              <a:solidFill>
                <a:schemeClr val="tx1">
                  <a:lumMod val="85000"/>
                  <a:lumOff val="15000"/>
                </a:schemeClr>
              </a:solidFill>
            </a:rPr>
            <a:t>Strategi</a:t>
          </a:r>
          <a:r>
            <a:rPr lang="en-US" sz="1800" b="0" kern="1200" dirty="0" smtClean="0">
              <a:solidFill>
                <a:schemeClr val="tx1">
                  <a:lumMod val="85000"/>
                  <a:lumOff val="15000"/>
                </a:schemeClr>
              </a:solidFill>
            </a:rPr>
            <a:t> Product</a:t>
          </a:r>
          <a:endParaRPr lang="en-US" sz="1800" b="0" kern="1200" dirty="0"/>
        </a:p>
      </dsp:txBody>
      <dsp:txXfrm>
        <a:off x="3523313" y="274364"/>
        <a:ext cx="1081373" cy="1081373"/>
      </dsp:txXfrm>
    </dsp:sp>
    <dsp:sp modelId="{4BC810B5-608C-4687-971C-6A388C3383F7}">
      <dsp:nvSpPr>
        <dsp:cNvPr id="0" name=""/>
        <dsp:cNvSpPr/>
      </dsp:nvSpPr>
      <dsp:spPr>
        <a:xfrm>
          <a:off x="4857517" y="800776"/>
          <a:ext cx="1529291" cy="1529291"/>
        </a:xfrm>
        <a:prstGeom prst="ellipse">
          <a:avLst/>
        </a:prstGeom>
        <a:solidFill>
          <a:schemeClr val="accent5">
            <a:alpha val="50000"/>
            <a:hueOff val="-1434448"/>
            <a:satOff val="11741"/>
            <a:lumOff val="-1905"/>
            <a:alphaOff val="0"/>
          </a:schemeClr>
        </a:solidFill>
        <a:ln w="11429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0" kern="1200" dirty="0" err="1" smtClean="0">
              <a:solidFill>
                <a:schemeClr val="tx1">
                  <a:lumMod val="85000"/>
                  <a:lumOff val="15000"/>
                </a:schemeClr>
              </a:solidFill>
            </a:rPr>
            <a:t>Strategi</a:t>
          </a:r>
          <a:r>
            <a:rPr lang="en-US" sz="1800" b="0" kern="1200" dirty="0" smtClean="0">
              <a:solidFill>
                <a:schemeClr val="tx1">
                  <a:lumMod val="85000"/>
                  <a:lumOff val="15000"/>
                </a:schemeClr>
              </a:solidFill>
            </a:rPr>
            <a:t> Price</a:t>
          </a:r>
          <a:endParaRPr lang="en-US" sz="1800" b="0" kern="1200" dirty="0"/>
        </a:p>
      </dsp:txBody>
      <dsp:txXfrm>
        <a:off x="5081476" y="1024735"/>
        <a:ext cx="1081373" cy="1081373"/>
      </dsp:txXfrm>
    </dsp:sp>
    <dsp:sp modelId="{560B7C46-C378-4A71-8CB5-D478D607595F}">
      <dsp:nvSpPr>
        <dsp:cNvPr id="0" name=""/>
        <dsp:cNvSpPr/>
      </dsp:nvSpPr>
      <dsp:spPr>
        <a:xfrm>
          <a:off x="5242351" y="2486846"/>
          <a:ext cx="1529291" cy="1529291"/>
        </a:xfrm>
        <a:prstGeom prst="ellipse">
          <a:avLst/>
        </a:prstGeom>
        <a:solidFill>
          <a:schemeClr val="accent5">
            <a:alpha val="50000"/>
            <a:hueOff val="-2151671"/>
            <a:satOff val="17611"/>
            <a:lumOff val="-2857"/>
            <a:alphaOff val="0"/>
          </a:schemeClr>
        </a:solidFill>
        <a:ln w="11429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0" kern="1200" dirty="0" err="1" smtClean="0">
              <a:solidFill>
                <a:schemeClr val="tx1">
                  <a:lumMod val="85000"/>
                  <a:lumOff val="15000"/>
                </a:schemeClr>
              </a:solidFill>
            </a:rPr>
            <a:t>Strategi</a:t>
          </a:r>
          <a:r>
            <a:rPr lang="en-US" sz="1800" b="0" kern="1200" dirty="0" smtClean="0">
              <a:solidFill>
                <a:schemeClr val="tx1">
                  <a:lumMod val="85000"/>
                  <a:lumOff val="15000"/>
                </a:schemeClr>
              </a:solidFill>
            </a:rPr>
            <a:t> Place</a:t>
          </a:r>
          <a:endParaRPr lang="en-US" sz="1800" b="0" kern="1200" dirty="0"/>
        </a:p>
      </dsp:txBody>
      <dsp:txXfrm>
        <a:off x="5466310" y="2710805"/>
        <a:ext cx="1081373" cy="1081373"/>
      </dsp:txXfrm>
    </dsp:sp>
    <dsp:sp modelId="{03151577-9322-49BD-BA8E-625A5FE33C19}">
      <dsp:nvSpPr>
        <dsp:cNvPr id="0" name=""/>
        <dsp:cNvSpPr/>
      </dsp:nvSpPr>
      <dsp:spPr>
        <a:xfrm>
          <a:off x="4164069" y="3838970"/>
          <a:ext cx="1529291" cy="1529291"/>
        </a:xfrm>
        <a:prstGeom prst="ellipse">
          <a:avLst/>
        </a:prstGeom>
        <a:solidFill>
          <a:schemeClr val="accent5">
            <a:alpha val="50000"/>
            <a:hueOff val="-2868895"/>
            <a:satOff val="23482"/>
            <a:lumOff val="-3809"/>
            <a:alphaOff val="0"/>
          </a:schemeClr>
        </a:solidFill>
        <a:ln w="11429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0" kern="1200" dirty="0" err="1" smtClean="0">
              <a:solidFill>
                <a:schemeClr val="tx1">
                  <a:lumMod val="85000"/>
                  <a:lumOff val="15000"/>
                </a:schemeClr>
              </a:solidFill>
            </a:rPr>
            <a:t>Strategi</a:t>
          </a:r>
          <a:r>
            <a:rPr lang="en-US" sz="1800" b="0" kern="1200" dirty="0" smtClean="0">
              <a:solidFill>
                <a:schemeClr val="tx1">
                  <a:lumMod val="85000"/>
                  <a:lumOff val="15000"/>
                </a:schemeClr>
              </a:solidFill>
            </a:rPr>
            <a:t> </a:t>
          </a:r>
          <a:r>
            <a:rPr lang="en-US" sz="1700" b="0" kern="1200" dirty="0" smtClean="0">
              <a:solidFill>
                <a:schemeClr val="tx1">
                  <a:lumMod val="85000"/>
                  <a:lumOff val="15000"/>
                </a:schemeClr>
              </a:solidFill>
            </a:rPr>
            <a:t>Promotion</a:t>
          </a:r>
          <a:endParaRPr lang="en-US" sz="1700" b="0" kern="1200" dirty="0"/>
        </a:p>
      </dsp:txBody>
      <dsp:txXfrm>
        <a:off x="4388028" y="4062929"/>
        <a:ext cx="1081373" cy="1081373"/>
      </dsp:txXfrm>
    </dsp:sp>
    <dsp:sp modelId="{3F5145B1-9D50-4ABC-B473-114EC40E6AE9}">
      <dsp:nvSpPr>
        <dsp:cNvPr id="0" name=""/>
        <dsp:cNvSpPr/>
      </dsp:nvSpPr>
      <dsp:spPr>
        <a:xfrm>
          <a:off x="2434638" y="3838970"/>
          <a:ext cx="1529291" cy="1529291"/>
        </a:xfrm>
        <a:prstGeom prst="ellipse">
          <a:avLst/>
        </a:prstGeom>
        <a:solidFill>
          <a:schemeClr val="accent5">
            <a:alpha val="50000"/>
            <a:hueOff val="-3586119"/>
            <a:satOff val="29352"/>
            <a:lumOff val="-4761"/>
            <a:alphaOff val="0"/>
          </a:schemeClr>
        </a:solidFill>
        <a:ln w="11429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0" kern="1200" dirty="0" err="1" smtClean="0"/>
            <a:t>Strategi</a:t>
          </a:r>
          <a:r>
            <a:rPr lang="en-US" sz="1800" b="0" kern="1200" dirty="0" smtClean="0"/>
            <a:t> People</a:t>
          </a:r>
          <a:endParaRPr lang="en-US" sz="1800" b="0" kern="1200" dirty="0"/>
        </a:p>
      </dsp:txBody>
      <dsp:txXfrm>
        <a:off x="2658597" y="4062929"/>
        <a:ext cx="1081373" cy="1081373"/>
      </dsp:txXfrm>
    </dsp:sp>
    <dsp:sp modelId="{F2B4CF8B-D0A8-4C24-BADD-C29E328BDF74}">
      <dsp:nvSpPr>
        <dsp:cNvPr id="0" name=""/>
        <dsp:cNvSpPr/>
      </dsp:nvSpPr>
      <dsp:spPr>
        <a:xfrm>
          <a:off x="1356356" y="2486846"/>
          <a:ext cx="1529291" cy="1529291"/>
        </a:xfrm>
        <a:prstGeom prst="ellipse">
          <a:avLst/>
        </a:prstGeom>
        <a:solidFill>
          <a:schemeClr val="accent5">
            <a:alpha val="50000"/>
            <a:hueOff val="-4303342"/>
            <a:satOff val="35223"/>
            <a:lumOff val="-5714"/>
            <a:alphaOff val="0"/>
          </a:schemeClr>
        </a:solidFill>
        <a:ln w="11429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0" kern="1200" dirty="0" err="1" smtClean="0"/>
            <a:t>Strategi</a:t>
          </a:r>
          <a:r>
            <a:rPr lang="en-US" sz="1800" b="0" kern="1200" dirty="0" smtClean="0"/>
            <a:t> Process</a:t>
          </a:r>
          <a:endParaRPr lang="en-US" sz="1800" b="0" kern="1200" dirty="0"/>
        </a:p>
      </dsp:txBody>
      <dsp:txXfrm>
        <a:off x="1580315" y="2710805"/>
        <a:ext cx="1081373" cy="1081373"/>
      </dsp:txXfrm>
    </dsp:sp>
    <dsp:sp modelId="{4488E37F-ADCE-4C1F-936B-778B89C0DCD0}">
      <dsp:nvSpPr>
        <dsp:cNvPr id="0" name=""/>
        <dsp:cNvSpPr/>
      </dsp:nvSpPr>
      <dsp:spPr>
        <a:xfrm>
          <a:off x="1741191" y="800776"/>
          <a:ext cx="1529291" cy="1529291"/>
        </a:xfrm>
        <a:prstGeom prst="ellipse">
          <a:avLst/>
        </a:prstGeom>
        <a:solidFill>
          <a:schemeClr val="accent5">
            <a:alpha val="50000"/>
            <a:hueOff val="-5020566"/>
            <a:satOff val="41093"/>
            <a:lumOff val="-6666"/>
            <a:alphaOff val="0"/>
          </a:schemeClr>
        </a:solidFill>
        <a:ln w="11429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0" kern="1200" dirty="0" err="1" smtClean="0"/>
            <a:t>Strategi</a:t>
          </a:r>
          <a:r>
            <a:rPr lang="en-US" sz="1800" b="0" kern="1200" dirty="0" smtClean="0"/>
            <a:t> Physical Evidence</a:t>
          </a:r>
          <a:endParaRPr lang="en-US" sz="1800" b="0" kern="1200" dirty="0"/>
        </a:p>
      </dsp:txBody>
      <dsp:txXfrm>
        <a:off x="1965150" y="1024735"/>
        <a:ext cx="1081373" cy="108137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3">
  <dgm:title val=""/>
  <dgm:desc val=""/>
  <dgm:catLst>
    <dgm:cat type="relationship" pri="31000"/>
    <dgm:cat type="cycle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onstrLst/>
    <dgm:ruleLst/>
    <dgm:layoutNode name="radial">
      <dgm:varLst>
        <dgm:animLvl val="ctr"/>
      </dgm:varLst>
      <dgm:choose name="Name0">
        <dgm:if name="Name1" func="var" arg="dir" op="equ" val="norm">
          <dgm:choose name="Name2">
            <dgm:if name="Name3" axis="ch ch" ptType="node node" st="1 1" cnt="1 0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else name="Name4">
              <dgm:alg type="cycle">
                <dgm:param type="stAng" val="0"/>
                <dgm:param type="spanAng" val="360"/>
                <dgm:param type="ctrShpMap" val="fNode"/>
              </dgm:alg>
            </dgm:else>
          </dgm:choose>
        </dgm:if>
        <dgm:else name="Name5">
          <dgm:alg type="cycle">
            <dgm:param type="stAng" val="0"/>
            <dgm:param type="spanAng" val="-360"/>
            <dgm:param type="ctrShpMap" val="fNode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enterShape" refType="w"/>
        <dgm:constr type="h" for="ch" forName="centerShape" refType="h"/>
        <dgm:constr type="w" for="ch" forName="node" refType="w" fact="0.5"/>
        <dgm:constr type="h" for="ch" forName="node" refType="h" fact="0.5"/>
        <dgm:constr type="sp" refType="w" refFor="ch" refForName="node" fact="-0.2"/>
        <dgm:constr type="sibSp" refType="w" refFor="ch" refForName="node" fact="-0.2"/>
        <dgm:constr type="primFontSz" for="ch" forName="centerShape" val="65"/>
        <dgm:constr type="primFontSz" for="des" forName="node" val="65"/>
        <dgm:constr type="primFontSz" for="ch" forName="node" refType="primFontSz" refFor="ch" refForName="centerShape" op="lte"/>
      </dgm:constrLst>
      <dgm:ruleLst/>
      <dgm:forEach name="Name6" axis="ch" ptType="node" cnt="1">
        <dgm:layoutNode name="centerShape" styleLbl="vennNode1">
          <dgm:alg type="tx"/>
          <dgm:shape xmlns:r="http://schemas.openxmlformats.org/officeDocument/2006/relationships" type="ellipse" r:blip="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7" axis="ch" ptType="node">
          <dgm:layoutNode name="node" styleLbl="venn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47F483A-C572-4178-8A68-28D45CA53C1D}" type="datetimeFigureOut">
              <a:rPr lang="en-US" smtClean="0"/>
              <a:t>9/30/2020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E6188E-A0CE-4531-96B6-5967CE3B24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24913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BE00940E-C12A-4557-B56F-417D188F905E}" type="slidenum">
              <a:rPr lang="en-US"/>
              <a:pPr/>
              <a:t>8</a:t>
            </a:fld>
            <a:endParaRPr lang="en-US"/>
          </a:p>
        </p:txBody>
      </p:sp>
      <p:sp>
        <p:nvSpPr>
          <p:cNvPr id="55299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30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id-ID" smtClean="0"/>
          </a:p>
        </p:txBody>
      </p:sp>
    </p:spTree>
    <p:extLst>
      <p:ext uri="{BB962C8B-B14F-4D97-AF65-F5344CB8AC3E}">
        <p14:creationId xmlns:p14="http://schemas.microsoft.com/office/powerpoint/2010/main" val="287347555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31788" y="698500"/>
            <a:ext cx="6191250" cy="3482975"/>
          </a:xfrm>
          <a:ln cap="flat"/>
        </p:spPr>
      </p:sp>
    </p:spTree>
    <p:extLst>
      <p:ext uri="{BB962C8B-B14F-4D97-AF65-F5344CB8AC3E}">
        <p14:creationId xmlns:p14="http://schemas.microsoft.com/office/powerpoint/2010/main" val="182461762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31788" y="698500"/>
            <a:ext cx="6191250" cy="3482975"/>
          </a:xfrm>
          <a:ln cap="flat"/>
        </p:spPr>
      </p:sp>
    </p:spTree>
    <p:extLst>
      <p:ext uri="{BB962C8B-B14F-4D97-AF65-F5344CB8AC3E}">
        <p14:creationId xmlns:p14="http://schemas.microsoft.com/office/powerpoint/2010/main" val="348134714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31788" y="698500"/>
            <a:ext cx="6191250" cy="3482975"/>
          </a:xfrm>
          <a:ln cap="flat"/>
        </p:spPr>
      </p:sp>
    </p:spTree>
    <p:extLst>
      <p:ext uri="{BB962C8B-B14F-4D97-AF65-F5344CB8AC3E}">
        <p14:creationId xmlns:p14="http://schemas.microsoft.com/office/powerpoint/2010/main" val="265223719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31788" y="698500"/>
            <a:ext cx="6191250" cy="3482975"/>
          </a:xfrm>
          <a:ln cap="flat"/>
        </p:spPr>
      </p:sp>
    </p:spTree>
    <p:extLst>
      <p:ext uri="{BB962C8B-B14F-4D97-AF65-F5344CB8AC3E}">
        <p14:creationId xmlns:p14="http://schemas.microsoft.com/office/powerpoint/2010/main" val="59220850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31788" y="698500"/>
            <a:ext cx="6191250" cy="3482975"/>
          </a:xfrm>
          <a:ln cap="flat"/>
        </p:spPr>
      </p:sp>
    </p:spTree>
    <p:extLst>
      <p:ext uri="{BB962C8B-B14F-4D97-AF65-F5344CB8AC3E}">
        <p14:creationId xmlns:p14="http://schemas.microsoft.com/office/powerpoint/2010/main" val="306937392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31788" y="698500"/>
            <a:ext cx="6191250" cy="3482975"/>
          </a:xfrm>
          <a:ln cap="flat"/>
        </p:spPr>
      </p:sp>
    </p:spTree>
    <p:extLst>
      <p:ext uri="{BB962C8B-B14F-4D97-AF65-F5344CB8AC3E}">
        <p14:creationId xmlns:p14="http://schemas.microsoft.com/office/powerpoint/2010/main" val="289545564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31788" y="698500"/>
            <a:ext cx="6191250" cy="3482975"/>
          </a:xfrm>
          <a:ln cap="flat"/>
        </p:spPr>
      </p:sp>
    </p:spTree>
    <p:extLst>
      <p:ext uri="{BB962C8B-B14F-4D97-AF65-F5344CB8AC3E}">
        <p14:creationId xmlns:p14="http://schemas.microsoft.com/office/powerpoint/2010/main" val="425393101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31788" y="698500"/>
            <a:ext cx="6191250" cy="3482975"/>
          </a:xfrm>
          <a:ln cap="flat"/>
        </p:spPr>
      </p:sp>
    </p:spTree>
    <p:extLst>
      <p:ext uri="{BB962C8B-B14F-4D97-AF65-F5344CB8AC3E}">
        <p14:creationId xmlns:p14="http://schemas.microsoft.com/office/powerpoint/2010/main" val="173327598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31788" y="698500"/>
            <a:ext cx="6191250" cy="3482975"/>
          </a:xfrm>
          <a:ln cap="flat"/>
        </p:spPr>
      </p:sp>
    </p:spTree>
    <p:extLst>
      <p:ext uri="{BB962C8B-B14F-4D97-AF65-F5344CB8AC3E}">
        <p14:creationId xmlns:p14="http://schemas.microsoft.com/office/powerpoint/2010/main" val="200259254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31788" y="698500"/>
            <a:ext cx="6191250" cy="3482975"/>
          </a:xfrm>
          <a:ln cap="flat"/>
        </p:spPr>
      </p:sp>
    </p:spTree>
    <p:extLst>
      <p:ext uri="{BB962C8B-B14F-4D97-AF65-F5344CB8AC3E}">
        <p14:creationId xmlns:p14="http://schemas.microsoft.com/office/powerpoint/2010/main" val="335987007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31788" y="698500"/>
            <a:ext cx="6191250" cy="3482975"/>
          </a:xfrm>
          <a:ln cap="flat"/>
        </p:spPr>
      </p:sp>
    </p:spTree>
    <p:extLst>
      <p:ext uri="{BB962C8B-B14F-4D97-AF65-F5344CB8AC3E}">
        <p14:creationId xmlns:p14="http://schemas.microsoft.com/office/powerpoint/2010/main" val="317048977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31788" y="698500"/>
            <a:ext cx="6191250" cy="3482975"/>
          </a:xfrm>
          <a:ln cap="flat"/>
        </p:spPr>
      </p:sp>
    </p:spTree>
    <p:extLst>
      <p:ext uri="{BB962C8B-B14F-4D97-AF65-F5344CB8AC3E}">
        <p14:creationId xmlns:p14="http://schemas.microsoft.com/office/powerpoint/2010/main" val="345070700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F90013DA-8F89-4343-812D-AB7D27431F31}" type="slidenum">
              <a:rPr lang="en-US"/>
              <a:pPr/>
              <a:t>38</a:t>
            </a:fld>
            <a:endParaRPr lang="en-US"/>
          </a:p>
        </p:txBody>
      </p:sp>
      <p:sp>
        <p:nvSpPr>
          <p:cNvPr id="61443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4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id-ID" smtClean="0"/>
          </a:p>
        </p:txBody>
      </p:sp>
    </p:spTree>
    <p:extLst>
      <p:ext uri="{BB962C8B-B14F-4D97-AF65-F5344CB8AC3E}">
        <p14:creationId xmlns:p14="http://schemas.microsoft.com/office/powerpoint/2010/main" val="111973338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C8BA6134-CB17-4E92-8424-E4F7DC21C1F8}" type="slidenum">
              <a:rPr lang="en-US"/>
              <a:pPr/>
              <a:t>39</a:t>
            </a:fld>
            <a:endParaRPr lang="en-US"/>
          </a:p>
        </p:txBody>
      </p:sp>
      <p:sp>
        <p:nvSpPr>
          <p:cNvPr id="65539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554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id-ID" smtClean="0"/>
          </a:p>
        </p:txBody>
      </p:sp>
    </p:spTree>
    <p:extLst>
      <p:ext uri="{BB962C8B-B14F-4D97-AF65-F5344CB8AC3E}">
        <p14:creationId xmlns:p14="http://schemas.microsoft.com/office/powerpoint/2010/main" val="2091081664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82C29AB9-7545-4142-9718-3A4B7A985B31}" type="slidenum">
              <a:rPr lang="en-US">
                <a:solidFill>
                  <a:srgbClr val="000000"/>
                </a:solidFill>
              </a:rPr>
              <a:pPr/>
              <a:t>41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67587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758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id-ID" smtClean="0"/>
          </a:p>
        </p:txBody>
      </p:sp>
    </p:spTree>
    <p:extLst>
      <p:ext uri="{BB962C8B-B14F-4D97-AF65-F5344CB8AC3E}">
        <p14:creationId xmlns:p14="http://schemas.microsoft.com/office/powerpoint/2010/main" val="782440371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1D2DA46E-EB35-4616-9384-EFADBCE84FD0}" type="slidenum">
              <a:rPr lang="en-US"/>
              <a:pPr/>
              <a:t>42</a:t>
            </a:fld>
            <a:endParaRPr lang="en-US"/>
          </a:p>
        </p:txBody>
      </p:sp>
      <p:sp>
        <p:nvSpPr>
          <p:cNvPr id="71683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68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id-ID" smtClean="0"/>
          </a:p>
        </p:txBody>
      </p:sp>
    </p:spTree>
    <p:extLst>
      <p:ext uri="{BB962C8B-B14F-4D97-AF65-F5344CB8AC3E}">
        <p14:creationId xmlns:p14="http://schemas.microsoft.com/office/powerpoint/2010/main" val="772273880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22286DCD-19DD-48DA-93A1-8731FC22B3F3}" type="slidenum">
              <a:rPr lang="en-US"/>
              <a:pPr/>
              <a:t>43</a:t>
            </a:fld>
            <a:endParaRPr lang="en-US"/>
          </a:p>
        </p:txBody>
      </p:sp>
      <p:sp>
        <p:nvSpPr>
          <p:cNvPr id="73731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73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id-ID" smtClean="0"/>
          </a:p>
        </p:txBody>
      </p:sp>
    </p:spTree>
    <p:extLst>
      <p:ext uri="{BB962C8B-B14F-4D97-AF65-F5344CB8AC3E}">
        <p14:creationId xmlns:p14="http://schemas.microsoft.com/office/powerpoint/2010/main" val="4165805675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1539F8AE-8AC8-4482-BE29-A2BF421F5B88}" type="slidenum">
              <a:rPr lang="en-US"/>
              <a:pPr/>
              <a:t>44</a:t>
            </a:fld>
            <a:endParaRPr lang="en-US"/>
          </a:p>
        </p:txBody>
      </p:sp>
      <p:sp>
        <p:nvSpPr>
          <p:cNvPr id="75779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578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id-ID" smtClean="0"/>
          </a:p>
        </p:txBody>
      </p:sp>
    </p:spTree>
    <p:extLst>
      <p:ext uri="{BB962C8B-B14F-4D97-AF65-F5344CB8AC3E}">
        <p14:creationId xmlns:p14="http://schemas.microsoft.com/office/powerpoint/2010/main" val="2148959212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CA66FFB0-C6F1-44A4-B636-56BF93CC2361}" type="slidenum">
              <a:rPr lang="en-US">
                <a:solidFill>
                  <a:srgbClr val="000000"/>
                </a:solidFill>
              </a:rPr>
              <a:pPr/>
              <a:t>45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69635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963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id-ID" smtClean="0"/>
          </a:p>
        </p:txBody>
      </p:sp>
    </p:spTree>
    <p:extLst>
      <p:ext uri="{BB962C8B-B14F-4D97-AF65-F5344CB8AC3E}">
        <p14:creationId xmlns:p14="http://schemas.microsoft.com/office/powerpoint/2010/main" val="292788792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31788" y="698500"/>
            <a:ext cx="6191250" cy="3482975"/>
          </a:xfrm>
          <a:ln cap="flat"/>
        </p:spPr>
      </p:sp>
    </p:spTree>
    <p:extLst>
      <p:ext uri="{BB962C8B-B14F-4D97-AF65-F5344CB8AC3E}">
        <p14:creationId xmlns:p14="http://schemas.microsoft.com/office/powerpoint/2010/main" val="188816064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31788" y="698500"/>
            <a:ext cx="6191250" cy="3482975"/>
          </a:xfrm>
          <a:ln cap="flat"/>
        </p:spPr>
      </p:sp>
    </p:spTree>
    <p:extLst>
      <p:ext uri="{BB962C8B-B14F-4D97-AF65-F5344CB8AC3E}">
        <p14:creationId xmlns:p14="http://schemas.microsoft.com/office/powerpoint/2010/main" val="161361643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31788" y="698500"/>
            <a:ext cx="6191250" cy="3482975"/>
          </a:xfrm>
          <a:ln cap="flat"/>
        </p:spPr>
      </p:sp>
    </p:spTree>
    <p:extLst>
      <p:ext uri="{BB962C8B-B14F-4D97-AF65-F5344CB8AC3E}">
        <p14:creationId xmlns:p14="http://schemas.microsoft.com/office/powerpoint/2010/main" val="275605601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31788" y="698500"/>
            <a:ext cx="6191250" cy="3482975"/>
          </a:xfrm>
          <a:ln cap="flat"/>
        </p:spPr>
      </p:sp>
    </p:spTree>
    <p:extLst>
      <p:ext uri="{BB962C8B-B14F-4D97-AF65-F5344CB8AC3E}">
        <p14:creationId xmlns:p14="http://schemas.microsoft.com/office/powerpoint/2010/main" val="139693423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31788" y="698500"/>
            <a:ext cx="6191250" cy="3482975"/>
          </a:xfrm>
          <a:ln cap="flat"/>
        </p:spPr>
      </p:sp>
    </p:spTree>
    <p:extLst>
      <p:ext uri="{BB962C8B-B14F-4D97-AF65-F5344CB8AC3E}">
        <p14:creationId xmlns:p14="http://schemas.microsoft.com/office/powerpoint/2010/main" val="130933561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31788" y="698500"/>
            <a:ext cx="6191250" cy="3482975"/>
          </a:xfrm>
          <a:ln cap="flat"/>
        </p:spPr>
      </p:sp>
    </p:spTree>
    <p:extLst>
      <p:ext uri="{BB962C8B-B14F-4D97-AF65-F5344CB8AC3E}">
        <p14:creationId xmlns:p14="http://schemas.microsoft.com/office/powerpoint/2010/main" val="297543869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31788" y="698500"/>
            <a:ext cx="6191250" cy="3482975"/>
          </a:xfrm>
          <a:ln cap="flat"/>
        </p:spPr>
      </p:sp>
    </p:spTree>
    <p:extLst>
      <p:ext uri="{BB962C8B-B14F-4D97-AF65-F5344CB8AC3E}">
        <p14:creationId xmlns:p14="http://schemas.microsoft.com/office/powerpoint/2010/main" val="26730999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9"/>
          <p:cNvSpPr>
            <a:spLocks noChangeArrowheads="1"/>
          </p:cNvSpPr>
          <p:nvPr/>
        </p:nvSpPr>
        <p:spPr bwMode="white">
          <a:xfrm>
            <a:off x="0" y="6705600"/>
            <a:ext cx="12192000" cy="1524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1800">
              <a:solidFill>
                <a:prstClr val="black"/>
              </a:solidFill>
              <a:latin typeface="Georgia" panose="02040502050405020303" pitchFamily="18" charset="0"/>
            </a:endParaRPr>
          </a:p>
        </p:txBody>
      </p:sp>
      <p:sp>
        <p:nvSpPr>
          <p:cNvPr id="5" name="Rectangle 20"/>
          <p:cNvSpPr>
            <a:spLocks noChangeArrowheads="1"/>
          </p:cNvSpPr>
          <p:nvPr/>
        </p:nvSpPr>
        <p:spPr bwMode="white">
          <a:xfrm>
            <a:off x="11988800" y="3175"/>
            <a:ext cx="2032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1800">
              <a:solidFill>
                <a:prstClr val="black"/>
              </a:solidFill>
              <a:latin typeface="Georgia" panose="02040502050405020303" pitchFamily="18" charset="0"/>
            </a:endParaRPr>
          </a:p>
        </p:txBody>
      </p:sp>
      <p:sp>
        <p:nvSpPr>
          <p:cNvPr id="6" name="Rectangle 21"/>
          <p:cNvSpPr>
            <a:spLocks noChangeArrowheads="1"/>
          </p:cNvSpPr>
          <p:nvPr/>
        </p:nvSpPr>
        <p:spPr bwMode="white">
          <a:xfrm>
            <a:off x="0" y="0"/>
            <a:ext cx="2032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1800">
              <a:solidFill>
                <a:prstClr val="black"/>
              </a:solidFill>
              <a:latin typeface="Georgia" panose="02040502050405020303" pitchFamily="18" charset="0"/>
            </a:endParaRPr>
          </a:p>
        </p:txBody>
      </p:sp>
      <p:sp>
        <p:nvSpPr>
          <p:cNvPr id="7" name="Rectangle 23"/>
          <p:cNvSpPr>
            <a:spLocks noChangeArrowheads="1"/>
          </p:cNvSpPr>
          <p:nvPr/>
        </p:nvSpPr>
        <p:spPr bwMode="white">
          <a:xfrm>
            <a:off x="0" y="0"/>
            <a:ext cx="12192000" cy="25146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1800">
              <a:solidFill>
                <a:prstClr val="black"/>
              </a:solidFill>
              <a:latin typeface="Georgia" panose="02040502050405020303" pitchFamily="18" charset="0"/>
            </a:endParaRPr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194734" y="6391276"/>
            <a:ext cx="11777133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207434" y="2419350"/>
            <a:ext cx="11777133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203200" y="152400"/>
            <a:ext cx="11777133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sz="1800" dirty="0">
              <a:solidFill>
                <a:prstClr val="black"/>
              </a:solidFill>
            </a:endParaRPr>
          </a:p>
        </p:txBody>
      </p:sp>
      <p:sp>
        <p:nvSpPr>
          <p:cNvPr id="13" name="Oval 12"/>
          <p:cNvSpPr/>
          <p:nvPr/>
        </p:nvSpPr>
        <p:spPr>
          <a:xfrm>
            <a:off x="5689600" y="2114550"/>
            <a:ext cx="8128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4" name="Oval 13"/>
          <p:cNvSpPr/>
          <p:nvPr/>
        </p:nvSpPr>
        <p:spPr>
          <a:xfrm>
            <a:off x="5816600" y="2209800"/>
            <a:ext cx="558800" cy="420688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828800" y="2819400"/>
            <a:ext cx="85344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914400" y="381000"/>
            <a:ext cx="10363200" cy="1752600"/>
          </a:xfrm>
        </p:spPr>
        <p:txBody>
          <a:bodyPr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5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41D588-234D-42B0-942D-E8CEDE882FED}" type="datetime1">
              <a:rPr lang="en-US"/>
              <a:pPr>
                <a:defRPr/>
              </a:pPr>
              <a:t>9/30/2020</a:t>
            </a:fld>
            <a:endParaRPr lang="en-US"/>
          </a:p>
        </p:txBody>
      </p:sp>
      <p:sp>
        <p:nvSpPr>
          <p:cNvPr id="16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Lecturer.Ahmed El Rawas</a:t>
            </a:r>
          </a:p>
        </p:txBody>
      </p:sp>
      <p:sp>
        <p:nvSpPr>
          <p:cNvPr id="17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5791200" y="2198689"/>
            <a:ext cx="609600" cy="441325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89070180-0CE4-474C-8C34-79929B5298E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529564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931E21-DFB8-487A-818C-2DDA250E8D02}" type="datetime1">
              <a:rPr lang="en-US"/>
              <a:pPr>
                <a:defRPr/>
              </a:pPr>
              <a:t>9/30/2020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Lecturer.Ahmed El Rawas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E5181BE2-6CFD-49B1-B592-66CC6332198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777833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9"/>
          <p:cNvSpPr>
            <a:spLocks noChangeArrowheads="1"/>
          </p:cNvSpPr>
          <p:nvPr/>
        </p:nvSpPr>
        <p:spPr bwMode="white">
          <a:xfrm>
            <a:off x="0" y="6705600"/>
            <a:ext cx="12192000" cy="1524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1800">
              <a:solidFill>
                <a:prstClr val="black"/>
              </a:solidFill>
              <a:latin typeface="Georgia" panose="02040502050405020303" pitchFamily="18" charset="0"/>
            </a:endParaRPr>
          </a:p>
        </p:txBody>
      </p:sp>
      <p:sp>
        <p:nvSpPr>
          <p:cNvPr id="5" name="Rectangle 20"/>
          <p:cNvSpPr>
            <a:spLocks noChangeArrowheads="1"/>
          </p:cNvSpPr>
          <p:nvPr/>
        </p:nvSpPr>
        <p:spPr bwMode="white">
          <a:xfrm>
            <a:off x="9347200" y="0"/>
            <a:ext cx="28448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1800">
              <a:solidFill>
                <a:prstClr val="black"/>
              </a:solidFill>
              <a:latin typeface="Georgia" panose="02040502050405020303" pitchFamily="18" charset="0"/>
            </a:endParaRPr>
          </a:p>
        </p:txBody>
      </p:sp>
      <p:sp>
        <p:nvSpPr>
          <p:cNvPr id="6" name="Rectangle 21"/>
          <p:cNvSpPr>
            <a:spLocks noChangeArrowheads="1"/>
          </p:cNvSpPr>
          <p:nvPr/>
        </p:nvSpPr>
        <p:spPr bwMode="white">
          <a:xfrm>
            <a:off x="0" y="1"/>
            <a:ext cx="12192000" cy="155575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1800">
              <a:solidFill>
                <a:prstClr val="black"/>
              </a:solidFill>
              <a:latin typeface="Georgia" panose="02040502050405020303" pitchFamily="18" charset="0"/>
            </a:endParaRPr>
          </a:p>
        </p:txBody>
      </p:sp>
      <p:sp>
        <p:nvSpPr>
          <p:cNvPr id="7" name="Rectangle 23"/>
          <p:cNvSpPr>
            <a:spLocks noChangeArrowheads="1"/>
          </p:cNvSpPr>
          <p:nvPr/>
        </p:nvSpPr>
        <p:spPr bwMode="white">
          <a:xfrm>
            <a:off x="0" y="0"/>
            <a:ext cx="2032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1800">
              <a:solidFill>
                <a:prstClr val="black"/>
              </a:solidFill>
              <a:latin typeface="Georgia" panose="02040502050405020303" pitchFamily="18" charset="0"/>
            </a:endParaRP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94734" y="6391276"/>
            <a:ext cx="11777133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203200" y="155575"/>
            <a:ext cx="11777133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sz="1800" dirty="0">
              <a:solidFill>
                <a:prstClr val="black"/>
              </a:solidFill>
            </a:endParaRPr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 rot="5400000">
            <a:off x="6402388" y="3278188"/>
            <a:ext cx="6245225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11" name="Oval 10"/>
          <p:cNvSpPr/>
          <p:nvPr/>
        </p:nvSpPr>
        <p:spPr>
          <a:xfrm>
            <a:off x="9118600" y="2925763"/>
            <a:ext cx="8128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2" name="Oval 11"/>
          <p:cNvSpPr/>
          <p:nvPr/>
        </p:nvSpPr>
        <p:spPr>
          <a:xfrm>
            <a:off x="9245600" y="3021013"/>
            <a:ext cx="560917" cy="419100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06400" y="304800"/>
            <a:ext cx="8737600" cy="5821366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855200" y="304802"/>
            <a:ext cx="1930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9220200" y="3009901"/>
            <a:ext cx="609600" cy="441325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D95D1EF3-9B53-4581-881E-17CFE4B5061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4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461032-673F-4F11-BA5B-70B1DAC27C8D}" type="datetime1">
              <a:rPr lang="en-US"/>
              <a:pPr>
                <a:defRPr/>
              </a:pPr>
              <a:t>9/30/2020</a:t>
            </a:fld>
            <a:endParaRPr lang="en-US"/>
          </a:p>
        </p:txBody>
      </p:sp>
      <p:sp>
        <p:nvSpPr>
          <p:cNvPr id="1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Lecturer.Ahmed El Rawas</a:t>
            </a:r>
          </a:p>
        </p:txBody>
      </p:sp>
    </p:spTree>
    <p:extLst>
      <p:ext uri="{BB962C8B-B14F-4D97-AF65-F5344CB8AC3E}">
        <p14:creationId xmlns:p14="http://schemas.microsoft.com/office/powerpoint/2010/main" val="365111842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609600" y="1600201"/>
            <a:ext cx="10972800" cy="4525963"/>
          </a:xfrm>
        </p:spPr>
        <p:txBody>
          <a:bodyPr rtlCol="0">
            <a:normAutofit/>
          </a:bodyPr>
          <a:lstStyle/>
          <a:p>
            <a:pPr lvl="0"/>
            <a:endParaRPr lang="id-ID" noProof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245225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245225"/>
            <a:ext cx="38608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245225"/>
            <a:ext cx="2844800" cy="47625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A12F51FB-AA89-40A9-BA34-E3DDA7AB160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9679328"/>
      </p:ext>
    </p:extLst>
  </p:cSld>
  <p:clrMapOvr>
    <a:masterClrMapping/>
  </p:clrMapOvr>
  <p:transition spd="slow">
    <p:wheel spokes="8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11D2D0-A11E-487C-9E0D-C3E1F9F25CAF}" type="datetimeFigureOut">
              <a:rPr lang="en-US" smtClean="0"/>
              <a:t>9/30/2020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373465-5FD1-49F5-BF38-9B95DBE5F0F8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 Box 16"/>
          <p:cNvSpPr txBox="1">
            <a:spLocks noChangeArrowheads="1"/>
          </p:cNvSpPr>
          <p:nvPr userDrawn="1"/>
        </p:nvSpPr>
        <p:spPr bwMode="auto">
          <a:xfrm>
            <a:off x="4016582" y="6583364"/>
            <a:ext cx="4137671" cy="276999"/>
          </a:xfrm>
          <a:prstGeom prst="rect">
            <a:avLst/>
          </a:prstGeom>
          <a:noFill/>
          <a:ln>
            <a:noFill/>
          </a:ln>
          <a:extLst/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Garamond" panose="02020404030301010803" pitchFamily="18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Garamond" panose="02020404030301010803" pitchFamily="18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Garamond" panose="02020404030301010803" pitchFamily="18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Garamond" panose="02020404030301010803" pitchFamily="18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Garamond" panose="02020404030301010803" pitchFamily="18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anose="02020404030301010803" pitchFamily="18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anose="02020404030301010803" pitchFamily="18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anose="02020404030301010803" pitchFamily="18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anose="02020404030301010803" pitchFamily="18" charset="0"/>
                <a:ea typeface="ＭＳ Ｐゴシック" panose="020B0600070205080204" pitchFamily="34" charset="-128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000">
                <a:solidFill>
                  <a:srgbClr val="FFFFFF"/>
                </a:solidFill>
                <a:latin typeface="Arial" panose="020B0604020202020204" pitchFamily="34" charset="0"/>
              </a:rPr>
              <a:t>Copyright </a:t>
            </a:r>
            <a:r>
              <a:rPr lang="en-US" sz="1200">
                <a:solidFill>
                  <a:srgbClr val="FFFFFF"/>
                </a:solidFill>
                <a:latin typeface="Arial" panose="020B0604020202020204" pitchFamily="34" charset="0"/>
              </a:rPr>
              <a:t>©</a:t>
            </a:r>
            <a:r>
              <a:rPr lang="en-US" sz="1000">
                <a:solidFill>
                  <a:srgbClr val="FFFFFF"/>
                </a:solidFill>
                <a:latin typeface="Arial" panose="020B0604020202020204" pitchFamily="34" charset="0"/>
              </a:rPr>
              <a:t> 2014 Pearson Education, Inc. Publishing as Prentice Hall</a:t>
            </a:r>
          </a:p>
        </p:txBody>
      </p:sp>
    </p:spTree>
    <p:extLst>
      <p:ext uri="{BB962C8B-B14F-4D97-AF65-F5344CB8AC3E}">
        <p14:creationId xmlns:p14="http://schemas.microsoft.com/office/powerpoint/2010/main" val="1400041355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11D2D0-A11E-487C-9E0D-C3E1F9F25CAF}" type="datetimeFigureOut">
              <a:rPr lang="en-US" smtClean="0"/>
              <a:t>9/30/2020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FFFFFF"/>
                </a:solidFill>
              </a:rPr>
              <a:t>Ch. 4: Feasibility Analysis &amp; Business Plan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>
                <a:solidFill>
                  <a:srgbClr val="FFFFFF"/>
                </a:solidFill>
              </a:rPr>
              <a:t>4 - </a:t>
            </a:r>
            <a:fld id="{37506D1D-7048-486F-AB56-6FE82857D8BD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6002658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11D2D0-A11E-487C-9E0D-C3E1F9F25CAF}" type="datetimeFigureOut">
              <a:rPr lang="en-US" smtClean="0"/>
              <a:t>9/30/2020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FFFFFF"/>
                </a:solidFill>
              </a:rPr>
              <a:t>Ch. 4: Feasibility Analysis &amp; Business Plan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>
                <a:solidFill>
                  <a:srgbClr val="FFFFFF"/>
                </a:solidFill>
              </a:rPr>
              <a:t>4 - </a:t>
            </a:r>
            <a:fld id="{40DBB1C2-4642-468E-BD04-E1181F8FC334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14487820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11D2D0-A11E-487C-9E0D-C3E1F9F25CAF}" type="datetimeFigureOut">
              <a:rPr lang="en-US" smtClean="0"/>
              <a:t>9/30/2020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FFFFFF"/>
                </a:solidFill>
              </a:rPr>
              <a:t>Ch. 4: Feasibility Analysis &amp; Business Plan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>
                <a:solidFill>
                  <a:srgbClr val="FFFFFF"/>
                </a:solidFill>
              </a:rPr>
              <a:t>4 - </a:t>
            </a:r>
            <a:fld id="{52C5DE1C-C277-473D-AA31-651747C8F2CF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2146668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11D2D0-A11E-487C-9E0D-C3E1F9F25CAF}" type="datetimeFigureOut">
              <a:rPr lang="en-US" smtClean="0"/>
              <a:t>9/30/2020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FFFFFF"/>
                </a:solidFill>
              </a:rPr>
              <a:t>Ch. 4: Feasibility Analysis &amp; Business Plan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>
                <a:solidFill>
                  <a:srgbClr val="FFFFFF"/>
                </a:solidFill>
              </a:rPr>
              <a:t>4 - </a:t>
            </a:r>
            <a:fld id="{B5215BBA-121C-4B9C-B88A-3BB7FF3C8ED4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3340572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11D2D0-A11E-487C-9E0D-C3E1F9F25CAF}" type="datetimeFigureOut">
              <a:rPr lang="en-US" smtClean="0"/>
              <a:t>9/30/2020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FFFFFF"/>
                </a:solidFill>
              </a:rPr>
              <a:t>Ch. 4: Feasibility Analysis &amp; Business Plan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>
                <a:solidFill>
                  <a:srgbClr val="FFFFFF"/>
                </a:solidFill>
              </a:rPr>
              <a:t>4 - </a:t>
            </a:r>
            <a:fld id="{2FCFAC09-CD71-40F4-8B72-37C4F4D5F264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2972244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11D2D0-A11E-487C-9E0D-C3E1F9F25CAF}" type="datetimeFigureOut">
              <a:rPr lang="en-US" smtClean="0"/>
              <a:t>9/30/2020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r>
              <a:rPr lang="en-US" smtClean="0">
                <a:solidFill>
                  <a:srgbClr val="FFFFFF"/>
                </a:solidFill>
              </a:rPr>
              <a:t>Ch. 4: Feasibility Analysis &amp; Business Plan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>
                <a:solidFill>
                  <a:srgbClr val="FFFFFF"/>
                </a:solidFill>
              </a:rPr>
              <a:t>4 - </a:t>
            </a:r>
            <a:fld id="{6FA9A184-C5DF-47B3-B712-E37DFC94FF29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2260768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402336" y="1527048"/>
            <a:ext cx="11338560" cy="4572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838D37-2F43-429F-9840-06E861E808D8}" type="datetime1">
              <a:rPr lang="en-US"/>
              <a:pPr>
                <a:defRPr/>
              </a:pPr>
              <a:t>9/30/2020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Lecturer.Ahmed El Rawas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816600" y="1027114"/>
            <a:ext cx="609600" cy="441325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92DB60A6-D930-46FE-8480-8AFF6497485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677860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3411D2D0-A11E-487C-9E0D-C3E1F9F25CAF}" type="datetimeFigureOut">
              <a:rPr lang="en-US" smtClean="0"/>
              <a:t>9/30/2020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r>
              <a:rPr lang="en-US" smtClean="0">
                <a:solidFill>
                  <a:srgbClr val="FFFFFF"/>
                </a:solidFill>
              </a:rPr>
              <a:t>Ch. 4: Feasibility Analysis &amp; Business Plan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>
                <a:solidFill>
                  <a:srgbClr val="FFFFFF"/>
                </a:solidFill>
              </a:rPr>
              <a:t>4 - </a:t>
            </a:r>
            <a:fld id="{63FC8028-6416-4384-ADD3-79100FBE5F14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8892584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11D2D0-A11E-487C-9E0D-C3E1F9F25CAF}" type="datetimeFigureOut">
              <a:rPr lang="en-US" smtClean="0"/>
              <a:t>9/30/2020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FFFFFF"/>
                </a:solidFill>
              </a:rPr>
              <a:t>Ch. 4: Feasibility Analysis &amp; Business Plan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>
                <a:solidFill>
                  <a:srgbClr val="FFFFFF"/>
                </a:solidFill>
              </a:rPr>
              <a:t>4 - </a:t>
            </a:r>
            <a:fld id="{11648A91-BC42-46DD-B920-A3ED7448293D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6739631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11D2D0-A11E-487C-9E0D-C3E1F9F25CAF}" type="datetimeFigureOut">
              <a:rPr lang="en-US" smtClean="0"/>
              <a:t>9/30/2020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FFFFFF"/>
                </a:solidFill>
              </a:rPr>
              <a:t>Ch. 4: Feasibility Analysis &amp; Business Plan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>
                <a:solidFill>
                  <a:srgbClr val="FFFFFF"/>
                </a:solidFill>
              </a:rPr>
              <a:t>4 - </a:t>
            </a:r>
            <a:fld id="{2451376D-2DF5-4BF0-9968-89160E6C5152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877064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11D2D0-A11E-487C-9E0D-C3E1F9F25CAF}" type="datetimeFigureOut">
              <a:rPr lang="en-US" smtClean="0"/>
              <a:t>9/30/2020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FFFFFF"/>
                </a:solidFill>
              </a:rPr>
              <a:t>Ch. 4: Feasibility Analysis &amp; Business Plan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>
                <a:solidFill>
                  <a:srgbClr val="FFFFFF"/>
                </a:solidFill>
              </a:rPr>
              <a:t>4 - </a:t>
            </a:r>
            <a:fld id="{28CDB9CE-7012-4E66-A59E-6DD72E6159D6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7481901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9"/>
          <p:cNvSpPr>
            <a:spLocks noChangeArrowheads="1"/>
          </p:cNvSpPr>
          <p:nvPr/>
        </p:nvSpPr>
        <p:spPr bwMode="white">
          <a:xfrm>
            <a:off x="0" y="0"/>
            <a:ext cx="2032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1800">
              <a:solidFill>
                <a:prstClr val="black"/>
              </a:solidFill>
              <a:latin typeface="Georgia" panose="02040502050405020303" pitchFamily="18" charset="0"/>
            </a:endParaRPr>
          </a:p>
        </p:txBody>
      </p:sp>
      <p:sp>
        <p:nvSpPr>
          <p:cNvPr id="5" name="Rectangle 20"/>
          <p:cNvSpPr>
            <a:spLocks noChangeArrowheads="1"/>
          </p:cNvSpPr>
          <p:nvPr/>
        </p:nvSpPr>
        <p:spPr bwMode="white">
          <a:xfrm>
            <a:off x="0" y="6705600"/>
            <a:ext cx="12192000" cy="1524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1800">
              <a:solidFill>
                <a:prstClr val="black"/>
              </a:solidFill>
              <a:latin typeface="Georgia" panose="02040502050405020303" pitchFamily="18" charset="0"/>
            </a:endParaRPr>
          </a:p>
        </p:txBody>
      </p:sp>
      <p:sp>
        <p:nvSpPr>
          <p:cNvPr id="6" name="Rectangle 21"/>
          <p:cNvSpPr>
            <a:spLocks noChangeArrowheads="1"/>
          </p:cNvSpPr>
          <p:nvPr/>
        </p:nvSpPr>
        <p:spPr bwMode="white">
          <a:xfrm>
            <a:off x="0" y="0"/>
            <a:ext cx="12192000" cy="1524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1800">
              <a:solidFill>
                <a:prstClr val="black"/>
              </a:solidFill>
              <a:latin typeface="Georgia" panose="02040502050405020303" pitchFamily="18" charset="0"/>
            </a:endParaRPr>
          </a:p>
        </p:txBody>
      </p:sp>
      <p:sp>
        <p:nvSpPr>
          <p:cNvPr id="7" name="Rectangle 23"/>
          <p:cNvSpPr>
            <a:spLocks noChangeArrowheads="1"/>
          </p:cNvSpPr>
          <p:nvPr/>
        </p:nvSpPr>
        <p:spPr bwMode="white">
          <a:xfrm>
            <a:off x="11988800" y="19050"/>
            <a:ext cx="2032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1800">
              <a:solidFill>
                <a:prstClr val="black"/>
              </a:solidFill>
              <a:latin typeface="Georgia" panose="02040502050405020303" pitchFamily="18" charset="0"/>
            </a:endParaRPr>
          </a:p>
        </p:txBody>
      </p:sp>
      <p:sp>
        <p:nvSpPr>
          <p:cNvPr id="8" name="Rectangle 24"/>
          <p:cNvSpPr>
            <a:spLocks noChangeArrowheads="1"/>
          </p:cNvSpPr>
          <p:nvPr/>
        </p:nvSpPr>
        <p:spPr bwMode="white">
          <a:xfrm>
            <a:off x="203200" y="2286000"/>
            <a:ext cx="11777133" cy="3048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1800">
              <a:solidFill>
                <a:prstClr val="black"/>
              </a:solidFill>
              <a:latin typeface="Georgia" panose="02040502050405020303" pitchFamily="18" charset="0"/>
            </a:endParaRPr>
          </a:p>
        </p:txBody>
      </p:sp>
      <p:sp>
        <p:nvSpPr>
          <p:cNvPr id="9" name="Rectangle 25"/>
          <p:cNvSpPr>
            <a:spLocks noChangeArrowheads="1"/>
          </p:cNvSpPr>
          <p:nvPr/>
        </p:nvSpPr>
        <p:spPr bwMode="auto">
          <a:xfrm>
            <a:off x="207434" y="142875"/>
            <a:ext cx="11777133" cy="213995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1800">
              <a:solidFill>
                <a:prstClr val="black"/>
              </a:solidFill>
              <a:latin typeface="Georgia" panose="02040502050405020303" pitchFamily="18" charset="0"/>
            </a:endParaRPr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194734" y="6391276"/>
            <a:ext cx="11777133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203200" y="152400"/>
            <a:ext cx="11777133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sz="1800" dirty="0">
              <a:solidFill>
                <a:prstClr val="black"/>
              </a:solidFill>
            </a:endParaRPr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203200" y="2438400"/>
            <a:ext cx="11777133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13" name="Oval 12"/>
          <p:cNvSpPr/>
          <p:nvPr/>
        </p:nvSpPr>
        <p:spPr>
          <a:xfrm>
            <a:off x="5689600" y="2114550"/>
            <a:ext cx="8128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4" name="Oval 13"/>
          <p:cNvSpPr/>
          <p:nvPr/>
        </p:nvSpPr>
        <p:spPr>
          <a:xfrm>
            <a:off x="5816600" y="2209800"/>
            <a:ext cx="558800" cy="420688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24568" y="2743200"/>
            <a:ext cx="8640232" cy="1673225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533400"/>
            <a:ext cx="10363200" cy="1524000"/>
          </a:xfrm>
        </p:spPr>
        <p:txBody>
          <a:bodyPr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Lecturer.Ahmed El Rawas</a:t>
            </a:r>
          </a:p>
        </p:txBody>
      </p:sp>
      <p:sp>
        <p:nvSpPr>
          <p:cNvPr id="16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61930E-03AA-416D-9E2B-0542F8C13832}" type="datetime1">
              <a:rPr lang="en-US"/>
              <a:pPr>
                <a:defRPr/>
              </a:pPr>
              <a:t>9/30/2020</a:t>
            </a:fld>
            <a:endParaRPr lang="en-US"/>
          </a:p>
        </p:txBody>
      </p:sp>
      <p:sp>
        <p:nvSpPr>
          <p:cNvPr id="1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791200" y="2198689"/>
            <a:ext cx="609600" cy="441325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C630C438-8DCE-4AA3-A3AC-E14D6EF90A1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391786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traight Connector 19"/>
          <p:cNvSpPr>
            <a:spLocks noChangeShapeType="1"/>
          </p:cNvSpPr>
          <p:nvPr/>
        </p:nvSpPr>
        <p:spPr bwMode="auto">
          <a:xfrm flipV="1">
            <a:off x="6083301" y="1576388"/>
            <a:ext cx="12700" cy="4818062"/>
          </a:xfrm>
          <a:prstGeom prst="line">
            <a:avLst/>
          </a:prstGeom>
          <a:noFill/>
          <a:ln w="9525" algn="ctr">
            <a:solidFill>
              <a:schemeClr val="tx2"/>
            </a:solidFill>
            <a:prstDash val="sys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80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2336" y="228600"/>
            <a:ext cx="11379200" cy="75895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half" idx="1"/>
          </p:nvPr>
        </p:nvSpPr>
        <p:spPr>
          <a:xfrm>
            <a:off x="402336" y="1371600"/>
            <a:ext cx="5384800" cy="4681728"/>
          </a:xfrm>
        </p:spPr>
        <p:txBody>
          <a:bodyPr/>
          <a:lstStyle>
            <a:lvl1pPr>
              <a:defRPr sz="2500"/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2" name="Content Placeholder 11"/>
          <p:cNvSpPr>
            <a:spLocks noGrp="1"/>
          </p:cNvSpPr>
          <p:nvPr>
            <p:ph sz="half" idx="2"/>
          </p:nvPr>
        </p:nvSpPr>
        <p:spPr>
          <a:xfrm>
            <a:off x="6400800" y="1371600"/>
            <a:ext cx="5384800" cy="4681728"/>
          </a:xfrm>
        </p:spPr>
        <p:txBody>
          <a:bodyPr/>
          <a:lstStyle>
            <a:lvl1pPr>
              <a:defRPr sz="2500"/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>
          <a:xfrm>
            <a:off x="7721601" y="6410326"/>
            <a:ext cx="4059767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4A2298-C9E5-454C-BEA7-BBF498795276}" type="datetime1">
              <a:rPr lang="en-US"/>
              <a:pPr>
                <a:defRPr/>
              </a:pPr>
              <a:t>9/30/2020</a:t>
            </a:fld>
            <a:endParaRPr lang="en-US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Lecturer.Ahmed El Rawas</a:t>
            </a:r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71DDBEE7-07A4-4DAA-AA54-10E3503FB69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243251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19"/>
          <p:cNvSpPr>
            <a:spLocks noChangeShapeType="1"/>
          </p:cNvSpPr>
          <p:nvPr/>
        </p:nvSpPr>
        <p:spPr bwMode="auto">
          <a:xfrm flipV="1">
            <a:off x="6096000" y="2200276"/>
            <a:ext cx="0" cy="4187825"/>
          </a:xfrm>
          <a:prstGeom prst="line">
            <a:avLst/>
          </a:prstGeom>
          <a:noFill/>
          <a:ln w="9525" algn="ctr">
            <a:solidFill>
              <a:schemeClr val="tx2"/>
            </a:solidFill>
            <a:prstDash val="sys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80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Rectangle 20"/>
          <p:cNvSpPr>
            <a:spLocks noChangeArrowheads="1"/>
          </p:cNvSpPr>
          <p:nvPr/>
        </p:nvSpPr>
        <p:spPr bwMode="white">
          <a:xfrm>
            <a:off x="0" y="0"/>
            <a:ext cx="12192000" cy="14478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1800">
              <a:solidFill>
                <a:prstClr val="black"/>
              </a:solidFill>
              <a:latin typeface="Georgia" panose="02040502050405020303" pitchFamily="18" charset="0"/>
            </a:endParaRPr>
          </a:p>
        </p:txBody>
      </p:sp>
      <p:sp>
        <p:nvSpPr>
          <p:cNvPr id="9" name="Rectangle 21"/>
          <p:cNvSpPr>
            <a:spLocks noChangeArrowheads="1"/>
          </p:cNvSpPr>
          <p:nvPr/>
        </p:nvSpPr>
        <p:spPr bwMode="white">
          <a:xfrm>
            <a:off x="0" y="6705600"/>
            <a:ext cx="12192000" cy="1524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1800">
              <a:solidFill>
                <a:prstClr val="black"/>
              </a:solidFill>
              <a:latin typeface="Georgia" panose="02040502050405020303" pitchFamily="18" charset="0"/>
            </a:endParaRPr>
          </a:p>
        </p:txBody>
      </p:sp>
      <p:sp>
        <p:nvSpPr>
          <p:cNvPr id="10" name="Rectangle 23"/>
          <p:cNvSpPr>
            <a:spLocks noChangeArrowheads="1"/>
          </p:cNvSpPr>
          <p:nvPr/>
        </p:nvSpPr>
        <p:spPr bwMode="white">
          <a:xfrm>
            <a:off x="0" y="0"/>
            <a:ext cx="2032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1800">
              <a:solidFill>
                <a:prstClr val="black"/>
              </a:solidFill>
              <a:latin typeface="Georgia" panose="02040502050405020303" pitchFamily="18" charset="0"/>
            </a:endParaRPr>
          </a:p>
        </p:txBody>
      </p:sp>
      <p:sp>
        <p:nvSpPr>
          <p:cNvPr id="11" name="Rectangle 24"/>
          <p:cNvSpPr>
            <a:spLocks noChangeArrowheads="1"/>
          </p:cNvSpPr>
          <p:nvPr/>
        </p:nvSpPr>
        <p:spPr bwMode="white">
          <a:xfrm>
            <a:off x="11988800" y="0"/>
            <a:ext cx="2032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1800">
              <a:solidFill>
                <a:prstClr val="black"/>
              </a:solidFill>
              <a:latin typeface="Georgia" panose="02040502050405020303" pitchFamily="18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03200" y="1371600"/>
            <a:ext cx="11777133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94734" y="6391275"/>
            <a:ext cx="11777133" cy="31115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14" name="Straight Connector 13"/>
          <p:cNvSpPr>
            <a:spLocks noChangeShapeType="1"/>
          </p:cNvSpPr>
          <p:nvPr/>
        </p:nvSpPr>
        <p:spPr bwMode="auto">
          <a:xfrm>
            <a:off x="203200" y="1279525"/>
            <a:ext cx="11777133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203200" y="155575"/>
            <a:ext cx="11777133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sz="1800" dirty="0">
              <a:solidFill>
                <a:prstClr val="black"/>
              </a:solidFill>
            </a:endParaRPr>
          </a:p>
        </p:txBody>
      </p:sp>
      <p:sp>
        <p:nvSpPr>
          <p:cNvPr id="16" name="Oval 15"/>
          <p:cNvSpPr/>
          <p:nvPr/>
        </p:nvSpPr>
        <p:spPr>
          <a:xfrm>
            <a:off x="5689600" y="955675"/>
            <a:ext cx="8128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7" name="Oval 16"/>
          <p:cNvSpPr/>
          <p:nvPr/>
        </p:nvSpPr>
        <p:spPr>
          <a:xfrm>
            <a:off x="5816600" y="1050925"/>
            <a:ext cx="558800" cy="420688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02336" y="1524000"/>
            <a:ext cx="5386917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6388441" y="1524000"/>
            <a:ext cx="5389033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4" name="Content Placeholder 23"/>
          <p:cNvSpPr>
            <a:spLocks noGrp="1"/>
          </p:cNvSpPr>
          <p:nvPr>
            <p:ph sz="quarter" idx="2"/>
          </p:nvPr>
        </p:nvSpPr>
        <p:spPr>
          <a:xfrm>
            <a:off x="402336" y="2471383"/>
            <a:ext cx="5388864" cy="381840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26" name="Content Placeholder 25"/>
          <p:cNvSpPr>
            <a:spLocks noGrp="1"/>
          </p:cNvSpPr>
          <p:nvPr>
            <p:ph sz="quarter" idx="4"/>
          </p:nvPr>
        </p:nvSpPr>
        <p:spPr>
          <a:xfrm>
            <a:off x="6400800" y="2471383"/>
            <a:ext cx="5384800" cy="382219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23" name="Title 22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8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7CAE41-4A30-447A-8736-CFE8D3DA774C}" type="datetime1">
              <a:rPr lang="en-US"/>
              <a:pPr>
                <a:defRPr/>
              </a:pPr>
              <a:t>9/30/2020</a:t>
            </a:fld>
            <a:endParaRPr lang="en-US"/>
          </a:p>
        </p:txBody>
      </p:sp>
      <p:sp>
        <p:nvSpPr>
          <p:cNvPr id="19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06400" y="6410326"/>
            <a:ext cx="47752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Lecturer.Ahmed El Rawas</a:t>
            </a:r>
          </a:p>
        </p:txBody>
      </p:sp>
      <p:sp>
        <p:nvSpPr>
          <p:cNvPr id="20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5791200" y="1042989"/>
            <a:ext cx="609600" cy="441325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2ECFE40D-5D57-4479-91FB-D78ED985B1C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248505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F61CC3-7E65-4117-81E3-7726DC63B58F}" type="datetime1">
              <a:rPr lang="en-US"/>
              <a:pPr>
                <a:defRPr/>
              </a:pPr>
              <a:t>9/30/2020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Lecturer.Ahmed El Rawas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5791200" y="1036639"/>
            <a:ext cx="609600" cy="441325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179BF953-307F-4AF8-A2F2-053B4ACE698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67579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9"/>
          <p:cNvSpPr>
            <a:spLocks noChangeArrowheads="1"/>
          </p:cNvSpPr>
          <p:nvPr/>
        </p:nvSpPr>
        <p:spPr bwMode="white">
          <a:xfrm>
            <a:off x="0" y="6705600"/>
            <a:ext cx="12192000" cy="1524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1800">
              <a:solidFill>
                <a:prstClr val="black"/>
              </a:solidFill>
              <a:latin typeface="Georgia" panose="02040502050405020303" pitchFamily="18" charset="0"/>
            </a:endParaRPr>
          </a:p>
        </p:txBody>
      </p:sp>
      <p:sp>
        <p:nvSpPr>
          <p:cNvPr id="3" name="Rectangle 20"/>
          <p:cNvSpPr>
            <a:spLocks noChangeArrowheads="1"/>
          </p:cNvSpPr>
          <p:nvPr/>
        </p:nvSpPr>
        <p:spPr bwMode="white">
          <a:xfrm>
            <a:off x="0" y="1"/>
            <a:ext cx="12192000" cy="155575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1800">
              <a:solidFill>
                <a:prstClr val="black"/>
              </a:solidFill>
              <a:latin typeface="Georgia" panose="02040502050405020303" pitchFamily="18" charset="0"/>
            </a:endParaRPr>
          </a:p>
        </p:txBody>
      </p:sp>
      <p:sp>
        <p:nvSpPr>
          <p:cNvPr id="4" name="Rectangle 21"/>
          <p:cNvSpPr>
            <a:spLocks noChangeArrowheads="1"/>
          </p:cNvSpPr>
          <p:nvPr/>
        </p:nvSpPr>
        <p:spPr bwMode="white">
          <a:xfrm>
            <a:off x="11988800" y="0"/>
            <a:ext cx="2032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1800">
              <a:solidFill>
                <a:prstClr val="black"/>
              </a:solidFill>
              <a:latin typeface="Georgia" panose="02040502050405020303" pitchFamily="18" charset="0"/>
            </a:endParaRPr>
          </a:p>
        </p:txBody>
      </p:sp>
      <p:sp>
        <p:nvSpPr>
          <p:cNvPr id="5" name="Rectangle 23"/>
          <p:cNvSpPr>
            <a:spLocks noChangeArrowheads="1"/>
          </p:cNvSpPr>
          <p:nvPr/>
        </p:nvSpPr>
        <p:spPr bwMode="white">
          <a:xfrm>
            <a:off x="0" y="0"/>
            <a:ext cx="2032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1800">
              <a:solidFill>
                <a:prstClr val="black"/>
              </a:solidFill>
              <a:latin typeface="Georgia" panose="02040502050405020303" pitchFamily="18" charset="0"/>
            </a:endParaRP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194734" y="6391276"/>
            <a:ext cx="11777133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203200" y="158750"/>
            <a:ext cx="11777133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sz="1800" dirty="0">
              <a:solidFill>
                <a:prstClr val="black"/>
              </a:solidFill>
            </a:endParaRPr>
          </a:p>
        </p:txBody>
      </p:sp>
      <p:sp>
        <p:nvSpPr>
          <p:cNvPr id="8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92D716-B5F4-45B0-BF74-19AC09010BCE}" type="datetime1">
              <a:rPr lang="en-US"/>
              <a:pPr>
                <a:defRPr/>
              </a:pPr>
              <a:t>9/30/2020</a:t>
            </a:fld>
            <a:endParaRPr lang="en-US"/>
          </a:p>
        </p:txBody>
      </p:sp>
      <p:sp>
        <p:nvSpPr>
          <p:cNvPr id="9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Lecturer.Ahmed El Rawas</a:t>
            </a:r>
          </a:p>
        </p:txBody>
      </p:sp>
      <p:sp>
        <p:nvSpPr>
          <p:cNvPr id="10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5689600" y="6324601"/>
            <a:ext cx="812800" cy="441325"/>
          </a:xfrm>
        </p:spPr>
        <p:txBody>
          <a:bodyPr/>
          <a:lstStyle>
            <a:lvl1pPr>
              <a:defRPr smtClean="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97510A74-1C4C-4615-AFBD-E3F520363A1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93484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203200" y="152400"/>
            <a:ext cx="11777133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6" name="Rectangle 20"/>
          <p:cNvSpPr>
            <a:spLocks noChangeArrowheads="1"/>
          </p:cNvSpPr>
          <p:nvPr/>
        </p:nvSpPr>
        <p:spPr bwMode="white">
          <a:xfrm>
            <a:off x="0" y="6705600"/>
            <a:ext cx="12192000" cy="1524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1800">
              <a:solidFill>
                <a:prstClr val="black"/>
              </a:solidFill>
              <a:latin typeface="Georgia" panose="02040502050405020303" pitchFamily="18" charset="0"/>
            </a:endParaRPr>
          </a:p>
        </p:txBody>
      </p:sp>
      <p:sp>
        <p:nvSpPr>
          <p:cNvPr id="7" name="Rectangle 21"/>
          <p:cNvSpPr>
            <a:spLocks noChangeArrowheads="1"/>
          </p:cNvSpPr>
          <p:nvPr/>
        </p:nvSpPr>
        <p:spPr bwMode="white">
          <a:xfrm>
            <a:off x="11988800" y="0"/>
            <a:ext cx="2032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1800">
              <a:solidFill>
                <a:prstClr val="black"/>
              </a:solidFill>
              <a:latin typeface="Georgia" panose="02040502050405020303" pitchFamily="18" charset="0"/>
            </a:endParaRPr>
          </a:p>
        </p:txBody>
      </p:sp>
      <p:sp>
        <p:nvSpPr>
          <p:cNvPr id="8" name="Rectangle 23"/>
          <p:cNvSpPr>
            <a:spLocks noChangeArrowheads="1"/>
          </p:cNvSpPr>
          <p:nvPr/>
        </p:nvSpPr>
        <p:spPr bwMode="white">
          <a:xfrm>
            <a:off x="0" y="1"/>
            <a:ext cx="12192000" cy="119063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1800">
              <a:solidFill>
                <a:prstClr val="black"/>
              </a:solidFill>
              <a:latin typeface="Georgia" panose="02040502050405020303" pitchFamily="18" charset="0"/>
            </a:endParaRPr>
          </a:p>
        </p:txBody>
      </p:sp>
      <p:sp>
        <p:nvSpPr>
          <p:cNvPr id="9" name="Rectangle 24"/>
          <p:cNvSpPr>
            <a:spLocks noChangeArrowheads="1"/>
          </p:cNvSpPr>
          <p:nvPr/>
        </p:nvSpPr>
        <p:spPr bwMode="white">
          <a:xfrm>
            <a:off x="0" y="0"/>
            <a:ext cx="2032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1800">
              <a:solidFill>
                <a:prstClr val="black"/>
              </a:solidFill>
              <a:latin typeface="Georgia" panose="02040502050405020303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03200" y="609600"/>
            <a:ext cx="36576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203200" y="152400"/>
            <a:ext cx="11777133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sz="1800" dirty="0">
              <a:solidFill>
                <a:prstClr val="black"/>
              </a:solidFill>
            </a:endParaRPr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203200" y="533400"/>
            <a:ext cx="11777133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13" name="Oval 12"/>
          <p:cNvSpPr/>
          <p:nvPr/>
        </p:nvSpPr>
        <p:spPr>
          <a:xfrm>
            <a:off x="1727200" y="228600"/>
            <a:ext cx="8128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4" name="Oval 13"/>
          <p:cNvSpPr/>
          <p:nvPr/>
        </p:nvSpPr>
        <p:spPr>
          <a:xfrm>
            <a:off x="1854200" y="323850"/>
            <a:ext cx="558800" cy="419100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198967" y="6388101"/>
            <a:ext cx="11777133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0" y="914400"/>
            <a:ext cx="3149600" cy="990600"/>
          </a:xfrm>
        </p:spPr>
        <p:txBody>
          <a:bodyPr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508000" y="1981201"/>
            <a:ext cx="31496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Content Placeholder 19"/>
          <p:cNvSpPr>
            <a:spLocks noGrp="1"/>
          </p:cNvSpPr>
          <p:nvPr>
            <p:ph sz="quarter" idx="1"/>
          </p:nvPr>
        </p:nvSpPr>
        <p:spPr>
          <a:xfrm>
            <a:off x="4165600" y="685800"/>
            <a:ext cx="7518400" cy="5410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6" name="Slide Number Placeholder 6"/>
          <p:cNvSpPr>
            <a:spLocks noGrp="1"/>
          </p:cNvSpPr>
          <p:nvPr>
            <p:ph type="sldNum" sz="quarter" idx="10"/>
          </p:nvPr>
        </p:nvSpPr>
        <p:spPr>
          <a:xfrm>
            <a:off x="1828800" y="312739"/>
            <a:ext cx="609600" cy="441325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62F391B1-F85C-44E3-94E4-704C8F18223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7" name="Date Placeholder 4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9B3F54-FAF7-4C3D-9BBF-B716FD6A0BF7}" type="datetime1">
              <a:rPr lang="en-US"/>
              <a:pPr>
                <a:defRPr/>
              </a:pPr>
              <a:t>9/30/2020</a:t>
            </a:fld>
            <a:endParaRPr lang="en-US"/>
          </a:p>
        </p:txBody>
      </p:sp>
      <p:sp>
        <p:nvSpPr>
          <p:cNvPr id="18" name="Footer Placeholder 5"/>
          <p:cNvSpPr>
            <a:spLocks noGrp="1"/>
          </p:cNvSpPr>
          <p:nvPr>
            <p:ph type="ftr" sz="quarter" idx="12"/>
          </p:nvPr>
        </p:nvSpPr>
        <p:spPr>
          <a:xfrm>
            <a:off x="402168" y="6410326"/>
            <a:ext cx="4510617" cy="366713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Lecturer.Ahmed El Rawas</a:t>
            </a:r>
          </a:p>
        </p:txBody>
      </p:sp>
    </p:spTree>
    <p:extLst>
      <p:ext uri="{BB962C8B-B14F-4D97-AF65-F5344CB8AC3E}">
        <p14:creationId xmlns:p14="http://schemas.microsoft.com/office/powerpoint/2010/main" val="115915091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traight Connector 4"/>
          <p:cNvSpPr>
            <a:spLocks noChangeShapeType="1"/>
          </p:cNvSpPr>
          <p:nvPr/>
        </p:nvSpPr>
        <p:spPr bwMode="auto">
          <a:xfrm>
            <a:off x="203200" y="533400"/>
            <a:ext cx="11777133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6" name="Rectangle 20"/>
          <p:cNvSpPr>
            <a:spLocks noChangeArrowheads="1"/>
          </p:cNvSpPr>
          <p:nvPr/>
        </p:nvSpPr>
        <p:spPr bwMode="white">
          <a:xfrm>
            <a:off x="0" y="6705600"/>
            <a:ext cx="12192000" cy="1524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1800">
              <a:solidFill>
                <a:prstClr val="black"/>
              </a:solidFill>
              <a:latin typeface="Georgia" panose="02040502050405020303" pitchFamily="18" charset="0"/>
            </a:endParaRPr>
          </a:p>
        </p:txBody>
      </p:sp>
      <p:sp>
        <p:nvSpPr>
          <p:cNvPr id="7" name="Rectangle 21"/>
          <p:cNvSpPr>
            <a:spLocks noChangeArrowheads="1"/>
          </p:cNvSpPr>
          <p:nvPr/>
        </p:nvSpPr>
        <p:spPr bwMode="white">
          <a:xfrm>
            <a:off x="11988800" y="0"/>
            <a:ext cx="2032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1800">
              <a:solidFill>
                <a:prstClr val="black"/>
              </a:solidFill>
              <a:latin typeface="Georgia" panose="02040502050405020303" pitchFamily="18" charset="0"/>
            </a:endParaRPr>
          </a:p>
        </p:txBody>
      </p:sp>
      <p:sp>
        <p:nvSpPr>
          <p:cNvPr id="8" name="Rectangle 23"/>
          <p:cNvSpPr>
            <a:spLocks noChangeArrowheads="1"/>
          </p:cNvSpPr>
          <p:nvPr/>
        </p:nvSpPr>
        <p:spPr bwMode="white">
          <a:xfrm>
            <a:off x="0" y="0"/>
            <a:ext cx="12192000" cy="1524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1800">
              <a:solidFill>
                <a:prstClr val="black"/>
              </a:solidFill>
              <a:latin typeface="Georgia" panose="02040502050405020303" pitchFamily="18" charset="0"/>
            </a:endParaRPr>
          </a:p>
        </p:txBody>
      </p:sp>
      <p:sp>
        <p:nvSpPr>
          <p:cNvPr id="9" name="Rectangle 24"/>
          <p:cNvSpPr>
            <a:spLocks noChangeArrowheads="1"/>
          </p:cNvSpPr>
          <p:nvPr/>
        </p:nvSpPr>
        <p:spPr bwMode="white">
          <a:xfrm>
            <a:off x="0" y="0"/>
            <a:ext cx="2032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1800">
              <a:solidFill>
                <a:prstClr val="black"/>
              </a:solidFill>
              <a:latin typeface="Georgia" panose="02040502050405020303" pitchFamily="18" charset="0"/>
            </a:endParaRPr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203200" y="152401"/>
            <a:ext cx="11777133" cy="301625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03200" y="609600"/>
            <a:ext cx="36576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203200" y="155575"/>
            <a:ext cx="11777133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sz="1800" dirty="0">
              <a:solidFill>
                <a:prstClr val="black"/>
              </a:solidFill>
            </a:endParaRPr>
          </a:p>
        </p:txBody>
      </p:sp>
      <p:sp>
        <p:nvSpPr>
          <p:cNvPr id="13" name="Oval 12"/>
          <p:cNvSpPr/>
          <p:nvPr/>
        </p:nvSpPr>
        <p:spPr>
          <a:xfrm>
            <a:off x="1727200" y="228600"/>
            <a:ext cx="8128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4" name="Oval 13"/>
          <p:cNvSpPr/>
          <p:nvPr/>
        </p:nvSpPr>
        <p:spPr>
          <a:xfrm>
            <a:off x="1854200" y="323850"/>
            <a:ext cx="558800" cy="419100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198967" y="6388101"/>
            <a:ext cx="11777133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00500" y="5029200"/>
            <a:ext cx="78232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000500" y="609600"/>
            <a:ext cx="7823200" cy="4267200"/>
          </a:xfrm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8000" y="990600"/>
            <a:ext cx="32512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Slide Number Placeholder 6"/>
          <p:cNvSpPr>
            <a:spLocks noGrp="1"/>
          </p:cNvSpPr>
          <p:nvPr>
            <p:ph type="sldNum" sz="quarter" idx="10"/>
          </p:nvPr>
        </p:nvSpPr>
        <p:spPr>
          <a:xfrm>
            <a:off x="1828800" y="312739"/>
            <a:ext cx="609600" cy="441325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FB481124-97E9-43B4-89F0-44636D1B557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7" name="Date Placeholder 4"/>
          <p:cNvSpPr>
            <a:spLocks noGrp="1"/>
          </p:cNvSpPr>
          <p:nvPr>
            <p:ph type="dt" sz="half" idx="11"/>
          </p:nvPr>
        </p:nvSpPr>
        <p:spPr>
          <a:xfrm>
            <a:off x="7717367" y="6405564"/>
            <a:ext cx="4059767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365E4B-4C0F-4949-894E-B71F3686C8EB}" type="datetime1">
              <a:rPr lang="en-US"/>
              <a:pPr>
                <a:defRPr/>
              </a:pPr>
              <a:t>9/30/2020</a:t>
            </a:fld>
            <a:endParaRPr lang="en-US"/>
          </a:p>
        </p:txBody>
      </p:sp>
      <p:sp>
        <p:nvSpPr>
          <p:cNvPr id="18" name="Footer Placeholder 5"/>
          <p:cNvSpPr>
            <a:spLocks noGrp="1"/>
          </p:cNvSpPr>
          <p:nvPr>
            <p:ph type="ftr" sz="quarter" idx="12"/>
          </p:nvPr>
        </p:nvSpPr>
        <p:spPr>
          <a:xfrm>
            <a:off x="402168" y="6410326"/>
            <a:ext cx="4779433" cy="366713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Lecturer.Ahmed El Rawas</a:t>
            </a:r>
          </a:p>
        </p:txBody>
      </p:sp>
    </p:spTree>
    <p:extLst>
      <p:ext uri="{BB962C8B-B14F-4D97-AF65-F5344CB8AC3E}">
        <p14:creationId xmlns:p14="http://schemas.microsoft.com/office/powerpoint/2010/main" val="34231692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6"/>
          <p:cNvSpPr>
            <a:spLocks noChangeArrowheads="1"/>
          </p:cNvSpPr>
          <p:nvPr/>
        </p:nvSpPr>
        <p:spPr bwMode="white">
          <a:xfrm>
            <a:off x="0" y="6705600"/>
            <a:ext cx="12192000" cy="1524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1800">
              <a:solidFill>
                <a:prstClr val="black"/>
              </a:solidFill>
              <a:latin typeface="Georgia" panose="02040502050405020303" pitchFamily="18" charset="0"/>
            </a:endParaRPr>
          </a:p>
        </p:txBody>
      </p:sp>
      <p:sp>
        <p:nvSpPr>
          <p:cNvPr id="1027" name="Rectangle 15"/>
          <p:cNvSpPr>
            <a:spLocks noChangeArrowheads="1"/>
          </p:cNvSpPr>
          <p:nvPr/>
        </p:nvSpPr>
        <p:spPr bwMode="white">
          <a:xfrm>
            <a:off x="0" y="1"/>
            <a:ext cx="12192000" cy="1393825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1800">
              <a:solidFill>
                <a:prstClr val="black"/>
              </a:solidFill>
              <a:latin typeface="Georgia" panose="02040502050405020303" pitchFamily="18" charset="0"/>
            </a:endParaRPr>
          </a:p>
        </p:txBody>
      </p:sp>
      <p:sp>
        <p:nvSpPr>
          <p:cNvPr id="1028" name="Rectangle 17"/>
          <p:cNvSpPr>
            <a:spLocks noChangeArrowheads="1"/>
          </p:cNvSpPr>
          <p:nvPr/>
        </p:nvSpPr>
        <p:spPr bwMode="white">
          <a:xfrm>
            <a:off x="0" y="0"/>
            <a:ext cx="2032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1800">
              <a:solidFill>
                <a:prstClr val="black"/>
              </a:solidFill>
              <a:latin typeface="Georgia" panose="02040502050405020303" pitchFamily="18" charset="0"/>
            </a:endParaRPr>
          </a:p>
        </p:txBody>
      </p:sp>
      <p:sp>
        <p:nvSpPr>
          <p:cNvPr id="1029" name="Rectangle 18"/>
          <p:cNvSpPr>
            <a:spLocks noChangeArrowheads="1"/>
          </p:cNvSpPr>
          <p:nvPr/>
        </p:nvSpPr>
        <p:spPr bwMode="white">
          <a:xfrm>
            <a:off x="11988800" y="0"/>
            <a:ext cx="2032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1800">
              <a:solidFill>
                <a:prstClr val="black"/>
              </a:solidFill>
              <a:latin typeface="Georgia" panose="02040502050405020303" pitchFamily="18" charset="0"/>
            </a:endParaRPr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198967" y="6388101"/>
            <a:ext cx="11777133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7721601" y="6405564"/>
            <a:ext cx="4059767" cy="365125"/>
          </a:xfrm>
          <a:prstGeom prst="rect">
            <a:avLst/>
          </a:prstGeom>
        </p:spPr>
        <p:txBody>
          <a:bodyPr vert="horz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>
                <a:solidFill>
                  <a:srgbClr val="FFFFFF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1E72C865-B05A-4AA6-834F-358052423771}" type="datetime1">
              <a:rPr lang="en-US"/>
              <a:pPr>
                <a:defRPr/>
              </a:pPr>
              <a:t>9/30/2020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406400" y="6410326"/>
            <a:ext cx="4775200" cy="366713"/>
          </a:xfrm>
          <a:prstGeom prst="rect">
            <a:avLst/>
          </a:prstGeom>
        </p:spPr>
        <p:txBody>
          <a:bodyPr vert="horz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rgbClr val="FFFFFF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en-US"/>
              <a:t>Lecturer.Ahmed El Rawas</a:t>
            </a: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203200" y="155575"/>
            <a:ext cx="11777133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sz="1800" dirty="0">
              <a:solidFill>
                <a:prstClr val="black"/>
              </a:solidFill>
            </a:endParaRPr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203200" y="1276350"/>
            <a:ext cx="11777133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12" name="Oval 11"/>
          <p:cNvSpPr/>
          <p:nvPr/>
        </p:nvSpPr>
        <p:spPr>
          <a:xfrm>
            <a:off x="5689600" y="955675"/>
            <a:ext cx="8128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5" name="Oval 14"/>
          <p:cNvSpPr/>
          <p:nvPr/>
        </p:nvSpPr>
        <p:spPr>
          <a:xfrm>
            <a:off x="5816600" y="1050925"/>
            <a:ext cx="558800" cy="420688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5791200" y="1039814"/>
            <a:ext cx="609600" cy="441325"/>
          </a:xfrm>
          <a:prstGeom prst="rect">
            <a:avLst/>
          </a:prstGeom>
        </p:spPr>
        <p:txBody>
          <a:bodyPr vert="horz" wrap="square" lIns="45720" tIns="45720" rIns="45720" bIns="45720" numCol="1" anchor="ctr" anchorCtr="0" compatLnSpc="1">
            <a:prstTxWarp prst="textNoShape">
              <a:avLst/>
            </a:prstTxWarp>
            <a:normAutofit/>
          </a:bodyPr>
          <a:lstStyle>
            <a:lvl1pPr algn="ctr" eaLnBrk="1" hangingPunct="1">
              <a:defRPr sz="1600" smtClean="0">
                <a:solidFill>
                  <a:srgbClr val="7B9899"/>
                </a:solidFill>
                <a:latin typeface="Georgia" panose="02040502050405020303" pitchFamily="18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664C7C5-5E17-460E-9297-9FD98E91E09E}" type="slidenum">
              <a:rPr lang="en-US"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cs typeface="Arial" panose="020B0604020202020204" pitchFamily="34" charset="0"/>
            </a:endParaRPr>
          </a:p>
        </p:txBody>
      </p:sp>
      <p:sp>
        <p:nvSpPr>
          <p:cNvPr id="1038" name="Title Placeholder 21"/>
          <p:cNvSpPr>
            <a:spLocks noGrp="1"/>
          </p:cNvSpPr>
          <p:nvPr>
            <p:ph type="title"/>
          </p:nvPr>
        </p:nvSpPr>
        <p:spPr bwMode="auto">
          <a:xfrm>
            <a:off x="402167" y="228601"/>
            <a:ext cx="11379200" cy="758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39" name="Text Placeholder 12"/>
          <p:cNvSpPr>
            <a:spLocks noGrp="1"/>
          </p:cNvSpPr>
          <p:nvPr>
            <p:ph type="body" idx="1"/>
          </p:nvPr>
        </p:nvSpPr>
        <p:spPr bwMode="auto">
          <a:xfrm>
            <a:off x="402167" y="1524000"/>
            <a:ext cx="11379200" cy="4598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0032273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810" r:id="rId12"/>
  </p:sldLayoutIdLst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300" kern="1200">
          <a:solidFill>
            <a:srgbClr val="7B9899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300">
          <a:solidFill>
            <a:srgbClr val="7B9899"/>
          </a:solidFill>
          <a:latin typeface="Georgia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300">
          <a:solidFill>
            <a:srgbClr val="7B9899"/>
          </a:solidFill>
          <a:latin typeface="Georgia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300">
          <a:solidFill>
            <a:srgbClr val="7B9899"/>
          </a:solidFill>
          <a:latin typeface="Georgia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300">
          <a:solidFill>
            <a:srgbClr val="7B9899"/>
          </a:solidFill>
          <a:latin typeface="Georgia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300">
          <a:solidFill>
            <a:srgbClr val="7B9899"/>
          </a:solidFill>
          <a:latin typeface="Georgia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300">
          <a:solidFill>
            <a:srgbClr val="7B9899"/>
          </a:solidFill>
          <a:latin typeface="Georgia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300">
          <a:solidFill>
            <a:srgbClr val="7B9899"/>
          </a:solidFill>
          <a:latin typeface="Georgia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300">
          <a:solidFill>
            <a:srgbClr val="7B9899"/>
          </a:solidFill>
          <a:latin typeface="Georgia" pitchFamily="18" charset="0"/>
        </a:defRPr>
      </a:lvl9pPr>
    </p:titleStyle>
    <p:bodyStyle>
      <a:lvl1pPr marL="273050" indent="-2730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anose="05020102010507070707" pitchFamily="18" charset="2"/>
        <a:buChar char=""/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7688" indent="-2730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anose="05000000000000000000" pitchFamily="2" charset="2"/>
        <a:buChar char="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325" indent="-228600" algn="l" rtl="0" eaLnBrk="0" fontAlgn="base" hangingPunct="0">
        <a:spcBef>
          <a:spcPct val="20000"/>
        </a:spcBef>
        <a:spcAft>
          <a:spcPct val="0"/>
        </a:spcAft>
        <a:buClr>
          <a:srgbClr val="8CADAE"/>
        </a:buClr>
        <a:buSzPct val="75000"/>
        <a:buFont typeface="Wingdings 2" panose="05020102010507070707" pitchFamily="18" charset="2"/>
        <a:buChar char="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6963" indent="-228600" algn="l" rtl="0" eaLnBrk="0" fontAlgn="base" hangingPunct="0">
        <a:spcBef>
          <a:spcPct val="20000"/>
        </a:spcBef>
        <a:spcAft>
          <a:spcPct val="0"/>
        </a:spcAft>
        <a:buClr>
          <a:srgbClr val="8C7B70"/>
        </a:buClr>
        <a:buSzPct val="70000"/>
        <a:buFont typeface="Wingdings" panose="05000000000000000000" pitchFamily="2" charset="2"/>
        <a:buChar char=""/>
        <a:defRPr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0" fontAlgn="base" hangingPunct="0">
        <a:spcBef>
          <a:spcPct val="20000"/>
        </a:spcBef>
        <a:spcAft>
          <a:spcPct val="0"/>
        </a:spcAft>
        <a:buClr>
          <a:srgbClr val="8FB08C"/>
        </a:buClr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1E72C865-B05A-4AA6-834F-358052423771}" type="datetime1">
              <a:rPr lang="en-US" smtClean="0"/>
              <a:pPr>
                <a:defRPr/>
              </a:pPr>
              <a:t>9/30/2020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r>
              <a:rPr lang="en-US" smtClean="0"/>
              <a:t>Lecturer.Ahmed El Rawas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664C7C5-5E17-460E-9297-9FD98E91E09E}" type="slidenum">
              <a:rPr lang="en-US" smtClean="0"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cs typeface="Arial" panose="020B0604020202020204" pitchFamily="34" charset="0"/>
            </a:endParaRPr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208617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9" r:id="rId1"/>
    <p:sldLayoutId id="2147483800" r:id="rId2"/>
    <p:sldLayoutId id="2147483801" r:id="rId3"/>
    <p:sldLayoutId id="2147483802" r:id="rId4"/>
    <p:sldLayoutId id="2147483803" r:id="rId5"/>
    <p:sldLayoutId id="2147483804" r:id="rId6"/>
    <p:sldLayoutId id="2147483805" r:id="rId7"/>
    <p:sldLayoutId id="2147483806" r:id="rId8"/>
    <p:sldLayoutId id="2147483807" r:id="rId9"/>
    <p:sldLayoutId id="2147483808" r:id="rId10"/>
    <p:sldLayoutId id="2147483809" r:id="rId11"/>
  </p:sldLayoutIdLst>
  <p:transition spd="med">
    <p:fade/>
  </p:transition>
  <p:timing>
    <p:tnLst>
      <p:par>
        <p:cTn id="1" dur="indefinite" restart="never" nodeType="tmRoot"/>
      </p:par>
    </p:tnLst>
  </p:timing>
  <p:hf hdr="0" dt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9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9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9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9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9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9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4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4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4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4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4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4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4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9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4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n-US" sz="8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MARKET FEASIBILITY</a:t>
            </a:r>
            <a:endParaRPr lang="en-US" sz="8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err="1" smtClean="0"/>
              <a:t>Studi</a:t>
            </a:r>
            <a:r>
              <a:rPr lang="en-US" dirty="0" smtClean="0"/>
              <a:t> </a:t>
            </a:r>
            <a:r>
              <a:rPr lang="en-US" dirty="0" err="1" smtClean="0"/>
              <a:t>Kelayakan</a:t>
            </a:r>
            <a:r>
              <a:rPr lang="en-US" dirty="0" smtClean="0"/>
              <a:t> </a:t>
            </a:r>
            <a:r>
              <a:rPr lang="en-US" dirty="0" err="1" smtClean="0"/>
              <a:t>aspek</a:t>
            </a:r>
            <a:r>
              <a:rPr lang="en-US" dirty="0" smtClean="0"/>
              <a:t> </a:t>
            </a:r>
            <a:r>
              <a:rPr lang="en-US" dirty="0" err="1" smtClean="0"/>
              <a:t>pasar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pemasaran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5577282"/>
      </p:ext>
    </p:extLst>
  </p:cSld>
  <p:clrMapOvr>
    <a:masterClrMapping/>
  </p:clrMapOvr>
  <p:transition spd="med"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80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1190065" y="409108"/>
            <a:ext cx="10058400" cy="1071562"/>
          </a:xfrm>
        </p:spPr>
        <p:txBody>
          <a:bodyPr vert="horz" wrap="square" lIns="88900" tIns="46038" rIns="88900" bIns="46038" numCol="1" anchor="ctr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sz="3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Industry and Market Feasibility Analysis</a:t>
            </a:r>
          </a:p>
        </p:txBody>
      </p:sp>
      <p:sp>
        <p:nvSpPr>
          <p:cNvPr id="82947" name="Rectangle 3"/>
          <p:cNvSpPr>
            <a:spLocks noGrp="1" noChangeArrowheads="1"/>
          </p:cNvSpPr>
          <p:nvPr>
            <p:ph idx="1"/>
          </p:nvPr>
        </p:nvSpPr>
        <p:spPr>
          <a:xfrm>
            <a:off x="2209800" y="1905000"/>
            <a:ext cx="7696200" cy="3810000"/>
          </a:xfrm>
        </p:spPr>
        <p:txBody>
          <a:bodyPr vert="horz" wrap="square" lIns="88900" tIns="46038" rIns="88900" bIns="46038" numCol="1" anchor="t" anchorCtr="0" compatLnSpc="1">
            <a:prstTxWarp prst="textNoShape">
              <a:avLst/>
            </a:prstTxWarp>
          </a:bodyPr>
          <a:lstStyle/>
          <a:p>
            <a:pPr marL="609600" indent="-609600" eaLnBrk="1" hangingPunct="1">
              <a:buNone/>
            </a:pPr>
            <a:r>
              <a:rPr lang="en-US" sz="3200" dirty="0" smtClean="0">
                <a:latin typeface="Brush Script MT" panose="03060802040406070304" pitchFamily="66" charset="0"/>
              </a:rPr>
              <a:t>Two areas of focus</a:t>
            </a:r>
            <a:r>
              <a:rPr lang="en-US" dirty="0" smtClean="0"/>
              <a:t>:</a:t>
            </a:r>
          </a:p>
          <a:p>
            <a:pPr marL="609600" indent="-609600" eaLnBrk="1" hangingPunct="1">
              <a:buSzTx/>
              <a:buFont typeface="Wingdings" panose="05000000000000000000" pitchFamily="2" charset="2"/>
              <a:buAutoNum type="arabicPeriod"/>
            </a:pPr>
            <a:r>
              <a:rPr lang="en-US" sz="3000" dirty="0"/>
              <a:t>Determining how attractive an industry is overall as a “home” for a new business.</a:t>
            </a:r>
          </a:p>
          <a:p>
            <a:pPr marL="609600" indent="-609600" eaLnBrk="1" hangingPunct="1">
              <a:buSzTx/>
              <a:buFont typeface="Wingdings" panose="05000000000000000000" pitchFamily="2" charset="2"/>
              <a:buAutoNum type="arabicPeriod"/>
            </a:pPr>
            <a:r>
              <a:rPr lang="en-US" sz="3000" dirty="0"/>
              <a:t>Identifying possible niches a small business can occupy profitably.  </a:t>
            </a:r>
          </a:p>
        </p:txBody>
      </p:sp>
    </p:spTree>
    <p:extLst>
      <p:ext uri="{BB962C8B-B14F-4D97-AF65-F5344CB8AC3E}">
        <p14:creationId xmlns:p14="http://schemas.microsoft.com/office/powerpoint/2010/main" val="2693714717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29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29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947" grpId="0" build="p" autoUpdateAnimBg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Text Box 29"/>
          <p:cNvSpPr txBox="1">
            <a:spLocks noChangeArrowheads="1"/>
          </p:cNvSpPr>
          <p:nvPr/>
        </p:nvSpPr>
        <p:spPr bwMode="auto">
          <a:xfrm>
            <a:off x="2624138" y="1066800"/>
            <a:ext cx="656431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ts val="800"/>
              </a:spcBef>
              <a:buFont typeface="Arial" panose="020B0604020202020204" pitchFamily="34" charset="0"/>
              <a:defRPr sz="1600" b="1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ts val="3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ts val="3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ts val="3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ctr" fontAlgn="base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en-US" sz="2400" dirty="0">
                <a:solidFill>
                  <a:srgbClr val="008F4C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Testing the Industry</a:t>
            </a:r>
          </a:p>
        </p:txBody>
      </p:sp>
      <p:sp>
        <p:nvSpPr>
          <p:cNvPr id="14340" name="Rectangle 1033"/>
          <p:cNvSpPr>
            <a:spLocks noChangeArrowheads="1"/>
          </p:cNvSpPr>
          <p:nvPr/>
        </p:nvSpPr>
        <p:spPr bwMode="auto">
          <a:xfrm>
            <a:off x="1944688" y="2227728"/>
            <a:ext cx="3352800" cy="2012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ts val="800"/>
              </a:spcBef>
              <a:buFont typeface="Arial" panose="020B0604020202020204" pitchFamily="34" charset="0"/>
              <a:defRPr sz="1600" b="1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ts val="3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ts val="3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ts val="3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fontAlgn="base">
              <a:spcBef>
                <a:spcPct val="20000"/>
              </a:spcBef>
              <a:spcAft>
                <a:spcPct val="0"/>
              </a:spcAft>
              <a:buFontTx/>
              <a:buNone/>
            </a:pPr>
            <a:r>
              <a:rPr lang="en-US" sz="2000" b="0" dirty="0">
                <a:solidFill>
                  <a:srgbClr val="000000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The broadest level of feasibility analysis looks at the </a:t>
            </a:r>
            <a:r>
              <a:rPr lang="en-US" sz="2000" dirty="0">
                <a:solidFill>
                  <a:srgbClr val="000000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industry</a:t>
            </a:r>
            <a:r>
              <a:rPr lang="en-US" sz="2000" b="0" dirty="0">
                <a:solidFill>
                  <a:srgbClr val="000000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in which the business will operate. </a:t>
            </a:r>
          </a:p>
        </p:txBody>
      </p:sp>
      <p:sp>
        <p:nvSpPr>
          <p:cNvPr id="20" name="AutoShape 1034"/>
          <p:cNvSpPr>
            <a:spLocks noChangeArrowheads="1"/>
          </p:cNvSpPr>
          <p:nvPr/>
        </p:nvSpPr>
        <p:spPr bwMode="auto">
          <a:xfrm>
            <a:off x="6216650" y="3396036"/>
            <a:ext cx="3765550" cy="1449387"/>
          </a:xfrm>
          <a:prstGeom prst="roundRect">
            <a:avLst>
              <a:gd name="adj" fmla="val 10704"/>
            </a:avLst>
          </a:prstGeom>
          <a:solidFill>
            <a:srgbClr val="005496"/>
          </a:solidFill>
          <a:ln>
            <a:noFill/>
          </a:ln>
          <a:effectLst>
            <a:prstShdw prst="shdw17" dist="35921" dir="2700000">
              <a:srgbClr val="00325A"/>
            </a:prstShdw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  <p:txBody>
          <a:bodyPr tIns="73152"/>
          <a:lstStyle>
            <a:lvl1pPr>
              <a:spcBef>
                <a:spcPts val="800"/>
              </a:spcBef>
              <a:buFont typeface="Arial" panose="020B0604020202020204" pitchFamily="34" charset="0"/>
              <a:defRPr sz="1600" b="1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ts val="3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ts val="3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ts val="3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ctr" fontAlgn="base">
              <a:spcBef>
                <a:spcPct val="45000"/>
              </a:spcBef>
              <a:spcAft>
                <a:spcPct val="0"/>
              </a:spcAft>
              <a:buFontTx/>
              <a:buNone/>
            </a:pPr>
            <a:r>
              <a:rPr lang="en-US" sz="1800" dirty="0">
                <a:solidFill>
                  <a:srgbClr val="FFFFFF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INDUSTRY</a:t>
            </a:r>
          </a:p>
          <a:p>
            <a:pPr algn="ctr" fontAlgn="base">
              <a:spcBef>
                <a:spcPct val="45000"/>
              </a:spcBef>
              <a:spcAft>
                <a:spcPct val="0"/>
              </a:spcAft>
              <a:buFontTx/>
              <a:buNone/>
            </a:pPr>
            <a:r>
              <a:rPr lang="en-US" sz="1800" b="0" dirty="0">
                <a:solidFill>
                  <a:srgbClr val="FFFFFF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a group of businesses with a common interest</a:t>
            </a: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1223682" y="361951"/>
            <a:ext cx="9722224" cy="549275"/>
          </a:xfrm>
          <a:prstGeom prst="rect">
            <a:avLst/>
          </a:prstGeom>
        </p:spPr>
        <p:txBody>
          <a:bodyPr anchor="ctr"/>
          <a:lstStyle>
            <a:lvl1pPr algn="l" defTabSz="914400" rtl="0" eaLnBrk="1" latinLnBrk="0" hangingPunct="1">
              <a:spcBef>
                <a:spcPct val="0"/>
              </a:spcBef>
              <a:buNone/>
              <a:defRPr sz="28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fontAlgn="base">
              <a:spcAft>
                <a:spcPct val="0"/>
              </a:spcAft>
              <a:defRPr/>
            </a:pPr>
            <a:r>
              <a:rPr lang="en-US" sz="3600" b="1" dirty="0">
                <a:solidFill>
                  <a:srgbClr val="000000"/>
                </a:solidFill>
              </a:rPr>
              <a:t>Feasibility Analysis: testing AN OPPORTUNITY</a:t>
            </a:r>
          </a:p>
        </p:txBody>
      </p:sp>
    </p:spTree>
    <p:extLst>
      <p:ext uri="{BB962C8B-B14F-4D97-AF65-F5344CB8AC3E}">
        <p14:creationId xmlns:p14="http://schemas.microsoft.com/office/powerpoint/2010/main" val="7764223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8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2797315" y="237566"/>
            <a:ext cx="6211887" cy="1071563"/>
          </a:xfrm>
        </p:spPr>
        <p:txBody>
          <a:bodyPr vert="horz" wrap="square" lIns="88900" tIns="46038" rIns="88900" bIns="46038" numCol="1" anchor="ctr" anchorCtr="0" compatLnSpc="1">
            <a:prstTxWarp prst="textNoShape">
              <a:avLst/>
            </a:prstTxWarp>
          </a:bodyPr>
          <a:lstStyle/>
          <a:p>
            <a:pPr algn="ctr" eaLnBrk="1" hangingPunct="1"/>
            <a:r>
              <a:rPr lang="en-US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Five Forces Model</a:t>
            </a:r>
          </a:p>
        </p:txBody>
      </p:sp>
      <p:sp>
        <p:nvSpPr>
          <p:cNvPr id="84995" name="Rectangle 3"/>
          <p:cNvSpPr>
            <a:spLocks noGrp="1" noChangeArrowheads="1"/>
          </p:cNvSpPr>
          <p:nvPr>
            <p:ph idx="1"/>
          </p:nvPr>
        </p:nvSpPr>
        <p:spPr>
          <a:xfrm>
            <a:off x="1371600" y="1748118"/>
            <a:ext cx="9063318" cy="4419600"/>
          </a:xfrm>
        </p:spPr>
        <p:txBody>
          <a:bodyPr vert="horz" wrap="square" lIns="88900" tIns="46038" rIns="88900" bIns="46038" numCol="1" anchor="t" anchorCtr="0" compatLnSpc="1">
            <a:prstTxWarp prst="textNoShape">
              <a:avLst/>
            </a:prstTxWarp>
            <a:normAutofit/>
          </a:bodyPr>
          <a:lstStyle/>
          <a:p>
            <a:pPr marL="0" indent="0" eaLnBrk="1" hangingPunct="1">
              <a:lnSpc>
                <a:spcPct val="110000"/>
              </a:lnSpc>
              <a:spcBef>
                <a:spcPts val="0"/>
              </a:spcBef>
              <a:buNone/>
            </a:pPr>
            <a:r>
              <a:rPr lang="en-US" sz="2800" dirty="0"/>
              <a:t>Five forces interact with one another to determine the setting in which companies compete and, hence, the attractiveness of the industry</a:t>
            </a:r>
            <a:r>
              <a:rPr lang="en-US" sz="2800" dirty="0" smtClean="0"/>
              <a:t>:</a:t>
            </a:r>
          </a:p>
          <a:p>
            <a:pPr marL="0" indent="0" eaLnBrk="1" hangingPunct="1">
              <a:buNone/>
            </a:pPr>
            <a:endParaRPr lang="en-US" sz="2800" dirty="0"/>
          </a:p>
          <a:p>
            <a:pPr marL="795338" lvl="1" indent="-450850" eaLnBrk="1" hangingPunct="1">
              <a:buClr>
                <a:srgbClr val="C00000"/>
              </a:buClr>
              <a:buSzTx/>
              <a:buFont typeface="Wingdings" panose="05000000000000000000" pitchFamily="2" charset="2"/>
              <a:buAutoNum type="arabicPeriod"/>
            </a:pPr>
            <a:r>
              <a:rPr lang="en-US" sz="2700" dirty="0">
                <a:ea typeface="ＭＳ Ｐゴシック" panose="020B0600070205080204" pitchFamily="34" charset="-128"/>
              </a:rPr>
              <a:t>Rivalry among companies in the industry</a:t>
            </a:r>
          </a:p>
          <a:p>
            <a:pPr marL="795338" lvl="1" indent="-450850" eaLnBrk="1" hangingPunct="1">
              <a:buClr>
                <a:srgbClr val="C00000"/>
              </a:buClr>
              <a:buSzTx/>
              <a:buFont typeface="Wingdings" panose="05000000000000000000" pitchFamily="2" charset="2"/>
              <a:buAutoNum type="arabicPeriod"/>
            </a:pPr>
            <a:r>
              <a:rPr lang="en-US" sz="2700" dirty="0">
                <a:ea typeface="ＭＳ Ｐゴシック" panose="020B0600070205080204" pitchFamily="34" charset="-128"/>
              </a:rPr>
              <a:t>Bargaining power of suppliers</a:t>
            </a:r>
          </a:p>
          <a:p>
            <a:pPr marL="795338" lvl="1" indent="-450850" eaLnBrk="1" hangingPunct="1">
              <a:buClr>
                <a:srgbClr val="C00000"/>
              </a:buClr>
              <a:buSzTx/>
              <a:buFont typeface="Wingdings" panose="05000000000000000000" pitchFamily="2" charset="2"/>
              <a:buAutoNum type="arabicPeriod"/>
            </a:pPr>
            <a:r>
              <a:rPr lang="en-US" sz="2700" dirty="0">
                <a:ea typeface="ＭＳ Ｐゴシック" panose="020B0600070205080204" pitchFamily="34" charset="-128"/>
              </a:rPr>
              <a:t>Bargaining power of buyers</a:t>
            </a:r>
          </a:p>
          <a:p>
            <a:pPr marL="795338" lvl="1" indent="-450850" eaLnBrk="1" hangingPunct="1">
              <a:buClr>
                <a:srgbClr val="C00000"/>
              </a:buClr>
              <a:buSzTx/>
              <a:buFont typeface="Wingdings" panose="05000000000000000000" pitchFamily="2" charset="2"/>
              <a:buAutoNum type="arabicPeriod"/>
            </a:pPr>
            <a:r>
              <a:rPr lang="en-US" sz="2700" dirty="0">
                <a:ea typeface="ＭＳ Ｐゴシック" panose="020B0600070205080204" pitchFamily="34" charset="-128"/>
              </a:rPr>
              <a:t>Threat of new entrants</a:t>
            </a:r>
          </a:p>
          <a:p>
            <a:pPr marL="795338" lvl="1" indent="-450850" eaLnBrk="1" hangingPunct="1">
              <a:buClr>
                <a:srgbClr val="C00000"/>
              </a:buClr>
              <a:buSzTx/>
              <a:buFont typeface="Wingdings" panose="05000000000000000000" pitchFamily="2" charset="2"/>
              <a:buAutoNum type="arabicPeriod"/>
            </a:pPr>
            <a:r>
              <a:rPr lang="en-US" sz="2700" dirty="0">
                <a:ea typeface="ＭＳ Ｐゴシック" panose="020B0600070205080204" pitchFamily="34" charset="-128"/>
              </a:rPr>
              <a:t>Threat of substitute products or services</a:t>
            </a:r>
          </a:p>
        </p:txBody>
      </p:sp>
    </p:spTree>
    <p:extLst>
      <p:ext uri="{BB962C8B-B14F-4D97-AF65-F5344CB8AC3E}">
        <p14:creationId xmlns:p14="http://schemas.microsoft.com/office/powerpoint/2010/main" val="168966919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49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49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849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849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849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4995" grpId="0" build="p" bldLvl="2" autoUpdateAnimBg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6" name="Rectangle 2"/>
          <p:cNvSpPr>
            <a:spLocks noGrp="1" noRot="1" noChangeArrowheads="1"/>
          </p:cNvSpPr>
          <p:nvPr>
            <p:ph type="title" idx="4294967295"/>
          </p:nvPr>
        </p:nvSpPr>
        <p:spPr>
          <a:xfrm>
            <a:off x="2913856" y="175420"/>
            <a:ext cx="6211888" cy="563562"/>
          </a:xfrm>
        </p:spPr>
        <p:txBody>
          <a:bodyPr vert="horz" wrap="square" lIns="88900" tIns="46038" rIns="88900" bIns="46038" numCol="1" anchor="ctr" anchorCtr="0" compatLnSpc="1">
            <a:prstTxWarp prst="textNoShape">
              <a:avLst/>
            </a:prstTxWarp>
            <a:normAutofit fontScale="90000"/>
          </a:bodyPr>
          <a:lstStyle/>
          <a:p>
            <a:pPr algn="ctr" eaLnBrk="1" hangingPunct="1"/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Five Forces Model</a:t>
            </a:r>
          </a:p>
        </p:txBody>
      </p:sp>
      <p:sp>
        <p:nvSpPr>
          <p:cNvPr id="28677" name="Text Box 3"/>
          <p:cNvSpPr txBox="1">
            <a:spLocks noChangeArrowheads="1"/>
          </p:cNvSpPr>
          <p:nvPr/>
        </p:nvSpPr>
        <p:spPr bwMode="auto">
          <a:xfrm>
            <a:off x="5029200" y="2557184"/>
            <a:ext cx="1981200" cy="193992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19050">
            <a:solidFill>
              <a:schemeClr val="bg2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Garamond" panose="02020404030301010803" pitchFamily="18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Garamond" panose="02020404030301010803" pitchFamily="18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Garamond" panose="02020404030301010803" pitchFamily="18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Garamond" panose="02020404030301010803" pitchFamily="18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Garamond" panose="02020404030301010803" pitchFamily="18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anose="02020404030301010803" pitchFamily="18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anose="02020404030301010803" pitchFamily="18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anose="02020404030301010803" pitchFamily="18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anose="02020404030301010803" pitchFamily="18" charset="0"/>
                <a:ea typeface="ＭＳ Ｐゴシック" panose="020B0600070205080204" pitchFamily="34" charset="-128"/>
              </a:defRPr>
            </a:lvl9pPr>
          </a:lstStyle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sz="2000" b="1">
                <a:latin typeface="Arial" panose="020B0604020202020204" pitchFamily="34" charset="0"/>
              </a:rPr>
              <a:t>Industry Competitors</a:t>
            </a:r>
          </a:p>
          <a:p>
            <a:pPr algn="ctr" fontAlgn="base">
              <a:spcBef>
                <a:spcPct val="50000"/>
              </a:spcBef>
              <a:spcAft>
                <a:spcPct val="0"/>
              </a:spcAft>
            </a:pPr>
            <a:endParaRPr lang="en-US" sz="2000" b="1">
              <a:latin typeface="Arial" panose="020B0604020202020204" pitchFamily="34" charset="0"/>
            </a:endParaRPr>
          </a:p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sz="2000" b="1">
                <a:latin typeface="Arial" panose="020B0604020202020204" pitchFamily="34" charset="0"/>
              </a:rPr>
              <a:t>Rivalry among existing firms</a:t>
            </a:r>
          </a:p>
        </p:txBody>
      </p:sp>
      <p:sp>
        <p:nvSpPr>
          <p:cNvPr id="28678" name="AutoShape 4"/>
          <p:cNvSpPr>
            <a:spLocks noChangeArrowheads="1"/>
          </p:cNvSpPr>
          <p:nvPr/>
        </p:nvSpPr>
        <p:spPr bwMode="auto">
          <a:xfrm>
            <a:off x="5638800" y="3438247"/>
            <a:ext cx="990600" cy="223837"/>
          </a:xfrm>
          <a:prstGeom prst="curvedUpArrow">
            <a:avLst>
              <a:gd name="adj1" fmla="val 88511"/>
              <a:gd name="adj2" fmla="val 177022"/>
              <a:gd name="adj3" fmla="val 33333"/>
            </a:avLst>
          </a:prstGeom>
          <a:solidFill>
            <a:schemeClr val="bg2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Garamond" panose="02020404030301010803" pitchFamily="18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Garamond" panose="02020404030301010803" pitchFamily="18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Garamond" panose="02020404030301010803" pitchFamily="18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Garamond" panose="02020404030301010803" pitchFamily="18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Garamond" panose="02020404030301010803" pitchFamily="18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anose="02020404030301010803" pitchFamily="18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anose="02020404030301010803" pitchFamily="18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anose="02020404030301010803" pitchFamily="18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anose="02020404030301010803" pitchFamily="18" charset="0"/>
                <a:ea typeface="ＭＳ Ｐゴシック" panose="020B0600070205080204" pitchFamily="34" charset="-128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28679" name="Text Box 5"/>
          <p:cNvSpPr txBox="1">
            <a:spLocks noChangeArrowheads="1"/>
          </p:cNvSpPr>
          <p:nvPr/>
        </p:nvSpPr>
        <p:spPr bwMode="auto">
          <a:xfrm>
            <a:off x="8839200" y="3365222"/>
            <a:ext cx="1295400" cy="41592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19050">
            <a:solidFill>
              <a:schemeClr val="bg2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Garamond" panose="02020404030301010803" pitchFamily="18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Garamond" panose="02020404030301010803" pitchFamily="18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Garamond" panose="02020404030301010803" pitchFamily="18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Garamond" panose="02020404030301010803" pitchFamily="18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Garamond" panose="02020404030301010803" pitchFamily="18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anose="02020404030301010803" pitchFamily="18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anose="02020404030301010803" pitchFamily="18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anose="02020404030301010803" pitchFamily="18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anose="02020404030301010803" pitchFamily="18" charset="0"/>
                <a:ea typeface="ＭＳ Ｐゴシック" panose="020B0600070205080204" pitchFamily="34" charset="-128"/>
              </a:defRPr>
            </a:lvl9pPr>
          </a:lstStyle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sz="2000" b="1">
                <a:latin typeface="Arial" panose="020B0604020202020204" pitchFamily="34" charset="0"/>
              </a:rPr>
              <a:t>Buyers</a:t>
            </a:r>
          </a:p>
        </p:txBody>
      </p:sp>
      <p:sp>
        <p:nvSpPr>
          <p:cNvPr id="152583" name="Text Box 7"/>
          <p:cNvSpPr txBox="1">
            <a:spLocks noChangeArrowheads="1"/>
          </p:cNvSpPr>
          <p:nvPr/>
        </p:nvSpPr>
        <p:spPr bwMode="auto">
          <a:xfrm>
            <a:off x="7162800" y="2823883"/>
            <a:ext cx="1856790" cy="646331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b="1" dirty="0">
                <a:solidFill>
                  <a:schemeClr val="accent1"/>
                </a:solidFill>
              </a:rPr>
              <a:t>Bargaining Power</a:t>
            </a:r>
            <a:br>
              <a:rPr lang="en-US" b="1" dirty="0">
                <a:solidFill>
                  <a:schemeClr val="accent1"/>
                </a:solidFill>
              </a:rPr>
            </a:br>
            <a:r>
              <a:rPr lang="en-US" b="1" dirty="0">
                <a:solidFill>
                  <a:schemeClr val="accent1"/>
                </a:solidFill>
              </a:rPr>
              <a:t>of Buyers</a:t>
            </a:r>
          </a:p>
        </p:txBody>
      </p:sp>
      <p:sp>
        <p:nvSpPr>
          <p:cNvPr id="28681" name="Text Box 8"/>
          <p:cNvSpPr txBox="1">
            <a:spLocks noChangeArrowheads="1"/>
          </p:cNvSpPr>
          <p:nvPr/>
        </p:nvSpPr>
        <p:spPr bwMode="auto">
          <a:xfrm>
            <a:off x="2057400" y="3357284"/>
            <a:ext cx="1447800" cy="41592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19050">
            <a:solidFill>
              <a:schemeClr val="bg2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Garamond" panose="02020404030301010803" pitchFamily="18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Garamond" panose="02020404030301010803" pitchFamily="18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Garamond" panose="02020404030301010803" pitchFamily="18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Garamond" panose="02020404030301010803" pitchFamily="18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Garamond" panose="02020404030301010803" pitchFamily="18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anose="02020404030301010803" pitchFamily="18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anose="02020404030301010803" pitchFamily="18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anose="02020404030301010803" pitchFamily="18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anose="02020404030301010803" pitchFamily="18" charset="0"/>
                <a:ea typeface="ＭＳ Ｐゴシック" panose="020B0600070205080204" pitchFamily="34" charset="-128"/>
              </a:defRPr>
            </a:lvl9pPr>
          </a:lstStyle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sz="2000" b="1">
                <a:latin typeface="Tahoma" panose="020B0604030504040204" pitchFamily="34" charset="0"/>
              </a:rPr>
              <a:t>Suppliers</a:t>
            </a:r>
          </a:p>
        </p:txBody>
      </p:sp>
      <p:sp>
        <p:nvSpPr>
          <p:cNvPr id="152585" name="Text Box 9"/>
          <p:cNvSpPr txBox="1">
            <a:spLocks noChangeArrowheads="1"/>
          </p:cNvSpPr>
          <p:nvPr/>
        </p:nvSpPr>
        <p:spPr bwMode="auto">
          <a:xfrm>
            <a:off x="2819400" y="2442883"/>
            <a:ext cx="1856790" cy="646331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b="1" dirty="0">
                <a:solidFill>
                  <a:schemeClr val="accent1"/>
                </a:solidFill>
              </a:rPr>
              <a:t>Bargaining Power</a:t>
            </a:r>
            <a:br>
              <a:rPr lang="en-US" b="1" dirty="0">
                <a:solidFill>
                  <a:schemeClr val="accent1"/>
                </a:solidFill>
              </a:rPr>
            </a:br>
            <a:r>
              <a:rPr lang="en-US" b="1" dirty="0">
                <a:solidFill>
                  <a:schemeClr val="accent1"/>
                </a:solidFill>
              </a:rPr>
              <a:t>of Suppliers</a:t>
            </a:r>
          </a:p>
        </p:txBody>
      </p:sp>
      <p:sp>
        <p:nvSpPr>
          <p:cNvPr id="28683" name="Text Box 11"/>
          <p:cNvSpPr txBox="1">
            <a:spLocks noChangeArrowheads="1"/>
          </p:cNvSpPr>
          <p:nvPr/>
        </p:nvSpPr>
        <p:spPr bwMode="auto">
          <a:xfrm>
            <a:off x="5105400" y="5760759"/>
            <a:ext cx="1905000" cy="41592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19050">
            <a:solidFill>
              <a:schemeClr val="bg2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Garamond" panose="02020404030301010803" pitchFamily="18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Garamond" panose="02020404030301010803" pitchFamily="18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Garamond" panose="02020404030301010803" pitchFamily="18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Garamond" panose="02020404030301010803" pitchFamily="18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Garamond" panose="02020404030301010803" pitchFamily="18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anose="02020404030301010803" pitchFamily="18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anose="02020404030301010803" pitchFamily="18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anose="02020404030301010803" pitchFamily="18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anose="02020404030301010803" pitchFamily="18" charset="0"/>
                <a:ea typeface="ＭＳ Ｐゴシック" panose="020B0600070205080204" pitchFamily="34" charset="-128"/>
              </a:defRPr>
            </a:lvl9pPr>
          </a:lstStyle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sz="2000" b="1" dirty="0">
                <a:latin typeface="Arial" panose="020B0604020202020204" pitchFamily="34" charset="0"/>
              </a:rPr>
              <a:t>Substitutes</a:t>
            </a:r>
          </a:p>
        </p:txBody>
      </p:sp>
      <p:sp>
        <p:nvSpPr>
          <p:cNvPr id="28684" name="Text Box 12"/>
          <p:cNvSpPr txBox="1">
            <a:spLocks noChangeArrowheads="1"/>
          </p:cNvSpPr>
          <p:nvPr/>
        </p:nvSpPr>
        <p:spPr bwMode="auto">
          <a:xfrm>
            <a:off x="5105400" y="1009372"/>
            <a:ext cx="1905000" cy="72072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19050">
            <a:solidFill>
              <a:schemeClr val="bg2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Garamond" panose="02020404030301010803" pitchFamily="18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Garamond" panose="02020404030301010803" pitchFamily="18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Garamond" panose="02020404030301010803" pitchFamily="18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Garamond" panose="02020404030301010803" pitchFamily="18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Garamond" panose="02020404030301010803" pitchFamily="18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anose="02020404030301010803" pitchFamily="18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anose="02020404030301010803" pitchFamily="18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anose="02020404030301010803" pitchFamily="18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anose="02020404030301010803" pitchFamily="18" charset="0"/>
                <a:ea typeface="ＭＳ Ｐゴシック" panose="020B0600070205080204" pitchFamily="34" charset="-128"/>
              </a:defRPr>
            </a:lvl9pPr>
          </a:lstStyle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sz="2000" b="1" dirty="0">
                <a:latin typeface="Arial" panose="020B0604020202020204" pitchFamily="34" charset="0"/>
              </a:rPr>
              <a:t>Potential</a:t>
            </a:r>
            <a:br>
              <a:rPr lang="en-US" sz="2000" b="1" dirty="0">
                <a:latin typeface="Arial" panose="020B0604020202020204" pitchFamily="34" charset="0"/>
              </a:rPr>
            </a:br>
            <a:r>
              <a:rPr lang="en-US" sz="2000" b="1" dirty="0">
                <a:latin typeface="Arial" panose="020B0604020202020204" pitchFamily="34" charset="0"/>
              </a:rPr>
              <a:t>Entrants</a:t>
            </a:r>
          </a:p>
        </p:txBody>
      </p:sp>
      <p:sp>
        <p:nvSpPr>
          <p:cNvPr id="152589" name="Text Box 13"/>
          <p:cNvSpPr txBox="1">
            <a:spLocks noChangeArrowheads="1"/>
          </p:cNvSpPr>
          <p:nvPr/>
        </p:nvSpPr>
        <p:spPr bwMode="auto">
          <a:xfrm>
            <a:off x="6224588" y="1757083"/>
            <a:ext cx="1472647" cy="646331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b="1" dirty="0">
                <a:solidFill>
                  <a:schemeClr val="accent1"/>
                </a:solidFill>
              </a:rPr>
              <a:t>Threat of</a:t>
            </a:r>
            <a:br>
              <a:rPr lang="en-US" b="1" dirty="0">
                <a:solidFill>
                  <a:schemeClr val="accent1"/>
                </a:solidFill>
              </a:rPr>
            </a:br>
            <a:r>
              <a:rPr lang="en-US" b="1" dirty="0">
                <a:solidFill>
                  <a:schemeClr val="accent1"/>
                </a:solidFill>
              </a:rPr>
              <a:t>New Entrants</a:t>
            </a:r>
          </a:p>
        </p:txBody>
      </p:sp>
      <p:sp>
        <p:nvSpPr>
          <p:cNvPr id="152590" name="Text Box 14"/>
          <p:cNvSpPr txBox="1">
            <a:spLocks noChangeArrowheads="1"/>
          </p:cNvSpPr>
          <p:nvPr/>
        </p:nvSpPr>
        <p:spPr bwMode="auto">
          <a:xfrm>
            <a:off x="3276600" y="5033683"/>
            <a:ext cx="2667000" cy="6413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b="1" dirty="0">
                <a:solidFill>
                  <a:schemeClr val="accent1"/>
                </a:solidFill>
              </a:rPr>
              <a:t>Threat of Substitute</a:t>
            </a:r>
            <a:br>
              <a:rPr lang="en-US" b="1" dirty="0">
                <a:solidFill>
                  <a:schemeClr val="accent1"/>
                </a:solidFill>
              </a:rPr>
            </a:br>
            <a:r>
              <a:rPr lang="en-US" b="1" dirty="0">
                <a:solidFill>
                  <a:schemeClr val="accent1"/>
                </a:solidFill>
              </a:rPr>
              <a:t>Products or Services</a:t>
            </a:r>
          </a:p>
        </p:txBody>
      </p:sp>
      <p:sp>
        <p:nvSpPr>
          <p:cNvPr id="28687" name="Line 15"/>
          <p:cNvSpPr>
            <a:spLocks noChangeShapeType="1"/>
          </p:cNvSpPr>
          <p:nvPr/>
        </p:nvSpPr>
        <p:spPr bwMode="auto">
          <a:xfrm>
            <a:off x="6096000" y="1696759"/>
            <a:ext cx="1588" cy="74612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ramond" panose="02020404030301010803" pitchFamily="18" charset="0"/>
              <a:ea typeface="ＭＳ Ｐゴシック" panose="020B0600070205080204" pitchFamily="34" charset="-128"/>
            </a:endParaRPr>
          </a:p>
        </p:txBody>
      </p:sp>
      <p:sp>
        <p:nvSpPr>
          <p:cNvPr id="28688" name="Line 6"/>
          <p:cNvSpPr>
            <a:spLocks noChangeShapeType="1"/>
          </p:cNvSpPr>
          <p:nvPr/>
        </p:nvSpPr>
        <p:spPr bwMode="auto">
          <a:xfrm flipH="1" flipV="1">
            <a:off x="7070726" y="3585884"/>
            <a:ext cx="1768475" cy="1587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FFFFFF"/>
              </a:solidFill>
              <a:latin typeface="Garamond" panose="02020404030301010803" pitchFamily="18" charset="0"/>
              <a:ea typeface="ＭＳ Ｐゴシック" panose="020B0600070205080204" pitchFamily="34" charset="-128"/>
            </a:endParaRPr>
          </a:p>
        </p:txBody>
      </p:sp>
      <p:sp>
        <p:nvSpPr>
          <p:cNvPr id="28689" name="Line 17"/>
          <p:cNvSpPr>
            <a:spLocks noChangeShapeType="1"/>
          </p:cNvSpPr>
          <p:nvPr/>
        </p:nvSpPr>
        <p:spPr bwMode="auto">
          <a:xfrm>
            <a:off x="3505200" y="3585883"/>
            <a:ext cx="14478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FFFFFF"/>
              </a:solidFill>
              <a:latin typeface="Garamond" panose="02020404030301010803" pitchFamily="18" charset="0"/>
              <a:ea typeface="ＭＳ Ｐゴシック" panose="020B0600070205080204" pitchFamily="34" charset="-128"/>
            </a:endParaRPr>
          </a:p>
        </p:txBody>
      </p:sp>
      <p:sp>
        <p:nvSpPr>
          <p:cNvPr id="28690" name="Line 16"/>
          <p:cNvSpPr>
            <a:spLocks noChangeShapeType="1"/>
          </p:cNvSpPr>
          <p:nvPr/>
        </p:nvSpPr>
        <p:spPr bwMode="auto">
          <a:xfrm flipV="1">
            <a:off x="6096000" y="4576483"/>
            <a:ext cx="0" cy="12192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FFFFFF"/>
              </a:solidFill>
              <a:latin typeface="Garamond" panose="02020404030301010803" pitchFamily="18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054968943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5" name="Text Box 3"/>
          <p:cNvSpPr txBox="1">
            <a:spLocks noChangeArrowheads="1"/>
          </p:cNvSpPr>
          <p:nvPr/>
        </p:nvSpPr>
        <p:spPr bwMode="auto">
          <a:xfrm>
            <a:off x="5029200" y="2516419"/>
            <a:ext cx="1981200" cy="1939925"/>
          </a:xfrm>
          <a:prstGeom prst="rect">
            <a:avLst/>
          </a:prstGeom>
          <a:solidFill>
            <a:srgbClr val="FFFF00"/>
          </a:solidFill>
          <a:ln w="19050">
            <a:solidFill>
              <a:schemeClr val="bg2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Garamond" panose="02020404030301010803" pitchFamily="18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Garamond" panose="02020404030301010803" pitchFamily="18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Garamond" panose="02020404030301010803" pitchFamily="18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Garamond" panose="02020404030301010803" pitchFamily="18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Garamond" panose="02020404030301010803" pitchFamily="18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anose="02020404030301010803" pitchFamily="18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anose="02020404030301010803" pitchFamily="18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anose="02020404030301010803" pitchFamily="18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anose="02020404030301010803" pitchFamily="18" charset="0"/>
                <a:ea typeface="ＭＳ Ｐゴシック" panose="020B0600070205080204" pitchFamily="34" charset="-128"/>
              </a:defRPr>
            </a:lvl9pPr>
          </a:lstStyle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sz="2000" b="1">
                <a:latin typeface="Arial" panose="020B0604020202020204" pitchFamily="34" charset="0"/>
              </a:rPr>
              <a:t>Industry Competitors</a:t>
            </a:r>
          </a:p>
          <a:p>
            <a:pPr algn="ctr" fontAlgn="base">
              <a:spcBef>
                <a:spcPct val="50000"/>
              </a:spcBef>
              <a:spcAft>
                <a:spcPct val="0"/>
              </a:spcAft>
            </a:pPr>
            <a:endParaRPr lang="en-US" sz="2000" b="1">
              <a:latin typeface="Arial" panose="020B0604020202020204" pitchFamily="34" charset="0"/>
            </a:endParaRPr>
          </a:p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sz="2000" b="1">
                <a:latin typeface="Arial" panose="020B0604020202020204" pitchFamily="34" charset="0"/>
              </a:rPr>
              <a:t>Rivalry among existing firms</a:t>
            </a:r>
          </a:p>
        </p:txBody>
      </p:sp>
      <p:sp>
        <p:nvSpPr>
          <p:cNvPr id="30726" name="AutoShape 4"/>
          <p:cNvSpPr>
            <a:spLocks noChangeArrowheads="1"/>
          </p:cNvSpPr>
          <p:nvPr/>
        </p:nvSpPr>
        <p:spPr bwMode="auto">
          <a:xfrm>
            <a:off x="5638800" y="3397482"/>
            <a:ext cx="990600" cy="223837"/>
          </a:xfrm>
          <a:prstGeom prst="curvedUpArrow">
            <a:avLst>
              <a:gd name="adj1" fmla="val 88511"/>
              <a:gd name="adj2" fmla="val 177022"/>
              <a:gd name="adj3" fmla="val 33333"/>
            </a:avLst>
          </a:prstGeom>
          <a:solidFill>
            <a:schemeClr val="bg2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Garamond" panose="02020404030301010803" pitchFamily="18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Garamond" panose="02020404030301010803" pitchFamily="18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Garamond" panose="02020404030301010803" pitchFamily="18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Garamond" panose="02020404030301010803" pitchFamily="18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Garamond" panose="02020404030301010803" pitchFamily="18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anose="02020404030301010803" pitchFamily="18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anose="02020404030301010803" pitchFamily="18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anose="02020404030301010803" pitchFamily="18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anose="02020404030301010803" pitchFamily="18" charset="0"/>
                <a:ea typeface="ＭＳ Ｐゴシック" panose="020B0600070205080204" pitchFamily="34" charset="-128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30727" name="Text Box 5"/>
          <p:cNvSpPr txBox="1">
            <a:spLocks noChangeArrowheads="1"/>
          </p:cNvSpPr>
          <p:nvPr/>
        </p:nvSpPr>
        <p:spPr bwMode="auto">
          <a:xfrm>
            <a:off x="8839200" y="3324457"/>
            <a:ext cx="1295400" cy="41592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19050">
            <a:solidFill>
              <a:schemeClr val="bg2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Garamond" panose="02020404030301010803" pitchFamily="18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Garamond" panose="02020404030301010803" pitchFamily="18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Garamond" panose="02020404030301010803" pitchFamily="18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Garamond" panose="02020404030301010803" pitchFamily="18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Garamond" panose="02020404030301010803" pitchFamily="18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anose="02020404030301010803" pitchFamily="18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anose="02020404030301010803" pitchFamily="18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anose="02020404030301010803" pitchFamily="18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anose="02020404030301010803" pitchFamily="18" charset="0"/>
                <a:ea typeface="ＭＳ Ｐゴシック" panose="020B0600070205080204" pitchFamily="34" charset="-128"/>
              </a:defRPr>
            </a:lvl9pPr>
          </a:lstStyle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sz="2000" b="1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</a:rPr>
              <a:t>Buyers</a:t>
            </a:r>
          </a:p>
        </p:txBody>
      </p:sp>
      <p:sp>
        <p:nvSpPr>
          <p:cNvPr id="152583" name="Text Box 7"/>
          <p:cNvSpPr txBox="1">
            <a:spLocks noChangeArrowheads="1"/>
          </p:cNvSpPr>
          <p:nvPr/>
        </p:nvSpPr>
        <p:spPr bwMode="auto">
          <a:xfrm>
            <a:off x="7162800" y="2783118"/>
            <a:ext cx="1856790" cy="646331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b="1" dirty="0">
                <a:solidFill>
                  <a:schemeClr val="accent1"/>
                </a:solidFill>
              </a:rPr>
              <a:t>Bargaining Power</a:t>
            </a:r>
            <a:br>
              <a:rPr lang="en-US" b="1" dirty="0">
                <a:solidFill>
                  <a:schemeClr val="accent1"/>
                </a:solidFill>
              </a:rPr>
            </a:br>
            <a:r>
              <a:rPr lang="en-US" b="1" dirty="0">
                <a:solidFill>
                  <a:schemeClr val="accent1"/>
                </a:solidFill>
              </a:rPr>
              <a:t>of Buyers</a:t>
            </a:r>
          </a:p>
        </p:txBody>
      </p:sp>
      <p:sp>
        <p:nvSpPr>
          <p:cNvPr id="30729" name="Text Box 8"/>
          <p:cNvSpPr txBox="1">
            <a:spLocks noChangeArrowheads="1"/>
          </p:cNvSpPr>
          <p:nvPr/>
        </p:nvSpPr>
        <p:spPr bwMode="auto">
          <a:xfrm>
            <a:off x="2057400" y="3316519"/>
            <a:ext cx="1447800" cy="41592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19050">
            <a:solidFill>
              <a:schemeClr val="bg2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Garamond" panose="02020404030301010803" pitchFamily="18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Garamond" panose="02020404030301010803" pitchFamily="18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Garamond" panose="02020404030301010803" pitchFamily="18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Garamond" panose="02020404030301010803" pitchFamily="18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Garamond" panose="02020404030301010803" pitchFamily="18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anose="02020404030301010803" pitchFamily="18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anose="02020404030301010803" pitchFamily="18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anose="02020404030301010803" pitchFamily="18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anose="02020404030301010803" pitchFamily="18" charset="0"/>
                <a:ea typeface="ＭＳ Ｐゴシック" panose="020B0600070205080204" pitchFamily="34" charset="-128"/>
              </a:defRPr>
            </a:lvl9pPr>
          </a:lstStyle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sz="2000" b="1" dirty="0">
                <a:solidFill>
                  <a:schemeClr val="bg1">
                    <a:lumMod val="65000"/>
                  </a:schemeClr>
                </a:solidFill>
                <a:latin typeface="Tahoma" panose="020B0604030504040204" pitchFamily="34" charset="0"/>
              </a:rPr>
              <a:t>Suppliers</a:t>
            </a:r>
          </a:p>
        </p:txBody>
      </p:sp>
      <p:sp>
        <p:nvSpPr>
          <p:cNvPr id="152585" name="Text Box 9"/>
          <p:cNvSpPr txBox="1">
            <a:spLocks noChangeArrowheads="1"/>
          </p:cNvSpPr>
          <p:nvPr/>
        </p:nvSpPr>
        <p:spPr bwMode="auto">
          <a:xfrm>
            <a:off x="2819400" y="2402118"/>
            <a:ext cx="1856790" cy="646331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b="1" dirty="0">
                <a:solidFill>
                  <a:schemeClr val="accent1"/>
                </a:solidFill>
              </a:rPr>
              <a:t>Bargaining Power</a:t>
            </a:r>
            <a:br>
              <a:rPr lang="en-US" b="1" dirty="0">
                <a:solidFill>
                  <a:schemeClr val="accent1"/>
                </a:solidFill>
              </a:rPr>
            </a:br>
            <a:r>
              <a:rPr lang="en-US" b="1" dirty="0">
                <a:solidFill>
                  <a:schemeClr val="accent1"/>
                </a:solidFill>
              </a:rPr>
              <a:t>of Suppliers</a:t>
            </a:r>
          </a:p>
        </p:txBody>
      </p:sp>
      <p:sp>
        <p:nvSpPr>
          <p:cNvPr id="30731" name="Text Box 11"/>
          <p:cNvSpPr txBox="1">
            <a:spLocks noChangeArrowheads="1"/>
          </p:cNvSpPr>
          <p:nvPr/>
        </p:nvSpPr>
        <p:spPr bwMode="auto">
          <a:xfrm>
            <a:off x="5105400" y="5719994"/>
            <a:ext cx="1905000" cy="41592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19050">
            <a:solidFill>
              <a:schemeClr val="bg2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Garamond" panose="02020404030301010803" pitchFamily="18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Garamond" panose="02020404030301010803" pitchFamily="18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Garamond" panose="02020404030301010803" pitchFamily="18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Garamond" panose="02020404030301010803" pitchFamily="18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Garamond" panose="02020404030301010803" pitchFamily="18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anose="02020404030301010803" pitchFamily="18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anose="02020404030301010803" pitchFamily="18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anose="02020404030301010803" pitchFamily="18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anose="02020404030301010803" pitchFamily="18" charset="0"/>
                <a:ea typeface="ＭＳ Ｐゴシック" panose="020B0600070205080204" pitchFamily="34" charset="-128"/>
              </a:defRPr>
            </a:lvl9pPr>
          </a:lstStyle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sz="2000" b="1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</a:rPr>
              <a:t>Substitutes</a:t>
            </a:r>
          </a:p>
        </p:txBody>
      </p:sp>
      <p:sp>
        <p:nvSpPr>
          <p:cNvPr id="30732" name="Text Box 12"/>
          <p:cNvSpPr txBox="1">
            <a:spLocks noChangeArrowheads="1"/>
          </p:cNvSpPr>
          <p:nvPr/>
        </p:nvSpPr>
        <p:spPr bwMode="auto">
          <a:xfrm>
            <a:off x="5105400" y="968607"/>
            <a:ext cx="1905000" cy="72072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19050">
            <a:solidFill>
              <a:schemeClr val="bg2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Garamond" panose="02020404030301010803" pitchFamily="18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Garamond" panose="02020404030301010803" pitchFamily="18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Garamond" panose="02020404030301010803" pitchFamily="18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Garamond" panose="02020404030301010803" pitchFamily="18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Garamond" panose="02020404030301010803" pitchFamily="18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anose="02020404030301010803" pitchFamily="18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anose="02020404030301010803" pitchFamily="18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anose="02020404030301010803" pitchFamily="18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anose="02020404030301010803" pitchFamily="18" charset="0"/>
                <a:ea typeface="ＭＳ Ｐゴシック" panose="020B0600070205080204" pitchFamily="34" charset="-128"/>
              </a:defRPr>
            </a:lvl9pPr>
          </a:lstStyle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sz="2000" b="1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</a:rPr>
              <a:t>Potential</a:t>
            </a:r>
            <a:br>
              <a:rPr lang="en-US" sz="2000" b="1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</a:rPr>
            </a:br>
            <a:r>
              <a:rPr lang="en-US" sz="2000" b="1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</a:rPr>
              <a:t>Entrants</a:t>
            </a:r>
          </a:p>
        </p:txBody>
      </p:sp>
      <p:sp>
        <p:nvSpPr>
          <p:cNvPr id="152589" name="Text Box 13"/>
          <p:cNvSpPr txBox="1">
            <a:spLocks noChangeArrowheads="1"/>
          </p:cNvSpPr>
          <p:nvPr/>
        </p:nvSpPr>
        <p:spPr bwMode="auto">
          <a:xfrm>
            <a:off x="6224588" y="1716318"/>
            <a:ext cx="1472647" cy="646331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b="1" dirty="0">
                <a:solidFill>
                  <a:schemeClr val="accent1"/>
                </a:solidFill>
              </a:rPr>
              <a:t>Threat of</a:t>
            </a:r>
            <a:br>
              <a:rPr lang="en-US" b="1" dirty="0">
                <a:solidFill>
                  <a:schemeClr val="accent1"/>
                </a:solidFill>
              </a:rPr>
            </a:br>
            <a:r>
              <a:rPr lang="en-US" b="1" dirty="0">
                <a:solidFill>
                  <a:schemeClr val="accent1"/>
                </a:solidFill>
              </a:rPr>
              <a:t>New Entrants</a:t>
            </a:r>
          </a:p>
        </p:txBody>
      </p:sp>
      <p:sp>
        <p:nvSpPr>
          <p:cNvPr id="152590" name="Text Box 14"/>
          <p:cNvSpPr txBox="1">
            <a:spLocks noChangeArrowheads="1"/>
          </p:cNvSpPr>
          <p:nvPr/>
        </p:nvSpPr>
        <p:spPr bwMode="auto">
          <a:xfrm>
            <a:off x="3276600" y="4992918"/>
            <a:ext cx="2667000" cy="6413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b="1" dirty="0">
                <a:solidFill>
                  <a:schemeClr val="accent1"/>
                </a:solidFill>
              </a:rPr>
              <a:t>Threat of Substitute</a:t>
            </a:r>
            <a:br>
              <a:rPr lang="en-US" b="1" dirty="0">
                <a:solidFill>
                  <a:schemeClr val="accent1"/>
                </a:solidFill>
              </a:rPr>
            </a:br>
            <a:r>
              <a:rPr lang="en-US" b="1" dirty="0">
                <a:solidFill>
                  <a:schemeClr val="accent1"/>
                </a:solidFill>
              </a:rPr>
              <a:t>Products or Services</a:t>
            </a:r>
          </a:p>
        </p:txBody>
      </p:sp>
      <p:sp>
        <p:nvSpPr>
          <p:cNvPr id="30735" name="Line 15"/>
          <p:cNvSpPr>
            <a:spLocks noChangeShapeType="1"/>
          </p:cNvSpPr>
          <p:nvPr/>
        </p:nvSpPr>
        <p:spPr bwMode="auto">
          <a:xfrm>
            <a:off x="6096000" y="1655994"/>
            <a:ext cx="1588" cy="74612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FFFFFF"/>
              </a:solidFill>
              <a:latin typeface="Garamond" panose="02020404030301010803" pitchFamily="18" charset="0"/>
              <a:ea typeface="ＭＳ Ｐゴシック" panose="020B0600070205080204" pitchFamily="34" charset="-128"/>
            </a:endParaRPr>
          </a:p>
        </p:txBody>
      </p:sp>
      <p:sp>
        <p:nvSpPr>
          <p:cNvPr id="30736" name="Line 6"/>
          <p:cNvSpPr>
            <a:spLocks noChangeShapeType="1"/>
          </p:cNvSpPr>
          <p:nvPr/>
        </p:nvSpPr>
        <p:spPr bwMode="auto">
          <a:xfrm flipH="1" flipV="1">
            <a:off x="7070726" y="3545119"/>
            <a:ext cx="1768475" cy="1587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FFFFFF"/>
              </a:solidFill>
              <a:latin typeface="Garamond" panose="02020404030301010803" pitchFamily="18" charset="0"/>
              <a:ea typeface="ＭＳ Ｐゴシック" panose="020B0600070205080204" pitchFamily="34" charset="-128"/>
            </a:endParaRPr>
          </a:p>
        </p:txBody>
      </p:sp>
      <p:sp>
        <p:nvSpPr>
          <p:cNvPr id="30737" name="Line 17"/>
          <p:cNvSpPr>
            <a:spLocks noChangeShapeType="1"/>
          </p:cNvSpPr>
          <p:nvPr/>
        </p:nvSpPr>
        <p:spPr bwMode="auto">
          <a:xfrm>
            <a:off x="3505200" y="3545118"/>
            <a:ext cx="14478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FFFFFF"/>
              </a:solidFill>
              <a:latin typeface="Garamond" panose="02020404030301010803" pitchFamily="18" charset="0"/>
              <a:ea typeface="ＭＳ Ｐゴシック" panose="020B0600070205080204" pitchFamily="34" charset="-128"/>
            </a:endParaRPr>
          </a:p>
        </p:txBody>
      </p:sp>
      <p:sp>
        <p:nvSpPr>
          <p:cNvPr id="30738" name="Line 16"/>
          <p:cNvSpPr>
            <a:spLocks noChangeShapeType="1"/>
          </p:cNvSpPr>
          <p:nvPr/>
        </p:nvSpPr>
        <p:spPr bwMode="auto">
          <a:xfrm flipV="1">
            <a:off x="6096000" y="4535718"/>
            <a:ext cx="0" cy="12192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FFFFFF"/>
              </a:solidFill>
              <a:latin typeface="Garamond" panose="02020404030301010803" pitchFamily="18" charset="0"/>
              <a:ea typeface="ＭＳ Ｐゴシック" panose="020B0600070205080204" pitchFamily="34" charset="-128"/>
            </a:endParaRPr>
          </a:p>
        </p:txBody>
      </p:sp>
      <p:sp>
        <p:nvSpPr>
          <p:cNvPr id="22" name="Rectangle 2"/>
          <p:cNvSpPr txBox="1">
            <a:spLocks noRot="1" noChangeArrowheads="1"/>
          </p:cNvSpPr>
          <p:nvPr/>
        </p:nvSpPr>
        <p:spPr>
          <a:xfrm>
            <a:off x="2913856" y="175420"/>
            <a:ext cx="6211888" cy="563562"/>
          </a:xfrm>
          <a:prstGeom prst="rect">
            <a:avLst/>
          </a:prstGeom>
        </p:spPr>
        <p:txBody>
          <a:bodyPr vert="horz" wrap="square" lIns="88900" tIns="46038" rIns="88900" bIns="46038" numCol="1" rtlCol="0" anchor="ctr" anchorCtr="0" compatLnSpc="1">
            <a:prstTxWarp prst="textNoShape">
              <a:avLst/>
            </a:prstTxWarp>
            <a:normAutofit fontScale="90000" lnSpcReduction="20000"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b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Five Forces Model</a:t>
            </a:r>
            <a:endParaRPr lang="en-US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302047232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2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2057400" y="295729"/>
            <a:ext cx="8077200" cy="1071563"/>
          </a:xfrm>
        </p:spPr>
        <p:txBody>
          <a:bodyPr vert="horz" wrap="square" lIns="88900" tIns="46038" rIns="88900" bIns="46038" numCol="1" anchor="ctr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b="1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Rivalry Among Companies</a:t>
            </a:r>
          </a:p>
        </p:txBody>
      </p:sp>
      <p:sp>
        <p:nvSpPr>
          <p:cNvPr id="91139" name="Rectangle 3"/>
          <p:cNvSpPr>
            <a:spLocks noGrp="1" noChangeArrowheads="1"/>
          </p:cNvSpPr>
          <p:nvPr>
            <p:ph idx="1"/>
          </p:nvPr>
        </p:nvSpPr>
        <p:spPr>
          <a:xfrm>
            <a:off x="2133600" y="1863445"/>
            <a:ext cx="7924800" cy="4419600"/>
          </a:xfrm>
        </p:spPr>
        <p:txBody>
          <a:bodyPr vert="horz" wrap="square" lIns="88900" tIns="46038" rIns="88900" bIns="46038" numCol="1" anchor="t" anchorCtr="0" compatLnSpc="1">
            <a:prstTxWarp prst="textNoShape">
              <a:avLst/>
            </a:prstTxWarp>
          </a:bodyPr>
          <a:lstStyle/>
          <a:p>
            <a:pPr marL="350838" indent="-350838" eaLnBrk="1" hangingPunct="1">
              <a:spcBef>
                <a:spcPts val="600"/>
              </a:spcBef>
            </a:pPr>
            <a:r>
              <a:rPr lang="en-US" sz="3000" dirty="0"/>
              <a:t>Strongest of the five </a:t>
            </a:r>
            <a:r>
              <a:rPr lang="en-US" sz="3000" dirty="0" smtClean="0"/>
              <a:t>forces</a:t>
            </a:r>
          </a:p>
          <a:p>
            <a:pPr marL="350838" indent="-350838" eaLnBrk="1" hangingPunct="1">
              <a:spcBef>
                <a:spcPts val="600"/>
              </a:spcBef>
            </a:pPr>
            <a:endParaRPr lang="en-US" sz="3000" dirty="0"/>
          </a:p>
          <a:p>
            <a:pPr marL="350838" indent="-350838" eaLnBrk="1" hangingPunct="1">
              <a:spcBef>
                <a:spcPts val="600"/>
              </a:spcBef>
            </a:pPr>
            <a:r>
              <a:rPr lang="en-US" sz="3200" dirty="0">
                <a:latin typeface="Brush Script MT" panose="03060802040406070304" pitchFamily="66" charset="0"/>
              </a:rPr>
              <a:t>Industry is more attractive when</a:t>
            </a:r>
            <a:r>
              <a:rPr lang="en-US" sz="3000" dirty="0"/>
              <a:t>:</a:t>
            </a:r>
          </a:p>
          <a:p>
            <a:pPr marL="1031875" lvl="1" indent="-457200" eaLnBrk="1" hangingPunct="1">
              <a:spcBef>
                <a:spcPts val="600"/>
              </a:spcBef>
              <a:buClr>
                <a:srgbClr val="C00000"/>
              </a:buClr>
              <a:buFont typeface="Arial" panose="020B0604020202020204" pitchFamily="34" charset="0"/>
              <a:buChar char="►"/>
            </a:pPr>
            <a:r>
              <a:rPr lang="en-US" sz="2400" dirty="0" smtClean="0">
                <a:ea typeface="ＭＳ Ｐゴシック" panose="020B0600070205080204" pitchFamily="34" charset="-128"/>
              </a:rPr>
              <a:t>Number of competitors is large, or, at the other extreme, quite small</a:t>
            </a:r>
          </a:p>
          <a:p>
            <a:pPr marL="1031875" lvl="1" indent="-457200" eaLnBrk="1" hangingPunct="1">
              <a:spcBef>
                <a:spcPts val="600"/>
              </a:spcBef>
              <a:buClr>
                <a:srgbClr val="C00000"/>
              </a:buClr>
              <a:buFont typeface="Arial" panose="020B0604020202020204" pitchFamily="34" charset="0"/>
              <a:buChar char="►"/>
            </a:pPr>
            <a:r>
              <a:rPr lang="en-US" sz="2400" dirty="0" smtClean="0">
                <a:ea typeface="ＭＳ Ｐゴシック" panose="020B0600070205080204" pitchFamily="34" charset="-128"/>
              </a:rPr>
              <a:t>Competitors are not similar in size or capacity</a:t>
            </a:r>
          </a:p>
          <a:p>
            <a:pPr marL="1031875" lvl="1" indent="-457200" eaLnBrk="1" hangingPunct="1">
              <a:spcBef>
                <a:spcPts val="600"/>
              </a:spcBef>
              <a:buClr>
                <a:srgbClr val="C00000"/>
              </a:buClr>
              <a:buFont typeface="Arial" panose="020B0604020202020204" pitchFamily="34" charset="0"/>
              <a:buChar char="►"/>
            </a:pPr>
            <a:r>
              <a:rPr lang="en-US" sz="2400" dirty="0" smtClean="0">
                <a:ea typeface="ＭＳ Ｐゴシック" panose="020B0600070205080204" pitchFamily="34" charset="-128"/>
              </a:rPr>
              <a:t>Industry is growing fast</a:t>
            </a:r>
          </a:p>
          <a:p>
            <a:pPr marL="1031875" lvl="1" indent="-457200" eaLnBrk="1" hangingPunct="1">
              <a:spcBef>
                <a:spcPts val="600"/>
              </a:spcBef>
              <a:buClr>
                <a:srgbClr val="C00000"/>
              </a:buClr>
              <a:buFont typeface="Arial" panose="020B0604020202020204" pitchFamily="34" charset="0"/>
              <a:buChar char="►"/>
            </a:pPr>
            <a:r>
              <a:rPr lang="en-US" sz="2400" dirty="0" smtClean="0">
                <a:ea typeface="ＭＳ Ｐゴシック" panose="020B0600070205080204" pitchFamily="34" charset="-128"/>
              </a:rPr>
              <a:t>Opportunity to sell a differentiated product or service exists</a:t>
            </a:r>
          </a:p>
        </p:txBody>
      </p:sp>
    </p:spTree>
    <p:extLst>
      <p:ext uri="{BB962C8B-B14F-4D97-AF65-F5344CB8AC3E}">
        <p14:creationId xmlns:p14="http://schemas.microsoft.com/office/powerpoint/2010/main" val="2419942037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11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911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911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911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911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1139" grpId="0" build="p" bldLvl="2" autoUpdateAnimBg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5" name="Text Box 1031"/>
          <p:cNvSpPr txBox="1">
            <a:spLocks noChangeArrowheads="1"/>
          </p:cNvSpPr>
          <p:nvPr/>
        </p:nvSpPr>
        <p:spPr bwMode="auto">
          <a:xfrm>
            <a:off x="2492189" y="1111624"/>
            <a:ext cx="6564313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ts val="800"/>
              </a:spcBef>
              <a:buFont typeface="Arial" panose="020B0604020202020204" pitchFamily="34" charset="0"/>
              <a:defRPr sz="1600" b="1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ts val="3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ts val="3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ts val="3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ctr" fontAlgn="base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en-US" sz="2800" b="0" dirty="0">
                <a:solidFill>
                  <a:srgbClr val="008F4C"/>
                </a:solidFill>
                <a:latin typeface="Copperplate Gothic Bold" panose="020E0705020206020404" pitchFamily="34" charset="0"/>
                <a:cs typeface="Arial" panose="020B0604020202020204" pitchFamily="34" charset="0"/>
              </a:rPr>
              <a:t>STUDYING THE COMPETITION</a:t>
            </a:r>
          </a:p>
        </p:txBody>
      </p:sp>
      <p:sp>
        <p:nvSpPr>
          <p:cNvPr id="18436" name="Rectangle 1032"/>
          <p:cNvSpPr>
            <a:spLocks noChangeArrowheads="1"/>
          </p:cNvSpPr>
          <p:nvPr/>
        </p:nvSpPr>
        <p:spPr bwMode="auto">
          <a:xfrm>
            <a:off x="1981200" y="2039938"/>
            <a:ext cx="3352800" cy="2012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ts val="800"/>
              </a:spcBef>
              <a:buFont typeface="Arial" panose="020B0604020202020204" pitchFamily="34" charset="0"/>
              <a:defRPr sz="1600" b="1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ts val="3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ts val="3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ts val="3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fontAlgn="base">
              <a:spcBef>
                <a:spcPct val="20000"/>
              </a:spcBef>
              <a:spcAft>
                <a:spcPct val="0"/>
              </a:spcAft>
              <a:buFontTx/>
              <a:buNone/>
            </a:pPr>
            <a:r>
              <a:rPr lang="en-US" sz="2400" b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 easy way to evaluate the competition is to create a 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competitive grid</a:t>
            </a:r>
            <a:r>
              <a:rPr lang="en-US" sz="2400" b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21" name="AutoShape 1033"/>
          <p:cNvSpPr>
            <a:spLocks noChangeArrowheads="1"/>
          </p:cNvSpPr>
          <p:nvPr/>
        </p:nvSpPr>
        <p:spPr bwMode="auto">
          <a:xfrm>
            <a:off x="6216650" y="3046414"/>
            <a:ext cx="3765550" cy="1449387"/>
          </a:xfrm>
          <a:prstGeom prst="roundRect">
            <a:avLst>
              <a:gd name="adj" fmla="val 10704"/>
            </a:avLst>
          </a:prstGeom>
          <a:solidFill>
            <a:srgbClr val="005496"/>
          </a:solidFill>
          <a:ln>
            <a:noFill/>
          </a:ln>
          <a:effectLst>
            <a:prstShdw prst="shdw17" dist="35921" dir="2700000">
              <a:srgbClr val="00325A"/>
            </a:prstShdw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  <p:txBody>
          <a:bodyPr tIns="73152"/>
          <a:lstStyle>
            <a:lvl1pPr>
              <a:spcBef>
                <a:spcPts val="800"/>
              </a:spcBef>
              <a:buFont typeface="Arial" panose="020B0604020202020204" pitchFamily="34" charset="0"/>
              <a:defRPr sz="1600" b="1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ts val="3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ts val="3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ts val="3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ctr" fontAlgn="base">
              <a:spcBef>
                <a:spcPct val="45000"/>
              </a:spcBef>
              <a:spcAft>
                <a:spcPct val="0"/>
              </a:spcAft>
              <a:buFontTx/>
              <a:buNone/>
            </a:pPr>
            <a:r>
              <a:rPr lang="en-US" sz="18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COMPETITIVE GRID</a:t>
            </a:r>
          </a:p>
          <a:p>
            <a:pPr fontAlgn="base">
              <a:spcBef>
                <a:spcPct val="45000"/>
              </a:spcBef>
              <a:spcAft>
                <a:spcPct val="0"/>
              </a:spcAft>
              <a:buFontTx/>
              <a:buNone/>
            </a:pPr>
            <a:r>
              <a:rPr lang="en-US" sz="1800" b="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tool for organizing important information about a business venture’s competition</a:t>
            </a:r>
          </a:p>
        </p:txBody>
      </p:sp>
    </p:spTree>
    <p:extLst>
      <p:ext uri="{BB962C8B-B14F-4D97-AF65-F5344CB8AC3E}">
        <p14:creationId xmlns:p14="http://schemas.microsoft.com/office/powerpoint/2010/main" val="146450415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78632951"/>
              </p:ext>
            </p:extLst>
          </p:nvPr>
        </p:nvGraphicFramePr>
        <p:xfrm>
          <a:off x="1918447" y="717177"/>
          <a:ext cx="8534402" cy="513714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24000"/>
                <a:gridCol w="1676400"/>
                <a:gridCol w="1676400"/>
                <a:gridCol w="1752600"/>
                <a:gridCol w="1905002"/>
              </a:tblGrid>
              <a:tr h="457116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Competitive</a:t>
                      </a:r>
                      <a:endParaRPr lang="en-US" sz="1800" dirty="0"/>
                    </a:p>
                  </a:txBody>
                  <a:tcPr marT="45711" marB="45711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Customer</a:t>
                      </a:r>
                      <a:endParaRPr lang="en-US" sz="1800" dirty="0"/>
                    </a:p>
                  </a:txBody>
                  <a:tcPr marT="45711" marB="45711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Benefits</a:t>
                      </a:r>
                      <a:endParaRPr lang="en-US" sz="1800" dirty="0"/>
                    </a:p>
                  </a:txBody>
                  <a:tcPr marT="45711" marB="45711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Distribution</a:t>
                      </a:r>
                      <a:endParaRPr lang="en-US" sz="1800" dirty="0"/>
                    </a:p>
                  </a:txBody>
                  <a:tcPr marT="45711" marB="45711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S/W</a:t>
                      </a:r>
                      <a:endParaRPr lang="en-US" sz="1800" dirty="0"/>
                    </a:p>
                  </a:txBody>
                  <a:tcPr marT="45711" marB="45711"/>
                </a:tc>
              </a:tr>
              <a:tr h="1472222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Large gyms</a:t>
                      </a:r>
                      <a:endParaRPr lang="en-US" sz="1800" dirty="0"/>
                    </a:p>
                  </a:txBody>
                  <a:tcPr marT="45711" marB="45711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Individuals seeking to improve their fitness </a:t>
                      </a:r>
                      <a:endParaRPr lang="en-US" sz="1800" dirty="0"/>
                    </a:p>
                  </a:txBody>
                  <a:tcPr marT="45711" marB="45711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Get fit,</a:t>
                      </a:r>
                    </a:p>
                    <a:p>
                      <a:r>
                        <a:rPr lang="en-US" sz="1800" dirty="0" smtClean="0"/>
                        <a:t>convenience</a:t>
                      </a:r>
                      <a:endParaRPr lang="en-US" sz="1800" dirty="0"/>
                    </a:p>
                  </a:txBody>
                  <a:tcPr marT="45711" marB="45711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Direct through retail gym</a:t>
                      </a:r>
                      <a:endParaRPr lang="en-US" sz="1800" dirty="0"/>
                    </a:p>
                  </a:txBody>
                  <a:tcPr marT="45711" marB="45711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S- Resources to enter O2 Max’s niche</a:t>
                      </a:r>
                    </a:p>
                    <a:p>
                      <a:r>
                        <a:rPr lang="en-US" sz="1800" dirty="0" smtClean="0"/>
                        <a:t>W- no programs for teens</a:t>
                      </a:r>
                      <a:endParaRPr lang="en-US" sz="1800" dirty="0"/>
                    </a:p>
                  </a:txBody>
                  <a:tcPr marT="45711" marB="45711"/>
                </a:tc>
              </a:tr>
              <a:tr h="1196181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DVD Fitness</a:t>
                      </a:r>
                      <a:r>
                        <a:rPr lang="en-US" sz="1800" baseline="0" dirty="0" smtClean="0"/>
                        <a:t>  Programs</a:t>
                      </a:r>
                      <a:endParaRPr lang="en-US" sz="1800" dirty="0"/>
                    </a:p>
                  </a:txBody>
                  <a:tcPr marT="45711" marB="45711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Individuals seeking to exercise at home</a:t>
                      </a:r>
                      <a:endParaRPr lang="en-US" sz="1800" dirty="0"/>
                    </a:p>
                  </a:txBody>
                  <a:tcPr marT="45711" marB="45711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Get fit,</a:t>
                      </a:r>
                    </a:p>
                    <a:p>
                      <a:r>
                        <a:rPr lang="en-US" sz="1800" dirty="0" smtClean="0"/>
                        <a:t>Convenience,</a:t>
                      </a:r>
                    </a:p>
                    <a:p>
                      <a:r>
                        <a:rPr lang="en-US" sz="1800" dirty="0" smtClean="0"/>
                        <a:t>Save money</a:t>
                      </a:r>
                      <a:endParaRPr lang="en-US" sz="1800" dirty="0"/>
                    </a:p>
                  </a:txBody>
                  <a:tcPr marT="45711" marB="45711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Online and offline retail outlets</a:t>
                      </a:r>
                      <a:endParaRPr lang="en-US" sz="1800" dirty="0"/>
                    </a:p>
                  </a:txBody>
                  <a:tcPr marT="45711" marB="45711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S-easy to use inexpensive</a:t>
                      </a:r>
                    </a:p>
                    <a:p>
                      <a:r>
                        <a:rPr lang="en-US" sz="1800" dirty="0" smtClean="0"/>
                        <a:t>W- no on-site guidance</a:t>
                      </a:r>
                      <a:endParaRPr lang="en-US" sz="1800" dirty="0"/>
                    </a:p>
                  </a:txBody>
                  <a:tcPr marT="45711" marB="45711"/>
                </a:tc>
              </a:tr>
              <a:tr h="2011630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O2 Max</a:t>
                      </a:r>
                      <a:r>
                        <a:rPr lang="en-US" sz="1800" baseline="0" dirty="0" smtClean="0"/>
                        <a:t> </a:t>
                      </a:r>
                    </a:p>
                    <a:p>
                      <a:r>
                        <a:rPr lang="en-US" sz="1800" baseline="0" dirty="0" smtClean="0"/>
                        <a:t>Fitness</a:t>
                      </a:r>
                      <a:endParaRPr lang="en-US" sz="1800" dirty="0"/>
                    </a:p>
                  </a:txBody>
                  <a:tcPr marT="45711" marB="45711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Parents</a:t>
                      </a:r>
                      <a:endParaRPr lang="en-US" sz="1800" dirty="0"/>
                    </a:p>
                  </a:txBody>
                  <a:tcPr marT="45711" marB="45711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Peace of mind</a:t>
                      </a:r>
                      <a:endParaRPr lang="en-US" sz="1800" dirty="0"/>
                    </a:p>
                  </a:txBody>
                  <a:tcPr marT="45711" marB="45711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Direct through retail center</a:t>
                      </a:r>
                      <a:endParaRPr lang="en-US" sz="1800" dirty="0"/>
                    </a:p>
                  </a:txBody>
                  <a:tcPr marT="45711" marB="45711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S- teens more likely to stay involved</a:t>
                      </a:r>
                    </a:p>
                    <a:p>
                      <a:r>
                        <a:rPr lang="en-US" sz="1800" dirty="0" smtClean="0"/>
                        <a:t>W- costly in</a:t>
                      </a:r>
                      <a:r>
                        <a:rPr lang="en-US" sz="1800" baseline="0" dirty="0" smtClean="0"/>
                        <a:t> terms of building and equipment</a:t>
                      </a:r>
                      <a:endParaRPr lang="en-US" sz="1800" dirty="0"/>
                    </a:p>
                  </a:txBody>
                  <a:tcPr marT="45711" marB="45711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18518768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5" name="Text Box 3"/>
          <p:cNvSpPr txBox="1">
            <a:spLocks noChangeArrowheads="1"/>
          </p:cNvSpPr>
          <p:nvPr/>
        </p:nvSpPr>
        <p:spPr bwMode="auto">
          <a:xfrm>
            <a:off x="5029200" y="2516419"/>
            <a:ext cx="1981200" cy="193992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19050">
            <a:solidFill>
              <a:schemeClr val="bg2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Garamond" panose="02020404030301010803" pitchFamily="18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Garamond" panose="02020404030301010803" pitchFamily="18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Garamond" panose="02020404030301010803" pitchFamily="18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Garamond" panose="02020404030301010803" pitchFamily="18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Garamond" panose="02020404030301010803" pitchFamily="18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anose="02020404030301010803" pitchFamily="18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anose="02020404030301010803" pitchFamily="18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anose="02020404030301010803" pitchFamily="18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anose="02020404030301010803" pitchFamily="18" charset="0"/>
                <a:ea typeface="ＭＳ Ｐゴシック" panose="020B0600070205080204" pitchFamily="34" charset="-128"/>
              </a:defRPr>
            </a:lvl9pPr>
          </a:lstStyle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sz="2000" b="1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</a:rPr>
              <a:t>Industry Competitors</a:t>
            </a:r>
          </a:p>
          <a:p>
            <a:pPr algn="ctr" fontAlgn="base">
              <a:spcBef>
                <a:spcPct val="50000"/>
              </a:spcBef>
              <a:spcAft>
                <a:spcPct val="0"/>
              </a:spcAft>
            </a:pPr>
            <a:endParaRPr lang="en-US" sz="2000" b="1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</a:endParaRPr>
          </a:p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sz="2000" b="1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</a:rPr>
              <a:t>Rivalry among existing firms</a:t>
            </a:r>
          </a:p>
        </p:txBody>
      </p:sp>
      <p:sp>
        <p:nvSpPr>
          <p:cNvPr id="30726" name="AutoShape 4"/>
          <p:cNvSpPr>
            <a:spLocks noChangeArrowheads="1"/>
          </p:cNvSpPr>
          <p:nvPr/>
        </p:nvSpPr>
        <p:spPr bwMode="auto">
          <a:xfrm>
            <a:off x="5638800" y="3397482"/>
            <a:ext cx="990600" cy="223837"/>
          </a:xfrm>
          <a:prstGeom prst="curvedUpArrow">
            <a:avLst>
              <a:gd name="adj1" fmla="val 88511"/>
              <a:gd name="adj2" fmla="val 177022"/>
              <a:gd name="adj3" fmla="val 33333"/>
            </a:avLst>
          </a:prstGeom>
          <a:solidFill>
            <a:schemeClr val="bg2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Garamond" panose="02020404030301010803" pitchFamily="18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Garamond" panose="02020404030301010803" pitchFamily="18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Garamond" panose="02020404030301010803" pitchFamily="18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Garamond" panose="02020404030301010803" pitchFamily="18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Garamond" panose="02020404030301010803" pitchFamily="18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anose="02020404030301010803" pitchFamily="18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anose="02020404030301010803" pitchFamily="18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anose="02020404030301010803" pitchFamily="18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anose="02020404030301010803" pitchFamily="18" charset="0"/>
                <a:ea typeface="ＭＳ Ｐゴシック" panose="020B0600070205080204" pitchFamily="34" charset="-128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30727" name="Text Box 5"/>
          <p:cNvSpPr txBox="1">
            <a:spLocks noChangeArrowheads="1"/>
          </p:cNvSpPr>
          <p:nvPr/>
        </p:nvSpPr>
        <p:spPr bwMode="auto">
          <a:xfrm>
            <a:off x="8839200" y="3324457"/>
            <a:ext cx="1295400" cy="41592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19050">
            <a:solidFill>
              <a:schemeClr val="bg2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Garamond" panose="02020404030301010803" pitchFamily="18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Garamond" panose="02020404030301010803" pitchFamily="18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Garamond" panose="02020404030301010803" pitchFamily="18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Garamond" panose="02020404030301010803" pitchFamily="18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Garamond" panose="02020404030301010803" pitchFamily="18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anose="02020404030301010803" pitchFamily="18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anose="02020404030301010803" pitchFamily="18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anose="02020404030301010803" pitchFamily="18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anose="02020404030301010803" pitchFamily="18" charset="0"/>
                <a:ea typeface="ＭＳ Ｐゴシック" panose="020B0600070205080204" pitchFamily="34" charset="-128"/>
              </a:defRPr>
            </a:lvl9pPr>
          </a:lstStyle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sz="2000" b="1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</a:rPr>
              <a:t>Buyers</a:t>
            </a:r>
          </a:p>
        </p:txBody>
      </p:sp>
      <p:sp>
        <p:nvSpPr>
          <p:cNvPr id="152583" name="Text Box 7"/>
          <p:cNvSpPr txBox="1">
            <a:spLocks noChangeArrowheads="1"/>
          </p:cNvSpPr>
          <p:nvPr/>
        </p:nvSpPr>
        <p:spPr bwMode="auto">
          <a:xfrm>
            <a:off x="7162800" y="2783118"/>
            <a:ext cx="1856790" cy="646331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b="1" dirty="0">
                <a:solidFill>
                  <a:schemeClr val="accent1"/>
                </a:solidFill>
              </a:rPr>
              <a:t>Bargaining Power</a:t>
            </a:r>
            <a:br>
              <a:rPr lang="en-US" b="1" dirty="0">
                <a:solidFill>
                  <a:schemeClr val="accent1"/>
                </a:solidFill>
              </a:rPr>
            </a:br>
            <a:r>
              <a:rPr lang="en-US" b="1" dirty="0">
                <a:solidFill>
                  <a:schemeClr val="accent1"/>
                </a:solidFill>
              </a:rPr>
              <a:t>of Buyers</a:t>
            </a:r>
          </a:p>
        </p:txBody>
      </p:sp>
      <p:sp>
        <p:nvSpPr>
          <p:cNvPr id="30729" name="Text Box 8"/>
          <p:cNvSpPr txBox="1">
            <a:spLocks noChangeArrowheads="1"/>
          </p:cNvSpPr>
          <p:nvPr/>
        </p:nvSpPr>
        <p:spPr bwMode="auto">
          <a:xfrm>
            <a:off x="2057400" y="3316519"/>
            <a:ext cx="1447800" cy="415925"/>
          </a:xfrm>
          <a:prstGeom prst="rect">
            <a:avLst/>
          </a:prstGeom>
          <a:solidFill>
            <a:srgbClr val="FFFF00"/>
          </a:solidFill>
          <a:ln w="19050">
            <a:solidFill>
              <a:schemeClr val="bg2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Garamond" panose="02020404030301010803" pitchFamily="18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Garamond" panose="02020404030301010803" pitchFamily="18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Garamond" panose="02020404030301010803" pitchFamily="18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Garamond" panose="02020404030301010803" pitchFamily="18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Garamond" panose="02020404030301010803" pitchFamily="18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anose="02020404030301010803" pitchFamily="18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anose="02020404030301010803" pitchFamily="18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anose="02020404030301010803" pitchFamily="18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anose="02020404030301010803" pitchFamily="18" charset="0"/>
                <a:ea typeface="ＭＳ Ｐゴシック" panose="020B0600070205080204" pitchFamily="34" charset="-128"/>
              </a:defRPr>
            </a:lvl9pPr>
          </a:lstStyle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sz="2000" b="1" dirty="0">
                <a:latin typeface="Tahoma" panose="020B0604030504040204" pitchFamily="34" charset="0"/>
              </a:rPr>
              <a:t>Suppliers</a:t>
            </a:r>
          </a:p>
        </p:txBody>
      </p:sp>
      <p:sp>
        <p:nvSpPr>
          <p:cNvPr id="152585" name="Text Box 9"/>
          <p:cNvSpPr txBox="1">
            <a:spLocks noChangeArrowheads="1"/>
          </p:cNvSpPr>
          <p:nvPr/>
        </p:nvSpPr>
        <p:spPr bwMode="auto">
          <a:xfrm>
            <a:off x="2819400" y="2402118"/>
            <a:ext cx="1856790" cy="646331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b="1" dirty="0">
                <a:solidFill>
                  <a:srgbClr val="00B050"/>
                </a:solidFill>
              </a:rPr>
              <a:t>Bargaining Power</a:t>
            </a:r>
            <a:br>
              <a:rPr lang="en-US" b="1" dirty="0">
                <a:solidFill>
                  <a:srgbClr val="00B050"/>
                </a:solidFill>
              </a:rPr>
            </a:br>
            <a:r>
              <a:rPr lang="en-US" b="1" dirty="0">
                <a:solidFill>
                  <a:srgbClr val="00B050"/>
                </a:solidFill>
              </a:rPr>
              <a:t>of Suppliers</a:t>
            </a:r>
          </a:p>
        </p:txBody>
      </p:sp>
      <p:sp>
        <p:nvSpPr>
          <p:cNvPr id="30731" name="Text Box 11"/>
          <p:cNvSpPr txBox="1">
            <a:spLocks noChangeArrowheads="1"/>
          </p:cNvSpPr>
          <p:nvPr/>
        </p:nvSpPr>
        <p:spPr bwMode="auto">
          <a:xfrm>
            <a:off x="5105400" y="5719994"/>
            <a:ext cx="1905000" cy="41592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19050">
            <a:solidFill>
              <a:schemeClr val="bg2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Garamond" panose="02020404030301010803" pitchFamily="18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Garamond" panose="02020404030301010803" pitchFamily="18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Garamond" panose="02020404030301010803" pitchFamily="18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Garamond" panose="02020404030301010803" pitchFamily="18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Garamond" panose="02020404030301010803" pitchFamily="18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anose="02020404030301010803" pitchFamily="18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anose="02020404030301010803" pitchFamily="18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anose="02020404030301010803" pitchFamily="18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anose="02020404030301010803" pitchFamily="18" charset="0"/>
                <a:ea typeface="ＭＳ Ｐゴシック" panose="020B0600070205080204" pitchFamily="34" charset="-128"/>
              </a:defRPr>
            </a:lvl9pPr>
          </a:lstStyle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sz="2000" b="1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</a:rPr>
              <a:t>Substitutes</a:t>
            </a:r>
          </a:p>
        </p:txBody>
      </p:sp>
      <p:sp>
        <p:nvSpPr>
          <p:cNvPr id="30732" name="Text Box 12"/>
          <p:cNvSpPr txBox="1">
            <a:spLocks noChangeArrowheads="1"/>
          </p:cNvSpPr>
          <p:nvPr/>
        </p:nvSpPr>
        <p:spPr bwMode="auto">
          <a:xfrm>
            <a:off x="5105400" y="968607"/>
            <a:ext cx="1905000" cy="72072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19050">
            <a:solidFill>
              <a:schemeClr val="bg2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Garamond" panose="02020404030301010803" pitchFamily="18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Garamond" panose="02020404030301010803" pitchFamily="18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Garamond" panose="02020404030301010803" pitchFamily="18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Garamond" panose="02020404030301010803" pitchFamily="18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Garamond" panose="02020404030301010803" pitchFamily="18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anose="02020404030301010803" pitchFamily="18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anose="02020404030301010803" pitchFamily="18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anose="02020404030301010803" pitchFamily="18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anose="02020404030301010803" pitchFamily="18" charset="0"/>
                <a:ea typeface="ＭＳ Ｐゴシック" panose="020B0600070205080204" pitchFamily="34" charset="-128"/>
              </a:defRPr>
            </a:lvl9pPr>
          </a:lstStyle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sz="2000" b="1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</a:rPr>
              <a:t>Potential</a:t>
            </a:r>
            <a:br>
              <a:rPr lang="en-US" sz="2000" b="1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</a:rPr>
            </a:br>
            <a:r>
              <a:rPr lang="en-US" sz="2000" b="1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</a:rPr>
              <a:t>Entrants</a:t>
            </a:r>
          </a:p>
        </p:txBody>
      </p:sp>
      <p:sp>
        <p:nvSpPr>
          <p:cNvPr id="152589" name="Text Box 13"/>
          <p:cNvSpPr txBox="1">
            <a:spLocks noChangeArrowheads="1"/>
          </p:cNvSpPr>
          <p:nvPr/>
        </p:nvSpPr>
        <p:spPr bwMode="auto">
          <a:xfrm>
            <a:off x="6224588" y="1716318"/>
            <a:ext cx="1472647" cy="646331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b="1" dirty="0">
                <a:solidFill>
                  <a:schemeClr val="accent1"/>
                </a:solidFill>
              </a:rPr>
              <a:t>Threat of</a:t>
            </a:r>
            <a:br>
              <a:rPr lang="en-US" b="1" dirty="0">
                <a:solidFill>
                  <a:schemeClr val="accent1"/>
                </a:solidFill>
              </a:rPr>
            </a:br>
            <a:r>
              <a:rPr lang="en-US" b="1" dirty="0">
                <a:solidFill>
                  <a:schemeClr val="accent1"/>
                </a:solidFill>
              </a:rPr>
              <a:t>New Entrants</a:t>
            </a:r>
          </a:p>
        </p:txBody>
      </p:sp>
      <p:sp>
        <p:nvSpPr>
          <p:cNvPr id="152590" name="Text Box 14"/>
          <p:cNvSpPr txBox="1">
            <a:spLocks noChangeArrowheads="1"/>
          </p:cNvSpPr>
          <p:nvPr/>
        </p:nvSpPr>
        <p:spPr bwMode="auto">
          <a:xfrm>
            <a:off x="3276600" y="4992918"/>
            <a:ext cx="2667000" cy="6413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b="1" dirty="0">
                <a:solidFill>
                  <a:schemeClr val="accent1"/>
                </a:solidFill>
              </a:rPr>
              <a:t>Threat of Substitute</a:t>
            </a:r>
            <a:br>
              <a:rPr lang="en-US" b="1" dirty="0">
                <a:solidFill>
                  <a:schemeClr val="accent1"/>
                </a:solidFill>
              </a:rPr>
            </a:br>
            <a:r>
              <a:rPr lang="en-US" b="1" dirty="0">
                <a:solidFill>
                  <a:schemeClr val="accent1"/>
                </a:solidFill>
              </a:rPr>
              <a:t>Products or Services</a:t>
            </a:r>
          </a:p>
        </p:txBody>
      </p:sp>
      <p:sp>
        <p:nvSpPr>
          <p:cNvPr id="30735" name="Line 15"/>
          <p:cNvSpPr>
            <a:spLocks noChangeShapeType="1"/>
          </p:cNvSpPr>
          <p:nvPr/>
        </p:nvSpPr>
        <p:spPr bwMode="auto">
          <a:xfrm>
            <a:off x="6096000" y="1655994"/>
            <a:ext cx="1588" cy="74612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FFFFFF"/>
              </a:solidFill>
              <a:latin typeface="Garamond" panose="02020404030301010803" pitchFamily="18" charset="0"/>
              <a:ea typeface="ＭＳ Ｐゴシック" panose="020B0600070205080204" pitchFamily="34" charset="-128"/>
            </a:endParaRPr>
          </a:p>
        </p:txBody>
      </p:sp>
      <p:sp>
        <p:nvSpPr>
          <p:cNvPr id="30736" name="Line 6"/>
          <p:cNvSpPr>
            <a:spLocks noChangeShapeType="1"/>
          </p:cNvSpPr>
          <p:nvPr/>
        </p:nvSpPr>
        <p:spPr bwMode="auto">
          <a:xfrm flipH="1" flipV="1">
            <a:off x="7070726" y="3545119"/>
            <a:ext cx="1768475" cy="1587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FFFFFF"/>
              </a:solidFill>
              <a:latin typeface="Garamond" panose="02020404030301010803" pitchFamily="18" charset="0"/>
              <a:ea typeface="ＭＳ Ｐゴシック" panose="020B0600070205080204" pitchFamily="34" charset="-128"/>
            </a:endParaRPr>
          </a:p>
        </p:txBody>
      </p:sp>
      <p:sp>
        <p:nvSpPr>
          <p:cNvPr id="30737" name="Line 17"/>
          <p:cNvSpPr>
            <a:spLocks noChangeShapeType="1"/>
          </p:cNvSpPr>
          <p:nvPr/>
        </p:nvSpPr>
        <p:spPr bwMode="auto">
          <a:xfrm>
            <a:off x="3505200" y="3545118"/>
            <a:ext cx="14478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FFFFFF"/>
              </a:solidFill>
              <a:latin typeface="Garamond" panose="02020404030301010803" pitchFamily="18" charset="0"/>
              <a:ea typeface="ＭＳ Ｐゴシック" panose="020B0600070205080204" pitchFamily="34" charset="-128"/>
            </a:endParaRPr>
          </a:p>
        </p:txBody>
      </p:sp>
      <p:sp>
        <p:nvSpPr>
          <p:cNvPr id="30738" name="Line 16"/>
          <p:cNvSpPr>
            <a:spLocks noChangeShapeType="1"/>
          </p:cNvSpPr>
          <p:nvPr/>
        </p:nvSpPr>
        <p:spPr bwMode="auto">
          <a:xfrm flipV="1">
            <a:off x="6096000" y="4535718"/>
            <a:ext cx="0" cy="12192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FFFFFF"/>
              </a:solidFill>
              <a:latin typeface="Garamond" panose="02020404030301010803" pitchFamily="18" charset="0"/>
              <a:ea typeface="ＭＳ Ｐゴシック" panose="020B0600070205080204" pitchFamily="34" charset="-128"/>
            </a:endParaRPr>
          </a:p>
        </p:txBody>
      </p:sp>
      <p:sp>
        <p:nvSpPr>
          <p:cNvPr id="22" name="Rectangle 2"/>
          <p:cNvSpPr txBox="1">
            <a:spLocks noRot="1" noChangeArrowheads="1"/>
          </p:cNvSpPr>
          <p:nvPr/>
        </p:nvSpPr>
        <p:spPr>
          <a:xfrm>
            <a:off x="2913856" y="175420"/>
            <a:ext cx="6211888" cy="563562"/>
          </a:xfrm>
          <a:prstGeom prst="rect">
            <a:avLst/>
          </a:prstGeom>
        </p:spPr>
        <p:txBody>
          <a:bodyPr vert="horz" wrap="square" lIns="88900" tIns="46038" rIns="88900" bIns="46038" numCol="1" rtlCol="0" anchor="ctr" anchorCtr="0" compatLnSpc="1">
            <a:prstTxWarp prst="textNoShape">
              <a:avLst/>
            </a:prstTxWarp>
            <a:normAutofit fontScale="90000" lnSpcReduction="20000"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b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Five Forces Model</a:t>
            </a:r>
            <a:endParaRPr lang="en-US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740797695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8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1745877" y="465885"/>
            <a:ext cx="8124264" cy="1071562"/>
          </a:xfrm>
        </p:spPr>
        <p:txBody>
          <a:bodyPr vert="horz" wrap="square" lIns="88900" tIns="46038" rIns="88900" bIns="46038" numCol="1" anchor="ctr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Bargaining Power of Suppliers</a:t>
            </a:r>
          </a:p>
        </p:txBody>
      </p:sp>
      <p:sp>
        <p:nvSpPr>
          <p:cNvPr id="95235" name="Rectangle 3"/>
          <p:cNvSpPr>
            <a:spLocks noGrp="1" noChangeArrowheads="1"/>
          </p:cNvSpPr>
          <p:nvPr>
            <p:ph idx="1"/>
          </p:nvPr>
        </p:nvSpPr>
        <p:spPr>
          <a:xfrm>
            <a:off x="1479176" y="1954305"/>
            <a:ext cx="9076765" cy="4352366"/>
          </a:xfrm>
        </p:spPr>
        <p:txBody>
          <a:bodyPr vert="horz" wrap="square" lIns="88900" tIns="46038" rIns="88900" bIns="46038" numCol="1" anchor="t" anchorCtr="0" compatLnSpc="1">
            <a:prstTxWarp prst="textNoShape">
              <a:avLst/>
            </a:prstTxWarp>
          </a:bodyPr>
          <a:lstStyle/>
          <a:p>
            <a:pPr marL="350838" indent="-350838" eaLnBrk="1" hangingPunct="1">
              <a:spcBef>
                <a:spcPts val="600"/>
              </a:spcBef>
            </a:pPr>
            <a:r>
              <a:rPr lang="en-US" sz="3000" dirty="0"/>
              <a:t>The greater the leverage of suppliers, the less attractive the industry</a:t>
            </a:r>
            <a:r>
              <a:rPr lang="en-US" sz="3000" dirty="0" smtClean="0"/>
              <a:t>.</a:t>
            </a:r>
          </a:p>
          <a:p>
            <a:pPr marL="350838" indent="-350838" eaLnBrk="1" hangingPunct="1">
              <a:spcBef>
                <a:spcPts val="600"/>
              </a:spcBef>
            </a:pPr>
            <a:endParaRPr lang="en-US" sz="3000" dirty="0"/>
          </a:p>
          <a:p>
            <a:pPr marL="350838" indent="-350838" eaLnBrk="1" hangingPunct="1">
              <a:spcBef>
                <a:spcPts val="600"/>
              </a:spcBef>
            </a:pPr>
            <a:r>
              <a:rPr lang="en-US" sz="3200" dirty="0">
                <a:latin typeface="Brush Script MT" panose="03060802040406070304" pitchFamily="66" charset="0"/>
              </a:rPr>
              <a:t>Industry is more attractive when</a:t>
            </a:r>
            <a:r>
              <a:rPr lang="en-US" sz="3000" dirty="0"/>
              <a:t>:</a:t>
            </a:r>
          </a:p>
          <a:p>
            <a:pPr marL="1149350" lvl="1" indent="-457200" eaLnBrk="1" hangingPunct="1">
              <a:spcBef>
                <a:spcPts val="600"/>
              </a:spcBef>
              <a:buClr>
                <a:srgbClr val="C00000"/>
              </a:buClr>
              <a:buFont typeface="Arial" panose="020B0604020202020204" pitchFamily="34" charset="0"/>
              <a:buChar char="►"/>
            </a:pPr>
            <a:r>
              <a:rPr lang="en-US" sz="2400" dirty="0" smtClean="0">
                <a:ea typeface="ＭＳ Ｐゴシック" panose="020B0600070205080204" pitchFamily="34" charset="-128"/>
              </a:rPr>
              <a:t>Many suppliers sell a commodity product</a:t>
            </a:r>
          </a:p>
          <a:p>
            <a:pPr marL="1149350" lvl="1" indent="-457200" eaLnBrk="1" hangingPunct="1">
              <a:spcBef>
                <a:spcPts val="600"/>
              </a:spcBef>
              <a:buClr>
                <a:srgbClr val="C00000"/>
              </a:buClr>
              <a:buFont typeface="Arial" panose="020B0604020202020204" pitchFamily="34" charset="0"/>
              <a:buChar char="►"/>
            </a:pPr>
            <a:r>
              <a:rPr lang="en-US" sz="2400" dirty="0" smtClean="0">
                <a:ea typeface="ＭＳ Ｐゴシック" panose="020B0600070205080204" pitchFamily="34" charset="-128"/>
              </a:rPr>
              <a:t>Substitutes are available</a:t>
            </a:r>
          </a:p>
          <a:p>
            <a:pPr marL="1149350" lvl="1" indent="-457200" eaLnBrk="1" hangingPunct="1">
              <a:spcBef>
                <a:spcPts val="600"/>
              </a:spcBef>
              <a:buClr>
                <a:srgbClr val="C00000"/>
              </a:buClr>
              <a:buFont typeface="Arial" panose="020B0604020202020204" pitchFamily="34" charset="0"/>
              <a:buChar char="►"/>
            </a:pPr>
            <a:r>
              <a:rPr lang="en-US" sz="2400" dirty="0" smtClean="0">
                <a:ea typeface="ＭＳ Ｐゴシック" panose="020B0600070205080204" pitchFamily="34" charset="-128"/>
              </a:rPr>
              <a:t>Switching costs are low</a:t>
            </a:r>
          </a:p>
          <a:p>
            <a:pPr marL="1149350" lvl="1" indent="-457200" eaLnBrk="1" hangingPunct="1">
              <a:spcBef>
                <a:spcPts val="600"/>
              </a:spcBef>
              <a:buClr>
                <a:srgbClr val="C00000"/>
              </a:buClr>
              <a:buFont typeface="Arial" panose="020B0604020202020204" pitchFamily="34" charset="0"/>
              <a:buChar char="►"/>
            </a:pPr>
            <a:r>
              <a:rPr lang="en-US" sz="2400" dirty="0" smtClean="0">
                <a:ea typeface="ＭＳ Ｐゴシック" panose="020B0600070205080204" pitchFamily="34" charset="-128"/>
              </a:rPr>
              <a:t>Items account for a small portion of the cost of finished products</a:t>
            </a:r>
          </a:p>
        </p:txBody>
      </p:sp>
    </p:spTree>
    <p:extLst>
      <p:ext uri="{BB962C8B-B14F-4D97-AF65-F5344CB8AC3E}">
        <p14:creationId xmlns:p14="http://schemas.microsoft.com/office/powerpoint/2010/main" val="956535892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52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952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952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952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952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5235" grpId="0" build="p" bldLvl="2" autoUpdateAnimBg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title"/>
          </p:nvPr>
        </p:nvSpPr>
        <p:spPr>
          <a:xfrm>
            <a:off x="1819835" y="1588395"/>
            <a:ext cx="8610600" cy="549275"/>
          </a:xfrm>
        </p:spPr>
        <p:txBody>
          <a:bodyPr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sz="2400" b="1" dirty="0" smtClean="0">
                <a:solidFill>
                  <a:srgbClr val="008F4C"/>
                </a:solidFill>
              </a:rPr>
              <a:t>Developing </a:t>
            </a:r>
            <a:r>
              <a:rPr lang="en-US" sz="2400" b="1" dirty="0">
                <a:solidFill>
                  <a:srgbClr val="008F4C"/>
                </a:solidFill>
              </a:rPr>
              <a:t>a Business Concept</a:t>
            </a:r>
            <a:r>
              <a:rPr lang="en-US" sz="4800" b="1" dirty="0">
                <a:solidFill>
                  <a:srgbClr val="008F4C"/>
                </a:solidFill>
              </a:rPr>
              <a:t/>
            </a:r>
            <a:br>
              <a:rPr lang="en-US" sz="4800" b="1" dirty="0">
                <a:solidFill>
                  <a:srgbClr val="008F4C"/>
                </a:solidFill>
              </a:rPr>
            </a:br>
            <a:endParaRPr lang="en-US" sz="4800" dirty="0" smtClean="0"/>
          </a:p>
        </p:txBody>
      </p:sp>
      <p:sp>
        <p:nvSpPr>
          <p:cNvPr id="8195" name="Rectangle 19"/>
          <p:cNvSpPr>
            <a:spLocks noChangeArrowheads="1"/>
          </p:cNvSpPr>
          <p:nvPr/>
        </p:nvSpPr>
        <p:spPr bwMode="auto">
          <a:xfrm>
            <a:off x="2209800" y="1922928"/>
            <a:ext cx="3352800" cy="2012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ts val="800"/>
              </a:spcBef>
              <a:buFont typeface="Arial" panose="020B0604020202020204" pitchFamily="34" charset="0"/>
              <a:defRPr sz="1600" b="1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ts val="3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ts val="3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ts val="3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fontAlgn="base">
              <a:spcBef>
                <a:spcPct val="20000"/>
              </a:spcBef>
              <a:spcAft>
                <a:spcPct val="0"/>
              </a:spcAft>
              <a:buFontTx/>
              <a:buNone/>
            </a:pPr>
            <a:r>
              <a:rPr lang="en-US" sz="2000" b="0" dirty="0">
                <a:solidFill>
                  <a:srgbClr val="000000"/>
                </a:solidFill>
                <a:cs typeface="Arial" panose="020B0604020202020204" pitchFamily="34" charset="0"/>
              </a:rPr>
              <a:t>Once you have an idea for a new business, define it by writing a clear and concise </a:t>
            </a:r>
            <a:r>
              <a:rPr lang="en-US" sz="2000" dirty="0">
                <a:solidFill>
                  <a:srgbClr val="000000"/>
                </a:solidFill>
                <a:cs typeface="Arial" panose="020B0604020202020204" pitchFamily="34" charset="0"/>
              </a:rPr>
              <a:t>business concept</a:t>
            </a:r>
            <a:r>
              <a:rPr lang="en-US" sz="2000" b="0" dirty="0">
                <a:solidFill>
                  <a:srgbClr val="000000"/>
                </a:solidFill>
                <a:cs typeface="Arial" panose="020B0604020202020204" pitchFamily="34" charset="0"/>
              </a:rPr>
              <a:t>.</a:t>
            </a:r>
          </a:p>
        </p:txBody>
      </p:sp>
      <p:sp>
        <p:nvSpPr>
          <p:cNvPr id="5" name="AutoShape 20"/>
          <p:cNvSpPr>
            <a:spLocks noChangeArrowheads="1"/>
          </p:cNvSpPr>
          <p:nvPr/>
        </p:nvSpPr>
        <p:spPr bwMode="auto">
          <a:xfrm>
            <a:off x="6324600" y="2608728"/>
            <a:ext cx="3765550" cy="2851150"/>
          </a:xfrm>
          <a:prstGeom prst="roundRect">
            <a:avLst>
              <a:gd name="adj" fmla="val 10704"/>
            </a:avLst>
          </a:prstGeom>
          <a:solidFill>
            <a:srgbClr val="005496"/>
          </a:solidFill>
          <a:ln>
            <a:noFill/>
          </a:ln>
          <a:effectLst>
            <a:prstShdw prst="shdw17" dist="35921" dir="2700000">
              <a:srgbClr val="00325A"/>
            </a:prstShdw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  <p:txBody>
          <a:bodyPr tIns="73152"/>
          <a:lstStyle/>
          <a:p>
            <a:pPr algn="ctr" fontAlgn="base">
              <a:spcBef>
                <a:spcPct val="45000"/>
              </a:spcBef>
              <a:spcAft>
                <a:spcPct val="0"/>
              </a:spcAft>
              <a:defRPr/>
            </a:pPr>
            <a:r>
              <a:rPr lang="en-US" b="1" dirty="0">
                <a:solidFill>
                  <a:srgbClr val="FFFFFF"/>
                </a:solidFill>
                <a:cs typeface="Arial" charset="0"/>
              </a:rPr>
              <a:t>BUSINESS CONCEPT</a:t>
            </a:r>
          </a:p>
          <a:p>
            <a:pPr fontAlgn="base">
              <a:spcBef>
                <a:spcPct val="45000"/>
              </a:spcBef>
              <a:spcAft>
                <a:spcPct val="0"/>
              </a:spcAft>
              <a:defRPr/>
            </a:pPr>
            <a:r>
              <a:rPr lang="en-US" dirty="0">
                <a:solidFill>
                  <a:srgbClr val="FFFFFF"/>
                </a:solidFill>
                <a:cs typeface="Arial" charset="0"/>
              </a:rPr>
              <a:t>a clear and concise description of a business opportunity; it contains four elements: the product or service, the customer, the benefit, and the distribution. </a:t>
            </a:r>
          </a:p>
          <a:p>
            <a:pPr fontAlgn="base">
              <a:spcBef>
                <a:spcPct val="45000"/>
              </a:spcBef>
              <a:spcAft>
                <a:spcPct val="0"/>
              </a:spcAft>
              <a:defRPr/>
            </a:pPr>
            <a:r>
              <a:rPr lang="en-US" dirty="0">
                <a:solidFill>
                  <a:srgbClr val="FFFFFF"/>
                </a:solidFill>
                <a:cs typeface="Arial" charset="0"/>
              </a:rPr>
              <a:t>Its purpose is to focus your thinking.</a:t>
            </a:r>
          </a:p>
          <a:p>
            <a:pPr fontAlgn="base">
              <a:spcBef>
                <a:spcPct val="45000"/>
              </a:spcBef>
              <a:spcAft>
                <a:spcPct val="0"/>
              </a:spcAft>
              <a:defRPr/>
            </a:pPr>
            <a:endParaRPr lang="en-US" dirty="0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968188" y="361951"/>
            <a:ext cx="10313894" cy="549275"/>
          </a:xfrm>
          <a:prstGeom prst="rect">
            <a:avLst/>
          </a:prstGeom>
        </p:spPr>
        <p:txBody>
          <a:bodyPr anchor="ctr"/>
          <a:lstStyle>
            <a:lvl1pPr algn="l" defTabSz="914400" rtl="0" eaLnBrk="1" latinLnBrk="0" hangingPunct="1">
              <a:spcBef>
                <a:spcPct val="0"/>
              </a:spcBef>
              <a:buNone/>
              <a:defRPr sz="28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fontAlgn="base">
              <a:spcAft>
                <a:spcPct val="0"/>
              </a:spcAft>
              <a:defRPr/>
            </a:pPr>
            <a:r>
              <a:rPr lang="en-US" sz="3600" b="1" dirty="0">
                <a:solidFill>
                  <a:srgbClr val="000000"/>
                </a:solidFill>
              </a:rPr>
              <a:t>Feasibility Analysis: testing AN OPPORTUNITY</a:t>
            </a:r>
          </a:p>
        </p:txBody>
      </p:sp>
      <p:grpSp>
        <p:nvGrpSpPr>
          <p:cNvPr id="8198" name="Group 6"/>
          <p:cNvGrpSpPr>
            <a:grpSpLocks/>
          </p:cNvGrpSpPr>
          <p:nvPr/>
        </p:nvGrpSpPr>
        <p:grpSpPr bwMode="auto">
          <a:xfrm>
            <a:off x="1885950" y="3216742"/>
            <a:ext cx="4000500" cy="2295525"/>
            <a:chOff x="0" y="0"/>
            <a:chExt cx="6057900" cy="3547745"/>
          </a:xfrm>
        </p:grpSpPr>
        <p:pic>
          <p:nvPicPr>
            <p:cNvPr id="8199" name="Picture 7" descr="http://vni.s3.amazonaws.com/120215202230338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5943600" cy="34671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200" name="Text Box 2"/>
            <p:cNvSpPr txBox="1">
              <a:spLocks noChangeArrowheads="1"/>
            </p:cNvSpPr>
            <p:nvPr/>
          </p:nvSpPr>
          <p:spPr bwMode="auto">
            <a:xfrm>
              <a:off x="2809875" y="1895475"/>
              <a:ext cx="3248025" cy="165227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ts val="800"/>
                </a:spcBef>
                <a:buFont typeface="Arial" panose="020B0604020202020204" pitchFamily="34" charset="0"/>
                <a:defRPr sz="16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spcBef>
                  <a:spcPts val="300"/>
                </a:spcBef>
                <a:buClr>
                  <a:schemeClr val="accent2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spcBef>
                  <a:spcPts val="300"/>
                </a:spcBef>
                <a:buClr>
                  <a:schemeClr val="accent2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spcBef>
                  <a:spcPts val="300"/>
                </a:spcBef>
                <a:buClr>
                  <a:schemeClr val="accent2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spcBef>
                  <a:spcPts val="300"/>
                </a:spcBef>
                <a:buClr>
                  <a:schemeClr val="accent2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 fontAlgn="base">
                <a:lnSpc>
                  <a:spcPct val="115000"/>
                </a:lnSpc>
                <a:spcBef>
                  <a:spcPct val="0"/>
                </a:spcBef>
                <a:spcAft>
                  <a:spcPts val="1000"/>
                </a:spcAft>
              </a:pPr>
              <a:r>
                <a:rPr lang="en-US" sz="1100" b="0">
                  <a:solidFill>
                    <a:srgbClr val="000000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 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355702796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5" name="Text Box 3"/>
          <p:cNvSpPr txBox="1">
            <a:spLocks noChangeArrowheads="1"/>
          </p:cNvSpPr>
          <p:nvPr/>
        </p:nvSpPr>
        <p:spPr bwMode="auto">
          <a:xfrm>
            <a:off x="5029200" y="2516419"/>
            <a:ext cx="1981200" cy="193992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19050">
            <a:solidFill>
              <a:schemeClr val="bg2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Garamond" panose="02020404030301010803" pitchFamily="18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Garamond" panose="02020404030301010803" pitchFamily="18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Garamond" panose="02020404030301010803" pitchFamily="18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Garamond" panose="02020404030301010803" pitchFamily="18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Garamond" panose="02020404030301010803" pitchFamily="18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anose="02020404030301010803" pitchFamily="18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anose="02020404030301010803" pitchFamily="18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anose="02020404030301010803" pitchFamily="18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anose="02020404030301010803" pitchFamily="18" charset="0"/>
                <a:ea typeface="ＭＳ Ｐゴシック" panose="020B0600070205080204" pitchFamily="34" charset="-128"/>
              </a:defRPr>
            </a:lvl9pPr>
          </a:lstStyle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sz="2000" b="1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</a:rPr>
              <a:t>Industry Competitors</a:t>
            </a:r>
          </a:p>
          <a:p>
            <a:pPr algn="ctr" fontAlgn="base">
              <a:spcBef>
                <a:spcPct val="50000"/>
              </a:spcBef>
              <a:spcAft>
                <a:spcPct val="0"/>
              </a:spcAft>
            </a:pPr>
            <a:endParaRPr lang="en-US" sz="2000" b="1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</a:endParaRPr>
          </a:p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sz="2000" b="1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</a:rPr>
              <a:t>Rivalry among existing firms</a:t>
            </a:r>
          </a:p>
        </p:txBody>
      </p:sp>
      <p:sp>
        <p:nvSpPr>
          <p:cNvPr id="30726" name="AutoShape 4"/>
          <p:cNvSpPr>
            <a:spLocks noChangeArrowheads="1"/>
          </p:cNvSpPr>
          <p:nvPr/>
        </p:nvSpPr>
        <p:spPr bwMode="auto">
          <a:xfrm>
            <a:off x="5638800" y="3397482"/>
            <a:ext cx="990600" cy="223837"/>
          </a:xfrm>
          <a:prstGeom prst="curvedUpArrow">
            <a:avLst>
              <a:gd name="adj1" fmla="val 88511"/>
              <a:gd name="adj2" fmla="val 177022"/>
              <a:gd name="adj3" fmla="val 33333"/>
            </a:avLst>
          </a:prstGeom>
          <a:solidFill>
            <a:schemeClr val="bg2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Garamond" panose="02020404030301010803" pitchFamily="18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Garamond" panose="02020404030301010803" pitchFamily="18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Garamond" panose="02020404030301010803" pitchFamily="18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Garamond" panose="02020404030301010803" pitchFamily="18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Garamond" panose="02020404030301010803" pitchFamily="18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anose="02020404030301010803" pitchFamily="18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anose="02020404030301010803" pitchFamily="18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anose="02020404030301010803" pitchFamily="18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anose="02020404030301010803" pitchFamily="18" charset="0"/>
                <a:ea typeface="ＭＳ Ｐゴシック" panose="020B0600070205080204" pitchFamily="34" charset="-128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30727" name="Text Box 5"/>
          <p:cNvSpPr txBox="1">
            <a:spLocks noChangeArrowheads="1"/>
          </p:cNvSpPr>
          <p:nvPr/>
        </p:nvSpPr>
        <p:spPr bwMode="auto">
          <a:xfrm>
            <a:off x="8839200" y="3324457"/>
            <a:ext cx="1295400" cy="415925"/>
          </a:xfrm>
          <a:prstGeom prst="rect">
            <a:avLst/>
          </a:prstGeom>
          <a:solidFill>
            <a:srgbClr val="FFFF00"/>
          </a:solidFill>
          <a:ln w="19050">
            <a:solidFill>
              <a:schemeClr val="bg2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Garamond" panose="02020404030301010803" pitchFamily="18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Garamond" panose="02020404030301010803" pitchFamily="18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Garamond" panose="02020404030301010803" pitchFamily="18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Garamond" panose="02020404030301010803" pitchFamily="18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Garamond" panose="02020404030301010803" pitchFamily="18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anose="02020404030301010803" pitchFamily="18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anose="02020404030301010803" pitchFamily="18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anose="02020404030301010803" pitchFamily="18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anose="02020404030301010803" pitchFamily="18" charset="0"/>
                <a:ea typeface="ＭＳ Ｐゴシック" panose="020B0600070205080204" pitchFamily="34" charset="-128"/>
              </a:defRPr>
            </a:lvl9pPr>
          </a:lstStyle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sz="2000" b="1" dirty="0">
                <a:latin typeface="Arial" panose="020B0604020202020204" pitchFamily="34" charset="0"/>
              </a:rPr>
              <a:t>Buyers</a:t>
            </a:r>
          </a:p>
        </p:txBody>
      </p:sp>
      <p:sp>
        <p:nvSpPr>
          <p:cNvPr id="152583" name="Text Box 7"/>
          <p:cNvSpPr txBox="1">
            <a:spLocks noChangeArrowheads="1"/>
          </p:cNvSpPr>
          <p:nvPr/>
        </p:nvSpPr>
        <p:spPr bwMode="auto">
          <a:xfrm>
            <a:off x="7162800" y="2783118"/>
            <a:ext cx="1856790" cy="646331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b="1" dirty="0">
                <a:solidFill>
                  <a:srgbClr val="00B050"/>
                </a:solidFill>
              </a:rPr>
              <a:t>Bargaining Power</a:t>
            </a:r>
            <a:br>
              <a:rPr lang="en-US" b="1" dirty="0">
                <a:solidFill>
                  <a:srgbClr val="00B050"/>
                </a:solidFill>
              </a:rPr>
            </a:br>
            <a:r>
              <a:rPr lang="en-US" b="1" dirty="0">
                <a:solidFill>
                  <a:srgbClr val="00B050"/>
                </a:solidFill>
              </a:rPr>
              <a:t>of Buyers</a:t>
            </a:r>
          </a:p>
        </p:txBody>
      </p:sp>
      <p:sp>
        <p:nvSpPr>
          <p:cNvPr id="30729" name="Text Box 8"/>
          <p:cNvSpPr txBox="1">
            <a:spLocks noChangeArrowheads="1"/>
          </p:cNvSpPr>
          <p:nvPr/>
        </p:nvSpPr>
        <p:spPr bwMode="auto">
          <a:xfrm>
            <a:off x="2057400" y="3316519"/>
            <a:ext cx="1447800" cy="41592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19050">
            <a:solidFill>
              <a:schemeClr val="bg2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Garamond" panose="02020404030301010803" pitchFamily="18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Garamond" panose="02020404030301010803" pitchFamily="18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Garamond" panose="02020404030301010803" pitchFamily="18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Garamond" panose="02020404030301010803" pitchFamily="18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Garamond" panose="02020404030301010803" pitchFamily="18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anose="02020404030301010803" pitchFamily="18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anose="02020404030301010803" pitchFamily="18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anose="02020404030301010803" pitchFamily="18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anose="02020404030301010803" pitchFamily="18" charset="0"/>
                <a:ea typeface="ＭＳ Ｐゴシック" panose="020B0600070205080204" pitchFamily="34" charset="-128"/>
              </a:defRPr>
            </a:lvl9pPr>
          </a:lstStyle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sz="2000" b="1" dirty="0">
                <a:solidFill>
                  <a:schemeClr val="bg1">
                    <a:lumMod val="65000"/>
                  </a:schemeClr>
                </a:solidFill>
                <a:latin typeface="Tahoma" panose="020B0604030504040204" pitchFamily="34" charset="0"/>
              </a:rPr>
              <a:t>Suppliers</a:t>
            </a:r>
          </a:p>
        </p:txBody>
      </p:sp>
      <p:sp>
        <p:nvSpPr>
          <p:cNvPr id="152585" name="Text Box 9"/>
          <p:cNvSpPr txBox="1">
            <a:spLocks noChangeArrowheads="1"/>
          </p:cNvSpPr>
          <p:nvPr/>
        </p:nvSpPr>
        <p:spPr bwMode="auto">
          <a:xfrm>
            <a:off x="2819400" y="2402118"/>
            <a:ext cx="1856790" cy="646331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b="1" dirty="0">
                <a:solidFill>
                  <a:schemeClr val="accent1"/>
                </a:solidFill>
              </a:rPr>
              <a:t>Bargaining Power</a:t>
            </a:r>
            <a:br>
              <a:rPr lang="en-US" b="1" dirty="0">
                <a:solidFill>
                  <a:schemeClr val="accent1"/>
                </a:solidFill>
              </a:rPr>
            </a:br>
            <a:r>
              <a:rPr lang="en-US" b="1" dirty="0">
                <a:solidFill>
                  <a:schemeClr val="accent1"/>
                </a:solidFill>
              </a:rPr>
              <a:t>of Suppliers</a:t>
            </a:r>
          </a:p>
        </p:txBody>
      </p:sp>
      <p:sp>
        <p:nvSpPr>
          <p:cNvPr id="30731" name="Text Box 11"/>
          <p:cNvSpPr txBox="1">
            <a:spLocks noChangeArrowheads="1"/>
          </p:cNvSpPr>
          <p:nvPr/>
        </p:nvSpPr>
        <p:spPr bwMode="auto">
          <a:xfrm>
            <a:off x="5105400" y="5719994"/>
            <a:ext cx="1905000" cy="41592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19050">
            <a:solidFill>
              <a:schemeClr val="bg2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Garamond" panose="02020404030301010803" pitchFamily="18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Garamond" panose="02020404030301010803" pitchFamily="18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Garamond" panose="02020404030301010803" pitchFamily="18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Garamond" panose="02020404030301010803" pitchFamily="18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Garamond" panose="02020404030301010803" pitchFamily="18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anose="02020404030301010803" pitchFamily="18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anose="02020404030301010803" pitchFamily="18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anose="02020404030301010803" pitchFamily="18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anose="02020404030301010803" pitchFamily="18" charset="0"/>
                <a:ea typeface="ＭＳ Ｐゴシック" panose="020B0600070205080204" pitchFamily="34" charset="-128"/>
              </a:defRPr>
            </a:lvl9pPr>
          </a:lstStyle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sz="2000" b="1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</a:rPr>
              <a:t>Substitutes</a:t>
            </a:r>
          </a:p>
        </p:txBody>
      </p:sp>
      <p:sp>
        <p:nvSpPr>
          <p:cNvPr id="30732" name="Text Box 12"/>
          <p:cNvSpPr txBox="1">
            <a:spLocks noChangeArrowheads="1"/>
          </p:cNvSpPr>
          <p:nvPr/>
        </p:nvSpPr>
        <p:spPr bwMode="auto">
          <a:xfrm>
            <a:off x="5105400" y="968607"/>
            <a:ext cx="1905000" cy="72072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19050">
            <a:solidFill>
              <a:schemeClr val="bg2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Garamond" panose="02020404030301010803" pitchFamily="18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Garamond" panose="02020404030301010803" pitchFamily="18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Garamond" panose="02020404030301010803" pitchFamily="18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Garamond" panose="02020404030301010803" pitchFamily="18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Garamond" panose="02020404030301010803" pitchFamily="18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anose="02020404030301010803" pitchFamily="18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anose="02020404030301010803" pitchFamily="18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anose="02020404030301010803" pitchFamily="18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anose="02020404030301010803" pitchFamily="18" charset="0"/>
                <a:ea typeface="ＭＳ Ｐゴシック" panose="020B0600070205080204" pitchFamily="34" charset="-128"/>
              </a:defRPr>
            </a:lvl9pPr>
          </a:lstStyle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sz="2000" b="1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</a:rPr>
              <a:t>Potential</a:t>
            </a:r>
            <a:br>
              <a:rPr lang="en-US" sz="2000" b="1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</a:rPr>
            </a:br>
            <a:r>
              <a:rPr lang="en-US" sz="2000" b="1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</a:rPr>
              <a:t>Entrants</a:t>
            </a:r>
          </a:p>
        </p:txBody>
      </p:sp>
      <p:sp>
        <p:nvSpPr>
          <p:cNvPr id="152589" name="Text Box 13"/>
          <p:cNvSpPr txBox="1">
            <a:spLocks noChangeArrowheads="1"/>
          </p:cNvSpPr>
          <p:nvPr/>
        </p:nvSpPr>
        <p:spPr bwMode="auto">
          <a:xfrm>
            <a:off x="6224588" y="1716318"/>
            <a:ext cx="1472647" cy="646331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b="1" dirty="0">
                <a:solidFill>
                  <a:schemeClr val="accent1"/>
                </a:solidFill>
              </a:rPr>
              <a:t>Threat of</a:t>
            </a:r>
            <a:br>
              <a:rPr lang="en-US" b="1" dirty="0">
                <a:solidFill>
                  <a:schemeClr val="accent1"/>
                </a:solidFill>
              </a:rPr>
            </a:br>
            <a:r>
              <a:rPr lang="en-US" b="1" dirty="0">
                <a:solidFill>
                  <a:schemeClr val="accent1"/>
                </a:solidFill>
              </a:rPr>
              <a:t>New Entrants</a:t>
            </a:r>
          </a:p>
        </p:txBody>
      </p:sp>
      <p:sp>
        <p:nvSpPr>
          <p:cNvPr id="152590" name="Text Box 14"/>
          <p:cNvSpPr txBox="1">
            <a:spLocks noChangeArrowheads="1"/>
          </p:cNvSpPr>
          <p:nvPr/>
        </p:nvSpPr>
        <p:spPr bwMode="auto">
          <a:xfrm>
            <a:off x="3276600" y="4992918"/>
            <a:ext cx="2667000" cy="6413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b="1" dirty="0">
                <a:solidFill>
                  <a:schemeClr val="accent1"/>
                </a:solidFill>
              </a:rPr>
              <a:t>Threat of Substitute</a:t>
            </a:r>
            <a:br>
              <a:rPr lang="en-US" b="1" dirty="0">
                <a:solidFill>
                  <a:schemeClr val="accent1"/>
                </a:solidFill>
              </a:rPr>
            </a:br>
            <a:r>
              <a:rPr lang="en-US" b="1" dirty="0">
                <a:solidFill>
                  <a:schemeClr val="accent1"/>
                </a:solidFill>
              </a:rPr>
              <a:t>Products or Services</a:t>
            </a:r>
          </a:p>
        </p:txBody>
      </p:sp>
      <p:sp>
        <p:nvSpPr>
          <p:cNvPr id="30735" name="Line 15"/>
          <p:cNvSpPr>
            <a:spLocks noChangeShapeType="1"/>
          </p:cNvSpPr>
          <p:nvPr/>
        </p:nvSpPr>
        <p:spPr bwMode="auto">
          <a:xfrm>
            <a:off x="6096000" y="1655994"/>
            <a:ext cx="1588" cy="74612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FFFFFF"/>
              </a:solidFill>
              <a:latin typeface="Garamond" panose="02020404030301010803" pitchFamily="18" charset="0"/>
              <a:ea typeface="ＭＳ Ｐゴシック" panose="020B0600070205080204" pitchFamily="34" charset="-128"/>
            </a:endParaRPr>
          </a:p>
        </p:txBody>
      </p:sp>
      <p:sp>
        <p:nvSpPr>
          <p:cNvPr id="30736" name="Line 6"/>
          <p:cNvSpPr>
            <a:spLocks noChangeShapeType="1"/>
          </p:cNvSpPr>
          <p:nvPr/>
        </p:nvSpPr>
        <p:spPr bwMode="auto">
          <a:xfrm flipH="1" flipV="1">
            <a:off x="7070726" y="3545119"/>
            <a:ext cx="1768475" cy="1587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FFFFFF"/>
              </a:solidFill>
              <a:latin typeface="Garamond" panose="02020404030301010803" pitchFamily="18" charset="0"/>
              <a:ea typeface="ＭＳ Ｐゴシック" panose="020B0600070205080204" pitchFamily="34" charset="-128"/>
            </a:endParaRPr>
          </a:p>
        </p:txBody>
      </p:sp>
      <p:sp>
        <p:nvSpPr>
          <p:cNvPr id="30737" name="Line 17"/>
          <p:cNvSpPr>
            <a:spLocks noChangeShapeType="1"/>
          </p:cNvSpPr>
          <p:nvPr/>
        </p:nvSpPr>
        <p:spPr bwMode="auto">
          <a:xfrm>
            <a:off x="3505200" y="3545118"/>
            <a:ext cx="14478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FFFFFF"/>
              </a:solidFill>
              <a:latin typeface="Garamond" panose="02020404030301010803" pitchFamily="18" charset="0"/>
              <a:ea typeface="ＭＳ Ｐゴシック" panose="020B0600070205080204" pitchFamily="34" charset="-128"/>
            </a:endParaRPr>
          </a:p>
        </p:txBody>
      </p:sp>
      <p:sp>
        <p:nvSpPr>
          <p:cNvPr id="30738" name="Line 16"/>
          <p:cNvSpPr>
            <a:spLocks noChangeShapeType="1"/>
          </p:cNvSpPr>
          <p:nvPr/>
        </p:nvSpPr>
        <p:spPr bwMode="auto">
          <a:xfrm flipV="1">
            <a:off x="6096000" y="4535718"/>
            <a:ext cx="0" cy="12192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FFFFFF"/>
              </a:solidFill>
              <a:latin typeface="Garamond" panose="02020404030301010803" pitchFamily="18" charset="0"/>
              <a:ea typeface="ＭＳ Ｐゴシック" panose="020B0600070205080204" pitchFamily="34" charset="-128"/>
            </a:endParaRPr>
          </a:p>
        </p:txBody>
      </p:sp>
      <p:sp>
        <p:nvSpPr>
          <p:cNvPr id="22" name="Rectangle 2"/>
          <p:cNvSpPr txBox="1">
            <a:spLocks noRot="1" noChangeArrowheads="1"/>
          </p:cNvSpPr>
          <p:nvPr/>
        </p:nvSpPr>
        <p:spPr>
          <a:xfrm>
            <a:off x="2913856" y="175420"/>
            <a:ext cx="6211888" cy="563562"/>
          </a:xfrm>
          <a:prstGeom prst="rect">
            <a:avLst/>
          </a:prstGeom>
        </p:spPr>
        <p:txBody>
          <a:bodyPr vert="horz" wrap="square" lIns="88900" tIns="46038" rIns="88900" bIns="46038" numCol="1" rtlCol="0" anchor="ctr" anchorCtr="0" compatLnSpc="1">
            <a:prstTxWarp prst="textNoShape">
              <a:avLst/>
            </a:prstTxWarp>
            <a:normAutofit fontScale="90000" lnSpcReduction="20000"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b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Five Forces Model</a:t>
            </a:r>
            <a:endParaRPr lang="en-US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415815566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4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2549071" y="405266"/>
            <a:ext cx="7239000" cy="1071562"/>
          </a:xfrm>
        </p:spPr>
        <p:txBody>
          <a:bodyPr vert="horz" wrap="square" lIns="88900" tIns="46038" rIns="88900" bIns="46038" numCol="1" anchor="ctr" anchorCtr="0" compatLnSpc="1">
            <a:prstTxWarp prst="textNoShape">
              <a:avLst/>
            </a:prstTxWarp>
          </a:bodyPr>
          <a:lstStyle/>
          <a:p>
            <a:pPr algn="ctr" eaLnBrk="1" hangingPunct="1"/>
            <a:r>
              <a:rPr lang="en-US" b="1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Bargaining Power of Buyers</a:t>
            </a:r>
          </a:p>
        </p:txBody>
      </p:sp>
      <p:sp>
        <p:nvSpPr>
          <p:cNvPr id="99331" name="Rectangle 3"/>
          <p:cNvSpPr>
            <a:spLocks noGrp="1" noChangeArrowheads="1"/>
          </p:cNvSpPr>
          <p:nvPr>
            <p:ph idx="1"/>
          </p:nvPr>
        </p:nvSpPr>
        <p:spPr>
          <a:xfrm>
            <a:off x="827314" y="1752600"/>
            <a:ext cx="10682515" cy="4357914"/>
          </a:xfrm>
        </p:spPr>
        <p:txBody>
          <a:bodyPr vert="horz" wrap="square" lIns="88900" tIns="46038" rIns="88900" bIns="46038" numCol="1" anchor="t" anchorCtr="0" compatLnSpc="1">
            <a:prstTxWarp prst="textNoShape">
              <a:avLst/>
            </a:prstTxWarp>
            <a:normAutofit/>
          </a:bodyPr>
          <a:lstStyle/>
          <a:p>
            <a:pPr marL="350838" indent="-350838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800" dirty="0"/>
              <a:t>Buyers’ influence is high when number of customers is small and cost of switching to a competitor’s product is low. </a:t>
            </a:r>
            <a:endParaRPr lang="en-US" sz="2800" dirty="0" smtClean="0"/>
          </a:p>
          <a:p>
            <a:pPr marL="350838" indent="-350838" eaLnBrk="1" hangingPunct="1">
              <a:spcBef>
                <a:spcPts val="600"/>
              </a:spcBef>
            </a:pPr>
            <a:endParaRPr lang="en-US" sz="2800" dirty="0"/>
          </a:p>
          <a:p>
            <a:pPr marL="350838" indent="-350838" eaLnBrk="1" hangingPunct="1">
              <a:spcBef>
                <a:spcPts val="600"/>
              </a:spcBef>
            </a:pPr>
            <a:r>
              <a:rPr lang="en-US" sz="3500" dirty="0">
                <a:latin typeface="Brush Script MT" panose="03060802040406070304" pitchFamily="66" charset="0"/>
              </a:rPr>
              <a:t>Industry is more attractive when</a:t>
            </a:r>
            <a:r>
              <a:rPr lang="en-US" sz="2800" dirty="0"/>
              <a:t>:</a:t>
            </a:r>
          </a:p>
          <a:p>
            <a:pPr marL="1035050" lvl="1" indent="-342900" eaLnBrk="1" hangingPunct="1">
              <a:spcBef>
                <a:spcPts val="600"/>
              </a:spcBef>
              <a:buClr>
                <a:srgbClr val="C00000"/>
              </a:buClr>
              <a:buFont typeface="Arial" panose="020B0604020202020204" pitchFamily="34" charset="0"/>
              <a:buChar char="►"/>
            </a:pPr>
            <a:r>
              <a:rPr lang="en-US" sz="2400" dirty="0">
                <a:ea typeface="ＭＳ Ｐゴシック" panose="020B0600070205080204" pitchFamily="34" charset="-128"/>
              </a:rPr>
              <a:t>Customers’ switching costs are high</a:t>
            </a:r>
          </a:p>
          <a:p>
            <a:pPr marL="1035050" lvl="1" indent="-342900" eaLnBrk="1" hangingPunct="1">
              <a:spcBef>
                <a:spcPts val="600"/>
              </a:spcBef>
              <a:buClr>
                <a:srgbClr val="C00000"/>
              </a:buClr>
              <a:buFont typeface="Arial" panose="020B0604020202020204" pitchFamily="34" charset="0"/>
              <a:buChar char="►"/>
            </a:pPr>
            <a:r>
              <a:rPr lang="en-US" sz="2400" dirty="0">
                <a:ea typeface="ＭＳ Ｐゴシック" panose="020B0600070205080204" pitchFamily="34" charset="-128"/>
              </a:rPr>
              <a:t>Number of buyers is large</a:t>
            </a:r>
          </a:p>
          <a:p>
            <a:pPr marL="1035050" lvl="1" indent="-342900" eaLnBrk="1" hangingPunct="1">
              <a:spcBef>
                <a:spcPts val="600"/>
              </a:spcBef>
              <a:buClr>
                <a:srgbClr val="C00000"/>
              </a:buClr>
              <a:buFont typeface="Arial" panose="020B0604020202020204" pitchFamily="34" charset="0"/>
              <a:buChar char="►"/>
            </a:pPr>
            <a:r>
              <a:rPr lang="en-US" sz="2400" dirty="0">
                <a:ea typeface="ＭＳ Ｐゴシック" panose="020B0600070205080204" pitchFamily="34" charset="-128"/>
              </a:rPr>
              <a:t>Customers want differentiated products</a:t>
            </a:r>
          </a:p>
          <a:p>
            <a:pPr marL="1035050" lvl="1" indent="-342900" eaLnBrk="1" hangingPunct="1">
              <a:spcBef>
                <a:spcPts val="600"/>
              </a:spcBef>
              <a:buClr>
                <a:srgbClr val="C00000"/>
              </a:buClr>
              <a:buFont typeface="Arial" panose="020B0604020202020204" pitchFamily="34" charset="0"/>
              <a:buChar char="►"/>
            </a:pPr>
            <a:r>
              <a:rPr lang="en-US" sz="2400" dirty="0">
                <a:ea typeface="ＭＳ Ｐゴシック" panose="020B0600070205080204" pitchFamily="34" charset="-128"/>
              </a:rPr>
              <a:t>Customers find it difficult to collect information for comparing suppliers</a:t>
            </a:r>
          </a:p>
          <a:p>
            <a:pPr marL="1035050" lvl="1" indent="-342900" eaLnBrk="1" hangingPunct="1">
              <a:spcBef>
                <a:spcPts val="600"/>
              </a:spcBef>
              <a:buClr>
                <a:srgbClr val="C00000"/>
              </a:buClr>
              <a:buFont typeface="Arial" panose="020B0604020202020204" pitchFamily="34" charset="0"/>
              <a:buChar char="►"/>
            </a:pPr>
            <a:r>
              <a:rPr lang="en-US" sz="2400" dirty="0">
                <a:ea typeface="ＭＳ Ｐゴシック" panose="020B0600070205080204" pitchFamily="34" charset="-128"/>
              </a:rPr>
              <a:t>Items account for a small portion of customers’ finished products </a:t>
            </a:r>
          </a:p>
        </p:txBody>
      </p:sp>
    </p:spTree>
    <p:extLst>
      <p:ext uri="{BB962C8B-B14F-4D97-AF65-F5344CB8AC3E}">
        <p14:creationId xmlns:p14="http://schemas.microsoft.com/office/powerpoint/2010/main" val="1897921290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93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993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993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993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9933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9933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9331" grpId="0" build="p" bldLvl="2" autoUpdateAnimBg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Text Box 29"/>
          <p:cNvSpPr txBox="1">
            <a:spLocks noChangeArrowheads="1"/>
          </p:cNvSpPr>
          <p:nvPr/>
        </p:nvSpPr>
        <p:spPr bwMode="auto">
          <a:xfrm>
            <a:off x="2643188" y="1123950"/>
            <a:ext cx="656431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fontAlgn="base" hangingPunct="1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2400" b="1" dirty="0">
                <a:solidFill>
                  <a:srgbClr val="008F4C"/>
                </a:solidFill>
                <a:latin typeface="Copperplate Gothic Bold" panose="020E0705020206020404" pitchFamily="34" charset="0"/>
              </a:rPr>
              <a:t>TALKING TO THE CUSTOMER</a:t>
            </a:r>
          </a:p>
        </p:txBody>
      </p:sp>
      <p:sp>
        <p:nvSpPr>
          <p:cNvPr id="15364" name="Rectangle 1032"/>
          <p:cNvSpPr>
            <a:spLocks noChangeArrowheads="1"/>
          </p:cNvSpPr>
          <p:nvPr/>
        </p:nvSpPr>
        <p:spPr bwMode="auto">
          <a:xfrm>
            <a:off x="1981200" y="2241174"/>
            <a:ext cx="3352800" cy="2012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ts val="800"/>
              </a:spcBef>
              <a:buFont typeface="Arial" panose="020B0604020202020204" pitchFamily="34" charset="0"/>
              <a:defRPr sz="1600" b="1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ts val="3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ts val="3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ts val="3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fontAlgn="base">
              <a:spcBef>
                <a:spcPct val="20000"/>
              </a:spcBef>
              <a:spcAft>
                <a:spcPct val="0"/>
              </a:spcAft>
              <a:buFontTx/>
              <a:buNone/>
            </a:pPr>
            <a:r>
              <a:rPr lang="en-US" sz="2000" b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most important part of the feasibility analysis is testing customers to measure interest and identify the </a:t>
            </a: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target customers</a:t>
            </a:r>
            <a:r>
              <a:rPr lang="en-US" sz="2000" b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5" name="AutoShape 1033"/>
          <p:cNvSpPr>
            <a:spLocks noChangeArrowheads="1"/>
          </p:cNvSpPr>
          <p:nvPr/>
        </p:nvSpPr>
        <p:spPr bwMode="auto">
          <a:xfrm>
            <a:off x="6216650" y="3611188"/>
            <a:ext cx="3765550" cy="1449387"/>
          </a:xfrm>
          <a:prstGeom prst="roundRect">
            <a:avLst>
              <a:gd name="adj" fmla="val 10704"/>
            </a:avLst>
          </a:prstGeom>
          <a:solidFill>
            <a:srgbClr val="005496"/>
          </a:solidFill>
          <a:ln>
            <a:noFill/>
          </a:ln>
          <a:effectLst>
            <a:prstShdw prst="shdw17" dist="35921" dir="2700000">
              <a:srgbClr val="00325A"/>
            </a:prstShdw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  <p:txBody>
          <a:bodyPr tIns="73152"/>
          <a:lstStyle>
            <a:lvl1pPr>
              <a:spcBef>
                <a:spcPts val="800"/>
              </a:spcBef>
              <a:buFont typeface="Arial" panose="020B0604020202020204" pitchFamily="34" charset="0"/>
              <a:defRPr sz="1600" b="1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ts val="3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ts val="3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ts val="3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ctr" fontAlgn="base">
              <a:spcBef>
                <a:spcPct val="45000"/>
              </a:spcBef>
              <a:spcAft>
                <a:spcPct val="0"/>
              </a:spcAft>
              <a:buFontTx/>
              <a:buNone/>
            </a:pPr>
            <a:r>
              <a:rPr lang="en-US" sz="180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TARGET CUSTOMERS</a:t>
            </a:r>
          </a:p>
          <a:p>
            <a:pPr fontAlgn="base">
              <a:spcBef>
                <a:spcPct val="45000"/>
              </a:spcBef>
              <a:spcAft>
                <a:spcPct val="0"/>
              </a:spcAft>
              <a:buFontTx/>
              <a:buNone/>
            </a:pPr>
            <a:r>
              <a:rPr lang="en-US" sz="1800" b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people most likely to buy a business’s products and services</a:t>
            </a:r>
          </a:p>
        </p:txBody>
      </p:sp>
    </p:spTree>
    <p:extLst>
      <p:ext uri="{BB962C8B-B14F-4D97-AF65-F5344CB8AC3E}">
        <p14:creationId xmlns:p14="http://schemas.microsoft.com/office/powerpoint/2010/main" val="4280654185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5" name="Text Box 3"/>
          <p:cNvSpPr txBox="1">
            <a:spLocks noChangeArrowheads="1"/>
          </p:cNvSpPr>
          <p:nvPr/>
        </p:nvSpPr>
        <p:spPr bwMode="auto">
          <a:xfrm>
            <a:off x="5029200" y="2516419"/>
            <a:ext cx="1981200" cy="193992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19050">
            <a:solidFill>
              <a:schemeClr val="bg2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Garamond" panose="02020404030301010803" pitchFamily="18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Garamond" panose="02020404030301010803" pitchFamily="18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Garamond" panose="02020404030301010803" pitchFamily="18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Garamond" panose="02020404030301010803" pitchFamily="18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Garamond" panose="02020404030301010803" pitchFamily="18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anose="02020404030301010803" pitchFamily="18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anose="02020404030301010803" pitchFamily="18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anose="02020404030301010803" pitchFamily="18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anose="02020404030301010803" pitchFamily="18" charset="0"/>
                <a:ea typeface="ＭＳ Ｐゴシック" panose="020B0600070205080204" pitchFamily="34" charset="-128"/>
              </a:defRPr>
            </a:lvl9pPr>
          </a:lstStyle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sz="2000" b="1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</a:rPr>
              <a:t>Industry Competitors</a:t>
            </a:r>
          </a:p>
          <a:p>
            <a:pPr algn="ctr" fontAlgn="base">
              <a:spcBef>
                <a:spcPct val="50000"/>
              </a:spcBef>
              <a:spcAft>
                <a:spcPct val="0"/>
              </a:spcAft>
            </a:pPr>
            <a:endParaRPr lang="en-US" sz="2000" b="1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</a:endParaRPr>
          </a:p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sz="2000" b="1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</a:rPr>
              <a:t>Rivalry among existing firms</a:t>
            </a:r>
          </a:p>
        </p:txBody>
      </p:sp>
      <p:sp>
        <p:nvSpPr>
          <p:cNvPr id="30726" name="AutoShape 4"/>
          <p:cNvSpPr>
            <a:spLocks noChangeArrowheads="1"/>
          </p:cNvSpPr>
          <p:nvPr/>
        </p:nvSpPr>
        <p:spPr bwMode="auto">
          <a:xfrm>
            <a:off x="5638800" y="3397482"/>
            <a:ext cx="990600" cy="223837"/>
          </a:xfrm>
          <a:prstGeom prst="curvedUpArrow">
            <a:avLst>
              <a:gd name="adj1" fmla="val 88511"/>
              <a:gd name="adj2" fmla="val 177022"/>
              <a:gd name="adj3" fmla="val 33333"/>
            </a:avLst>
          </a:prstGeom>
          <a:solidFill>
            <a:schemeClr val="bg2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Garamond" panose="02020404030301010803" pitchFamily="18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Garamond" panose="02020404030301010803" pitchFamily="18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Garamond" panose="02020404030301010803" pitchFamily="18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Garamond" panose="02020404030301010803" pitchFamily="18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Garamond" panose="02020404030301010803" pitchFamily="18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anose="02020404030301010803" pitchFamily="18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anose="02020404030301010803" pitchFamily="18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anose="02020404030301010803" pitchFamily="18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anose="02020404030301010803" pitchFamily="18" charset="0"/>
                <a:ea typeface="ＭＳ Ｐゴシック" panose="020B0600070205080204" pitchFamily="34" charset="-128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30727" name="Text Box 5"/>
          <p:cNvSpPr txBox="1">
            <a:spLocks noChangeArrowheads="1"/>
          </p:cNvSpPr>
          <p:nvPr/>
        </p:nvSpPr>
        <p:spPr bwMode="auto">
          <a:xfrm>
            <a:off x="8839200" y="3324457"/>
            <a:ext cx="1295400" cy="41592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19050">
            <a:solidFill>
              <a:schemeClr val="bg2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Garamond" panose="02020404030301010803" pitchFamily="18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Garamond" panose="02020404030301010803" pitchFamily="18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Garamond" panose="02020404030301010803" pitchFamily="18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Garamond" panose="02020404030301010803" pitchFamily="18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Garamond" panose="02020404030301010803" pitchFamily="18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anose="02020404030301010803" pitchFamily="18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anose="02020404030301010803" pitchFamily="18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anose="02020404030301010803" pitchFamily="18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anose="02020404030301010803" pitchFamily="18" charset="0"/>
                <a:ea typeface="ＭＳ Ｐゴシック" panose="020B0600070205080204" pitchFamily="34" charset="-128"/>
              </a:defRPr>
            </a:lvl9pPr>
          </a:lstStyle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sz="2000" b="1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</a:rPr>
              <a:t>Buyers</a:t>
            </a:r>
          </a:p>
        </p:txBody>
      </p:sp>
      <p:sp>
        <p:nvSpPr>
          <p:cNvPr id="152583" name="Text Box 7"/>
          <p:cNvSpPr txBox="1">
            <a:spLocks noChangeArrowheads="1"/>
          </p:cNvSpPr>
          <p:nvPr/>
        </p:nvSpPr>
        <p:spPr bwMode="auto">
          <a:xfrm>
            <a:off x="7162800" y="2783118"/>
            <a:ext cx="1856790" cy="646331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b="1" dirty="0">
                <a:solidFill>
                  <a:schemeClr val="accent1"/>
                </a:solidFill>
              </a:rPr>
              <a:t>Bargaining Power</a:t>
            </a:r>
            <a:br>
              <a:rPr lang="en-US" b="1" dirty="0">
                <a:solidFill>
                  <a:schemeClr val="accent1"/>
                </a:solidFill>
              </a:rPr>
            </a:br>
            <a:r>
              <a:rPr lang="en-US" b="1" dirty="0">
                <a:solidFill>
                  <a:schemeClr val="accent1"/>
                </a:solidFill>
              </a:rPr>
              <a:t>of Buyers</a:t>
            </a:r>
          </a:p>
        </p:txBody>
      </p:sp>
      <p:sp>
        <p:nvSpPr>
          <p:cNvPr id="30729" name="Text Box 8"/>
          <p:cNvSpPr txBox="1">
            <a:spLocks noChangeArrowheads="1"/>
          </p:cNvSpPr>
          <p:nvPr/>
        </p:nvSpPr>
        <p:spPr bwMode="auto">
          <a:xfrm>
            <a:off x="2057400" y="3316519"/>
            <a:ext cx="1447800" cy="41592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19050">
            <a:solidFill>
              <a:schemeClr val="bg2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Garamond" panose="02020404030301010803" pitchFamily="18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Garamond" panose="02020404030301010803" pitchFamily="18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Garamond" panose="02020404030301010803" pitchFamily="18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Garamond" panose="02020404030301010803" pitchFamily="18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Garamond" panose="02020404030301010803" pitchFamily="18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anose="02020404030301010803" pitchFamily="18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anose="02020404030301010803" pitchFamily="18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anose="02020404030301010803" pitchFamily="18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anose="02020404030301010803" pitchFamily="18" charset="0"/>
                <a:ea typeface="ＭＳ Ｐゴシック" panose="020B0600070205080204" pitchFamily="34" charset="-128"/>
              </a:defRPr>
            </a:lvl9pPr>
          </a:lstStyle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sz="2000" b="1" dirty="0">
                <a:solidFill>
                  <a:schemeClr val="bg1">
                    <a:lumMod val="65000"/>
                  </a:schemeClr>
                </a:solidFill>
                <a:latin typeface="Tahoma" panose="020B0604030504040204" pitchFamily="34" charset="0"/>
              </a:rPr>
              <a:t>Suppliers</a:t>
            </a:r>
          </a:p>
        </p:txBody>
      </p:sp>
      <p:sp>
        <p:nvSpPr>
          <p:cNvPr id="152585" name="Text Box 9"/>
          <p:cNvSpPr txBox="1">
            <a:spLocks noChangeArrowheads="1"/>
          </p:cNvSpPr>
          <p:nvPr/>
        </p:nvSpPr>
        <p:spPr bwMode="auto">
          <a:xfrm>
            <a:off x="2819400" y="2402118"/>
            <a:ext cx="1856790" cy="646331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b="1" dirty="0">
                <a:solidFill>
                  <a:schemeClr val="accent1"/>
                </a:solidFill>
              </a:rPr>
              <a:t>Bargaining Power</a:t>
            </a:r>
            <a:br>
              <a:rPr lang="en-US" b="1" dirty="0">
                <a:solidFill>
                  <a:schemeClr val="accent1"/>
                </a:solidFill>
              </a:rPr>
            </a:br>
            <a:r>
              <a:rPr lang="en-US" b="1" dirty="0">
                <a:solidFill>
                  <a:schemeClr val="accent1"/>
                </a:solidFill>
              </a:rPr>
              <a:t>of Suppliers</a:t>
            </a:r>
          </a:p>
        </p:txBody>
      </p:sp>
      <p:sp>
        <p:nvSpPr>
          <p:cNvPr id="30731" name="Text Box 11"/>
          <p:cNvSpPr txBox="1">
            <a:spLocks noChangeArrowheads="1"/>
          </p:cNvSpPr>
          <p:nvPr/>
        </p:nvSpPr>
        <p:spPr bwMode="auto">
          <a:xfrm>
            <a:off x="5105400" y="5719994"/>
            <a:ext cx="1905000" cy="41592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19050">
            <a:solidFill>
              <a:schemeClr val="bg2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Garamond" panose="02020404030301010803" pitchFamily="18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Garamond" panose="02020404030301010803" pitchFamily="18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Garamond" panose="02020404030301010803" pitchFamily="18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Garamond" panose="02020404030301010803" pitchFamily="18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Garamond" panose="02020404030301010803" pitchFamily="18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anose="02020404030301010803" pitchFamily="18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anose="02020404030301010803" pitchFamily="18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anose="02020404030301010803" pitchFamily="18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anose="02020404030301010803" pitchFamily="18" charset="0"/>
                <a:ea typeface="ＭＳ Ｐゴシック" panose="020B0600070205080204" pitchFamily="34" charset="-128"/>
              </a:defRPr>
            </a:lvl9pPr>
          </a:lstStyle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sz="2000" b="1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</a:rPr>
              <a:t>Substitutes</a:t>
            </a:r>
          </a:p>
        </p:txBody>
      </p:sp>
      <p:sp>
        <p:nvSpPr>
          <p:cNvPr id="30732" name="Text Box 12"/>
          <p:cNvSpPr txBox="1">
            <a:spLocks noChangeArrowheads="1"/>
          </p:cNvSpPr>
          <p:nvPr/>
        </p:nvSpPr>
        <p:spPr bwMode="auto">
          <a:xfrm>
            <a:off x="5105400" y="968607"/>
            <a:ext cx="1905000" cy="720725"/>
          </a:xfrm>
          <a:prstGeom prst="rect">
            <a:avLst/>
          </a:prstGeom>
          <a:solidFill>
            <a:srgbClr val="FFFF00"/>
          </a:solidFill>
          <a:ln w="19050">
            <a:solidFill>
              <a:schemeClr val="bg2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Garamond" panose="02020404030301010803" pitchFamily="18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Garamond" panose="02020404030301010803" pitchFamily="18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Garamond" panose="02020404030301010803" pitchFamily="18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Garamond" panose="02020404030301010803" pitchFamily="18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Garamond" panose="02020404030301010803" pitchFamily="18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anose="02020404030301010803" pitchFamily="18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anose="02020404030301010803" pitchFamily="18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anose="02020404030301010803" pitchFamily="18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anose="02020404030301010803" pitchFamily="18" charset="0"/>
                <a:ea typeface="ＭＳ Ｐゴシック" panose="020B0600070205080204" pitchFamily="34" charset="-128"/>
              </a:defRPr>
            </a:lvl9pPr>
          </a:lstStyle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sz="2000" b="1">
                <a:latin typeface="Arial" panose="020B0604020202020204" pitchFamily="34" charset="0"/>
              </a:rPr>
              <a:t>Potential</a:t>
            </a:r>
            <a:br>
              <a:rPr lang="en-US" sz="2000" b="1">
                <a:latin typeface="Arial" panose="020B0604020202020204" pitchFamily="34" charset="0"/>
              </a:rPr>
            </a:br>
            <a:r>
              <a:rPr lang="en-US" sz="2000" b="1">
                <a:latin typeface="Arial" panose="020B0604020202020204" pitchFamily="34" charset="0"/>
              </a:rPr>
              <a:t>Entrants</a:t>
            </a:r>
          </a:p>
        </p:txBody>
      </p:sp>
      <p:sp>
        <p:nvSpPr>
          <p:cNvPr id="152589" name="Text Box 13"/>
          <p:cNvSpPr txBox="1">
            <a:spLocks noChangeArrowheads="1"/>
          </p:cNvSpPr>
          <p:nvPr/>
        </p:nvSpPr>
        <p:spPr bwMode="auto">
          <a:xfrm>
            <a:off x="6224588" y="1716318"/>
            <a:ext cx="1472647" cy="646331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b="1" dirty="0">
                <a:solidFill>
                  <a:srgbClr val="00B050"/>
                </a:solidFill>
              </a:rPr>
              <a:t>Threat of</a:t>
            </a:r>
            <a:br>
              <a:rPr lang="en-US" b="1" dirty="0">
                <a:solidFill>
                  <a:srgbClr val="00B050"/>
                </a:solidFill>
              </a:rPr>
            </a:br>
            <a:r>
              <a:rPr lang="en-US" b="1" dirty="0">
                <a:solidFill>
                  <a:srgbClr val="00B050"/>
                </a:solidFill>
              </a:rPr>
              <a:t>New Entrants</a:t>
            </a:r>
          </a:p>
        </p:txBody>
      </p:sp>
      <p:sp>
        <p:nvSpPr>
          <p:cNvPr id="152590" name="Text Box 14"/>
          <p:cNvSpPr txBox="1">
            <a:spLocks noChangeArrowheads="1"/>
          </p:cNvSpPr>
          <p:nvPr/>
        </p:nvSpPr>
        <p:spPr bwMode="auto">
          <a:xfrm>
            <a:off x="3276600" y="4992918"/>
            <a:ext cx="2667000" cy="6413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b="1" dirty="0">
                <a:solidFill>
                  <a:schemeClr val="accent1"/>
                </a:solidFill>
              </a:rPr>
              <a:t>Threat of Substitute</a:t>
            </a:r>
            <a:br>
              <a:rPr lang="en-US" b="1" dirty="0">
                <a:solidFill>
                  <a:schemeClr val="accent1"/>
                </a:solidFill>
              </a:rPr>
            </a:br>
            <a:r>
              <a:rPr lang="en-US" b="1" dirty="0">
                <a:solidFill>
                  <a:schemeClr val="accent1"/>
                </a:solidFill>
              </a:rPr>
              <a:t>Products or Services</a:t>
            </a:r>
          </a:p>
        </p:txBody>
      </p:sp>
      <p:sp>
        <p:nvSpPr>
          <p:cNvPr id="30735" name="Line 15"/>
          <p:cNvSpPr>
            <a:spLocks noChangeShapeType="1"/>
          </p:cNvSpPr>
          <p:nvPr/>
        </p:nvSpPr>
        <p:spPr bwMode="auto">
          <a:xfrm>
            <a:off x="6096000" y="1655994"/>
            <a:ext cx="1588" cy="74612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FFFFFF"/>
              </a:solidFill>
              <a:latin typeface="Garamond" panose="02020404030301010803" pitchFamily="18" charset="0"/>
              <a:ea typeface="ＭＳ Ｐゴシック" panose="020B0600070205080204" pitchFamily="34" charset="-128"/>
            </a:endParaRPr>
          </a:p>
        </p:txBody>
      </p:sp>
      <p:sp>
        <p:nvSpPr>
          <p:cNvPr id="30736" name="Line 6"/>
          <p:cNvSpPr>
            <a:spLocks noChangeShapeType="1"/>
          </p:cNvSpPr>
          <p:nvPr/>
        </p:nvSpPr>
        <p:spPr bwMode="auto">
          <a:xfrm flipH="1" flipV="1">
            <a:off x="7070726" y="3545119"/>
            <a:ext cx="1768475" cy="1587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FFFFFF"/>
              </a:solidFill>
              <a:latin typeface="Garamond" panose="02020404030301010803" pitchFamily="18" charset="0"/>
              <a:ea typeface="ＭＳ Ｐゴシック" panose="020B0600070205080204" pitchFamily="34" charset="-128"/>
            </a:endParaRPr>
          </a:p>
        </p:txBody>
      </p:sp>
      <p:sp>
        <p:nvSpPr>
          <p:cNvPr id="30737" name="Line 17"/>
          <p:cNvSpPr>
            <a:spLocks noChangeShapeType="1"/>
          </p:cNvSpPr>
          <p:nvPr/>
        </p:nvSpPr>
        <p:spPr bwMode="auto">
          <a:xfrm>
            <a:off x="3505200" y="3545118"/>
            <a:ext cx="14478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FFFFFF"/>
              </a:solidFill>
              <a:latin typeface="Garamond" panose="02020404030301010803" pitchFamily="18" charset="0"/>
              <a:ea typeface="ＭＳ Ｐゴシック" panose="020B0600070205080204" pitchFamily="34" charset="-128"/>
            </a:endParaRPr>
          </a:p>
        </p:txBody>
      </p:sp>
      <p:sp>
        <p:nvSpPr>
          <p:cNvPr id="30738" name="Line 16"/>
          <p:cNvSpPr>
            <a:spLocks noChangeShapeType="1"/>
          </p:cNvSpPr>
          <p:nvPr/>
        </p:nvSpPr>
        <p:spPr bwMode="auto">
          <a:xfrm flipV="1">
            <a:off x="6096000" y="4535718"/>
            <a:ext cx="0" cy="12192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FFFFFF"/>
              </a:solidFill>
              <a:latin typeface="Garamond" panose="02020404030301010803" pitchFamily="18" charset="0"/>
              <a:ea typeface="ＭＳ Ｐゴシック" panose="020B0600070205080204" pitchFamily="34" charset="-128"/>
            </a:endParaRPr>
          </a:p>
        </p:txBody>
      </p:sp>
      <p:sp>
        <p:nvSpPr>
          <p:cNvPr id="22" name="Rectangle 2"/>
          <p:cNvSpPr txBox="1">
            <a:spLocks noRot="1" noChangeArrowheads="1"/>
          </p:cNvSpPr>
          <p:nvPr/>
        </p:nvSpPr>
        <p:spPr>
          <a:xfrm>
            <a:off x="2913856" y="175420"/>
            <a:ext cx="6211888" cy="563562"/>
          </a:xfrm>
          <a:prstGeom prst="rect">
            <a:avLst/>
          </a:prstGeom>
        </p:spPr>
        <p:txBody>
          <a:bodyPr vert="horz" wrap="square" lIns="88900" tIns="46038" rIns="88900" bIns="46038" numCol="1" rtlCol="0" anchor="ctr" anchorCtr="0" compatLnSpc="1">
            <a:prstTxWarp prst="textNoShape">
              <a:avLst/>
            </a:prstTxWarp>
            <a:normAutofit fontScale="90000" lnSpcReduction="20000"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b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Five Forces Model</a:t>
            </a:r>
            <a:endParaRPr lang="en-US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06583249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60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2232212" y="332122"/>
            <a:ext cx="7239000" cy="1071563"/>
          </a:xfrm>
        </p:spPr>
        <p:txBody>
          <a:bodyPr vert="horz" wrap="square" lIns="88900" tIns="46038" rIns="88900" bIns="46038" numCol="1" anchor="ctr" anchorCtr="0" compatLnSpc="1">
            <a:prstTxWarp prst="textNoShape">
              <a:avLst/>
            </a:prstTxWarp>
          </a:bodyPr>
          <a:lstStyle/>
          <a:p>
            <a:pPr algn="ctr" eaLnBrk="1" hangingPunct="1"/>
            <a:r>
              <a:rPr lang="en-US" b="1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Threat of New Entrants</a:t>
            </a:r>
          </a:p>
        </p:txBody>
      </p:sp>
      <p:sp>
        <p:nvSpPr>
          <p:cNvPr id="103427" name="Rectangle 3"/>
          <p:cNvSpPr>
            <a:spLocks noGrp="1" noChangeArrowheads="1"/>
          </p:cNvSpPr>
          <p:nvPr>
            <p:ph idx="1"/>
          </p:nvPr>
        </p:nvSpPr>
        <p:spPr>
          <a:xfrm>
            <a:off x="1250576" y="1857829"/>
            <a:ext cx="9520518" cy="4039733"/>
          </a:xfrm>
        </p:spPr>
        <p:txBody>
          <a:bodyPr vert="horz" wrap="square" lIns="88900" tIns="46038" rIns="88900" bIns="46038" numCol="1" anchor="t" anchorCtr="0" compatLnSpc="1">
            <a:prstTxWarp prst="textNoShape">
              <a:avLst/>
            </a:prstTxWarp>
            <a:normAutofit fontScale="92500" lnSpcReduction="20000"/>
          </a:bodyPr>
          <a:lstStyle/>
          <a:p>
            <a:pPr marL="350838" indent="-350838" eaLnBrk="1" hangingPunct="1">
              <a:lnSpc>
                <a:spcPct val="120000"/>
              </a:lnSpc>
              <a:spcBef>
                <a:spcPts val="600"/>
              </a:spcBef>
            </a:pPr>
            <a:r>
              <a:rPr lang="en-US" sz="2800" dirty="0"/>
              <a:t>The larger the pool of potential new entrants, the less attractive an industry is</a:t>
            </a:r>
            <a:r>
              <a:rPr lang="en-US" sz="2800" dirty="0" smtClean="0"/>
              <a:t>.</a:t>
            </a:r>
          </a:p>
          <a:p>
            <a:pPr marL="350838" indent="-350838" eaLnBrk="1" hangingPunct="1">
              <a:spcBef>
                <a:spcPts val="1200"/>
              </a:spcBef>
            </a:pPr>
            <a:endParaRPr lang="en-US" sz="2800" dirty="0"/>
          </a:p>
          <a:p>
            <a:pPr marL="350838" indent="-350838" eaLnBrk="1" hangingPunct="1">
              <a:spcBef>
                <a:spcPts val="1200"/>
              </a:spcBef>
            </a:pPr>
            <a:r>
              <a:rPr lang="en-US" sz="3200" dirty="0">
                <a:latin typeface="Brush Script MT" panose="03060802040406070304" pitchFamily="66" charset="0"/>
              </a:rPr>
              <a:t>Industry is more attractive to new entrants when</a:t>
            </a:r>
            <a:r>
              <a:rPr lang="en-US" sz="2800" dirty="0"/>
              <a:t>:</a:t>
            </a:r>
          </a:p>
          <a:p>
            <a:pPr marL="1035050" lvl="1" indent="-342900" eaLnBrk="1" hangingPunct="1">
              <a:spcBef>
                <a:spcPts val="1200"/>
              </a:spcBef>
              <a:buClr>
                <a:srgbClr val="C00000"/>
              </a:buClr>
              <a:buFont typeface="Arial" panose="020B0604020202020204" pitchFamily="34" charset="0"/>
              <a:buChar char="►"/>
            </a:pPr>
            <a:r>
              <a:rPr lang="en-US" sz="2400" dirty="0">
                <a:ea typeface="ＭＳ Ｐゴシック" panose="020B0600070205080204" pitchFamily="34" charset="-128"/>
              </a:rPr>
              <a:t>Advantages of economies of scale are absent.</a:t>
            </a:r>
          </a:p>
          <a:p>
            <a:pPr marL="1035050" lvl="1" indent="-342900" eaLnBrk="1" hangingPunct="1">
              <a:spcBef>
                <a:spcPts val="1200"/>
              </a:spcBef>
              <a:buClr>
                <a:srgbClr val="C00000"/>
              </a:buClr>
              <a:buFont typeface="Arial" panose="020B0604020202020204" pitchFamily="34" charset="0"/>
              <a:buChar char="►"/>
            </a:pPr>
            <a:r>
              <a:rPr lang="en-US" sz="2400" dirty="0">
                <a:ea typeface="ＭＳ Ｐゴシック" panose="020B0600070205080204" pitchFamily="34" charset="-128"/>
              </a:rPr>
              <a:t>Capital requirements to enter are low</a:t>
            </a:r>
          </a:p>
          <a:p>
            <a:pPr marL="1035050" lvl="1" indent="-342900" eaLnBrk="1" hangingPunct="1">
              <a:spcBef>
                <a:spcPts val="1200"/>
              </a:spcBef>
              <a:buClr>
                <a:srgbClr val="C00000"/>
              </a:buClr>
              <a:buFont typeface="Arial" panose="020B0604020202020204" pitchFamily="34" charset="0"/>
              <a:buChar char="►"/>
            </a:pPr>
            <a:r>
              <a:rPr lang="en-US" sz="2400" dirty="0">
                <a:ea typeface="ＭＳ Ｐゴシック" panose="020B0600070205080204" pitchFamily="34" charset="-128"/>
              </a:rPr>
              <a:t>Cost advantages are not related to company size</a:t>
            </a:r>
          </a:p>
          <a:p>
            <a:pPr marL="1035050" lvl="1" indent="-342900" eaLnBrk="1" hangingPunct="1">
              <a:spcBef>
                <a:spcPts val="1200"/>
              </a:spcBef>
              <a:buClr>
                <a:srgbClr val="C00000"/>
              </a:buClr>
              <a:buFont typeface="Arial" panose="020B0604020202020204" pitchFamily="34" charset="0"/>
              <a:buChar char="►"/>
            </a:pPr>
            <a:r>
              <a:rPr lang="en-US" sz="2400" dirty="0">
                <a:ea typeface="ＭＳ Ｐゴシック" panose="020B0600070205080204" pitchFamily="34" charset="-128"/>
              </a:rPr>
              <a:t>Buyers are not loyal to existing brands</a:t>
            </a:r>
          </a:p>
          <a:p>
            <a:pPr marL="1035050" lvl="1" indent="-342900" eaLnBrk="1" hangingPunct="1">
              <a:spcBef>
                <a:spcPts val="1200"/>
              </a:spcBef>
              <a:buClr>
                <a:srgbClr val="C00000"/>
              </a:buClr>
              <a:buFont typeface="Arial" panose="020B0604020202020204" pitchFamily="34" charset="0"/>
              <a:buChar char="►"/>
            </a:pPr>
            <a:r>
              <a:rPr lang="en-US" sz="2400" dirty="0">
                <a:ea typeface="ＭＳ Ｐゴシック" panose="020B0600070205080204" pitchFamily="34" charset="-128"/>
              </a:rPr>
              <a:t>Government does not restrict the entrance of new companies </a:t>
            </a:r>
          </a:p>
        </p:txBody>
      </p:sp>
    </p:spTree>
    <p:extLst>
      <p:ext uri="{BB962C8B-B14F-4D97-AF65-F5344CB8AC3E}">
        <p14:creationId xmlns:p14="http://schemas.microsoft.com/office/powerpoint/2010/main" val="3239127347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34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034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034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034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034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2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0342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3427" grpId="0" build="p" bldLvl="2" autoUpdateAnimBg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5" name="Text Box 3"/>
          <p:cNvSpPr txBox="1">
            <a:spLocks noChangeArrowheads="1"/>
          </p:cNvSpPr>
          <p:nvPr/>
        </p:nvSpPr>
        <p:spPr bwMode="auto">
          <a:xfrm>
            <a:off x="5029200" y="2516419"/>
            <a:ext cx="1981200" cy="193992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19050">
            <a:solidFill>
              <a:schemeClr val="bg2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Garamond" panose="02020404030301010803" pitchFamily="18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Garamond" panose="02020404030301010803" pitchFamily="18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Garamond" panose="02020404030301010803" pitchFamily="18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Garamond" panose="02020404030301010803" pitchFamily="18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Garamond" panose="02020404030301010803" pitchFamily="18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anose="02020404030301010803" pitchFamily="18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anose="02020404030301010803" pitchFamily="18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anose="02020404030301010803" pitchFamily="18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anose="02020404030301010803" pitchFamily="18" charset="0"/>
                <a:ea typeface="ＭＳ Ｐゴシック" panose="020B0600070205080204" pitchFamily="34" charset="-128"/>
              </a:defRPr>
            </a:lvl9pPr>
          </a:lstStyle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sz="2000" b="1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</a:rPr>
              <a:t>Industry Competitors</a:t>
            </a:r>
          </a:p>
          <a:p>
            <a:pPr algn="ctr" fontAlgn="base">
              <a:spcBef>
                <a:spcPct val="50000"/>
              </a:spcBef>
              <a:spcAft>
                <a:spcPct val="0"/>
              </a:spcAft>
            </a:pPr>
            <a:endParaRPr lang="en-US" sz="2000" b="1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</a:endParaRPr>
          </a:p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sz="2000" b="1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</a:rPr>
              <a:t>Rivalry among existing firms</a:t>
            </a:r>
          </a:p>
        </p:txBody>
      </p:sp>
      <p:sp>
        <p:nvSpPr>
          <p:cNvPr id="30726" name="AutoShape 4"/>
          <p:cNvSpPr>
            <a:spLocks noChangeArrowheads="1"/>
          </p:cNvSpPr>
          <p:nvPr/>
        </p:nvSpPr>
        <p:spPr bwMode="auto">
          <a:xfrm>
            <a:off x="5638800" y="3397482"/>
            <a:ext cx="990600" cy="223837"/>
          </a:xfrm>
          <a:prstGeom prst="curvedUpArrow">
            <a:avLst>
              <a:gd name="adj1" fmla="val 88511"/>
              <a:gd name="adj2" fmla="val 177022"/>
              <a:gd name="adj3" fmla="val 33333"/>
            </a:avLst>
          </a:prstGeom>
          <a:solidFill>
            <a:schemeClr val="bg2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Garamond" panose="02020404030301010803" pitchFamily="18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Garamond" panose="02020404030301010803" pitchFamily="18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Garamond" panose="02020404030301010803" pitchFamily="18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Garamond" panose="02020404030301010803" pitchFamily="18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Garamond" panose="02020404030301010803" pitchFamily="18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anose="02020404030301010803" pitchFamily="18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anose="02020404030301010803" pitchFamily="18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anose="02020404030301010803" pitchFamily="18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anose="02020404030301010803" pitchFamily="18" charset="0"/>
                <a:ea typeface="ＭＳ Ｐゴシック" panose="020B0600070205080204" pitchFamily="34" charset="-128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30727" name="Text Box 5"/>
          <p:cNvSpPr txBox="1">
            <a:spLocks noChangeArrowheads="1"/>
          </p:cNvSpPr>
          <p:nvPr/>
        </p:nvSpPr>
        <p:spPr bwMode="auto">
          <a:xfrm>
            <a:off x="8839200" y="3324457"/>
            <a:ext cx="1295400" cy="41592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19050">
            <a:solidFill>
              <a:schemeClr val="bg2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Garamond" panose="02020404030301010803" pitchFamily="18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Garamond" panose="02020404030301010803" pitchFamily="18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Garamond" panose="02020404030301010803" pitchFamily="18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Garamond" panose="02020404030301010803" pitchFamily="18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Garamond" panose="02020404030301010803" pitchFamily="18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anose="02020404030301010803" pitchFamily="18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anose="02020404030301010803" pitchFamily="18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anose="02020404030301010803" pitchFamily="18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anose="02020404030301010803" pitchFamily="18" charset="0"/>
                <a:ea typeface="ＭＳ Ｐゴシック" panose="020B0600070205080204" pitchFamily="34" charset="-128"/>
              </a:defRPr>
            </a:lvl9pPr>
          </a:lstStyle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sz="2000" b="1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</a:rPr>
              <a:t>Buyers</a:t>
            </a:r>
          </a:p>
        </p:txBody>
      </p:sp>
      <p:sp>
        <p:nvSpPr>
          <p:cNvPr id="152583" name="Text Box 7"/>
          <p:cNvSpPr txBox="1">
            <a:spLocks noChangeArrowheads="1"/>
          </p:cNvSpPr>
          <p:nvPr/>
        </p:nvSpPr>
        <p:spPr bwMode="auto">
          <a:xfrm>
            <a:off x="7162800" y="2783118"/>
            <a:ext cx="1856790" cy="646331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b="1" dirty="0">
                <a:solidFill>
                  <a:schemeClr val="accent1"/>
                </a:solidFill>
              </a:rPr>
              <a:t>Bargaining Power</a:t>
            </a:r>
            <a:br>
              <a:rPr lang="en-US" b="1" dirty="0">
                <a:solidFill>
                  <a:schemeClr val="accent1"/>
                </a:solidFill>
              </a:rPr>
            </a:br>
            <a:r>
              <a:rPr lang="en-US" b="1" dirty="0">
                <a:solidFill>
                  <a:schemeClr val="accent1"/>
                </a:solidFill>
              </a:rPr>
              <a:t>of Buyers</a:t>
            </a:r>
          </a:p>
        </p:txBody>
      </p:sp>
      <p:sp>
        <p:nvSpPr>
          <p:cNvPr id="30729" name="Text Box 8"/>
          <p:cNvSpPr txBox="1">
            <a:spLocks noChangeArrowheads="1"/>
          </p:cNvSpPr>
          <p:nvPr/>
        </p:nvSpPr>
        <p:spPr bwMode="auto">
          <a:xfrm>
            <a:off x="2057400" y="3316519"/>
            <a:ext cx="1447800" cy="41592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19050">
            <a:solidFill>
              <a:schemeClr val="bg2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Garamond" panose="02020404030301010803" pitchFamily="18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Garamond" panose="02020404030301010803" pitchFamily="18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Garamond" panose="02020404030301010803" pitchFamily="18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Garamond" panose="02020404030301010803" pitchFamily="18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Garamond" panose="02020404030301010803" pitchFamily="18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anose="02020404030301010803" pitchFamily="18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anose="02020404030301010803" pitchFamily="18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anose="02020404030301010803" pitchFamily="18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anose="02020404030301010803" pitchFamily="18" charset="0"/>
                <a:ea typeface="ＭＳ Ｐゴシック" panose="020B0600070205080204" pitchFamily="34" charset="-128"/>
              </a:defRPr>
            </a:lvl9pPr>
          </a:lstStyle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sz="2000" b="1" dirty="0">
                <a:solidFill>
                  <a:schemeClr val="bg1">
                    <a:lumMod val="65000"/>
                  </a:schemeClr>
                </a:solidFill>
                <a:latin typeface="Tahoma" panose="020B0604030504040204" pitchFamily="34" charset="0"/>
              </a:rPr>
              <a:t>Suppliers</a:t>
            </a:r>
          </a:p>
        </p:txBody>
      </p:sp>
      <p:sp>
        <p:nvSpPr>
          <p:cNvPr id="152585" name="Text Box 9"/>
          <p:cNvSpPr txBox="1">
            <a:spLocks noChangeArrowheads="1"/>
          </p:cNvSpPr>
          <p:nvPr/>
        </p:nvSpPr>
        <p:spPr bwMode="auto">
          <a:xfrm>
            <a:off x="2819400" y="2402118"/>
            <a:ext cx="1856790" cy="646331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b="1" dirty="0">
                <a:solidFill>
                  <a:schemeClr val="accent1"/>
                </a:solidFill>
              </a:rPr>
              <a:t>Bargaining Power</a:t>
            </a:r>
            <a:br>
              <a:rPr lang="en-US" b="1" dirty="0">
                <a:solidFill>
                  <a:schemeClr val="accent1"/>
                </a:solidFill>
              </a:rPr>
            </a:br>
            <a:r>
              <a:rPr lang="en-US" b="1" dirty="0">
                <a:solidFill>
                  <a:schemeClr val="accent1"/>
                </a:solidFill>
              </a:rPr>
              <a:t>of Suppliers</a:t>
            </a:r>
          </a:p>
        </p:txBody>
      </p:sp>
      <p:sp>
        <p:nvSpPr>
          <p:cNvPr id="30731" name="Text Box 11"/>
          <p:cNvSpPr txBox="1">
            <a:spLocks noChangeArrowheads="1"/>
          </p:cNvSpPr>
          <p:nvPr/>
        </p:nvSpPr>
        <p:spPr bwMode="auto">
          <a:xfrm>
            <a:off x="5105400" y="5719994"/>
            <a:ext cx="1905000" cy="415925"/>
          </a:xfrm>
          <a:prstGeom prst="rect">
            <a:avLst/>
          </a:prstGeom>
          <a:solidFill>
            <a:srgbClr val="FFFF00"/>
          </a:solidFill>
          <a:ln w="19050">
            <a:solidFill>
              <a:schemeClr val="bg2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Garamond" panose="02020404030301010803" pitchFamily="18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Garamond" panose="02020404030301010803" pitchFamily="18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Garamond" panose="02020404030301010803" pitchFamily="18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Garamond" panose="02020404030301010803" pitchFamily="18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Garamond" panose="02020404030301010803" pitchFamily="18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anose="02020404030301010803" pitchFamily="18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anose="02020404030301010803" pitchFamily="18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anose="02020404030301010803" pitchFamily="18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anose="02020404030301010803" pitchFamily="18" charset="0"/>
                <a:ea typeface="ＭＳ Ｐゴシック" panose="020B0600070205080204" pitchFamily="34" charset="-128"/>
              </a:defRPr>
            </a:lvl9pPr>
          </a:lstStyle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sz="2000" b="1" dirty="0">
                <a:latin typeface="Arial" panose="020B0604020202020204" pitchFamily="34" charset="0"/>
              </a:rPr>
              <a:t>Substitutes</a:t>
            </a:r>
          </a:p>
        </p:txBody>
      </p:sp>
      <p:sp>
        <p:nvSpPr>
          <p:cNvPr id="30732" name="Text Box 12"/>
          <p:cNvSpPr txBox="1">
            <a:spLocks noChangeArrowheads="1"/>
          </p:cNvSpPr>
          <p:nvPr/>
        </p:nvSpPr>
        <p:spPr bwMode="auto">
          <a:xfrm>
            <a:off x="5105400" y="968607"/>
            <a:ext cx="1905000" cy="72072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19050">
            <a:solidFill>
              <a:schemeClr val="bg2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Garamond" panose="02020404030301010803" pitchFamily="18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Garamond" panose="02020404030301010803" pitchFamily="18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Garamond" panose="02020404030301010803" pitchFamily="18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Garamond" panose="02020404030301010803" pitchFamily="18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Garamond" panose="02020404030301010803" pitchFamily="18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anose="02020404030301010803" pitchFamily="18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anose="02020404030301010803" pitchFamily="18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anose="02020404030301010803" pitchFamily="18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anose="02020404030301010803" pitchFamily="18" charset="0"/>
                <a:ea typeface="ＭＳ Ｐゴシック" panose="020B0600070205080204" pitchFamily="34" charset="-128"/>
              </a:defRPr>
            </a:lvl9pPr>
          </a:lstStyle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sz="2000" b="1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</a:rPr>
              <a:t>Potential</a:t>
            </a:r>
            <a:br>
              <a:rPr lang="en-US" sz="2000" b="1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</a:rPr>
            </a:br>
            <a:r>
              <a:rPr lang="en-US" sz="2000" b="1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</a:rPr>
              <a:t>Entrants</a:t>
            </a:r>
          </a:p>
        </p:txBody>
      </p:sp>
      <p:sp>
        <p:nvSpPr>
          <p:cNvPr id="152589" name="Text Box 13"/>
          <p:cNvSpPr txBox="1">
            <a:spLocks noChangeArrowheads="1"/>
          </p:cNvSpPr>
          <p:nvPr/>
        </p:nvSpPr>
        <p:spPr bwMode="auto">
          <a:xfrm>
            <a:off x="6224588" y="1716318"/>
            <a:ext cx="1472647" cy="646331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b="1" dirty="0">
                <a:solidFill>
                  <a:schemeClr val="accent1"/>
                </a:solidFill>
              </a:rPr>
              <a:t>Threat of</a:t>
            </a:r>
            <a:br>
              <a:rPr lang="en-US" b="1" dirty="0">
                <a:solidFill>
                  <a:schemeClr val="accent1"/>
                </a:solidFill>
              </a:rPr>
            </a:br>
            <a:r>
              <a:rPr lang="en-US" b="1" dirty="0">
                <a:solidFill>
                  <a:schemeClr val="accent1"/>
                </a:solidFill>
              </a:rPr>
              <a:t>New Entrants</a:t>
            </a:r>
          </a:p>
        </p:txBody>
      </p:sp>
      <p:sp>
        <p:nvSpPr>
          <p:cNvPr id="152590" name="Text Box 14"/>
          <p:cNvSpPr txBox="1">
            <a:spLocks noChangeArrowheads="1"/>
          </p:cNvSpPr>
          <p:nvPr/>
        </p:nvSpPr>
        <p:spPr bwMode="auto">
          <a:xfrm>
            <a:off x="3276600" y="4992918"/>
            <a:ext cx="2667000" cy="6413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b="1" dirty="0">
                <a:solidFill>
                  <a:srgbClr val="00B050"/>
                </a:solidFill>
              </a:rPr>
              <a:t>Threat of Substitute</a:t>
            </a:r>
            <a:br>
              <a:rPr lang="en-US" b="1" dirty="0">
                <a:solidFill>
                  <a:srgbClr val="00B050"/>
                </a:solidFill>
              </a:rPr>
            </a:br>
            <a:r>
              <a:rPr lang="en-US" b="1" dirty="0">
                <a:solidFill>
                  <a:srgbClr val="00B050"/>
                </a:solidFill>
              </a:rPr>
              <a:t>Products or Services</a:t>
            </a:r>
          </a:p>
        </p:txBody>
      </p:sp>
      <p:sp>
        <p:nvSpPr>
          <p:cNvPr id="30735" name="Line 15"/>
          <p:cNvSpPr>
            <a:spLocks noChangeShapeType="1"/>
          </p:cNvSpPr>
          <p:nvPr/>
        </p:nvSpPr>
        <p:spPr bwMode="auto">
          <a:xfrm>
            <a:off x="6096000" y="1655994"/>
            <a:ext cx="1588" cy="74612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FFFFFF"/>
              </a:solidFill>
              <a:latin typeface="Garamond" panose="02020404030301010803" pitchFamily="18" charset="0"/>
              <a:ea typeface="ＭＳ Ｐゴシック" panose="020B0600070205080204" pitchFamily="34" charset="-128"/>
            </a:endParaRPr>
          </a:p>
        </p:txBody>
      </p:sp>
      <p:sp>
        <p:nvSpPr>
          <p:cNvPr id="30736" name="Line 6"/>
          <p:cNvSpPr>
            <a:spLocks noChangeShapeType="1"/>
          </p:cNvSpPr>
          <p:nvPr/>
        </p:nvSpPr>
        <p:spPr bwMode="auto">
          <a:xfrm flipH="1" flipV="1">
            <a:off x="7070726" y="3545119"/>
            <a:ext cx="1768475" cy="1587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FFFFFF"/>
              </a:solidFill>
              <a:latin typeface="Garamond" panose="02020404030301010803" pitchFamily="18" charset="0"/>
              <a:ea typeface="ＭＳ Ｐゴシック" panose="020B0600070205080204" pitchFamily="34" charset="-128"/>
            </a:endParaRPr>
          </a:p>
        </p:txBody>
      </p:sp>
      <p:sp>
        <p:nvSpPr>
          <p:cNvPr id="30737" name="Line 17"/>
          <p:cNvSpPr>
            <a:spLocks noChangeShapeType="1"/>
          </p:cNvSpPr>
          <p:nvPr/>
        </p:nvSpPr>
        <p:spPr bwMode="auto">
          <a:xfrm>
            <a:off x="3505200" y="3545118"/>
            <a:ext cx="14478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FFFFFF"/>
              </a:solidFill>
              <a:latin typeface="Garamond" panose="02020404030301010803" pitchFamily="18" charset="0"/>
              <a:ea typeface="ＭＳ Ｐゴシック" panose="020B0600070205080204" pitchFamily="34" charset="-128"/>
            </a:endParaRPr>
          </a:p>
        </p:txBody>
      </p:sp>
      <p:sp>
        <p:nvSpPr>
          <p:cNvPr id="30738" name="Line 16"/>
          <p:cNvSpPr>
            <a:spLocks noChangeShapeType="1"/>
          </p:cNvSpPr>
          <p:nvPr/>
        </p:nvSpPr>
        <p:spPr bwMode="auto">
          <a:xfrm flipV="1">
            <a:off x="6096000" y="4535718"/>
            <a:ext cx="0" cy="12192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FFFFFF"/>
              </a:solidFill>
              <a:latin typeface="Garamond" panose="02020404030301010803" pitchFamily="18" charset="0"/>
              <a:ea typeface="ＭＳ Ｐゴシック" panose="020B0600070205080204" pitchFamily="34" charset="-128"/>
            </a:endParaRPr>
          </a:p>
        </p:txBody>
      </p:sp>
      <p:sp>
        <p:nvSpPr>
          <p:cNvPr id="22" name="Rectangle 2"/>
          <p:cNvSpPr txBox="1">
            <a:spLocks noRot="1" noChangeArrowheads="1"/>
          </p:cNvSpPr>
          <p:nvPr/>
        </p:nvSpPr>
        <p:spPr>
          <a:xfrm>
            <a:off x="2913856" y="175420"/>
            <a:ext cx="6211888" cy="563562"/>
          </a:xfrm>
          <a:prstGeom prst="rect">
            <a:avLst/>
          </a:prstGeom>
        </p:spPr>
        <p:txBody>
          <a:bodyPr vert="horz" wrap="square" lIns="88900" tIns="46038" rIns="88900" bIns="46038" numCol="1" rtlCol="0" anchor="ctr" anchorCtr="0" compatLnSpc="1">
            <a:prstTxWarp prst="textNoShape">
              <a:avLst/>
            </a:prstTxWarp>
            <a:normAutofit fontScale="90000" lnSpcReduction="20000"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b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Five Forces Model</a:t>
            </a:r>
            <a:endParaRPr lang="en-US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115093472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6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2232212" y="314406"/>
            <a:ext cx="7239000" cy="1071563"/>
          </a:xfrm>
        </p:spPr>
        <p:txBody>
          <a:bodyPr vert="horz" wrap="square" lIns="88900" tIns="46038" rIns="88900" bIns="46038" numCol="1" anchor="ctr" anchorCtr="0" compatLnSpc="1">
            <a:prstTxWarp prst="textNoShape">
              <a:avLst/>
            </a:prstTxWarp>
          </a:bodyPr>
          <a:lstStyle/>
          <a:p>
            <a:pPr algn="ctr" eaLnBrk="1" hangingPunct="1"/>
            <a:r>
              <a:rPr lang="en-US" b="1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Threat of Substitutes</a:t>
            </a:r>
          </a:p>
        </p:txBody>
      </p:sp>
      <p:sp>
        <p:nvSpPr>
          <p:cNvPr id="107523" name="Rectangle 3"/>
          <p:cNvSpPr>
            <a:spLocks noGrp="1" noChangeArrowheads="1"/>
          </p:cNvSpPr>
          <p:nvPr>
            <p:ph idx="1"/>
          </p:nvPr>
        </p:nvSpPr>
        <p:spPr>
          <a:xfrm>
            <a:off x="1156447" y="1872343"/>
            <a:ext cx="9843247" cy="4025219"/>
          </a:xfrm>
        </p:spPr>
        <p:txBody>
          <a:bodyPr vert="horz" wrap="square" lIns="88900" tIns="46038" rIns="88900" bIns="46038" numCol="1" anchor="t" anchorCtr="0" compatLnSpc="1">
            <a:prstTxWarp prst="textNoShape">
              <a:avLst/>
            </a:prstTxWarp>
            <a:normAutofit/>
          </a:bodyPr>
          <a:lstStyle/>
          <a:p>
            <a:pPr marL="350838" indent="-350838" eaLnBrk="1" hangingPunct="1">
              <a:spcBef>
                <a:spcPts val="1200"/>
              </a:spcBef>
            </a:pPr>
            <a:r>
              <a:rPr lang="en-US" sz="2800" dirty="0"/>
              <a:t>Substitute products or services can turn an industry on its head</a:t>
            </a:r>
            <a:r>
              <a:rPr lang="en-US" sz="2800" dirty="0" smtClean="0"/>
              <a:t>.</a:t>
            </a:r>
          </a:p>
          <a:p>
            <a:pPr marL="350838" indent="-350838" eaLnBrk="1" hangingPunct="1">
              <a:spcBef>
                <a:spcPts val="1200"/>
              </a:spcBef>
            </a:pPr>
            <a:endParaRPr lang="en-US" sz="2800" dirty="0"/>
          </a:p>
          <a:p>
            <a:pPr marL="350838" indent="-350838" eaLnBrk="1" hangingPunct="1">
              <a:spcBef>
                <a:spcPts val="1200"/>
              </a:spcBef>
            </a:pPr>
            <a:r>
              <a:rPr lang="en-US" sz="3200" dirty="0" smtClean="0">
                <a:latin typeface="Brush Script MT" panose="03060802040406070304" pitchFamily="66" charset="0"/>
              </a:rPr>
              <a:t>Industry is more attractive to new entrants when</a:t>
            </a:r>
            <a:r>
              <a:rPr lang="en-US" sz="2800" dirty="0" smtClean="0"/>
              <a:t>:</a:t>
            </a:r>
            <a:endParaRPr lang="en-US" sz="2800" dirty="0"/>
          </a:p>
          <a:p>
            <a:pPr marL="1149350" lvl="1" indent="-457200" eaLnBrk="1" hangingPunct="1">
              <a:spcBef>
                <a:spcPts val="1200"/>
              </a:spcBef>
              <a:buClr>
                <a:srgbClr val="C00000"/>
              </a:buClr>
              <a:buFont typeface="Arial" panose="020B0604020202020204" pitchFamily="34" charset="0"/>
              <a:buChar char="►"/>
            </a:pPr>
            <a:r>
              <a:rPr lang="en-US" sz="2600" dirty="0">
                <a:ea typeface="ＭＳ Ｐゴシック" panose="020B0600070205080204" pitchFamily="34" charset="-128"/>
              </a:rPr>
              <a:t>Quality substitutes </a:t>
            </a:r>
            <a:r>
              <a:rPr lang="en-US" sz="2600" dirty="0" smtClean="0">
                <a:ea typeface="ＭＳ Ｐゴシック" panose="020B0600070205080204" pitchFamily="34" charset="-128"/>
              </a:rPr>
              <a:t>are </a:t>
            </a:r>
            <a:r>
              <a:rPr lang="en-US" sz="2600" dirty="0">
                <a:ea typeface="ＭＳ Ｐゴシック" panose="020B0600070205080204" pitchFamily="34" charset="-128"/>
              </a:rPr>
              <a:t>not readily available</a:t>
            </a:r>
          </a:p>
          <a:p>
            <a:pPr marL="1149350" lvl="1" indent="-457200" eaLnBrk="1" hangingPunct="1">
              <a:spcBef>
                <a:spcPts val="1200"/>
              </a:spcBef>
              <a:buClr>
                <a:srgbClr val="C00000"/>
              </a:buClr>
              <a:buFont typeface="Arial" panose="020B0604020202020204" pitchFamily="34" charset="0"/>
              <a:buChar char="►"/>
            </a:pPr>
            <a:r>
              <a:rPr lang="en-US" sz="2600" dirty="0">
                <a:ea typeface="ＭＳ Ｐゴシック" panose="020B0600070205080204" pitchFamily="34" charset="-128"/>
              </a:rPr>
              <a:t>Prices of substitute products are not significantly lower than those of the industry’s products</a:t>
            </a:r>
          </a:p>
          <a:p>
            <a:pPr marL="1149350" lvl="1" indent="-457200" eaLnBrk="1" hangingPunct="1">
              <a:spcBef>
                <a:spcPts val="1200"/>
              </a:spcBef>
              <a:buClr>
                <a:srgbClr val="C00000"/>
              </a:buClr>
              <a:buFont typeface="Arial" panose="020B0604020202020204" pitchFamily="34" charset="0"/>
              <a:buChar char="►"/>
            </a:pPr>
            <a:r>
              <a:rPr lang="en-US" sz="2600" dirty="0">
                <a:ea typeface="ＭＳ Ｐゴシック" panose="020B0600070205080204" pitchFamily="34" charset="-128"/>
              </a:rPr>
              <a:t>Buyers’ switching costs are high</a:t>
            </a:r>
          </a:p>
        </p:txBody>
      </p:sp>
    </p:spTree>
    <p:extLst>
      <p:ext uri="{BB962C8B-B14F-4D97-AF65-F5344CB8AC3E}">
        <p14:creationId xmlns:p14="http://schemas.microsoft.com/office/powerpoint/2010/main" val="4195837735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75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075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075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075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7523" grpId="0" build="p" bldLvl="2" autoUpdateAnimBg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4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3030539" y="76201"/>
            <a:ext cx="6211887" cy="1071563"/>
          </a:xfrm>
        </p:spPr>
        <p:txBody>
          <a:bodyPr vert="horz" wrap="square" lIns="88900" tIns="46038" rIns="88900" bIns="46038" numCol="1" anchor="ctr" anchorCtr="0" compatLnSpc="1">
            <a:prstTxWarp prst="textNoShape">
              <a:avLst/>
            </a:prstTxWarp>
          </a:bodyPr>
          <a:lstStyle/>
          <a:p>
            <a:pPr algn="ctr" eaLnBrk="1" hangingPunct="1"/>
            <a:r>
              <a:rPr lang="en-US" dirty="0" smtClean="0"/>
              <a:t>Five Forces Matrix</a:t>
            </a:r>
          </a:p>
        </p:txBody>
      </p:sp>
      <p:pic>
        <p:nvPicPr>
          <p:cNvPr id="51205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1447800"/>
            <a:ext cx="8447088" cy="4160838"/>
          </a:xfrm>
          <a:prstGeom prst="rect">
            <a:avLst/>
          </a:prstGeom>
          <a:noFill/>
          <a:ln w="38100">
            <a:solidFill>
              <a:srgbClr val="CC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57009737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2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2205318" y="244474"/>
            <a:ext cx="7239000" cy="1071563"/>
          </a:xfrm>
        </p:spPr>
        <p:txBody>
          <a:bodyPr vert="horz" wrap="square" lIns="88900" tIns="46038" rIns="88900" bIns="46038" numCol="1" anchor="ctr" anchorCtr="0" compatLnSpc="1">
            <a:prstTxWarp prst="textNoShape">
              <a:avLst/>
            </a:prstTxWarp>
          </a:bodyPr>
          <a:lstStyle/>
          <a:p>
            <a:pPr algn="ctr" eaLnBrk="1" hangingPunct="1"/>
            <a:r>
              <a:rPr lang="en-US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Business Prototyping</a:t>
            </a:r>
          </a:p>
        </p:txBody>
      </p:sp>
      <p:sp>
        <p:nvSpPr>
          <p:cNvPr id="111619" name="Rectangle 3"/>
          <p:cNvSpPr>
            <a:spLocks noGrp="1" noChangeArrowheads="1"/>
          </p:cNvSpPr>
          <p:nvPr>
            <p:ph idx="1"/>
          </p:nvPr>
        </p:nvSpPr>
        <p:spPr>
          <a:xfrm>
            <a:off x="1264024" y="1959429"/>
            <a:ext cx="9372599" cy="4242934"/>
          </a:xfrm>
        </p:spPr>
        <p:txBody>
          <a:bodyPr vert="horz" wrap="square" lIns="88900" tIns="46038" rIns="88900" bIns="46038" numCol="1" anchor="t" anchorCtr="0" compatLnSpc="1">
            <a:prstTxWarp prst="textNoShape">
              <a:avLst/>
            </a:prstTxWarp>
            <a:normAutofit/>
          </a:bodyPr>
          <a:lstStyle/>
          <a:p>
            <a:pPr marL="350838" indent="-350838" eaLnBrk="1" hangingPunct="1">
              <a:spcBef>
                <a:spcPts val="1200"/>
              </a:spcBef>
            </a:pPr>
            <a:r>
              <a:rPr lang="en-US" sz="3200" dirty="0" smtClean="0"/>
              <a:t>Entrepreneurs test their business models on a small scale before committing serious resources to launch a business that might not work. </a:t>
            </a:r>
          </a:p>
          <a:p>
            <a:pPr marL="350838" indent="-350838" eaLnBrk="1" hangingPunct="1">
              <a:spcBef>
                <a:spcPts val="1200"/>
              </a:spcBef>
            </a:pPr>
            <a:r>
              <a:rPr lang="en-US" sz="3200" dirty="0" smtClean="0"/>
              <a:t>Recognizes that a business idea is a hypothesis that needs to be tested before taking it full scale. </a:t>
            </a:r>
          </a:p>
        </p:txBody>
      </p:sp>
      <p:pic>
        <p:nvPicPr>
          <p:cNvPr id="53254" name="Picture 6" descr="C:\Documents and Settings\douglw\My Documents\My Pictures\Microsoft Clip Organizer\j038780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44317" y="4821238"/>
            <a:ext cx="2561025" cy="18263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73132152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16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1619" grpId="0" build="p" bldLvl="2" autoUpdateAnimBg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9" name="Rectangle 5"/>
          <p:cNvSpPr>
            <a:spLocks noGrp="1" noRot="1" noChangeArrowheads="1"/>
          </p:cNvSpPr>
          <p:nvPr>
            <p:ph type="title" idx="4294967295"/>
          </p:nvPr>
        </p:nvSpPr>
        <p:spPr>
          <a:xfrm>
            <a:off x="1896035" y="398930"/>
            <a:ext cx="8229600" cy="457200"/>
          </a:xfrm>
        </p:spPr>
        <p:txBody>
          <a:bodyPr>
            <a:normAutofit fontScale="90000"/>
          </a:bodyPr>
          <a:lstStyle/>
          <a:p>
            <a:pPr algn="ctr" eaLnBrk="1" hangingPunct="1"/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Elements of a Feasibility Analysis</a:t>
            </a:r>
          </a:p>
        </p:txBody>
      </p:sp>
      <p:sp>
        <p:nvSpPr>
          <p:cNvPr id="23556" name="Oval 2"/>
          <p:cNvSpPr>
            <a:spLocks noChangeArrowheads="1"/>
          </p:cNvSpPr>
          <p:nvPr/>
        </p:nvSpPr>
        <p:spPr bwMode="auto">
          <a:xfrm>
            <a:off x="3124200" y="1304366"/>
            <a:ext cx="3048000" cy="2971800"/>
          </a:xfrm>
          <a:prstGeom prst="ellipse">
            <a:avLst/>
          </a:prstGeom>
          <a:solidFill>
            <a:srgbClr val="FFFF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Garamond" panose="02020404030301010803" pitchFamily="18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Garamond" panose="02020404030301010803" pitchFamily="18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Garamond" panose="02020404030301010803" pitchFamily="18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Garamond" panose="02020404030301010803" pitchFamily="18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Garamond" panose="02020404030301010803" pitchFamily="18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anose="02020404030301010803" pitchFamily="18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anose="02020404030301010803" pitchFamily="18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anose="02020404030301010803" pitchFamily="18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anose="02020404030301010803" pitchFamily="18" charset="0"/>
                <a:ea typeface="ＭＳ Ｐゴシック" panose="020B0600070205080204" pitchFamily="34" charset="-128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2000" dirty="0">
                <a:latin typeface="Arial" panose="020B0604020202020204" pitchFamily="34" charset="0"/>
              </a:rPr>
              <a:t>Industry and 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2000" dirty="0">
                <a:latin typeface="Arial" panose="020B0604020202020204" pitchFamily="34" charset="0"/>
              </a:rPr>
              <a:t>Market Feasibility</a:t>
            </a:r>
          </a:p>
        </p:txBody>
      </p:sp>
      <p:sp>
        <p:nvSpPr>
          <p:cNvPr id="81923" name="Oval 3"/>
          <p:cNvSpPr>
            <a:spLocks noChangeArrowheads="1"/>
          </p:cNvSpPr>
          <p:nvPr/>
        </p:nvSpPr>
        <p:spPr bwMode="auto">
          <a:xfrm>
            <a:off x="5791200" y="1228166"/>
            <a:ext cx="3048000" cy="3200400"/>
          </a:xfrm>
          <a:prstGeom prst="ellipse">
            <a:avLst/>
          </a:prstGeom>
          <a:solidFill>
            <a:srgbClr val="CCFFCC">
              <a:alpha val="50000"/>
            </a:srgbClr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Garamond" panose="02020404030301010803" pitchFamily="18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Garamond" panose="02020404030301010803" pitchFamily="18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Garamond" panose="02020404030301010803" pitchFamily="18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Garamond" panose="02020404030301010803" pitchFamily="18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Garamond" panose="02020404030301010803" pitchFamily="18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anose="02020404030301010803" pitchFamily="18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anose="02020404030301010803" pitchFamily="18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anose="02020404030301010803" pitchFamily="18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anose="02020404030301010803" pitchFamily="18" charset="0"/>
                <a:ea typeface="ＭＳ Ｐゴシック" panose="020B0600070205080204" pitchFamily="34" charset="-128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Product or Service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Feasibility</a:t>
            </a:r>
            <a:endParaRPr lang="en-US" sz="1600" dirty="0">
              <a:latin typeface="Arial" panose="020B0604020202020204" pitchFamily="34" charset="0"/>
            </a:endParaRPr>
          </a:p>
        </p:txBody>
      </p:sp>
      <p:sp>
        <p:nvSpPr>
          <p:cNvPr id="81924" name="Oval 4"/>
          <p:cNvSpPr>
            <a:spLocks noChangeArrowheads="1"/>
          </p:cNvSpPr>
          <p:nvPr/>
        </p:nvSpPr>
        <p:spPr bwMode="auto">
          <a:xfrm>
            <a:off x="4457700" y="3144371"/>
            <a:ext cx="3048000" cy="2971800"/>
          </a:xfrm>
          <a:prstGeom prst="ellipse">
            <a:avLst/>
          </a:prstGeom>
          <a:solidFill>
            <a:srgbClr val="FFCC99">
              <a:alpha val="50000"/>
            </a:srgbClr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Financial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Feasibility</a:t>
            </a:r>
          </a:p>
        </p:txBody>
      </p:sp>
    </p:spTree>
    <p:extLst>
      <p:ext uri="{BB962C8B-B14F-4D97-AF65-F5344CB8AC3E}">
        <p14:creationId xmlns:p14="http://schemas.microsoft.com/office/powerpoint/2010/main" val="774960639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title"/>
          </p:nvPr>
        </p:nvSpPr>
        <p:spPr>
          <a:xfrm>
            <a:off x="1779494" y="1447801"/>
            <a:ext cx="8610600" cy="549275"/>
          </a:xfrm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b="1" dirty="0" smtClean="0">
                <a:solidFill>
                  <a:srgbClr val="008F4C"/>
                </a:solidFill>
              </a:rPr>
              <a:t/>
            </a:r>
            <a:br>
              <a:rPr lang="en-US" b="1" dirty="0" smtClean="0">
                <a:solidFill>
                  <a:srgbClr val="008F4C"/>
                </a:solidFill>
              </a:rPr>
            </a:br>
            <a:r>
              <a:rPr lang="en-US" b="1" dirty="0">
                <a:solidFill>
                  <a:srgbClr val="008F4C"/>
                </a:solidFill>
              </a:rPr>
              <a:t/>
            </a:r>
            <a:br>
              <a:rPr lang="en-US" b="1" dirty="0">
                <a:solidFill>
                  <a:srgbClr val="008F4C"/>
                </a:solidFill>
              </a:rPr>
            </a:br>
            <a:r>
              <a:rPr lang="en-US" b="1" dirty="0" smtClean="0">
                <a:solidFill>
                  <a:srgbClr val="008F4C"/>
                </a:solidFill>
              </a:rPr>
              <a:t/>
            </a:r>
            <a:br>
              <a:rPr lang="en-US" b="1" dirty="0" smtClean="0">
                <a:solidFill>
                  <a:srgbClr val="008F4C"/>
                </a:solidFill>
              </a:rPr>
            </a:br>
            <a:r>
              <a:rPr lang="en-US" sz="2700" b="1" dirty="0">
                <a:solidFill>
                  <a:srgbClr val="008F4C"/>
                </a:solidFill>
              </a:rPr>
              <a:t>Developing a Business Concept</a:t>
            </a:r>
            <a:r>
              <a:rPr lang="en-US" b="1" dirty="0">
                <a:solidFill>
                  <a:srgbClr val="008F4C"/>
                </a:solidFill>
              </a:rPr>
              <a:t/>
            </a:r>
            <a:br>
              <a:rPr lang="en-US" b="1" dirty="0">
                <a:solidFill>
                  <a:srgbClr val="008F4C"/>
                </a:solidFill>
              </a:rPr>
            </a:br>
            <a:endParaRPr lang="en-US" dirty="0" smtClean="0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1223682" y="361951"/>
            <a:ext cx="9722224" cy="549275"/>
          </a:xfrm>
          <a:prstGeom prst="rect">
            <a:avLst/>
          </a:prstGeom>
        </p:spPr>
        <p:txBody>
          <a:bodyPr anchor="ctr"/>
          <a:lstStyle>
            <a:lvl1pPr algn="l" defTabSz="914400" rtl="0" eaLnBrk="1" latinLnBrk="0" hangingPunct="1">
              <a:spcBef>
                <a:spcPct val="0"/>
              </a:spcBef>
              <a:buNone/>
              <a:defRPr sz="28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fontAlgn="base">
              <a:spcAft>
                <a:spcPct val="0"/>
              </a:spcAft>
              <a:defRPr/>
            </a:pPr>
            <a:r>
              <a:rPr lang="en-US" sz="3600" b="1" dirty="0">
                <a:solidFill>
                  <a:srgbClr val="000000"/>
                </a:solidFill>
              </a:rPr>
              <a:t>Feasibility Analysis: testing AN OPPORTUNITY</a:t>
            </a: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28997703"/>
              </p:ext>
            </p:extLst>
          </p:nvPr>
        </p:nvGraphicFramePr>
        <p:xfrm>
          <a:off x="3013262" y="1958788"/>
          <a:ext cx="6096000" cy="4028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48000"/>
                <a:gridCol w="3048000"/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Product or Service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What</a:t>
                      </a:r>
                      <a:r>
                        <a:rPr lang="en-US" baseline="0" dirty="0" smtClean="0"/>
                        <a:t> is being offered? T</a:t>
                      </a:r>
                      <a:r>
                        <a:rPr lang="en-US" dirty="0" smtClean="0"/>
                        <a:t>his</a:t>
                      </a:r>
                      <a:r>
                        <a:rPr lang="en-US" baseline="0" dirty="0" smtClean="0"/>
                        <a:t> is the solution to the problem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Customer</a:t>
                      </a:r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Who is it? They pay for the product.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Benefits and Features</a:t>
                      </a:r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Benefit- promotes</a:t>
                      </a:r>
                      <a:r>
                        <a:rPr lang="en-US" baseline="0" dirty="0" smtClean="0"/>
                        <a:t> or enhances the value of product.</a:t>
                      </a:r>
                    </a:p>
                    <a:p>
                      <a:r>
                        <a:rPr lang="en-US" baseline="0" dirty="0" smtClean="0"/>
                        <a:t>Feature – distinctive aspect, quality, or characteristic of a product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Delivery</a:t>
                      </a:r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Retail, wholesales,</a:t>
                      </a:r>
                      <a:r>
                        <a:rPr lang="en-US" baseline="0" dirty="0" smtClean="0"/>
                        <a:t> mail order, Internet, door-to-door?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52941094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4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968188" y="268941"/>
            <a:ext cx="9668435" cy="1219200"/>
          </a:xfrm>
        </p:spPr>
        <p:txBody>
          <a:bodyPr vert="horz" wrap="square" lIns="88900" tIns="46038" rIns="88900" bIns="46038" numCol="1" anchor="ctr" anchorCtr="0" compatLnSpc="1">
            <a:prstTxWarp prst="textNoShape">
              <a:avLst/>
            </a:prstTxWarp>
          </a:bodyPr>
          <a:lstStyle/>
          <a:p>
            <a:pPr algn="ctr" eaLnBrk="1" hangingPunct="1"/>
            <a:r>
              <a:rPr lang="en-US" sz="4000" dirty="0" smtClean="0"/>
              <a:t>Product or Service Feasibility Analysis</a:t>
            </a:r>
          </a:p>
        </p:txBody>
      </p:sp>
      <p:sp>
        <p:nvSpPr>
          <p:cNvPr id="114691" name="Rectangle 3"/>
          <p:cNvSpPr>
            <a:spLocks noGrp="1" noChangeArrowheads="1"/>
          </p:cNvSpPr>
          <p:nvPr>
            <p:ph idx="1"/>
          </p:nvPr>
        </p:nvSpPr>
        <p:spPr>
          <a:xfrm>
            <a:off x="1196787" y="1896035"/>
            <a:ext cx="9587753" cy="4253940"/>
          </a:xfrm>
        </p:spPr>
        <p:txBody>
          <a:bodyPr vert="horz" wrap="square" lIns="88900" tIns="46038" rIns="88900" bIns="46038" numCol="1" anchor="t" anchorCtr="0" compatLnSpc="1">
            <a:prstTxWarp prst="textNoShape">
              <a:avLst/>
            </a:prstTxWarp>
          </a:bodyPr>
          <a:lstStyle/>
          <a:p>
            <a:pPr marL="0" indent="0" eaLnBrk="1" hangingPunct="1">
              <a:spcBef>
                <a:spcPts val="0"/>
              </a:spcBef>
              <a:buNone/>
            </a:pPr>
            <a:r>
              <a:rPr lang="en-US" sz="2400" dirty="0" smtClean="0"/>
              <a:t>Determines the degree to which a product or service idea appeals to potential customers and identifies the resources necessary to produce it</a:t>
            </a:r>
            <a:r>
              <a:rPr lang="en-US" dirty="0" smtClean="0"/>
              <a:t>.</a:t>
            </a:r>
          </a:p>
          <a:p>
            <a:pPr marL="0" indent="0" eaLnBrk="1" hangingPunct="1">
              <a:spcBef>
                <a:spcPts val="600"/>
              </a:spcBef>
              <a:buNone/>
            </a:pPr>
            <a:endParaRPr lang="en-US" dirty="0" smtClean="0"/>
          </a:p>
          <a:p>
            <a:pPr eaLnBrk="1" hangingPunct="1">
              <a:spcBef>
                <a:spcPts val="600"/>
              </a:spcBef>
            </a:pPr>
            <a:r>
              <a:rPr lang="en-US" sz="3200" dirty="0" smtClean="0">
                <a:latin typeface="Brush Script MT" panose="03060802040406070304" pitchFamily="66" charset="0"/>
              </a:rPr>
              <a:t>Two questions</a:t>
            </a:r>
            <a:r>
              <a:rPr lang="en-US" dirty="0" smtClean="0"/>
              <a:t>:</a:t>
            </a:r>
          </a:p>
          <a:p>
            <a:pPr marL="971550" lvl="1" indent="-403225" eaLnBrk="1" hangingPunct="1">
              <a:spcBef>
                <a:spcPts val="600"/>
              </a:spcBef>
              <a:buClr>
                <a:srgbClr val="C00000"/>
              </a:buClr>
              <a:buSzPct val="100000"/>
              <a:buFont typeface="Arial" panose="020B0604020202020204" pitchFamily="34" charset="0"/>
              <a:buAutoNum type="arabicPeriod"/>
            </a:pPr>
            <a:r>
              <a:rPr lang="en-US" sz="2400" dirty="0">
                <a:ea typeface="ＭＳ Ｐゴシック" panose="020B0600070205080204" pitchFamily="34" charset="-128"/>
              </a:rPr>
              <a:t>Are customers willing to purchase our product or service?</a:t>
            </a:r>
          </a:p>
          <a:p>
            <a:pPr marL="971550" lvl="1" indent="-403225" eaLnBrk="1" hangingPunct="1">
              <a:spcBef>
                <a:spcPts val="600"/>
              </a:spcBef>
              <a:buClr>
                <a:srgbClr val="C00000"/>
              </a:buClr>
              <a:buSzPct val="100000"/>
              <a:buFont typeface="Arial" panose="020B0604020202020204" pitchFamily="34" charset="0"/>
              <a:buAutoNum type="arabicPeriod"/>
            </a:pPr>
            <a:r>
              <a:rPr lang="en-US" sz="2400" dirty="0">
                <a:ea typeface="ＭＳ Ｐゴシック" panose="020B0600070205080204" pitchFamily="34" charset="-128"/>
              </a:rPr>
              <a:t>Can we provide the product or </a:t>
            </a:r>
            <a:r>
              <a:rPr lang="en-US" sz="2400" dirty="0" smtClean="0">
                <a:ea typeface="ＭＳ Ｐゴシック" panose="020B0600070205080204" pitchFamily="34" charset="-128"/>
              </a:rPr>
              <a:t>service </a:t>
            </a:r>
            <a:r>
              <a:rPr lang="en-US" sz="2400" dirty="0">
                <a:ea typeface="ＭＳ Ｐゴシック" panose="020B0600070205080204" pitchFamily="34" charset="-128"/>
              </a:rPr>
              <a:t>to customers at a profit</a:t>
            </a:r>
            <a:r>
              <a:rPr lang="en-US" sz="3000" dirty="0">
                <a:ea typeface="ＭＳ Ｐゴシック" panose="020B0600070205080204" pitchFamily="34" charset="-128"/>
              </a:rPr>
              <a:t>? </a:t>
            </a:r>
          </a:p>
        </p:txBody>
      </p:sp>
    </p:spTree>
    <p:extLst>
      <p:ext uri="{BB962C8B-B14F-4D97-AF65-F5344CB8AC3E}">
        <p14:creationId xmlns:p14="http://schemas.microsoft.com/office/powerpoint/2010/main" val="2489814953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46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146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146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4691" grpId="0" build="p" bldLvl="5" autoUpdateAnimBg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9" name="Rectangle 3"/>
          <p:cNvSpPr>
            <a:spLocks noGrp="1" noChangeArrowheads="1"/>
          </p:cNvSpPr>
          <p:nvPr>
            <p:ph idx="1"/>
          </p:nvPr>
        </p:nvSpPr>
        <p:spPr>
          <a:xfrm>
            <a:off x="968187" y="1909481"/>
            <a:ext cx="10421471" cy="4011893"/>
          </a:xfrm>
        </p:spPr>
        <p:txBody>
          <a:bodyPr vert="horz" wrap="square" lIns="88900" tIns="46038" rIns="88900" bIns="46038" numCol="1" anchor="t" anchorCtr="0" compatLnSpc="1">
            <a:prstTxWarp prst="textNoShape">
              <a:avLst/>
            </a:prstTxWarp>
            <a:normAutofit/>
          </a:bodyPr>
          <a:lstStyle/>
          <a:p>
            <a:pPr eaLnBrk="1" hangingPunct="1">
              <a:spcBef>
                <a:spcPts val="600"/>
              </a:spcBef>
            </a:pPr>
            <a:r>
              <a:rPr lang="en-US" sz="2800" dirty="0" smtClean="0"/>
              <a:t>Primary research: Collect data firsthand and analyze it</a:t>
            </a:r>
            <a:r>
              <a:rPr lang="en-US" sz="2800" dirty="0" smtClean="0"/>
              <a:t>.</a:t>
            </a:r>
          </a:p>
          <a:p>
            <a:pPr eaLnBrk="1" hangingPunct="1">
              <a:spcBef>
                <a:spcPts val="600"/>
              </a:spcBef>
            </a:pPr>
            <a:endParaRPr lang="en-US" sz="2800" dirty="0" smtClean="0"/>
          </a:p>
          <a:p>
            <a:pPr eaLnBrk="1" hangingPunct="1">
              <a:spcBef>
                <a:spcPts val="600"/>
              </a:spcBef>
            </a:pPr>
            <a:r>
              <a:rPr lang="en-US" sz="2800" dirty="0" smtClean="0"/>
              <a:t>Secondary research: Gather data that already has been compiled and analyze it.  </a:t>
            </a:r>
          </a:p>
        </p:txBody>
      </p:sp>
      <p:pic>
        <p:nvPicPr>
          <p:cNvPr id="58374" name="Picture 6" descr="C:\Documents and Settings\douglw\My Documents\My Pictures\Microsoft Clip Organizer\j0386799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0941" y="4280647"/>
            <a:ext cx="2171700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2"/>
          <p:cNvSpPr txBox="1">
            <a:spLocks noRot="1" noChangeArrowheads="1"/>
          </p:cNvSpPr>
          <p:nvPr/>
        </p:nvSpPr>
        <p:spPr>
          <a:xfrm>
            <a:off x="968188" y="268941"/>
            <a:ext cx="9668435" cy="1219200"/>
          </a:xfrm>
          <a:prstGeom prst="rect">
            <a:avLst/>
          </a:prstGeom>
        </p:spPr>
        <p:txBody>
          <a:bodyPr vert="horz" wrap="square" lIns="88900" tIns="46038" rIns="88900" bIns="46038" numCol="1" rtlCol="0" anchor="ctr" anchorCtr="0" compatLnSpc="1">
            <a:prstTxWarp prst="textNoShape">
              <a:avLst/>
            </a:prstTxWarp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en-US" sz="4000" dirty="0" smtClean="0"/>
              <a:t>Product or Service Feasibility Analysis</a:t>
            </a:r>
            <a:endParaRPr lang="en-US" sz="4000" dirty="0" smtClean="0"/>
          </a:p>
        </p:txBody>
      </p:sp>
    </p:spTree>
    <p:extLst>
      <p:ext uri="{BB962C8B-B14F-4D97-AF65-F5344CB8AC3E}">
        <p14:creationId xmlns:p14="http://schemas.microsoft.com/office/powerpoint/2010/main" val="4179932552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67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6739" grpId="0" build="p" bldLvl="5" autoUpdateAnimBg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20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1828800" y="381000"/>
            <a:ext cx="8458200" cy="1295400"/>
          </a:xfrm>
        </p:spPr>
        <p:txBody>
          <a:bodyPr vert="horz" wrap="square" lIns="88900" tIns="46038" rIns="88900" bIns="46038" numCol="1" anchor="ctr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smtClean="0"/>
              <a:t>Primary Research Techniques</a:t>
            </a:r>
          </a:p>
        </p:txBody>
      </p:sp>
      <p:sp>
        <p:nvSpPr>
          <p:cNvPr id="116739" name="Rectangle 3"/>
          <p:cNvSpPr>
            <a:spLocks noGrp="1" noChangeArrowheads="1"/>
          </p:cNvSpPr>
          <p:nvPr>
            <p:ph idx="1"/>
          </p:nvPr>
        </p:nvSpPr>
        <p:spPr>
          <a:xfrm>
            <a:off x="1981200" y="2017485"/>
            <a:ext cx="8458200" cy="3903889"/>
          </a:xfrm>
        </p:spPr>
        <p:txBody>
          <a:bodyPr vert="horz" wrap="square" lIns="88900" tIns="46038" rIns="88900" bIns="46038" numCol="1" anchor="t" anchorCtr="0" compatLnSpc="1">
            <a:prstTxWarp prst="textNoShape">
              <a:avLst/>
            </a:prstTxWarp>
            <a:normAutofit lnSpcReduction="10000"/>
          </a:bodyPr>
          <a:lstStyle/>
          <a:p>
            <a:pPr eaLnBrk="1" hangingPunct="1">
              <a:lnSpc>
                <a:spcPct val="80000"/>
              </a:lnSpc>
              <a:spcBef>
                <a:spcPts val="600"/>
              </a:spcBef>
            </a:pPr>
            <a:r>
              <a:rPr lang="en-US" sz="2700" dirty="0"/>
              <a:t>Customer surveys and questionnaires</a:t>
            </a:r>
          </a:p>
          <a:p>
            <a:pPr eaLnBrk="1" hangingPunct="1">
              <a:lnSpc>
                <a:spcPct val="80000"/>
              </a:lnSpc>
              <a:spcBef>
                <a:spcPts val="600"/>
              </a:spcBef>
            </a:pPr>
            <a:r>
              <a:rPr lang="en-US" sz="2700" dirty="0"/>
              <a:t>Focus groups</a:t>
            </a:r>
          </a:p>
          <a:p>
            <a:pPr eaLnBrk="1" hangingPunct="1">
              <a:lnSpc>
                <a:spcPct val="80000"/>
              </a:lnSpc>
              <a:spcBef>
                <a:spcPts val="600"/>
              </a:spcBef>
            </a:pPr>
            <a:r>
              <a:rPr lang="en-US" sz="2700" dirty="0"/>
              <a:t>Trade associations and business directories</a:t>
            </a:r>
          </a:p>
          <a:p>
            <a:pPr eaLnBrk="1" hangingPunct="1">
              <a:lnSpc>
                <a:spcPct val="80000"/>
              </a:lnSpc>
              <a:spcBef>
                <a:spcPts val="600"/>
              </a:spcBef>
            </a:pPr>
            <a:r>
              <a:rPr lang="en-US" sz="2700" dirty="0"/>
              <a:t>Direct mail lists</a:t>
            </a:r>
          </a:p>
          <a:p>
            <a:pPr eaLnBrk="1" hangingPunct="1">
              <a:lnSpc>
                <a:spcPct val="80000"/>
              </a:lnSpc>
              <a:spcBef>
                <a:spcPts val="600"/>
              </a:spcBef>
            </a:pPr>
            <a:r>
              <a:rPr lang="en-US" sz="2700" dirty="0"/>
              <a:t>Demographic data</a:t>
            </a:r>
          </a:p>
          <a:p>
            <a:pPr eaLnBrk="1" hangingPunct="1">
              <a:lnSpc>
                <a:spcPct val="80000"/>
              </a:lnSpc>
              <a:spcBef>
                <a:spcPts val="600"/>
              </a:spcBef>
            </a:pPr>
            <a:r>
              <a:rPr lang="en-US" sz="2700" dirty="0"/>
              <a:t>Census data</a:t>
            </a:r>
          </a:p>
          <a:p>
            <a:pPr eaLnBrk="1" hangingPunct="1">
              <a:lnSpc>
                <a:spcPct val="80000"/>
              </a:lnSpc>
              <a:spcBef>
                <a:spcPts val="600"/>
              </a:spcBef>
            </a:pPr>
            <a:r>
              <a:rPr lang="en-US" sz="2700" dirty="0"/>
              <a:t>Market research</a:t>
            </a:r>
          </a:p>
          <a:p>
            <a:pPr eaLnBrk="1" hangingPunct="1">
              <a:lnSpc>
                <a:spcPct val="80000"/>
              </a:lnSpc>
              <a:spcBef>
                <a:spcPts val="600"/>
              </a:spcBef>
            </a:pPr>
            <a:r>
              <a:rPr lang="en-US" sz="2700" dirty="0"/>
              <a:t>Articles</a:t>
            </a:r>
          </a:p>
          <a:p>
            <a:pPr eaLnBrk="1" hangingPunct="1">
              <a:lnSpc>
                <a:spcPct val="80000"/>
              </a:lnSpc>
              <a:spcBef>
                <a:spcPts val="600"/>
              </a:spcBef>
            </a:pPr>
            <a:r>
              <a:rPr lang="en-US" sz="2700" dirty="0"/>
              <a:t>Local data</a:t>
            </a:r>
          </a:p>
          <a:p>
            <a:pPr eaLnBrk="1" hangingPunct="1">
              <a:lnSpc>
                <a:spcPct val="80000"/>
              </a:lnSpc>
              <a:spcBef>
                <a:spcPts val="600"/>
              </a:spcBef>
            </a:pPr>
            <a:r>
              <a:rPr lang="en-US" sz="2700" dirty="0"/>
              <a:t>Internet</a:t>
            </a:r>
          </a:p>
        </p:txBody>
      </p:sp>
      <p:pic>
        <p:nvPicPr>
          <p:cNvPr id="60422" name="Picture 6" descr="C:\Documents and Settings\douglw\My Documents\My Pictures\Microsoft Clip Organizer\j0386799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8788" y="4724400"/>
            <a:ext cx="2171700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3042636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67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167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167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167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167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167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167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3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1673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3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1673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3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11673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8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1828800" y="381000"/>
            <a:ext cx="8458200" cy="1295400"/>
          </a:xfrm>
        </p:spPr>
        <p:txBody>
          <a:bodyPr vert="horz" wrap="square" lIns="88900" tIns="46038" rIns="88900" bIns="46038" numCol="1" anchor="ctr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smtClean="0"/>
              <a:t>Prototypes </a:t>
            </a:r>
          </a:p>
        </p:txBody>
      </p:sp>
      <p:sp>
        <p:nvSpPr>
          <p:cNvPr id="116739" name="Rectangle 3"/>
          <p:cNvSpPr>
            <a:spLocks noGrp="1" noChangeArrowheads="1"/>
          </p:cNvSpPr>
          <p:nvPr>
            <p:ph idx="1"/>
          </p:nvPr>
        </p:nvSpPr>
        <p:spPr>
          <a:xfrm>
            <a:off x="1981200" y="2002971"/>
            <a:ext cx="8458200" cy="3918404"/>
          </a:xfrm>
        </p:spPr>
        <p:txBody>
          <a:bodyPr vert="horz" wrap="square" lIns="88900" tIns="46038" rIns="88900" bIns="46038" numCol="1" anchor="t" anchorCtr="0" compatLnSpc="1">
            <a:prstTxWarp prst="textNoShape">
              <a:avLst/>
            </a:prstTxWarp>
            <a:normAutofit/>
          </a:bodyPr>
          <a:lstStyle/>
          <a:p>
            <a:pPr marL="0" indent="0" eaLnBrk="1" hangingPunct="1">
              <a:spcBef>
                <a:spcPts val="600"/>
              </a:spcBef>
              <a:buNone/>
            </a:pPr>
            <a:r>
              <a:rPr lang="en-US" sz="3200" dirty="0" smtClean="0"/>
              <a:t>An original, functional model of a new product that entrepreneurs can put into the hands of potential customers so that they can see it, test it, and use it. </a:t>
            </a:r>
          </a:p>
          <a:p>
            <a:pPr marL="0" indent="0" eaLnBrk="1" hangingPunct="1">
              <a:spcBef>
                <a:spcPts val="600"/>
              </a:spcBef>
            </a:pPr>
            <a:r>
              <a:rPr lang="en-US" sz="3200" dirty="0" smtClean="0"/>
              <a:t>In-home trials</a:t>
            </a:r>
          </a:p>
        </p:txBody>
      </p:sp>
      <p:pic>
        <p:nvPicPr>
          <p:cNvPr id="62470" name="Picture 6" descr="C:\Documents and Settings\douglw\My Documents\My Pictures\Microsoft Clip Organizer\j0386799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8788" y="4724400"/>
            <a:ext cx="2171700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88726399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67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167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Text Box 29"/>
          <p:cNvSpPr txBox="1">
            <a:spLocks noChangeArrowheads="1"/>
          </p:cNvSpPr>
          <p:nvPr/>
        </p:nvSpPr>
        <p:spPr bwMode="auto">
          <a:xfrm>
            <a:off x="2643188" y="684213"/>
            <a:ext cx="656431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ts val="800"/>
              </a:spcBef>
              <a:buFont typeface="Arial" panose="020B0604020202020204" pitchFamily="34" charset="0"/>
              <a:defRPr sz="1600" b="1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ts val="3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ts val="3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ts val="3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ctr" fontAlgn="base">
              <a:spcBef>
                <a:spcPct val="50000"/>
              </a:spcBef>
              <a:spcAft>
                <a:spcPct val="0"/>
              </a:spcAft>
              <a:buFontTx/>
              <a:buNone/>
            </a:pPr>
            <a:endParaRPr lang="en-US" sz="2400">
              <a:solidFill>
                <a:srgbClr val="008F4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388" name="Text Box 1031"/>
          <p:cNvSpPr txBox="1">
            <a:spLocks noChangeArrowheads="1"/>
          </p:cNvSpPr>
          <p:nvPr/>
        </p:nvSpPr>
        <p:spPr bwMode="auto">
          <a:xfrm>
            <a:off x="1828800" y="912813"/>
            <a:ext cx="8610600" cy="461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ts val="800"/>
              </a:spcBef>
              <a:buFont typeface="Arial" panose="020B0604020202020204" pitchFamily="34" charset="0"/>
              <a:defRPr sz="1600" b="1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ts val="3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ts val="3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ts val="3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ctr" fontAlgn="base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en-US" sz="2400">
                <a:solidFill>
                  <a:srgbClr val="008F4C"/>
                </a:solidFill>
                <a:latin typeface="Copperplate Gothic Bold" panose="020E0705020206020404" pitchFamily="34" charset="0"/>
                <a:cs typeface="Arial" panose="020B0604020202020204" pitchFamily="34" charset="0"/>
              </a:rPr>
              <a:t>TESTING PRODUCT OR SERVICE REQUIREMENTS</a:t>
            </a:r>
          </a:p>
        </p:txBody>
      </p:sp>
      <p:sp>
        <p:nvSpPr>
          <p:cNvPr id="16389" name="Rectangle 1032"/>
          <p:cNvSpPr>
            <a:spLocks noChangeArrowheads="1"/>
          </p:cNvSpPr>
          <p:nvPr/>
        </p:nvSpPr>
        <p:spPr bwMode="auto">
          <a:xfrm>
            <a:off x="1981200" y="2698841"/>
            <a:ext cx="3352800" cy="2012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ts val="800"/>
              </a:spcBef>
              <a:buFont typeface="Arial" panose="020B0604020202020204" pitchFamily="34" charset="0"/>
              <a:defRPr sz="1600" b="1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ts val="3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ts val="3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ts val="3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fontAlgn="base">
              <a:spcBef>
                <a:spcPct val="20000"/>
              </a:spcBef>
              <a:spcAft>
                <a:spcPct val="0"/>
              </a:spcAft>
              <a:buFontTx/>
              <a:buNone/>
            </a:pPr>
            <a:r>
              <a:rPr lang="en-US" sz="2000" b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consider all of the requirements of a product or service, create a </a:t>
            </a: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prototype</a:t>
            </a:r>
            <a:r>
              <a:rPr lang="en-US" sz="2000" b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6" name="AutoShape 1033"/>
          <p:cNvSpPr>
            <a:spLocks noChangeArrowheads="1"/>
          </p:cNvSpPr>
          <p:nvPr/>
        </p:nvSpPr>
        <p:spPr bwMode="auto">
          <a:xfrm>
            <a:off x="6305550" y="2411503"/>
            <a:ext cx="3765550" cy="1754188"/>
          </a:xfrm>
          <a:prstGeom prst="roundRect">
            <a:avLst>
              <a:gd name="adj" fmla="val 10704"/>
            </a:avLst>
          </a:prstGeom>
          <a:solidFill>
            <a:srgbClr val="005496"/>
          </a:solidFill>
          <a:ln>
            <a:noFill/>
          </a:ln>
          <a:effectLst>
            <a:prstShdw prst="shdw17" dist="35921" dir="2700000">
              <a:srgbClr val="00325A"/>
            </a:prstShdw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  <p:txBody>
          <a:bodyPr tIns="73152"/>
          <a:lstStyle/>
          <a:p>
            <a:pPr fontAlgn="base">
              <a:spcBef>
                <a:spcPct val="45000"/>
              </a:spcBef>
              <a:spcAft>
                <a:spcPct val="0"/>
              </a:spcAft>
              <a:defRPr/>
            </a:pPr>
            <a:r>
              <a:rPr lang="en-US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PROTOTYPE</a:t>
            </a:r>
          </a:p>
          <a:p>
            <a:pPr fontAlgn="base">
              <a:spcBef>
                <a:spcPct val="45000"/>
              </a:spcBef>
              <a:spcAft>
                <a:spcPct val="0"/>
              </a:spcAft>
              <a:defRPr/>
            </a:pPr>
            <a:r>
              <a:rPr lang="en-US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working model used by entrepreneurs to determine what it takes to develop their products or services </a:t>
            </a:r>
          </a:p>
        </p:txBody>
      </p:sp>
    </p:spTree>
    <p:extLst>
      <p:ext uri="{BB962C8B-B14F-4D97-AF65-F5344CB8AC3E}">
        <p14:creationId xmlns:p14="http://schemas.microsoft.com/office/powerpoint/2010/main" val="303284839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Text Box 29"/>
          <p:cNvSpPr txBox="1">
            <a:spLocks noChangeArrowheads="1"/>
          </p:cNvSpPr>
          <p:nvPr/>
        </p:nvSpPr>
        <p:spPr bwMode="auto">
          <a:xfrm>
            <a:off x="2643188" y="684213"/>
            <a:ext cx="656431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ts val="800"/>
              </a:spcBef>
              <a:buFont typeface="Arial" panose="020B0604020202020204" pitchFamily="34" charset="0"/>
              <a:defRPr sz="1600" b="1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ts val="3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ts val="3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ts val="3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ctr" fontAlgn="base">
              <a:spcBef>
                <a:spcPct val="50000"/>
              </a:spcBef>
              <a:spcAft>
                <a:spcPct val="0"/>
              </a:spcAft>
              <a:buFontTx/>
              <a:buNone/>
            </a:pPr>
            <a:endParaRPr lang="en-US" sz="2400">
              <a:solidFill>
                <a:srgbClr val="008F4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412" name="Text Box 1031"/>
          <p:cNvSpPr txBox="1">
            <a:spLocks noChangeArrowheads="1"/>
          </p:cNvSpPr>
          <p:nvPr/>
        </p:nvSpPr>
        <p:spPr bwMode="auto">
          <a:xfrm>
            <a:off x="1828800" y="912813"/>
            <a:ext cx="8610600" cy="461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ts val="800"/>
              </a:spcBef>
              <a:buFont typeface="Arial" panose="020B0604020202020204" pitchFamily="34" charset="0"/>
              <a:defRPr sz="1600" b="1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ts val="3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ts val="3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ts val="3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ctr" fontAlgn="base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en-US" sz="2400">
                <a:solidFill>
                  <a:srgbClr val="008F4C"/>
                </a:solidFill>
                <a:latin typeface="Copperplate Gothic Bold" panose="020E0705020206020404" pitchFamily="34" charset="0"/>
                <a:cs typeface="Arial" panose="020B0604020202020204" pitchFamily="34" charset="0"/>
              </a:rPr>
              <a:t>TESTING PRODUCT OR SERVICE REQUIREMENTS</a:t>
            </a:r>
          </a:p>
        </p:txBody>
      </p:sp>
      <p:sp>
        <p:nvSpPr>
          <p:cNvPr id="2" name="Rectangle 1"/>
          <p:cNvSpPr/>
          <p:nvPr/>
        </p:nvSpPr>
        <p:spPr>
          <a:xfrm>
            <a:off x="1380564" y="1958789"/>
            <a:ext cx="9507071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400" cap="all" dirty="0">
                <a:solidFill>
                  <a:srgbClr val="000000"/>
                </a:solidFill>
                <a:cs typeface="Arial" charset="0"/>
              </a:rPr>
              <a:t>n</a:t>
            </a:r>
            <a:r>
              <a:rPr lang="en-US" sz="2400" dirty="0">
                <a:solidFill>
                  <a:srgbClr val="000000"/>
                </a:solidFill>
                <a:cs typeface="Arial" charset="0"/>
              </a:rPr>
              <a:t>eed to design prototypes.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 dirty="0">
              <a:solidFill>
                <a:srgbClr val="000000"/>
              </a:solidFill>
              <a:cs typeface="Arial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400" dirty="0" smtClean="0">
                <a:solidFill>
                  <a:srgbClr val="000000"/>
                </a:solidFill>
                <a:cs typeface="Arial" charset="0"/>
              </a:rPr>
              <a:t>These </a:t>
            </a:r>
            <a:r>
              <a:rPr lang="en-US" sz="2400" dirty="0">
                <a:solidFill>
                  <a:srgbClr val="000000"/>
                </a:solidFill>
                <a:cs typeface="Arial" charset="0"/>
              </a:rPr>
              <a:t>types of prototypes are not physical, they are designs, blueprints, story boards, or flowcharts that map out the business and the processes that will take place at the business.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 dirty="0">
              <a:solidFill>
                <a:srgbClr val="000000"/>
              </a:solidFill>
              <a:cs typeface="Arial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400" dirty="0" smtClean="0">
                <a:solidFill>
                  <a:srgbClr val="000000"/>
                </a:solidFill>
                <a:cs typeface="Arial" charset="0"/>
              </a:rPr>
              <a:t>Intellectual </a:t>
            </a:r>
            <a:r>
              <a:rPr lang="en-US" sz="2400" dirty="0">
                <a:solidFill>
                  <a:srgbClr val="000000"/>
                </a:solidFill>
                <a:cs typeface="Arial" charset="0"/>
              </a:rPr>
              <a:t>Property – protect your prototype through patents, trademarks, copyrights, and trade secrets.</a:t>
            </a:r>
          </a:p>
        </p:txBody>
      </p:sp>
    </p:spTree>
    <p:extLst>
      <p:ext uri="{BB962C8B-B14F-4D97-AF65-F5344CB8AC3E}">
        <p14:creationId xmlns:p14="http://schemas.microsoft.com/office/powerpoint/2010/main" val="1706228386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Text Box 1031"/>
          <p:cNvSpPr txBox="1">
            <a:spLocks noChangeArrowheads="1"/>
          </p:cNvSpPr>
          <p:nvPr/>
        </p:nvSpPr>
        <p:spPr bwMode="auto">
          <a:xfrm>
            <a:off x="2362201" y="914400"/>
            <a:ext cx="65643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ts val="800"/>
              </a:spcBef>
              <a:buFont typeface="Arial" panose="020B0604020202020204" pitchFamily="34" charset="0"/>
              <a:defRPr sz="1600" b="1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ts val="3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ts val="3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ts val="3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ctr" fontAlgn="base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en-US" sz="2400" dirty="0">
                <a:solidFill>
                  <a:srgbClr val="008F4C"/>
                </a:solidFill>
                <a:latin typeface="Copperplate Gothic Bold" panose="020E0705020206020404" pitchFamily="34" charset="0"/>
                <a:cs typeface="Arial" panose="020B0604020202020204" pitchFamily="34" charset="0"/>
              </a:rPr>
              <a:t>LOOKING AT START-UP RESOURCES</a:t>
            </a:r>
          </a:p>
        </p:txBody>
      </p:sp>
      <p:sp>
        <p:nvSpPr>
          <p:cNvPr id="20484" name="Rectangle 1032"/>
          <p:cNvSpPr>
            <a:spLocks noChangeArrowheads="1"/>
          </p:cNvSpPr>
          <p:nvPr/>
        </p:nvSpPr>
        <p:spPr bwMode="auto">
          <a:xfrm>
            <a:off x="1981200" y="2120620"/>
            <a:ext cx="3352800" cy="2012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ts val="800"/>
              </a:spcBef>
              <a:buFont typeface="Arial" panose="020B0604020202020204" pitchFamily="34" charset="0"/>
              <a:defRPr sz="1600" b="1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ts val="3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ts val="3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ts val="3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fontAlgn="base">
              <a:spcBef>
                <a:spcPct val="20000"/>
              </a:spcBef>
              <a:spcAft>
                <a:spcPct val="0"/>
              </a:spcAft>
              <a:buFontTx/>
              <a:buNone/>
            </a:pPr>
            <a:r>
              <a:rPr lang="en-US" sz="2000" b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strong </a:t>
            </a:r>
            <a:r>
              <a:rPr lang="en-US"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business model</a:t>
            </a:r>
            <a:r>
              <a:rPr lang="en-US" sz="2000" b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is important to investors.</a:t>
            </a:r>
          </a:p>
        </p:txBody>
      </p:sp>
      <p:sp>
        <p:nvSpPr>
          <p:cNvPr id="21" name="AutoShape 1033"/>
          <p:cNvSpPr>
            <a:spLocks noChangeArrowheads="1"/>
          </p:cNvSpPr>
          <p:nvPr/>
        </p:nvSpPr>
        <p:spPr bwMode="auto">
          <a:xfrm>
            <a:off x="6216650" y="3127096"/>
            <a:ext cx="3765550" cy="1754187"/>
          </a:xfrm>
          <a:prstGeom prst="roundRect">
            <a:avLst>
              <a:gd name="adj" fmla="val 10704"/>
            </a:avLst>
          </a:prstGeom>
          <a:solidFill>
            <a:srgbClr val="005496"/>
          </a:solidFill>
          <a:ln>
            <a:noFill/>
          </a:ln>
          <a:effectLst>
            <a:prstShdw prst="shdw17" dist="35921" dir="2700000">
              <a:srgbClr val="00325A"/>
            </a:prstShdw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  <p:txBody>
          <a:bodyPr tIns="73152"/>
          <a:lstStyle>
            <a:lvl1pPr>
              <a:spcBef>
                <a:spcPts val="800"/>
              </a:spcBef>
              <a:buFont typeface="Arial" panose="020B0604020202020204" pitchFamily="34" charset="0"/>
              <a:defRPr sz="1600" b="1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ts val="3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ts val="3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ts val="3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ctr" fontAlgn="base">
              <a:spcBef>
                <a:spcPct val="45000"/>
              </a:spcBef>
              <a:spcAft>
                <a:spcPct val="0"/>
              </a:spcAft>
              <a:buFontTx/>
              <a:buNone/>
            </a:pPr>
            <a:r>
              <a:rPr lang="en-US" sz="18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BUSINESS MODEL</a:t>
            </a:r>
          </a:p>
          <a:p>
            <a:pPr algn="ctr" fontAlgn="base">
              <a:spcBef>
                <a:spcPct val="45000"/>
              </a:spcBef>
              <a:spcAft>
                <a:spcPct val="0"/>
              </a:spcAft>
              <a:buFontTx/>
              <a:buNone/>
            </a:pPr>
            <a:r>
              <a:rPr lang="en-US" sz="1800" b="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description of how entrepreneurs plan to make money with their business concepts </a:t>
            </a:r>
          </a:p>
        </p:txBody>
      </p:sp>
    </p:spTree>
    <p:extLst>
      <p:ext uri="{BB962C8B-B14F-4D97-AF65-F5344CB8AC3E}">
        <p14:creationId xmlns:p14="http://schemas.microsoft.com/office/powerpoint/2010/main" val="1721576095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ext Box 8"/>
          <p:cNvSpPr>
            <a:spLocks noGrp="1" noChangeArrowheads="1"/>
          </p:cNvSpPr>
          <p:nvPr>
            <p:ph idx="1"/>
          </p:nvPr>
        </p:nvSpPr>
        <p:spPr>
          <a:xfrm>
            <a:off x="2346326" y="1100138"/>
            <a:ext cx="7521575" cy="424732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sz="2400">
                <a:solidFill>
                  <a:srgbClr val="008F4C"/>
                </a:solidFill>
                <a:latin typeface="Copperplate Gothic Bold" panose="020E0705020206020404" pitchFamily="34" charset="0"/>
              </a:rPr>
              <a:t>ANALYZING THE VALUE CHAIN</a:t>
            </a:r>
          </a:p>
        </p:txBody>
      </p:sp>
      <p:sp>
        <p:nvSpPr>
          <p:cNvPr id="21507" name="Rectangle 9"/>
          <p:cNvSpPr>
            <a:spLocks noChangeArrowheads="1"/>
          </p:cNvSpPr>
          <p:nvPr/>
        </p:nvSpPr>
        <p:spPr bwMode="auto">
          <a:xfrm>
            <a:off x="1828800" y="2393574"/>
            <a:ext cx="3352800" cy="2438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ts val="800"/>
              </a:spcBef>
              <a:buFont typeface="Arial" panose="020B0604020202020204" pitchFamily="34" charset="0"/>
              <a:defRPr sz="1600" b="1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ts val="3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ts val="3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ts val="3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fontAlgn="base">
              <a:spcBef>
                <a:spcPct val="20000"/>
              </a:spcBef>
              <a:spcAft>
                <a:spcPct val="0"/>
              </a:spcAft>
              <a:buFontTx/>
              <a:buNone/>
            </a:pPr>
            <a:r>
              <a:rPr lang="en-US" sz="2000" b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business can create a competitive advantage by improving the </a:t>
            </a:r>
            <a:r>
              <a:rPr lang="en-US"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value chain </a:t>
            </a:r>
            <a:r>
              <a:rPr lang="en-US" sz="2000" b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 its products and services.</a:t>
            </a:r>
          </a:p>
          <a:p>
            <a:pPr fontAlgn="base">
              <a:spcBef>
                <a:spcPct val="20000"/>
              </a:spcBef>
              <a:spcAft>
                <a:spcPct val="0"/>
              </a:spcAft>
              <a:buFontTx/>
              <a:buNone/>
            </a:pPr>
            <a:r>
              <a:rPr lang="en-US" sz="2000" b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value chain includes manufacturers, distributors, and retailers.</a:t>
            </a:r>
          </a:p>
        </p:txBody>
      </p:sp>
      <p:sp>
        <p:nvSpPr>
          <p:cNvPr id="8" name="AutoShape 10"/>
          <p:cNvSpPr>
            <a:spLocks noChangeArrowheads="1"/>
          </p:cNvSpPr>
          <p:nvPr/>
        </p:nvSpPr>
        <p:spPr bwMode="auto">
          <a:xfrm>
            <a:off x="6216650" y="3611188"/>
            <a:ext cx="3765550" cy="1830387"/>
          </a:xfrm>
          <a:prstGeom prst="roundRect">
            <a:avLst>
              <a:gd name="adj" fmla="val 10704"/>
            </a:avLst>
          </a:prstGeom>
          <a:solidFill>
            <a:srgbClr val="005496"/>
          </a:solidFill>
          <a:ln>
            <a:noFill/>
          </a:ln>
          <a:effectLst>
            <a:prstShdw prst="shdw17" dist="35921" dir="2700000">
              <a:srgbClr val="00325A"/>
            </a:prstShdw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  <p:txBody>
          <a:bodyPr tIns="73152"/>
          <a:lstStyle>
            <a:lvl1pPr>
              <a:spcBef>
                <a:spcPts val="800"/>
              </a:spcBef>
              <a:buFont typeface="Arial" panose="020B0604020202020204" pitchFamily="34" charset="0"/>
              <a:defRPr sz="1600" b="1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ts val="3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ts val="3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ts val="3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ctr" fontAlgn="base">
              <a:spcBef>
                <a:spcPct val="45000"/>
              </a:spcBef>
              <a:spcAft>
                <a:spcPct val="0"/>
              </a:spcAft>
              <a:buFontTx/>
              <a:buNone/>
            </a:pPr>
            <a:r>
              <a:rPr lang="en-US" sz="18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VALUE CHAIN</a:t>
            </a:r>
          </a:p>
          <a:p>
            <a:pPr algn="ctr" fontAlgn="base">
              <a:spcBef>
                <a:spcPct val="45000"/>
              </a:spcBef>
              <a:spcAft>
                <a:spcPct val="0"/>
              </a:spcAft>
              <a:buFontTx/>
              <a:buNone/>
            </a:pPr>
            <a:r>
              <a:rPr lang="en-US" sz="1800" b="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distribution channel through which a product or service flows from the producer to the customer</a:t>
            </a:r>
          </a:p>
        </p:txBody>
      </p:sp>
    </p:spTree>
    <p:extLst>
      <p:ext uri="{BB962C8B-B14F-4D97-AF65-F5344CB8AC3E}">
        <p14:creationId xmlns:p14="http://schemas.microsoft.com/office/powerpoint/2010/main" val="1104793581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idx="4294967295"/>
          </p:nvPr>
        </p:nvSpPr>
        <p:spPr>
          <a:xfrm>
            <a:off x="874058" y="457200"/>
            <a:ext cx="10609730" cy="6019800"/>
          </a:xfrm>
        </p:spPr>
        <p:txBody>
          <a:bodyPr>
            <a:normAutofit/>
          </a:bodyPr>
          <a:lstStyle/>
          <a:p>
            <a:pPr marL="457200" indent="-457200" eaLnBrk="1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24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Pasar</a:t>
            </a:r>
            <a:r>
              <a:rPr 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dan</a:t>
            </a:r>
            <a:r>
              <a:rPr 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Jenis</a:t>
            </a:r>
            <a:r>
              <a:rPr 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Pasar</a:t>
            </a:r>
            <a:r>
              <a:rPr 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200" dirty="0"/>
              <a:t>(</a:t>
            </a:r>
            <a:r>
              <a:rPr lang="en-US" sz="2200" dirty="0" err="1"/>
              <a:t>pasar</a:t>
            </a:r>
            <a:r>
              <a:rPr lang="en-US" sz="2200" dirty="0"/>
              <a:t> </a:t>
            </a:r>
            <a:r>
              <a:rPr lang="en-US" sz="2200" dirty="0" err="1"/>
              <a:t>konsumen</a:t>
            </a:r>
            <a:r>
              <a:rPr lang="en-US" sz="2200" dirty="0"/>
              <a:t>, </a:t>
            </a:r>
            <a:r>
              <a:rPr lang="en-US" sz="2200" dirty="0" err="1"/>
              <a:t>industri</a:t>
            </a:r>
            <a:r>
              <a:rPr lang="en-US" sz="2200" dirty="0"/>
              <a:t>, </a:t>
            </a:r>
            <a:r>
              <a:rPr lang="en-US" sz="2200" dirty="0" smtClean="0"/>
              <a:t>reseller)</a:t>
            </a:r>
          </a:p>
          <a:p>
            <a:pPr marL="457200" indent="-457200" eaLnBrk="1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24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Analisis</a:t>
            </a:r>
            <a:r>
              <a:rPr 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penawaran</a:t>
            </a:r>
            <a:r>
              <a:rPr 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dan</a:t>
            </a:r>
            <a:r>
              <a:rPr 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permintaan</a:t>
            </a:r>
            <a:r>
              <a:rPr 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produk</a:t>
            </a:r>
            <a:endParaRPr lang="en-US" sz="24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577850" indent="0" eaLnBrk="1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b="1" dirty="0" err="1" smtClean="0"/>
              <a:t>Pengukuran</a:t>
            </a:r>
            <a:r>
              <a:rPr lang="en-US" b="1" dirty="0" smtClean="0"/>
              <a:t> </a:t>
            </a:r>
            <a:r>
              <a:rPr lang="en-US" b="1" dirty="0" err="1" smtClean="0"/>
              <a:t>Permintaan</a:t>
            </a:r>
            <a:r>
              <a:rPr lang="en-US" b="1" dirty="0" smtClean="0"/>
              <a:t> :</a:t>
            </a:r>
          </a:p>
          <a:p>
            <a:pPr marL="1263650" indent="-336550" eaLnBrk="1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lphaLcPeriod"/>
            </a:pPr>
            <a:r>
              <a:rPr lang="en-US" dirty="0" smtClean="0"/>
              <a:t>Data </a:t>
            </a:r>
            <a:r>
              <a:rPr lang="en-US" dirty="0" err="1"/>
              <a:t>impor</a:t>
            </a:r>
            <a:r>
              <a:rPr lang="en-US" dirty="0"/>
              <a:t> </a:t>
            </a:r>
            <a:r>
              <a:rPr lang="en-US" dirty="0" err="1"/>
              <a:t>produk</a:t>
            </a:r>
            <a:r>
              <a:rPr lang="en-US" dirty="0"/>
              <a:t> yang </a:t>
            </a:r>
            <a:r>
              <a:rPr lang="en-US" dirty="0" err="1"/>
              <a:t>bersangkutan</a:t>
            </a:r>
            <a:endParaRPr lang="en-US" dirty="0"/>
          </a:p>
          <a:p>
            <a:pPr marL="1263650" indent="-336550" eaLnBrk="1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lphaLcPeriod"/>
            </a:pPr>
            <a:r>
              <a:rPr lang="en-US" dirty="0" smtClean="0"/>
              <a:t>Data </a:t>
            </a:r>
            <a:r>
              <a:rPr lang="en-US" dirty="0" err="1"/>
              <a:t>impor</a:t>
            </a:r>
            <a:r>
              <a:rPr lang="en-US" dirty="0"/>
              <a:t>, </a:t>
            </a:r>
            <a:r>
              <a:rPr lang="en-US" dirty="0" err="1"/>
              <a:t>ekspor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produksi</a:t>
            </a:r>
            <a:r>
              <a:rPr lang="en-US" dirty="0"/>
              <a:t> DN</a:t>
            </a:r>
          </a:p>
          <a:p>
            <a:pPr marL="1263650" indent="-336550" eaLnBrk="1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 smtClean="0"/>
              <a:t>		PE </a:t>
            </a:r>
            <a:r>
              <a:rPr lang="en-US" dirty="0"/>
              <a:t>= P + (I-E) + </a:t>
            </a:r>
            <a:r>
              <a:rPr lang="en-US" dirty="0" err="1" smtClean="0"/>
              <a:t>dC</a:t>
            </a:r>
            <a:endParaRPr lang="en-US" dirty="0"/>
          </a:p>
          <a:p>
            <a:pPr marL="1263650" indent="-336550" eaLnBrk="1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lphaLcPeriod" startAt="3"/>
            </a:pPr>
            <a:r>
              <a:rPr lang="en-US" dirty="0" err="1" smtClean="0"/>
              <a:t>Permintaan</a:t>
            </a:r>
            <a:r>
              <a:rPr lang="en-US" dirty="0" smtClean="0"/>
              <a:t> </a:t>
            </a:r>
            <a:r>
              <a:rPr lang="en-US" dirty="0" err="1" smtClean="0"/>
              <a:t>Industri</a:t>
            </a:r>
            <a:endParaRPr lang="en-US" dirty="0"/>
          </a:p>
          <a:p>
            <a:pPr marL="457200" indent="-457200" eaLnBrk="1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 startAt="3"/>
            </a:pPr>
            <a:r>
              <a:rPr 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Trend </a:t>
            </a:r>
            <a:r>
              <a:rPr lang="en-US" sz="2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Perkembangan</a:t>
            </a:r>
            <a:r>
              <a:rPr 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Permintaan</a:t>
            </a:r>
            <a:r>
              <a:rPr 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Produk</a:t>
            </a:r>
            <a:endParaRPr lang="en-US" sz="2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577850" indent="0" eaLnBrk="1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b="1" dirty="0" err="1" smtClean="0"/>
              <a:t>Teknik</a:t>
            </a:r>
            <a:r>
              <a:rPr lang="en-US" b="1" dirty="0" smtClean="0"/>
              <a:t> </a:t>
            </a:r>
            <a:r>
              <a:rPr lang="en-US" b="1" dirty="0" err="1"/>
              <a:t>Peramalan</a:t>
            </a:r>
            <a:r>
              <a:rPr lang="en-US" b="1" dirty="0"/>
              <a:t> </a:t>
            </a:r>
            <a:r>
              <a:rPr lang="en-US" b="1" dirty="0" err="1"/>
              <a:t>Penjualan</a:t>
            </a:r>
            <a:endParaRPr lang="en-US" b="1" dirty="0"/>
          </a:p>
          <a:p>
            <a:pPr marL="1257300" indent="-34290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tabLst>
                <a:tab pos="914400" algn="l"/>
              </a:tabLst>
            </a:pPr>
            <a:r>
              <a:rPr lang="en-US" i="1" dirty="0" smtClean="0"/>
              <a:t>Judgmental </a:t>
            </a:r>
            <a:r>
              <a:rPr lang="en-US" i="1" dirty="0"/>
              <a:t>method</a:t>
            </a:r>
          </a:p>
          <a:p>
            <a:pPr marL="1257300" indent="-34290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tabLst>
                <a:tab pos="914400" algn="l"/>
              </a:tabLst>
            </a:pPr>
            <a:r>
              <a:rPr lang="en-US" dirty="0" err="1" smtClean="0"/>
              <a:t>Analisis</a:t>
            </a:r>
            <a:r>
              <a:rPr lang="en-US" dirty="0" smtClean="0"/>
              <a:t> </a:t>
            </a:r>
            <a:r>
              <a:rPr lang="en-US" dirty="0"/>
              <a:t>trend (liner, non linier, </a:t>
            </a:r>
            <a:r>
              <a:rPr lang="en-US" dirty="0" err="1"/>
              <a:t>regresi</a:t>
            </a:r>
            <a:r>
              <a:rPr lang="en-US" dirty="0"/>
              <a:t> </a:t>
            </a:r>
            <a:r>
              <a:rPr lang="en-US" dirty="0" err="1"/>
              <a:t>korelasi</a:t>
            </a:r>
            <a:r>
              <a:rPr lang="en-US" dirty="0"/>
              <a:t>)</a:t>
            </a:r>
          </a:p>
          <a:p>
            <a:pPr marL="1257300" indent="-34290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tabLst>
                <a:tab pos="914400" algn="l"/>
              </a:tabLst>
            </a:pPr>
            <a:r>
              <a:rPr lang="en-US" i="1" dirty="0" smtClean="0"/>
              <a:t>Specific </a:t>
            </a:r>
            <a:r>
              <a:rPr lang="en-US" i="1" dirty="0"/>
              <a:t>purpose method</a:t>
            </a:r>
            <a:r>
              <a:rPr lang="en-US" dirty="0"/>
              <a:t> (</a:t>
            </a:r>
            <a:r>
              <a:rPr lang="en-US" dirty="0" err="1"/>
              <a:t>analisis</a:t>
            </a:r>
            <a:r>
              <a:rPr lang="en-US" dirty="0"/>
              <a:t> </a:t>
            </a:r>
            <a:r>
              <a:rPr lang="en-US" dirty="0" err="1"/>
              <a:t>industri</a:t>
            </a:r>
            <a:r>
              <a:rPr lang="en-US" dirty="0"/>
              <a:t>, </a:t>
            </a:r>
            <a:r>
              <a:rPr lang="en-US" i="1" dirty="0"/>
              <a:t>product line</a:t>
            </a:r>
            <a:r>
              <a:rPr lang="en-US" dirty="0"/>
              <a:t>, </a:t>
            </a:r>
            <a:r>
              <a:rPr lang="en-US" dirty="0" err="1"/>
              <a:t>analisis</a:t>
            </a:r>
            <a:r>
              <a:rPr lang="en-US" dirty="0"/>
              <a:t> </a:t>
            </a:r>
            <a:r>
              <a:rPr lang="en-US" dirty="0" err="1"/>
              <a:t>Penggunaan</a:t>
            </a:r>
            <a:r>
              <a:rPr lang="en-US" dirty="0"/>
              <a:t> </a:t>
            </a:r>
            <a:r>
              <a:rPr lang="en-US" dirty="0" err="1"/>
              <a:t>produk</a:t>
            </a:r>
            <a:r>
              <a:rPr lang="en-US" dirty="0"/>
              <a:t> </a:t>
            </a:r>
            <a:r>
              <a:rPr lang="en-US" dirty="0" err="1" smtClean="0"/>
              <a:t>akhir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60419" name="Text Box 3"/>
          <p:cNvSpPr txBox="1">
            <a:spLocks noChangeArrowheads="1"/>
          </p:cNvSpPr>
          <p:nvPr/>
        </p:nvSpPr>
        <p:spPr bwMode="auto">
          <a:xfrm>
            <a:off x="7375525" y="36513"/>
            <a:ext cx="184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id-ID"/>
          </a:p>
        </p:txBody>
      </p:sp>
      <p:sp>
        <p:nvSpPr>
          <p:cNvPr id="60420" name="AutoShape 4"/>
          <p:cNvSpPr>
            <a:spLocks noChangeArrowheads="1"/>
          </p:cNvSpPr>
          <p:nvPr/>
        </p:nvSpPr>
        <p:spPr bwMode="auto">
          <a:xfrm>
            <a:off x="7194175" y="1792942"/>
            <a:ext cx="3388659" cy="2250519"/>
          </a:xfrm>
          <a:prstGeom prst="wedgeEllipseCallout">
            <a:avLst>
              <a:gd name="adj1" fmla="val -115560"/>
              <a:gd name="adj2" fmla="val 1870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400" dirty="0"/>
              <a:t>FE = </a:t>
            </a:r>
            <a:r>
              <a:rPr lang="en-US" sz="1400" dirty="0" err="1"/>
              <a:t>Permintaan</a:t>
            </a:r>
            <a:endParaRPr lang="en-US" sz="1400" dirty="0"/>
          </a:p>
          <a:p>
            <a:pPr eaLnBrk="1" hangingPunct="1">
              <a:spcBef>
                <a:spcPct val="50000"/>
              </a:spcBef>
            </a:pPr>
            <a:r>
              <a:rPr lang="en-US" sz="1400" dirty="0"/>
              <a:t>P = </a:t>
            </a:r>
            <a:r>
              <a:rPr lang="en-US" sz="1400" dirty="0" err="1"/>
              <a:t>Produksi</a:t>
            </a:r>
            <a:endParaRPr lang="en-US" sz="1400" dirty="0"/>
          </a:p>
          <a:p>
            <a:pPr eaLnBrk="1" hangingPunct="1">
              <a:spcBef>
                <a:spcPct val="50000"/>
              </a:spcBef>
            </a:pPr>
            <a:r>
              <a:rPr lang="en-US" sz="1400" dirty="0"/>
              <a:t>I  = Import</a:t>
            </a:r>
          </a:p>
          <a:p>
            <a:pPr eaLnBrk="1" hangingPunct="1">
              <a:spcBef>
                <a:spcPct val="50000"/>
              </a:spcBef>
            </a:pPr>
            <a:r>
              <a:rPr lang="en-US" sz="1400" dirty="0"/>
              <a:t>E  = </a:t>
            </a:r>
            <a:r>
              <a:rPr lang="en-US" sz="1400" dirty="0" err="1"/>
              <a:t>Eksport</a:t>
            </a:r>
            <a:endParaRPr lang="en-US" sz="1400" dirty="0"/>
          </a:p>
          <a:p>
            <a:pPr eaLnBrk="1" hangingPunct="1">
              <a:spcBef>
                <a:spcPct val="50000"/>
              </a:spcBef>
            </a:pPr>
            <a:r>
              <a:rPr lang="en-US" sz="1400" dirty="0" err="1"/>
              <a:t>dC</a:t>
            </a:r>
            <a:r>
              <a:rPr lang="en-US" sz="1400" dirty="0"/>
              <a:t> = </a:t>
            </a:r>
            <a:r>
              <a:rPr lang="en-US" sz="1400" dirty="0" err="1"/>
              <a:t>Selisih</a:t>
            </a:r>
            <a:r>
              <a:rPr lang="en-US" sz="1400" dirty="0"/>
              <a:t> </a:t>
            </a:r>
            <a:r>
              <a:rPr lang="en-US" sz="1400" dirty="0" err="1"/>
              <a:t>Persediaan</a:t>
            </a:r>
            <a:endParaRPr lang="en-US" sz="1400" dirty="0"/>
          </a:p>
        </p:txBody>
      </p:sp>
      <p:sp>
        <p:nvSpPr>
          <p:cNvPr id="2" name="Frame 1"/>
          <p:cNvSpPr/>
          <p:nvPr/>
        </p:nvSpPr>
        <p:spPr>
          <a:xfrm>
            <a:off x="9587753" y="90301"/>
            <a:ext cx="2474258" cy="1483005"/>
          </a:xfrm>
          <a:prstGeom prst="fra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solidFill>
                  <a:schemeClr val="tx1"/>
                </a:solidFill>
                <a:latin typeface="Copperplate Gothic Bold" panose="020E0705020206020404" pitchFamily="34" charset="0"/>
              </a:rPr>
              <a:t>Posisi</a:t>
            </a:r>
            <a:r>
              <a:rPr lang="en-US" sz="3200" dirty="0" smtClean="0">
                <a:solidFill>
                  <a:schemeClr val="tx1"/>
                </a:solidFill>
                <a:latin typeface="Copperplate Gothic Bold" panose="020E0705020206020404" pitchFamily="34" charset="0"/>
              </a:rPr>
              <a:t> di </a:t>
            </a:r>
            <a:r>
              <a:rPr lang="en-US" sz="3200" dirty="0" err="1" smtClean="0">
                <a:solidFill>
                  <a:schemeClr val="tx1"/>
                </a:solidFill>
                <a:latin typeface="Copperplate Gothic Bold" panose="020E0705020206020404" pitchFamily="34" charset="0"/>
              </a:rPr>
              <a:t>Pasar</a:t>
            </a:r>
            <a:endParaRPr lang="en-US" sz="3200" dirty="0">
              <a:solidFill>
                <a:schemeClr val="tx1"/>
              </a:solidFill>
              <a:latin typeface="Copperplate Gothic Bold" panose="020E07050202060204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53473012"/>
      </p:ext>
    </p:extLst>
  </p:cSld>
  <p:clrMapOvr>
    <a:masterClrMapping/>
  </p:clrMapOvr>
  <p:transition spd="med">
    <p:fade/>
  </p:transition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idx="1"/>
          </p:nvPr>
        </p:nvSpPr>
        <p:spPr>
          <a:xfrm>
            <a:off x="1748118" y="497541"/>
            <a:ext cx="8834717" cy="5628623"/>
          </a:xfrm>
        </p:spPr>
        <p:txBody>
          <a:bodyPr/>
          <a:lstStyle/>
          <a:p>
            <a:pPr eaLnBrk="1" hangingPunct="1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buFontTx/>
              <a:buNone/>
            </a:pPr>
            <a:r>
              <a:rPr 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Market space </a:t>
            </a:r>
            <a:r>
              <a:rPr lang="en-US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dan</a:t>
            </a:r>
            <a:r>
              <a:rPr 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Market share</a:t>
            </a:r>
          </a:p>
          <a:p>
            <a:pPr eaLnBrk="1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Market space =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ekses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permintaan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dari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penawaran</a:t>
            </a:r>
            <a:endParaRPr 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Market share =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bagian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pasar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yang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dikuasai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oleh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perusahaan</a:t>
            </a:r>
            <a:endParaRPr 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en-US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en-US" sz="1400" b="1" dirty="0"/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Daur</a:t>
            </a:r>
            <a:r>
              <a:rPr 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hidup</a:t>
            </a:r>
            <a:r>
              <a:rPr 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produk</a:t>
            </a:r>
            <a:r>
              <a:rPr 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(product life cycle)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US" dirty="0" smtClean="0"/>
          </a:p>
        </p:txBody>
      </p:sp>
      <p:sp>
        <p:nvSpPr>
          <p:cNvPr id="64515" name="Line 3"/>
          <p:cNvSpPr>
            <a:spLocks noChangeShapeType="1"/>
          </p:cNvSpPr>
          <p:nvPr/>
        </p:nvSpPr>
        <p:spPr bwMode="auto">
          <a:xfrm>
            <a:off x="3218326" y="3088343"/>
            <a:ext cx="0" cy="2514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latin typeface="Cambria" panose="02040503050406030204" pitchFamily="18" charset="0"/>
            </a:endParaRPr>
          </a:p>
        </p:txBody>
      </p:sp>
      <p:sp>
        <p:nvSpPr>
          <p:cNvPr id="64516" name="Text Box 4"/>
          <p:cNvSpPr txBox="1">
            <a:spLocks noChangeArrowheads="1"/>
          </p:cNvSpPr>
          <p:nvPr/>
        </p:nvSpPr>
        <p:spPr bwMode="auto">
          <a:xfrm>
            <a:off x="2837326" y="3393144"/>
            <a:ext cx="304800" cy="1465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dirty="0">
                <a:latin typeface="Cambria" panose="02040503050406030204" pitchFamily="18" charset="0"/>
              </a:rPr>
              <a:t>Sales</a:t>
            </a:r>
          </a:p>
        </p:txBody>
      </p:sp>
      <p:sp>
        <p:nvSpPr>
          <p:cNvPr id="64517" name="Line 5"/>
          <p:cNvSpPr>
            <a:spLocks noChangeShapeType="1"/>
          </p:cNvSpPr>
          <p:nvPr/>
        </p:nvSpPr>
        <p:spPr bwMode="auto">
          <a:xfrm>
            <a:off x="3218326" y="5602943"/>
            <a:ext cx="4648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latin typeface="Cambria" panose="02040503050406030204" pitchFamily="18" charset="0"/>
            </a:endParaRPr>
          </a:p>
        </p:txBody>
      </p:sp>
      <p:sp>
        <p:nvSpPr>
          <p:cNvPr id="64518" name="Text Box 6"/>
          <p:cNvSpPr txBox="1">
            <a:spLocks noChangeArrowheads="1"/>
          </p:cNvSpPr>
          <p:nvPr/>
        </p:nvSpPr>
        <p:spPr bwMode="auto">
          <a:xfrm>
            <a:off x="7028326" y="5755344"/>
            <a:ext cx="7620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>
                <a:latin typeface="Cambria" panose="02040503050406030204" pitchFamily="18" charset="0"/>
              </a:rPr>
              <a:t>Time</a:t>
            </a:r>
          </a:p>
        </p:txBody>
      </p:sp>
      <p:sp>
        <p:nvSpPr>
          <p:cNvPr id="64519" name="Line 7"/>
          <p:cNvSpPr>
            <a:spLocks noChangeShapeType="1"/>
          </p:cNvSpPr>
          <p:nvPr/>
        </p:nvSpPr>
        <p:spPr bwMode="auto">
          <a:xfrm>
            <a:off x="4132726" y="3164543"/>
            <a:ext cx="0" cy="24384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latin typeface="Cambria" panose="02040503050406030204" pitchFamily="18" charset="0"/>
            </a:endParaRPr>
          </a:p>
        </p:txBody>
      </p:sp>
      <p:sp>
        <p:nvSpPr>
          <p:cNvPr id="64520" name="Text Box 8"/>
          <p:cNvSpPr txBox="1">
            <a:spLocks noChangeArrowheads="1"/>
          </p:cNvSpPr>
          <p:nvPr/>
        </p:nvSpPr>
        <p:spPr bwMode="auto">
          <a:xfrm flipV="1">
            <a:off x="3444050" y="3164543"/>
            <a:ext cx="461665" cy="2209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>
                <a:latin typeface="Cambria" panose="02040503050406030204" pitchFamily="18" charset="0"/>
              </a:rPr>
              <a:t>Introduction</a:t>
            </a:r>
          </a:p>
        </p:txBody>
      </p:sp>
      <p:sp>
        <p:nvSpPr>
          <p:cNvPr id="64521" name="Text Box 9"/>
          <p:cNvSpPr txBox="1">
            <a:spLocks noChangeArrowheads="1"/>
          </p:cNvSpPr>
          <p:nvPr/>
        </p:nvSpPr>
        <p:spPr bwMode="auto">
          <a:xfrm flipV="1">
            <a:off x="4282250" y="3164543"/>
            <a:ext cx="461665" cy="2209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>
                <a:latin typeface="Cambria" panose="02040503050406030204" pitchFamily="18" charset="0"/>
              </a:rPr>
              <a:t>Growth</a:t>
            </a:r>
          </a:p>
        </p:txBody>
      </p:sp>
      <p:sp>
        <p:nvSpPr>
          <p:cNvPr id="64522" name="Text Box 10"/>
          <p:cNvSpPr txBox="1">
            <a:spLocks noChangeArrowheads="1"/>
          </p:cNvSpPr>
          <p:nvPr/>
        </p:nvSpPr>
        <p:spPr bwMode="auto">
          <a:xfrm flipV="1">
            <a:off x="5120450" y="3164543"/>
            <a:ext cx="461665" cy="2209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>
                <a:latin typeface="Cambria" panose="02040503050406030204" pitchFamily="18" charset="0"/>
              </a:rPr>
              <a:t>Maturity</a:t>
            </a:r>
          </a:p>
        </p:txBody>
      </p:sp>
      <p:sp>
        <p:nvSpPr>
          <p:cNvPr id="64523" name="Text Box 11"/>
          <p:cNvSpPr txBox="1">
            <a:spLocks noChangeArrowheads="1"/>
          </p:cNvSpPr>
          <p:nvPr/>
        </p:nvSpPr>
        <p:spPr bwMode="auto">
          <a:xfrm flipV="1">
            <a:off x="5958650" y="3164543"/>
            <a:ext cx="461665" cy="2209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>
                <a:latin typeface="Cambria" panose="02040503050406030204" pitchFamily="18" charset="0"/>
              </a:rPr>
              <a:t>Decline</a:t>
            </a:r>
          </a:p>
        </p:txBody>
      </p:sp>
      <p:sp>
        <p:nvSpPr>
          <p:cNvPr id="64524" name="Line 12"/>
          <p:cNvSpPr>
            <a:spLocks noChangeShapeType="1"/>
          </p:cNvSpPr>
          <p:nvPr/>
        </p:nvSpPr>
        <p:spPr bwMode="auto">
          <a:xfrm>
            <a:off x="4894726" y="3164543"/>
            <a:ext cx="0" cy="24384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latin typeface="Cambria" panose="02040503050406030204" pitchFamily="18" charset="0"/>
            </a:endParaRPr>
          </a:p>
        </p:txBody>
      </p:sp>
      <p:sp>
        <p:nvSpPr>
          <p:cNvPr id="64525" name="Line 13"/>
          <p:cNvSpPr>
            <a:spLocks noChangeShapeType="1"/>
          </p:cNvSpPr>
          <p:nvPr/>
        </p:nvSpPr>
        <p:spPr bwMode="auto">
          <a:xfrm>
            <a:off x="5732926" y="3164543"/>
            <a:ext cx="0" cy="24384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latin typeface="Cambria" panose="02040503050406030204" pitchFamily="18" charset="0"/>
            </a:endParaRPr>
          </a:p>
        </p:txBody>
      </p:sp>
      <p:sp>
        <p:nvSpPr>
          <p:cNvPr id="64526" name="Line 14"/>
          <p:cNvSpPr>
            <a:spLocks noChangeShapeType="1"/>
          </p:cNvSpPr>
          <p:nvPr/>
        </p:nvSpPr>
        <p:spPr bwMode="auto">
          <a:xfrm>
            <a:off x="6647326" y="3164543"/>
            <a:ext cx="0" cy="24384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latin typeface="Cambria" panose="02040503050406030204" pitchFamily="18" charset="0"/>
            </a:endParaRPr>
          </a:p>
        </p:txBody>
      </p:sp>
      <p:sp>
        <p:nvSpPr>
          <p:cNvPr id="64527" name="Text Box 15"/>
          <p:cNvSpPr txBox="1">
            <a:spLocks noChangeArrowheads="1"/>
          </p:cNvSpPr>
          <p:nvPr/>
        </p:nvSpPr>
        <p:spPr bwMode="auto">
          <a:xfrm>
            <a:off x="6952126" y="3432832"/>
            <a:ext cx="2057400" cy="2027237"/>
          </a:xfrm>
          <a:prstGeom prst="rect">
            <a:avLst/>
          </a:prstGeom>
          <a:noFill/>
          <a:ln w="9525">
            <a:solidFill>
              <a:schemeClr val="tx1"/>
            </a:solidFill>
            <a:prstDash val="dashDot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>
                <a:latin typeface="Cambria" panose="02040503050406030204" pitchFamily="18" charset="0"/>
              </a:rPr>
              <a:t>Markting Mix</a:t>
            </a:r>
          </a:p>
          <a:p>
            <a:pPr eaLnBrk="1" hangingPunct="1">
              <a:spcBef>
                <a:spcPct val="50000"/>
              </a:spcBef>
            </a:pPr>
            <a:r>
              <a:rPr lang="en-US">
                <a:latin typeface="Cambria" panose="02040503050406030204" pitchFamily="18" charset="0"/>
              </a:rPr>
              <a:t>Product</a:t>
            </a:r>
          </a:p>
          <a:p>
            <a:pPr eaLnBrk="1" hangingPunct="1">
              <a:spcBef>
                <a:spcPct val="50000"/>
              </a:spcBef>
            </a:pPr>
            <a:r>
              <a:rPr lang="en-US">
                <a:latin typeface="Cambria" panose="02040503050406030204" pitchFamily="18" charset="0"/>
              </a:rPr>
              <a:t>Price</a:t>
            </a:r>
          </a:p>
          <a:p>
            <a:pPr eaLnBrk="1" hangingPunct="1">
              <a:spcBef>
                <a:spcPct val="50000"/>
              </a:spcBef>
            </a:pPr>
            <a:r>
              <a:rPr lang="en-US">
                <a:latin typeface="Cambria" panose="02040503050406030204" pitchFamily="18" charset="0"/>
              </a:rPr>
              <a:t>Promotion</a:t>
            </a:r>
          </a:p>
          <a:p>
            <a:pPr eaLnBrk="1" hangingPunct="1">
              <a:spcBef>
                <a:spcPct val="50000"/>
              </a:spcBef>
            </a:pPr>
            <a:r>
              <a:rPr lang="en-US">
                <a:latin typeface="Cambria" panose="02040503050406030204" pitchFamily="18" charset="0"/>
              </a:rPr>
              <a:t>Place/ Distribution</a:t>
            </a:r>
          </a:p>
        </p:txBody>
      </p:sp>
      <p:sp>
        <p:nvSpPr>
          <p:cNvPr id="64528" name="Line 16"/>
          <p:cNvSpPr>
            <a:spLocks noChangeShapeType="1"/>
          </p:cNvSpPr>
          <p:nvPr/>
        </p:nvSpPr>
        <p:spPr bwMode="auto">
          <a:xfrm flipH="1">
            <a:off x="4666126" y="5298143"/>
            <a:ext cx="2209800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latin typeface="Cambria" panose="02040503050406030204" pitchFamily="18" charset="0"/>
            </a:endParaRPr>
          </a:p>
        </p:txBody>
      </p:sp>
      <p:sp>
        <p:nvSpPr>
          <p:cNvPr id="64529" name="Line 17"/>
          <p:cNvSpPr>
            <a:spLocks noChangeShapeType="1"/>
          </p:cNvSpPr>
          <p:nvPr/>
        </p:nvSpPr>
        <p:spPr bwMode="auto">
          <a:xfrm flipH="1">
            <a:off x="3827926" y="4917143"/>
            <a:ext cx="3048000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latin typeface="Cambria" panose="02040503050406030204" pitchFamily="18" charset="0"/>
            </a:endParaRPr>
          </a:p>
        </p:txBody>
      </p:sp>
      <p:sp>
        <p:nvSpPr>
          <p:cNvPr id="64530" name="Line 18"/>
          <p:cNvSpPr>
            <a:spLocks noChangeShapeType="1"/>
          </p:cNvSpPr>
          <p:nvPr/>
        </p:nvSpPr>
        <p:spPr bwMode="auto">
          <a:xfrm flipH="1">
            <a:off x="3856501" y="4459943"/>
            <a:ext cx="3048000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latin typeface="Cambria" panose="02040503050406030204" pitchFamily="18" charset="0"/>
            </a:endParaRPr>
          </a:p>
        </p:txBody>
      </p:sp>
      <p:sp>
        <p:nvSpPr>
          <p:cNvPr id="64531" name="Line 19"/>
          <p:cNvSpPr>
            <a:spLocks noChangeShapeType="1"/>
          </p:cNvSpPr>
          <p:nvPr/>
        </p:nvSpPr>
        <p:spPr bwMode="auto">
          <a:xfrm flipH="1">
            <a:off x="5961526" y="4078943"/>
            <a:ext cx="990600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29830743"/>
      </p:ext>
    </p:extLst>
  </p:cSld>
  <p:clrMapOvr>
    <a:masterClrMapping/>
  </p:clrMapOvr>
  <p:transition spd="med"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Rectangle 1033"/>
          <p:cNvSpPr>
            <a:spLocks noChangeArrowheads="1"/>
          </p:cNvSpPr>
          <p:nvPr/>
        </p:nvSpPr>
        <p:spPr bwMode="auto">
          <a:xfrm>
            <a:off x="2209800" y="2586315"/>
            <a:ext cx="3352800" cy="2012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ts val="800"/>
              </a:spcBef>
              <a:buFont typeface="Arial" panose="020B0604020202020204" pitchFamily="34" charset="0"/>
              <a:defRPr sz="1600" b="1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ts val="3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ts val="3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ts val="3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fontAlgn="base">
              <a:spcBef>
                <a:spcPct val="20000"/>
              </a:spcBef>
              <a:spcAft>
                <a:spcPct val="0"/>
              </a:spcAft>
              <a:buFontTx/>
              <a:buNone/>
            </a:pPr>
            <a:r>
              <a:rPr lang="en-US" sz="2000" b="0">
                <a:solidFill>
                  <a:srgbClr val="000000"/>
                </a:solidFill>
                <a:cs typeface="Arial" panose="020B0604020202020204" pitchFamily="34" charset="0"/>
              </a:rPr>
              <a:t>In developing a business concept, consider the </a:t>
            </a:r>
            <a:r>
              <a:rPr lang="en-US" sz="2000">
                <a:solidFill>
                  <a:srgbClr val="000000"/>
                </a:solidFill>
                <a:cs typeface="Arial" panose="020B0604020202020204" pitchFamily="34" charset="0"/>
              </a:rPr>
              <a:t>features </a:t>
            </a:r>
            <a:r>
              <a:rPr lang="en-US" sz="2000" b="0">
                <a:solidFill>
                  <a:srgbClr val="000000"/>
                </a:solidFill>
                <a:cs typeface="Arial" panose="020B0604020202020204" pitchFamily="34" charset="0"/>
              </a:rPr>
              <a:t>and </a:t>
            </a:r>
            <a:r>
              <a:rPr lang="en-US" sz="2000">
                <a:solidFill>
                  <a:srgbClr val="000000"/>
                </a:solidFill>
                <a:cs typeface="Arial" panose="020B0604020202020204" pitchFamily="34" charset="0"/>
              </a:rPr>
              <a:t>benefits </a:t>
            </a:r>
            <a:r>
              <a:rPr lang="en-US" sz="2000" b="0">
                <a:solidFill>
                  <a:srgbClr val="000000"/>
                </a:solidFill>
                <a:cs typeface="Arial" panose="020B0604020202020204" pitchFamily="34" charset="0"/>
              </a:rPr>
              <a:t>your product or service offers.</a:t>
            </a:r>
          </a:p>
        </p:txBody>
      </p:sp>
      <p:sp>
        <p:nvSpPr>
          <p:cNvPr id="7" name="AutoShape 1035"/>
          <p:cNvSpPr>
            <a:spLocks noChangeArrowheads="1"/>
          </p:cNvSpPr>
          <p:nvPr/>
        </p:nvSpPr>
        <p:spPr bwMode="auto">
          <a:xfrm>
            <a:off x="6318251" y="4433046"/>
            <a:ext cx="3765550" cy="1449388"/>
          </a:xfrm>
          <a:prstGeom prst="roundRect">
            <a:avLst>
              <a:gd name="adj" fmla="val 10704"/>
            </a:avLst>
          </a:prstGeom>
          <a:solidFill>
            <a:srgbClr val="005496"/>
          </a:solidFill>
          <a:ln>
            <a:noFill/>
          </a:ln>
          <a:effectLst>
            <a:prstShdw prst="shdw17" dist="35921" dir="2700000">
              <a:srgbClr val="00325A"/>
            </a:prstShdw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  <p:txBody>
          <a:bodyPr tIns="73152"/>
          <a:lstStyle>
            <a:lvl1pPr>
              <a:spcBef>
                <a:spcPts val="800"/>
              </a:spcBef>
              <a:buFont typeface="Arial" panose="020B0604020202020204" pitchFamily="34" charset="0"/>
              <a:defRPr sz="1600" b="1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ts val="3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ts val="3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ts val="3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ctr" fontAlgn="base">
              <a:spcBef>
                <a:spcPct val="45000"/>
              </a:spcBef>
              <a:spcAft>
                <a:spcPct val="0"/>
              </a:spcAft>
              <a:buFontTx/>
              <a:buNone/>
            </a:pPr>
            <a:r>
              <a:rPr lang="en-US" sz="1800">
                <a:solidFill>
                  <a:srgbClr val="FFFFFF"/>
                </a:solidFill>
                <a:cs typeface="Arial" panose="020B0604020202020204" pitchFamily="34" charset="0"/>
              </a:rPr>
              <a:t>BENEFITS</a:t>
            </a:r>
          </a:p>
          <a:p>
            <a:pPr fontAlgn="base">
              <a:spcBef>
                <a:spcPct val="45000"/>
              </a:spcBef>
              <a:spcAft>
                <a:spcPct val="0"/>
              </a:spcAft>
              <a:buFontTx/>
              <a:buNone/>
            </a:pPr>
            <a:r>
              <a:rPr lang="en-US" sz="1800" b="0">
                <a:solidFill>
                  <a:srgbClr val="FFFFFF"/>
                </a:solidFill>
                <a:cs typeface="Arial" panose="020B0604020202020204" pitchFamily="34" charset="0"/>
              </a:rPr>
              <a:t>things that promote or enhance the value of a product or a service to the customer</a:t>
            </a:r>
          </a:p>
        </p:txBody>
      </p:sp>
      <p:sp>
        <p:nvSpPr>
          <p:cNvPr id="10245" name="Rectangle 2"/>
          <p:cNvSpPr>
            <a:spLocks noChangeArrowheads="1"/>
          </p:cNvSpPr>
          <p:nvPr/>
        </p:nvSpPr>
        <p:spPr bwMode="auto">
          <a:xfrm>
            <a:off x="3810001" y="1066801"/>
            <a:ext cx="394255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ts val="800"/>
              </a:spcBef>
              <a:buFont typeface="Arial" panose="020B0604020202020204" pitchFamily="34" charset="0"/>
              <a:defRPr sz="1600" b="1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ts val="3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ts val="3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ts val="3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sz="2400" dirty="0">
                <a:solidFill>
                  <a:srgbClr val="008F4C"/>
                </a:solidFill>
                <a:latin typeface="Calibri Light" panose="020F0302020204030204" pitchFamily="34" charset="0"/>
              </a:rPr>
              <a:t>Developing a Business Concept</a:t>
            </a:r>
            <a:endParaRPr lang="en-US" sz="2400" b="0" dirty="0">
              <a:solidFill>
                <a:srgbClr val="000000"/>
              </a:solidFill>
              <a:latin typeface="Calibri Light" panose="020F03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10246" name="Picture 5" descr="http://image.shutterstock.com/display_pic_with_logo/248635/128215826/stock-photo-a-magnifying-glass-hovering-over-several-copies-of-the-word-features-and-finding-the-word-benefits-12821582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570"/>
          <a:stretch>
            <a:fillRect/>
          </a:stretch>
        </p:blipFill>
        <p:spPr bwMode="auto">
          <a:xfrm>
            <a:off x="5562601" y="2206903"/>
            <a:ext cx="2638425" cy="2081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itle 1"/>
          <p:cNvSpPr txBox="1">
            <a:spLocks/>
          </p:cNvSpPr>
          <p:nvPr/>
        </p:nvSpPr>
        <p:spPr>
          <a:xfrm>
            <a:off x="1223682" y="361951"/>
            <a:ext cx="9722224" cy="549275"/>
          </a:xfrm>
          <a:prstGeom prst="rect">
            <a:avLst/>
          </a:prstGeom>
        </p:spPr>
        <p:txBody>
          <a:bodyPr anchor="ctr"/>
          <a:lstStyle>
            <a:lvl1pPr algn="l" defTabSz="914400" rtl="0" eaLnBrk="1" latinLnBrk="0" hangingPunct="1">
              <a:spcBef>
                <a:spcPct val="0"/>
              </a:spcBef>
              <a:buNone/>
              <a:defRPr sz="28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fontAlgn="base">
              <a:spcAft>
                <a:spcPct val="0"/>
              </a:spcAft>
              <a:defRPr/>
            </a:pPr>
            <a:r>
              <a:rPr lang="en-US" sz="3600" b="1" dirty="0">
                <a:solidFill>
                  <a:srgbClr val="000000"/>
                </a:solidFill>
              </a:rPr>
              <a:t>Feasibility Analysis: testing AN OPPORTUNITY</a:t>
            </a:r>
          </a:p>
        </p:txBody>
      </p:sp>
    </p:spTree>
    <p:extLst>
      <p:ext uri="{BB962C8B-B14F-4D97-AF65-F5344CB8AC3E}">
        <p14:creationId xmlns:p14="http://schemas.microsoft.com/office/powerpoint/2010/main" val="2629940967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solidFill>
                  <a:srgbClr val="7B9899"/>
                </a:solidFill>
              </a:rPr>
              <a:t>Marketing study includes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sz="quarter" idx="4294967295"/>
          </p:nvPr>
        </p:nvSpPr>
        <p:spPr>
          <a:xfrm>
            <a:off x="2438400" y="1882775"/>
            <a:ext cx="7199086" cy="4216400"/>
          </a:xfrm>
        </p:spPr>
        <p:txBody>
          <a:bodyPr/>
          <a:lstStyle/>
          <a:p>
            <a:pPr marL="514350" indent="-514350" eaLnBrk="1" fontAlgn="auto" hangingPunct="1"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sz="2400" dirty="0"/>
              <a:t>What is marketing study?</a:t>
            </a:r>
          </a:p>
          <a:p>
            <a:pPr marL="514350" indent="-514350" eaLnBrk="1" fontAlgn="auto" hangingPunct="1"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sz="2400" dirty="0"/>
              <a:t>What is marketing Mix?</a:t>
            </a:r>
          </a:p>
          <a:p>
            <a:pPr marL="514350" indent="-514350" eaLnBrk="1" fontAlgn="auto" hangingPunct="1"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sz="2400" dirty="0"/>
              <a:t>What is market structure?</a:t>
            </a:r>
          </a:p>
          <a:p>
            <a:pPr marL="514350" indent="-514350" eaLnBrk="1" fontAlgn="auto" hangingPunct="1"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sz="2400" dirty="0"/>
              <a:t>What is the  Product-Market Growth Matrix?</a:t>
            </a:r>
          </a:p>
          <a:p>
            <a:pPr marL="514350" indent="-514350" eaLnBrk="1" fontAlgn="auto" hangingPunct="1"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sz="2400" dirty="0"/>
              <a:t>What is SWOT analysis?</a:t>
            </a:r>
          </a:p>
          <a:p>
            <a:pPr marL="514350" indent="-514350" eaLnBrk="1" fontAlgn="auto" hangingPunct="1"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sz="2400" dirty="0"/>
              <a:t>What is competitive profile?</a:t>
            </a:r>
          </a:p>
          <a:p>
            <a:pPr marL="514350" indent="-514350" eaLnBrk="1" fontAlgn="auto" hangingPunct="1"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sz="2400" dirty="0"/>
              <a:t>What is market segmentation?</a:t>
            </a:r>
          </a:p>
          <a:p>
            <a:pPr marL="514350" indent="-514350" eaLnBrk="1" fontAlgn="auto" hangingPunct="1"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sz="2400" dirty="0"/>
              <a:t>What is customer analysis?</a:t>
            </a:r>
          </a:p>
          <a:p>
            <a:pPr eaLnBrk="1" hangingPunct="1">
              <a:buFontTx/>
              <a:buNone/>
              <a:defRPr/>
            </a:pPr>
            <a:endParaRPr lang="en-US" b="1" dirty="0" smtClean="0"/>
          </a:p>
        </p:txBody>
      </p:sp>
    </p:spTree>
    <p:extLst>
      <p:ext uri="{BB962C8B-B14F-4D97-AF65-F5344CB8AC3E}">
        <p14:creationId xmlns:p14="http://schemas.microsoft.com/office/powerpoint/2010/main" val="336268875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2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22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22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22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22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1229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1" grpId="0" build="p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210" name="Rectangle 2"/>
          <p:cNvSpPr>
            <a:spLocks noGrp="1" noChangeArrowheads="1"/>
          </p:cNvSpPr>
          <p:nvPr>
            <p:ph idx="4294967295"/>
          </p:nvPr>
        </p:nvSpPr>
        <p:spPr>
          <a:xfrm>
            <a:off x="497541" y="403225"/>
            <a:ext cx="11228294" cy="5916893"/>
          </a:xfrm>
        </p:spPr>
        <p:txBody>
          <a:bodyPr rtlCol="0">
            <a:normAutofit fontScale="92500" lnSpcReduction="20000"/>
          </a:bodyPr>
          <a:lstStyle/>
          <a:p>
            <a:pPr eaLnBrk="1" fontAlgn="auto" hangingPunct="1">
              <a:lnSpc>
                <a:spcPct val="110000"/>
              </a:lnSpc>
              <a:spcAft>
                <a:spcPts val="0"/>
              </a:spcAft>
              <a:buNone/>
              <a:defRPr/>
            </a:pPr>
            <a:r>
              <a:rPr lang="en-US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pperplate Gothic Bold" panose="020E0705020206020404" pitchFamily="34" charset="0"/>
              </a:rPr>
              <a:t>ASPEK PEMASARAN</a:t>
            </a:r>
          </a:p>
          <a:p>
            <a:pPr eaLnBrk="1" fontAlgn="auto" hangingPunct="1">
              <a:lnSpc>
                <a:spcPct val="110000"/>
              </a:lnSpc>
              <a:spcAft>
                <a:spcPts val="0"/>
              </a:spcAft>
              <a:buNone/>
              <a:defRPr/>
            </a:pPr>
            <a:endParaRPr lang="en-US" sz="1800" b="1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US" sz="18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mbria" panose="02040503050406030204" pitchFamily="18" charset="0"/>
              </a:rPr>
              <a:t>Segmenting </a:t>
            </a:r>
            <a:r>
              <a:rPr lang="en-US" sz="1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ambria" panose="02040503050406030204" pitchFamily="18" charset="0"/>
              </a:rPr>
              <a:t>:</a:t>
            </a:r>
          </a:p>
          <a:p>
            <a:pPr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US" sz="18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Cambria" panose="02040503050406030204" pitchFamily="18" charset="0"/>
              </a:rPr>
              <a:t>Dasar-dasar</a:t>
            </a:r>
            <a:r>
              <a:rPr lang="en-US" sz="1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mbria" panose="02040503050406030204" pitchFamily="18" charset="0"/>
              </a:rPr>
              <a:t> </a:t>
            </a:r>
            <a:r>
              <a:rPr lang="en-US" sz="18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ambria" panose="02040503050406030204" pitchFamily="18" charset="0"/>
              </a:rPr>
              <a:t>segmentasi</a:t>
            </a:r>
            <a:r>
              <a:rPr lang="en-US"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Cambria" panose="02040503050406030204" pitchFamily="18" charset="0"/>
              </a:rPr>
              <a:t> :</a:t>
            </a:r>
          </a:p>
          <a:p>
            <a:pPr marL="685800"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8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Cambria" panose="02040503050406030204" pitchFamily="18" charset="0"/>
              </a:rPr>
              <a:t>Geografis</a:t>
            </a:r>
            <a:r>
              <a:rPr lang="en-US" sz="1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mbria" panose="02040503050406030204" pitchFamily="18" charset="0"/>
              </a:rPr>
              <a:t> </a:t>
            </a:r>
            <a:r>
              <a:rPr lang="en-US"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Cambria" panose="02040503050406030204" pitchFamily="18" charset="0"/>
              </a:rPr>
              <a:t>: </a:t>
            </a:r>
            <a:r>
              <a:rPr lang="en-US" sz="18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ambria" panose="02040503050406030204" pitchFamily="18" charset="0"/>
              </a:rPr>
              <a:t>daerah</a:t>
            </a:r>
            <a:r>
              <a:rPr lang="en-US"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Cambria" panose="02040503050406030204" pitchFamily="18" charset="0"/>
              </a:rPr>
              <a:t> </a:t>
            </a:r>
            <a:r>
              <a:rPr lang="en-US" sz="18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ambria" panose="02040503050406030204" pitchFamily="18" charset="0"/>
              </a:rPr>
              <a:t>sejuk</a:t>
            </a:r>
            <a:r>
              <a:rPr lang="en-US"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Cambria" panose="02040503050406030204" pitchFamily="18" charset="0"/>
              </a:rPr>
              <a:t>, </a:t>
            </a:r>
            <a:r>
              <a:rPr lang="en-US" sz="18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ambria" panose="02040503050406030204" pitchFamily="18" charset="0"/>
              </a:rPr>
              <a:t>panas</a:t>
            </a:r>
            <a:r>
              <a:rPr lang="en-US"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Cambria" panose="02040503050406030204" pitchFamily="18" charset="0"/>
              </a:rPr>
              <a:t>, </a:t>
            </a:r>
            <a:r>
              <a:rPr lang="en-US" sz="18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ambria" panose="02040503050406030204" pitchFamily="18" charset="0"/>
              </a:rPr>
              <a:t>pantai</a:t>
            </a:r>
            <a:r>
              <a:rPr lang="en-US"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Cambria" panose="02040503050406030204" pitchFamily="18" charset="0"/>
              </a:rPr>
              <a:t> </a:t>
            </a:r>
            <a:r>
              <a:rPr lang="en-US" sz="18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ambria" panose="02040503050406030204" pitchFamily="18" charset="0"/>
              </a:rPr>
              <a:t>dll</a:t>
            </a:r>
            <a:endParaRPr lang="en-US" sz="1800" dirty="0">
              <a:solidFill>
                <a:schemeClr val="tx1">
                  <a:lumMod val="85000"/>
                  <a:lumOff val="15000"/>
                </a:schemeClr>
              </a:solidFill>
              <a:latin typeface="Cambria" panose="02040503050406030204" pitchFamily="18" charset="0"/>
            </a:endParaRPr>
          </a:p>
          <a:p>
            <a:pPr marL="685800"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8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Cambria" panose="02040503050406030204" pitchFamily="18" charset="0"/>
              </a:rPr>
              <a:t>Demografis</a:t>
            </a:r>
            <a:r>
              <a:rPr lang="en-US" sz="1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mbria" panose="02040503050406030204" pitchFamily="18" charset="0"/>
              </a:rPr>
              <a:t> </a:t>
            </a:r>
            <a:r>
              <a:rPr lang="en-US"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Cambria" panose="02040503050406030204" pitchFamily="18" charset="0"/>
              </a:rPr>
              <a:t>: </a:t>
            </a:r>
            <a:r>
              <a:rPr lang="en-US" sz="18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ambria" panose="02040503050406030204" pitchFamily="18" charset="0"/>
              </a:rPr>
              <a:t>umur</a:t>
            </a:r>
            <a:r>
              <a:rPr lang="en-US"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Cambria" panose="02040503050406030204" pitchFamily="18" charset="0"/>
              </a:rPr>
              <a:t>, </a:t>
            </a:r>
            <a:r>
              <a:rPr lang="en-US" sz="18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ambria" panose="02040503050406030204" pitchFamily="18" charset="0"/>
              </a:rPr>
              <a:t>jenis</a:t>
            </a:r>
            <a:r>
              <a:rPr lang="en-US"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Cambria" panose="02040503050406030204" pitchFamily="18" charset="0"/>
              </a:rPr>
              <a:t> </a:t>
            </a:r>
            <a:r>
              <a:rPr lang="en-US" sz="18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ambria" panose="02040503050406030204" pitchFamily="18" charset="0"/>
              </a:rPr>
              <a:t>kelamin</a:t>
            </a:r>
            <a:r>
              <a:rPr lang="en-US"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Cambria" panose="02040503050406030204" pitchFamily="18" charset="0"/>
              </a:rPr>
              <a:t>, agama, </a:t>
            </a:r>
            <a:r>
              <a:rPr lang="en-US" sz="18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ambria" panose="02040503050406030204" pitchFamily="18" charset="0"/>
              </a:rPr>
              <a:t>pendidikan</a:t>
            </a:r>
            <a:r>
              <a:rPr lang="en-US"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Cambria" panose="02040503050406030204" pitchFamily="18" charset="0"/>
              </a:rPr>
              <a:t>, </a:t>
            </a:r>
            <a:r>
              <a:rPr lang="en-US" sz="18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ambria" panose="02040503050406030204" pitchFamily="18" charset="0"/>
              </a:rPr>
              <a:t>kepadatan</a:t>
            </a:r>
            <a:r>
              <a:rPr lang="en-US"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Cambria" panose="02040503050406030204" pitchFamily="18" charset="0"/>
              </a:rPr>
              <a:t>, </a:t>
            </a:r>
            <a:r>
              <a:rPr lang="en-US" sz="18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ambria" panose="02040503050406030204" pitchFamily="18" charset="0"/>
              </a:rPr>
              <a:t>penghasilan</a:t>
            </a:r>
            <a:r>
              <a:rPr lang="en-US"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Cambria" panose="02040503050406030204" pitchFamily="18" charset="0"/>
              </a:rPr>
              <a:t>.</a:t>
            </a:r>
          </a:p>
          <a:p>
            <a:pPr marL="685800"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8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Cambria" panose="02040503050406030204" pitchFamily="18" charset="0"/>
              </a:rPr>
              <a:t>Sosiologis</a:t>
            </a:r>
            <a:r>
              <a:rPr lang="en-US" sz="1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mbria" panose="02040503050406030204" pitchFamily="18" charset="0"/>
              </a:rPr>
              <a:t> </a:t>
            </a:r>
            <a:r>
              <a:rPr lang="en-US"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Cambria" panose="02040503050406030204" pitchFamily="18" charset="0"/>
              </a:rPr>
              <a:t>: </a:t>
            </a:r>
            <a:r>
              <a:rPr lang="en-US" sz="18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ambria" panose="02040503050406030204" pitchFamily="18" charset="0"/>
              </a:rPr>
              <a:t>kel</a:t>
            </a:r>
            <a:r>
              <a:rPr lang="en-US"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Cambria" panose="02040503050406030204" pitchFamily="18" charset="0"/>
              </a:rPr>
              <a:t>. </a:t>
            </a:r>
            <a:r>
              <a:rPr lang="en-US" sz="18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ambria" panose="02040503050406030204" pitchFamily="18" charset="0"/>
              </a:rPr>
              <a:t>Budaya</a:t>
            </a:r>
            <a:r>
              <a:rPr lang="en-US"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Cambria" panose="02040503050406030204" pitchFamily="18" charset="0"/>
              </a:rPr>
              <a:t>, </a:t>
            </a:r>
            <a:r>
              <a:rPr lang="en-US" sz="18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ambria" panose="02040503050406030204" pitchFamily="18" charset="0"/>
              </a:rPr>
              <a:t>klas</a:t>
            </a:r>
            <a:r>
              <a:rPr lang="en-US"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Cambria" panose="02040503050406030204" pitchFamily="18" charset="0"/>
              </a:rPr>
              <a:t> </a:t>
            </a:r>
            <a:r>
              <a:rPr lang="en-US" sz="18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ambria" panose="02040503050406030204" pitchFamily="18" charset="0"/>
              </a:rPr>
              <a:t>sosial</a:t>
            </a:r>
            <a:r>
              <a:rPr lang="en-US"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Cambria" panose="02040503050406030204" pitchFamily="18" charset="0"/>
              </a:rPr>
              <a:t>, </a:t>
            </a:r>
            <a:r>
              <a:rPr lang="en-US" sz="18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ambria" panose="02040503050406030204" pitchFamily="18" charset="0"/>
              </a:rPr>
              <a:t>dsb</a:t>
            </a:r>
            <a:r>
              <a:rPr lang="en-US"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Cambria" panose="02040503050406030204" pitchFamily="18" charset="0"/>
              </a:rPr>
              <a:t>.</a:t>
            </a:r>
          </a:p>
          <a:p>
            <a:pPr marL="685800"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8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Cambria" panose="02040503050406030204" pitchFamily="18" charset="0"/>
              </a:rPr>
              <a:t>Psikografis</a:t>
            </a:r>
            <a:r>
              <a:rPr lang="en-US" sz="1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mbria" panose="02040503050406030204" pitchFamily="18" charset="0"/>
              </a:rPr>
              <a:t> </a:t>
            </a:r>
            <a:r>
              <a:rPr lang="en-US"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Cambria" panose="02040503050406030204" pitchFamily="18" charset="0"/>
              </a:rPr>
              <a:t>: </a:t>
            </a:r>
            <a:r>
              <a:rPr lang="en-US" sz="18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ambria" panose="02040503050406030204" pitchFamily="18" charset="0"/>
              </a:rPr>
              <a:t>kepribadian</a:t>
            </a:r>
            <a:r>
              <a:rPr lang="en-US"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Cambria" panose="02040503050406030204" pitchFamily="18" charset="0"/>
              </a:rPr>
              <a:t>, </a:t>
            </a:r>
            <a:r>
              <a:rPr lang="en-US" sz="18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ambria" panose="02040503050406030204" pitchFamily="18" charset="0"/>
              </a:rPr>
              <a:t>sikap</a:t>
            </a:r>
            <a:r>
              <a:rPr lang="en-US"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Cambria" panose="02040503050406030204" pitchFamily="18" charset="0"/>
              </a:rPr>
              <a:t>, </a:t>
            </a:r>
            <a:r>
              <a:rPr lang="en-US" sz="18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ambria" panose="02040503050406030204" pitchFamily="18" charset="0"/>
              </a:rPr>
              <a:t>manfaat</a:t>
            </a:r>
            <a:r>
              <a:rPr lang="en-US"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Cambria" panose="02040503050406030204" pitchFamily="18" charset="0"/>
              </a:rPr>
              <a:t> </a:t>
            </a:r>
            <a:r>
              <a:rPr lang="en-US" sz="18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ambria" panose="02040503050406030204" pitchFamily="18" charset="0"/>
              </a:rPr>
              <a:t>produk</a:t>
            </a:r>
            <a:r>
              <a:rPr lang="en-US"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Cambria" panose="02040503050406030204" pitchFamily="18" charset="0"/>
              </a:rPr>
              <a:t>, </a:t>
            </a:r>
            <a:r>
              <a:rPr lang="en-US" sz="18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ambria" panose="02040503050406030204" pitchFamily="18" charset="0"/>
              </a:rPr>
              <a:t>dsb</a:t>
            </a:r>
            <a:endParaRPr lang="en-US" sz="1800" dirty="0">
              <a:solidFill>
                <a:schemeClr val="tx1">
                  <a:lumMod val="85000"/>
                  <a:lumOff val="15000"/>
                </a:schemeClr>
              </a:solidFill>
              <a:latin typeface="Cambria" panose="02040503050406030204" pitchFamily="18" charset="0"/>
            </a:endParaRPr>
          </a:p>
          <a:p>
            <a:pPr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US" sz="18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ambria" panose="02040503050406030204" pitchFamily="18" charset="0"/>
              </a:rPr>
              <a:t>Syarat</a:t>
            </a:r>
            <a:r>
              <a:rPr lang="en-US"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Cambria" panose="02040503050406030204" pitchFamily="18" charset="0"/>
              </a:rPr>
              <a:t> </a:t>
            </a:r>
            <a:r>
              <a:rPr lang="en-US" sz="18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ambria" panose="02040503050406030204" pitchFamily="18" charset="0"/>
              </a:rPr>
              <a:t>segmentasi</a:t>
            </a:r>
            <a:r>
              <a:rPr lang="en-US"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Cambria" panose="02040503050406030204" pitchFamily="18" charset="0"/>
              </a:rPr>
              <a:t> : measurability, accessibility, </a:t>
            </a:r>
            <a:r>
              <a:rPr lang="en-US" sz="18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ambria" panose="02040503050406030204" pitchFamily="18" charset="0"/>
              </a:rPr>
              <a:t>substantiability</a:t>
            </a:r>
            <a:endParaRPr lang="en-US" sz="1800" dirty="0">
              <a:solidFill>
                <a:schemeClr val="tx1">
                  <a:lumMod val="85000"/>
                  <a:lumOff val="15000"/>
                </a:schemeClr>
              </a:solidFill>
              <a:latin typeface="Cambria" panose="02040503050406030204" pitchFamily="18" charset="0"/>
            </a:endParaRPr>
          </a:p>
          <a:p>
            <a:pPr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endParaRPr lang="en-US" sz="1800" b="1" dirty="0">
              <a:solidFill>
                <a:schemeClr val="tx1">
                  <a:lumMod val="85000"/>
                  <a:lumOff val="15000"/>
                </a:schemeClr>
              </a:solidFill>
              <a:latin typeface="Cambria" panose="02040503050406030204" pitchFamily="18" charset="0"/>
            </a:endParaRPr>
          </a:p>
          <a:p>
            <a:pPr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US" sz="1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ambria" panose="02040503050406030204" pitchFamily="18" charset="0"/>
              </a:rPr>
              <a:t>Targeting :</a:t>
            </a:r>
          </a:p>
          <a:p>
            <a:pPr marL="0" indent="0"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US" sz="18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Cambria" panose="02040503050406030204" pitchFamily="18" charset="0"/>
              </a:rPr>
              <a:t>Ukuran</a:t>
            </a:r>
            <a:r>
              <a:rPr lang="en-US" sz="1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mbria" panose="02040503050406030204" pitchFamily="18" charset="0"/>
              </a:rPr>
              <a:t> </a:t>
            </a:r>
            <a:r>
              <a:rPr lang="en-US" sz="18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ambria" panose="02040503050406030204" pitchFamily="18" charset="0"/>
              </a:rPr>
              <a:t>dan</a:t>
            </a:r>
            <a:r>
              <a:rPr lang="en-US"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Cambria" panose="02040503050406030204" pitchFamily="18" charset="0"/>
              </a:rPr>
              <a:t> </a:t>
            </a:r>
            <a:r>
              <a:rPr lang="en-US" sz="18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ambria" panose="02040503050406030204" pitchFamily="18" charset="0"/>
              </a:rPr>
              <a:t>pertumbuhan</a:t>
            </a:r>
            <a:r>
              <a:rPr lang="en-US"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Cambria" panose="02040503050406030204" pitchFamily="18" charset="0"/>
              </a:rPr>
              <a:t> </a:t>
            </a:r>
            <a:r>
              <a:rPr lang="en-US" sz="18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ambria" panose="02040503050406030204" pitchFamily="18" charset="0"/>
              </a:rPr>
              <a:t>segmen</a:t>
            </a:r>
            <a:r>
              <a:rPr lang="en-US"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Cambria" panose="02040503050406030204" pitchFamily="18" charset="0"/>
              </a:rPr>
              <a:t>, </a:t>
            </a:r>
            <a:r>
              <a:rPr lang="en-US" sz="18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ambria" panose="02040503050406030204" pitchFamily="18" charset="0"/>
              </a:rPr>
              <a:t>kemenarikan</a:t>
            </a:r>
            <a:r>
              <a:rPr lang="en-US"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Cambria" panose="02040503050406030204" pitchFamily="18" charset="0"/>
              </a:rPr>
              <a:t> </a:t>
            </a:r>
            <a:r>
              <a:rPr lang="en-US" sz="18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ambria" panose="02040503050406030204" pitchFamily="18" charset="0"/>
              </a:rPr>
              <a:t>struktur</a:t>
            </a:r>
            <a:r>
              <a:rPr lang="en-US"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Cambria" panose="02040503050406030204" pitchFamily="18" charset="0"/>
              </a:rPr>
              <a:t> </a:t>
            </a:r>
            <a:r>
              <a:rPr lang="en-US" sz="18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ambria" panose="02040503050406030204" pitchFamily="18" charset="0"/>
              </a:rPr>
              <a:t>segmen</a:t>
            </a:r>
            <a:r>
              <a:rPr lang="en-US"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Cambria" panose="02040503050406030204" pitchFamily="18" charset="0"/>
              </a:rPr>
              <a:t> (profitable), </a:t>
            </a:r>
            <a:r>
              <a:rPr lang="en-US" sz="18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ambria" panose="02040503050406030204" pitchFamily="18" charset="0"/>
              </a:rPr>
              <a:t>dan</a:t>
            </a:r>
            <a:r>
              <a:rPr lang="en-US"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Cambria" panose="02040503050406030204" pitchFamily="18" charset="0"/>
              </a:rPr>
              <a:t> </a:t>
            </a:r>
            <a:r>
              <a:rPr lang="en-US" sz="18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ambria" panose="02040503050406030204" pitchFamily="18" charset="0"/>
              </a:rPr>
              <a:t>sasaran</a:t>
            </a:r>
            <a:r>
              <a:rPr lang="en-US"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Cambria" panose="02040503050406030204" pitchFamily="18" charset="0"/>
              </a:rPr>
              <a:t> &amp; </a:t>
            </a:r>
            <a:r>
              <a:rPr lang="en-US" sz="18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ambria" panose="02040503050406030204" pitchFamily="18" charset="0"/>
              </a:rPr>
              <a:t>sumber</a:t>
            </a:r>
            <a:r>
              <a:rPr lang="en-US"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Cambria" panose="02040503050406030204" pitchFamily="18" charset="0"/>
              </a:rPr>
              <a:t> </a:t>
            </a:r>
            <a:r>
              <a:rPr lang="en-US" sz="18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ambria" panose="02040503050406030204" pitchFamily="18" charset="0"/>
              </a:rPr>
              <a:t>daya</a:t>
            </a:r>
            <a:r>
              <a:rPr lang="en-US"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Cambria" panose="02040503050406030204" pitchFamily="18" charset="0"/>
              </a:rPr>
              <a:t> yang </a:t>
            </a:r>
            <a:r>
              <a:rPr lang="en-US" sz="18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ambria" panose="02040503050406030204" pitchFamily="18" charset="0"/>
              </a:rPr>
              <a:t>dimiliki</a:t>
            </a:r>
            <a:r>
              <a:rPr lang="en-US"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Cambria" panose="02040503050406030204" pitchFamily="18" charset="0"/>
              </a:rPr>
              <a:t>.</a:t>
            </a:r>
          </a:p>
          <a:p>
            <a:pPr marL="0" indent="0"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US" sz="18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Cambria" panose="02040503050406030204" pitchFamily="18" charset="0"/>
              </a:rPr>
              <a:t>Alternatif</a:t>
            </a:r>
            <a:r>
              <a:rPr lang="en-US" sz="1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mbria" panose="02040503050406030204" pitchFamily="18" charset="0"/>
              </a:rPr>
              <a:t> </a:t>
            </a:r>
            <a:r>
              <a:rPr lang="en-US" sz="18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ambria" panose="02040503050406030204" pitchFamily="18" charset="0"/>
              </a:rPr>
              <a:t>pasar</a:t>
            </a:r>
            <a:r>
              <a:rPr lang="en-US"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Cambria" panose="02040503050406030204" pitchFamily="18" charset="0"/>
              </a:rPr>
              <a:t> </a:t>
            </a:r>
            <a:r>
              <a:rPr lang="en-US" sz="18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ambria" panose="02040503050406030204" pitchFamily="18" charset="0"/>
              </a:rPr>
              <a:t>sasaran</a:t>
            </a:r>
            <a:r>
              <a:rPr lang="en-US"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Cambria" panose="02040503050406030204" pitchFamily="18" charset="0"/>
              </a:rPr>
              <a:t> : undifferentiated marketing (</a:t>
            </a:r>
            <a:r>
              <a:rPr lang="en-US" sz="18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ambria" panose="02040503050406030204" pitchFamily="18" charset="0"/>
              </a:rPr>
              <a:t>produk</a:t>
            </a:r>
            <a:r>
              <a:rPr lang="en-US"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Cambria" panose="02040503050406030204" pitchFamily="18" charset="0"/>
              </a:rPr>
              <a:t> </a:t>
            </a:r>
            <a:r>
              <a:rPr lang="en-US" sz="18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ambria" panose="02040503050406030204" pitchFamily="18" charset="0"/>
              </a:rPr>
              <a:t>tunggal</a:t>
            </a:r>
            <a:r>
              <a:rPr lang="en-US"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Cambria" panose="02040503050406030204" pitchFamily="18" charset="0"/>
              </a:rPr>
              <a:t>), differentiated marketing (</a:t>
            </a:r>
            <a:r>
              <a:rPr lang="en-US" sz="18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ambria" panose="02040503050406030204" pitchFamily="18" charset="0"/>
              </a:rPr>
              <a:t>produk</a:t>
            </a:r>
            <a:r>
              <a:rPr lang="en-US"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Cambria" panose="02040503050406030204" pitchFamily="18" charset="0"/>
              </a:rPr>
              <a:t> </a:t>
            </a:r>
            <a:r>
              <a:rPr lang="en-US" sz="18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ambria" panose="02040503050406030204" pitchFamily="18" charset="0"/>
              </a:rPr>
              <a:t>berbeda</a:t>
            </a:r>
            <a:r>
              <a:rPr lang="en-US"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Cambria" panose="02040503050406030204" pitchFamily="18" charset="0"/>
              </a:rPr>
              <a:t> </a:t>
            </a:r>
            <a:r>
              <a:rPr lang="en-US" sz="18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ambria" panose="02040503050406030204" pitchFamily="18" charset="0"/>
              </a:rPr>
              <a:t>untuk</a:t>
            </a:r>
            <a:r>
              <a:rPr lang="en-US"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Cambria" panose="02040503050406030204" pitchFamily="18" charset="0"/>
              </a:rPr>
              <a:t> </a:t>
            </a:r>
            <a:r>
              <a:rPr lang="en-US" sz="18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ambria" panose="02040503050406030204" pitchFamily="18" charset="0"/>
              </a:rPr>
              <a:t>pasar</a:t>
            </a:r>
            <a:r>
              <a:rPr lang="en-US"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Cambria" panose="02040503050406030204" pitchFamily="18" charset="0"/>
              </a:rPr>
              <a:t> </a:t>
            </a:r>
            <a:r>
              <a:rPr lang="en-US" sz="18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ambria" panose="02040503050406030204" pitchFamily="18" charset="0"/>
              </a:rPr>
              <a:t>berbeda</a:t>
            </a:r>
            <a:r>
              <a:rPr lang="en-US"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Cambria" panose="02040503050406030204" pitchFamily="18" charset="0"/>
              </a:rPr>
              <a:t>), concentrated marketing (</a:t>
            </a:r>
            <a:r>
              <a:rPr lang="en-US" sz="18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ambria" panose="02040503050406030204" pitchFamily="18" charset="0"/>
              </a:rPr>
              <a:t>pada</a:t>
            </a:r>
            <a:r>
              <a:rPr lang="en-US"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Cambria" panose="02040503050406030204" pitchFamily="18" charset="0"/>
              </a:rPr>
              <a:t> </a:t>
            </a:r>
            <a:r>
              <a:rPr lang="en-US" sz="18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ambria" panose="02040503050406030204" pitchFamily="18" charset="0"/>
              </a:rPr>
              <a:t>pembeli</a:t>
            </a:r>
            <a:r>
              <a:rPr lang="en-US"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Cambria" panose="02040503050406030204" pitchFamily="18" charset="0"/>
              </a:rPr>
              <a:t> </a:t>
            </a:r>
            <a:r>
              <a:rPr lang="en-US" sz="18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ambria" panose="02040503050406030204" pitchFamily="18" charset="0"/>
              </a:rPr>
              <a:t>tertentu</a:t>
            </a:r>
            <a:r>
              <a:rPr lang="en-US"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Cambria" panose="02040503050406030204" pitchFamily="18" charset="0"/>
              </a:rPr>
              <a:t>).</a:t>
            </a:r>
          </a:p>
          <a:p>
            <a:pPr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endParaRPr lang="en-US" sz="1800" b="1" dirty="0">
              <a:solidFill>
                <a:schemeClr val="tx1">
                  <a:lumMod val="85000"/>
                  <a:lumOff val="15000"/>
                </a:schemeClr>
              </a:solidFill>
              <a:latin typeface="Cambria" panose="02040503050406030204" pitchFamily="18" charset="0"/>
            </a:endParaRPr>
          </a:p>
          <a:p>
            <a:pPr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US" sz="1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ambria" panose="02040503050406030204" pitchFamily="18" charset="0"/>
              </a:rPr>
              <a:t>Positioning</a:t>
            </a:r>
          </a:p>
          <a:p>
            <a:pPr marL="0" indent="0"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US" sz="18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Cambria" panose="02040503050406030204" pitchFamily="18" charset="0"/>
              </a:rPr>
              <a:t>Identifikasi</a:t>
            </a:r>
            <a:r>
              <a:rPr lang="en-US" sz="1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mbria" panose="02040503050406030204" pitchFamily="18" charset="0"/>
              </a:rPr>
              <a:t> </a:t>
            </a:r>
            <a:r>
              <a:rPr lang="en-US" sz="18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ambria" panose="02040503050406030204" pitchFamily="18" charset="0"/>
              </a:rPr>
              <a:t>keunggulan</a:t>
            </a:r>
            <a:r>
              <a:rPr lang="en-US"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Cambria" panose="02040503050406030204" pitchFamily="18" charset="0"/>
              </a:rPr>
              <a:t> </a:t>
            </a:r>
            <a:r>
              <a:rPr lang="en-US" sz="18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ambria" panose="02040503050406030204" pitchFamily="18" charset="0"/>
              </a:rPr>
              <a:t>kompetitif</a:t>
            </a:r>
            <a:r>
              <a:rPr lang="en-US"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Cambria" panose="02040503050406030204" pitchFamily="18" charset="0"/>
              </a:rPr>
              <a:t> (</a:t>
            </a:r>
            <a:r>
              <a:rPr lang="en-US" sz="18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ambria" panose="02040503050406030204" pitchFamily="18" charset="0"/>
              </a:rPr>
              <a:t>differensiasi</a:t>
            </a:r>
            <a:r>
              <a:rPr lang="en-US"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Cambria" panose="02040503050406030204" pitchFamily="18" charset="0"/>
              </a:rPr>
              <a:t>),:</a:t>
            </a:r>
          </a:p>
          <a:p>
            <a:pPr marL="685800"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8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Cambria" panose="02040503050406030204" pitchFamily="18" charset="0"/>
              </a:rPr>
              <a:t>Diferensiasi</a:t>
            </a:r>
            <a:r>
              <a:rPr lang="en-US" sz="1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mbria" panose="02040503050406030204" pitchFamily="18" charset="0"/>
              </a:rPr>
              <a:t> </a:t>
            </a:r>
            <a:r>
              <a:rPr lang="en-US" sz="18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ambria" panose="02040503050406030204" pitchFamily="18" charset="0"/>
              </a:rPr>
              <a:t>produk</a:t>
            </a:r>
            <a:r>
              <a:rPr lang="en-US"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Cambria" panose="02040503050406030204" pitchFamily="18" charset="0"/>
              </a:rPr>
              <a:t>, </a:t>
            </a:r>
            <a:r>
              <a:rPr lang="en-US" sz="18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ambria" panose="02040503050406030204" pitchFamily="18" charset="0"/>
              </a:rPr>
              <a:t>Diferensiasi</a:t>
            </a:r>
            <a:r>
              <a:rPr lang="en-US"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Cambria" panose="02040503050406030204" pitchFamily="18" charset="0"/>
              </a:rPr>
              <a:t> </a:t>
            </a:r>
            <a:r>
              <a:rPr lang="en-US" sz="18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ambria" panose="02040503050406030204" pitchFamily="18" charset="0"/>
              </a:rPr>
              <a:t>jasa</a:t>
            </a:r>
            <a:r>
              <a:rPr lang="en-US"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Cambria" panose="02040503050406030204" pitchFamily="18" charset="0"/>
              </a:rPr>
              <a:t>, </a:t>
            </a:r>
            <a:r>
              <a:rPr lang="en-US" sz="18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ambria" panose="02040503050406030204" pitchFamily="18" charset="0"/>
              </a:rPr>
              <a:t>Diferensiasi</a:t>
            </a:r>
            <a:r>
              <a:rPr lang="en-US"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Cambria" panose="02040503050406030204" pitchFamily="18" charset="0"/>
              </a:rPr>
              <a:t> </a:t>
            </a:r>
            <a:r>
              <a:rPr lang="en-US" sz="18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ambria" panose="02040503050406030204" pitchFamily="18" charset="0"/>
              </a:rPr>
              <a:t>personel</a:t>
            </a:r>
            <a:r>
              <a:rPr lang="en-US"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Cambria" panose="02040503050406030204" pitchFamily="18" charset="0"/>
              </a:rPr>
              <a:t>, </a:t>
            </a:r>
            <a:r>
              <a:rPr lang="en-US" sz="18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ambria" panose="02040503050406030204" pitchFamily="18" charset="0"/>
              </a:rPr>
              <a:t>Diferensiasi</a:t>
            </a:r>
            <a:r>
              <a:rPr lang="en-US"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Cambria" panose="02040503050406030204" pitchFamily="18" charset="0"/>
              </a:rPr>
              <a:t> </a:t>
            </a:r>
            <a:r>
              <a:rPr lang="en-US" sz="18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ambria" panose="02040503050406030204" pitchFamily="18" charset="0"/>
              </a:rPr>
              <a:t>citra</a:t>
            </a:r>
            <a:r>
              <a:rPr lang="en-US"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Cambria" panose="02040503050406030204" pitchFamily="18" charset="0"/>
              </a:rPr>
              <a:t>.</a:t>
            </a:r>
          </a:p>
          <a:p>
            <a:pPr marL="685800"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8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Cambria" panose="02040503050406030204" pitchFamily="18" charset="0"/>
              </a:rPr>
              <a:t>Memilih</a:t>
            </a:r>
            <a:r>
              <a:rPr lang="en-US" sz="1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mbria" panose="02040503050406030204" pitchFamily="18" charset="0"/>
              </a:rPr>
              <a:t> </a:t>
            </a:r>
            <a:r>
              <a:rPr lang="en-US" sz="18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ambria" panose="02040503050406030204" pitchFamily="18" charset="0"/>
              </a:rPr>
              <a:t>keunggulan</a:t>
            </a:r>
            <a:r>
              <a:rPr lang="en-US"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Cambria" panose="02040503050406030204" pitchFamily="18" charset="0"/>
              </a:rPr>
              <a:t> </a:t>
            </a:r>
            <a:r>
              <a:rPr lang="en-US" sz="18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ambria" panose="02040503050406030204" pitchFamily="18" charset="0"/>
              </a:rPr>
              <a:t>kompetetif</a:t>
            </a:r>
            <a:r>
              <a:rPr lang="en-US"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Cambria" panose="02040503050406030204" pitchFamily="18" charset="0"/>
              </a:rPr>
              <a:t>:</a:t>
            </a:r>
          </a:p>
          <a:p>
            <a:pPr marL="685800"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8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Cambria" panose="02040503050406030204" pitchFamily="18" charset="0"/>
              </a:rPr>
              <a:t>Berapa</a:t>
            </a:r>
            <a:r>
              <a:rPr lang="en-US" sz="1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mbria" panose="02040503050406030204" pitchFamily="18" charset="0"/>
              </a:rPr>
              <a:t> </a:t>
            </a:r>
            <a:r>
              <a:rPr lang="en-US" sz="18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ambria" panose="02040503050406030204" pitchFamily="18" charset="0"/>
              </a:rPr>
              <a:t>banyak</a:t>
            </a:r>
            <a:r>
              <a:rPr lang="en-US"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Cambria" panose="02040503050406030204" pitchFamily="18" charset="0"/>
              </a:rPr>
              <a:t> </a:t>
            </a:r>
            <a:r>
              <a:rPr lang="en-US" sz="18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ambria" panose="02040503050406030204" pitchFamily="18" charset="0"/>
              </a:rPr>
              <a:t>perbedaan</a:t>
            </a:r>
            <a:r>
              <a:rPr lang="en-US"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Cambria" panose="02040503050406030204" pitchFamily="18" charset="0"/>
              </a:rPr>
              <a:t> </a:t>
            </a:r>
            <a:r>
              <a:rPr lang="en-US" sz="18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ambria" panose="02040503050406030204" pitchFamily="18" charset="0"/>
              </a:rPr>
              <a:t>dipromosikan</a:t>
            </a:r>
            <a:endParaRPr lang="en-US" sz="1800" dirty="0">
              <a:solidFill>
                <a:schemeClr val="tx1">
                  <a:lumMod val="85000"/>
                  <a:lumOff val="15000"/>
                </a:schemeClr>
              </a:solidFill>
              <a:latin typeface="Cambria" panose="02040503050406030204" pitchFamily="18" charset="0"/>
            </a:endParaRPr>
          </a:p>
          <a:p>
            <a:pPr marL="685800"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8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Cambria" panose="02040503050406030204" pitchFamily="18" charset="0"/>
              </a:rPr>
              <a:t>Perbedaan</a:t>
            </a:r>
            <a:r>
              <a:rPr lang="en-US" sz="1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mbria" panose="02040503050406030204" pitchFamily="18" charset="0"/>
              </a:rPr>
              <a:t> </a:t>
            </a:r>
            <a:r>
              <a:rPr lang="en-US"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Cambria" panose="02040503050406030204" pitchFamily="18" charset="0"/>
              </a:rPr>
              <a:t>yang </a:t>
            </a:r>
            <a:r>
              <a:rPr lang="en-US" sz="18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ambria" panose="02040503050406030204" pitchFamily="18" charset="0"/>
              </a:rPr>
              <a:t>dipromosikan</a:t>
            </a:r>
            <a:r>
              <a:rPr lang="en-US"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Cambria" panose="02040503050406030204" pitchFamily="18" charset="0"/>
              </a:rPr>
              <a:t> </a:t>
            </a:r>
            <a:r>
              <a:rPr lang="en-US" sz="18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ambria" panose="02040503050406030204" pitchFamily="18" charset="0"/>
              </a:rPr>
              <a:t>dalam</a:t>
            </a:r>
            <a:r>
              <a:rPr lang="en-US"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Cambria" panose="02040503050406030204" pitchFamily="18" charset="0"/>
              </a:rPr>
              <a:t> </a:t>
            </a:r>
            <a:r>
              <a:rPr lang="en-US" sz="18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ambria" panose="02040503050406030204" pitchFamily="18" charset="0"/>
              </a:rPr>
              <a:t>mewujudkan</a:t>
            </a:r>
            <a:r>
              <a:rPr lang="en-US"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Cambria" panose="02040503050406030204" pitchFamily="18" charset="0"/>
              </a:rPr>
              <a:t> </a:t>
            </a:r>
            <a:r>
              <a:rPr lang="en-US" sz="18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ambria" panose="02040503050406030204" pitchFamily="18" charset="0"/>
              </a:rPr>
              <a:t>dan</a:t>
            </a:r>
            <a:r>
              <a:rPr lang="en-US"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Cambria" panose="02040503050406030204" pitchFamily="18" charset="0"/>
              </a:rPr>
              <a:t> </a:t>
            </a:r>
            <a:r>
              <a:rPr lang="en-US" sz="18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ambria" panose="02040503050406030204" pitchFamily="18" charset="0"/>
              </a:rPr>
              <a:t>mengkomunikasikan</a:t>
            </a:r>
            <a:r>
              <a:rPr lang="en-US"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Cambria" panose="020405030504060302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7887305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25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115671" y="245830"/>
            <a:ext cx="8229600" cy="487362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200" cap="all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Segmentasi</a:t>
            </a:r>
            <a:r>
              <a:rPr lang="en-US" sz="3200" cap="all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, Targeting and Position</a:t>
            </a:r>
          </a:p>
        </p:txBody>
      </p:sp>
      <p:sp>
        <p:nvSpPr>
          <p:cNvPr id="70659" name="Text Box 3"/>
          <p:cNvSpPr txBox="1">
            <a:spLocks noChangeArrowheads="1"/>
          </p:cNvSpPr>
          <p:nvPr/>
        </p:nvSpPr>
        <p:spPr bwMode="auto">
          <a:xfrm>
            <a:off x="2096621" y="829236"/>
            <a:ext cx="2209800" cy="1569660"/>
          </a:xfrm>
          <a:prstGeom prst="rect">
            <a:avLst/>
          </a:prstGeom>
          <a:noFill/>
          <a:ln w="9525" cap="rnd">
            <a:solidFill>
              <a:schemeClr val="tx1"/>
            </a:solidFill>
            <a:prstDash val="sysDot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sz="1600">
                <a:latin typeface="Cambria" panose="02040503050406030204" pitchFamily="18" charset="0"/>
              </a:rPr>
              <a:t>Segmentasi</a:t>
            </a:r>
          </a:p>
          <a:p>
            <a:pPr eaLnBrk="1" hangingPunct="1"/>
            <a:r>
              <a:rPr lang="en-US" sz="1600">
                <a:latin typeface="Cambria" panose="02040503050406030204" pitchFamily="18" charset="0"/>
              </a:rPr>
              <a:t>Identifikasi Segmen</a:t>
            </a:r>
          </a:p>
          <a:p>
            <a:pPr eaLnBrk="1" hangingPunct="1"/>
            <a:endParaRPr lang="en-US" sz="1600">
              <a:latin typeface="Cambria" panose="02040503050406030204" pitchFamily="18" charset="0"/>
            </a:endParaRPr>
          </a:p>
          <a:p>
            <a:pPr eaLnBrk="1" hangingPunct="1"/>
            <a:endParaRPr lang="en-US" sz="1600">
              <a:latin typeface="Cambria" panose="02040503050406030204" pitchFamily="18" charset="0"/>
            </a:endParaRPr>
          </a:p>
          <a:p>
            <a:pPr eaLnBrk="1" hangingPunct="1"/>
            <a:r>
              <a:rPr lang="en-US" sz="1600">
                <a:latin typeface="Cambria" panose="02040503050406030204" pitchFamily="18" charset="0"/>
              </a:rPr>
              <a:t>Mengembangkan Profil setiap segmen</a:t>
            </a:r>
          </a:p>
        </p:txBody>
      </p:sp>
      <p:sp>
        <p:nvSpPr>
          <p:cNvPr id="70660" name="AutoShape 4"/>
          <p:cNvSpPr>
            <a:spLocks noChangeArrowheads="1"/>
          </p:cNvSpPr>
          <p:nvPr/>
        </p:nvSpPr>
        <p:spPr bwMode="auto">
          <a:xfrm>
            <a:off x="3104683" y="1449674"/>
            <a:ext cx="193675" cy="419338"/>
          </a:xfrm>
          <a:prstGeom prst="downArrow">
            <a:avLst>
              <a:gd name="adj1" fmla="val 50000"/>
              <a:gd name="adj2" fmla="val 53689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id-ID">
              <a:latin typeface="Cambria" panose="02040503050406030204" pitchFamily="18" charset="0"/>
            </a:endParaRPr>
          </a:p>
        </p:txBody>
      </p:sp>
      <p:sp>
        <p:nvSpPr>
          <p:cNvPr id="70661" name="Text Box 5"/>
          <p:cNvSpPr txBox="1">
            <a:spLocks noChangeArrowheads="1"/>
          </p:cNvSpPr>
          <p:nvPr/>
        </p:nvSpPr>
        <p:spPr bwMode="auto">
          <a:xfrm>
            <a:off x="4858871" y="905437"/>
            <a:ext cx="2209800" cy="1877437"/>
          </a:xfrm>
          <a:prstGeom prst="rect">
            <a:avLst/>
          </a:prstGeom>
          <a:noFill/>
          <a:ln w="9525" cap="rnd">
            <a:solidFill>
              <a:schemeClr val="tx1"/>
            </a:solidFill>
            <a:prstDash val="sysDot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sz="1600" dirty="0">
                <a:latin typeface="Cambria" panose="02040503050406030204" pitchFamily="18" charset="0"/>
              </a:rPr>
              <a:t>Targeting</a:t>
            </a:r>
          </a:p>
          <a:p>
            <a:pPr eaLnBrk="1" hangingPunct="1">
              <a:spcAft>
                <a:spcPts val="1200"/>
              </a:spcAft>
            </a:pPr>
            <a:r>
              <a:rPr lang="en-US" sz="1600" dirty="0" err="1">
                <a:latin typeface="Cambria" panose="02040503050406030204" pitchFamily="18" charset="0"/>
              </a:rPr>
              <a:t>Kembangkan</a:t>
            </a:r>
            <a:r>
              <a:rPr lang="en-US" sz="1600" dirty="0">
                <a:latin typeface="Cambria" panose="02040503050406030204" pitchFamily="18" charset="0"/>
              </a:rPr>
              <a:t> </a:t>
            </a:r>
            <a:r>
              <a:rPr lang="en-US" sz="1600" dirty="0" err="1">
                <a:latin typeface="Cambria" panose="02040503050406030204" pitchFamily="18" charset="0"/>
              </a:rPr>
              <a:t>Ukuran</a:t>
            </a:r>
            <a:r>
              <a:rPr lang="en-US" sz="1600" dirty="0">
                <a:latin typeface="Cambria" panose="02040503050406030204" pitchFamily="18" charset="0"/>
              </a:rPr>
              <a:t> </a:t>
            </a:r>
            <a:r>
              <a:rPr lang="en-US" sz="1600" dirty="0" err="1">
                <a:latin typeface="Cambria" panose="02040503050406030204" pitchFamily="18" charset="0"/>
              </a:rPr>
              <a:t>Daya</a:t>
            </a:r>
            <a:r>
              <a:rPr lang="en-US" sz="1600" dirty="0">
                <a:latin typeface="Cambria" panose="02040503050406030204" pitchFamily="18" charset="0"/>
              </a:rPr>
              <a:t> Tarik </a:t>
            </a:r>
            <a:r>
              <a:rPr lang="en-US" sz="1600" dirty="0" err="1">
                <a:latin typeface="Cambria" panose="02040503050406030204" pitchFamily="18" charset="0"/>
              </a:rPr>
              <a:t>Segmen</a:t>
            </a:r>
            <a:endParaRPr lang="en-US" sz="1600" dirty="0">
              <a:latin typeface="Cambria" panose="02040503050406030204" pitchFamily="18" charset="0"/>
            </a:endParaRPr>
          </a:p>
          <a:p>
            <a:pPr eaLnBrk="1" hangingPunct="1"/>
            <a:endParaRPr lang="en-US" sz="1600" dirty="0">
              <a:latin typeface="Cambria" panose="02040503050406030204" pitchFamily="18" charset="0"/>
            </a:endParaRPr>
          </a:p>
          <a:p>
            <a:pPr eaLnBrk="1" hangingPunct="1">
              <a:spcBef>
                <a:spcPts val="1200"/>
              </a:spcBef>
            </a:pPr>
            <a:r>
              <a:rPr lang="en-US" sz="1600" dirty="0" err="1">
                <a:latin typeface="Cambria" panose="02040503050406030204" pitchFamily="18" charset="0"/>
              </a:rPr>
              <a:t>Memilih</a:t>
            </a:r>
            <a:r>
              <a:rPr lang="en-US" sz="1600" dirty="0">
                <a:latin typeface="Cambria" panose="02040503050406030204" pitchFamily="18" charset="0"/>
              </a:rPr>
              <a:t> </a:t>
            </a:r>
            <a:r>
              <a:rPr lang="en-US" sz="1600" dirty="0" err="1">
                <a:latin typeface="Cambria" panose="02040503050406030204" pitchFamily="18" charset="0"/>
              </a:rPr>
              <a:t>Segmen</a:t>
            </a:r>
            <a:r>
              <a:rPr lang="en-US" sz="1600" dirty="0">
                <a:latin typeface="Cambria" panose="02040503050406030204" pitchFamily="18" charset="0"/>
              </a:rPr>
              <a:t> </a:t>
            </a:r>
            <a:r>
              <a:rPr lang="en-US" sz="1600" dirty="0" err="1">
                <a:latin typeface="Cambria" panose="02040503050406030204" pitchFamily="18" charset="0"/>
              </a:rPr>
              <a:t>Sasaran</a:t>
            </a:r>
            <a:endParaRPr lang="en-US" sz="1600" dirty="0">
              <a:latin typeface="Cambria" panose="02040503050406030204" pitchFamily="18" charset="0"/>
            </a:endParaRPr>
          </a:p>
        </p:txBody>
      </p:sp>
      <p:sp>
        <p:nvSpPr>
          <p:cNvPr id="70662" name="AutoShape 6"/>
          <p:cNvSpPr>
            <a:spLocks noChangeArrowheads="1"/>
          </p:cNvSpPr>
          <p:nvPr/>
        </p:nvSpPr>
        <p:spPr bwMode="auto">
          <a:xfrm>
            <a:off x="5828833" y="1784257"/>
            <a:ext cx="193675" cy="419338"/>
          </a:xfrm>
          <a:prstGeom prst="downArrow">
            <a:avLst>
              <a:gd name="adj1" fmla="val 50000"/>
              <a:gd name="adj2" fmla="val 53689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id-ID">
              <a:latin typeface="Cambria" panose="02040503050406030204" pitchFamily="18" charset="0"/>
            </a:endParaRPr>
          </a:p>
        </p:txBody>
      </p:sp>
      <p:sp>
        <p:nvSpPr>
          <p:cNvPr id="70663" name="Text Box 7"/>
          <p:cNvSpPr txBox="1">
            <a:spLocks noChangeArrowheads="1"/>
          </p:cNvSpPr>
          <p:nvPr/>
        </p:nvSpPr>
        <p:spPr bwMode="auto">
          <a:xfrm>
            <a:off x="7906871" y="905437"/>
            <a:ext cx="2514600" cy="1800493"/>
          </a:xfrm>
          <a:prstGeom prst="rect">
            <a:avLst/>
          </a:prstGeom>
          <a:noFill/>
          <a:ln w="9525" cap="rnd">
            <a:solidFill>
              <a:schemeClr val="tx1"/>
            </a:solidFill>
            <a:prstDash val="sysDot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sz="1600" dirty="0">
                <a:latin typeface="Cambria" panose="02040503050406030204" pitchFamily="18" charset="0"/>
              </a:rPr>
              <a:t>Positioning</a:t>
            </a:r>
          </a:p>
          <a:p>
            <a:pPr eaLnBrk="1" hangingPunct="1"/>
            <a:r>
              <a:rPr lang="en-US" sz="1600" dirty="0" err="1">
                <a:latin typeface="Cambria" panose="02040503050406030204" pitchFamily="18" charset="0"/>
              </a:rPr>
              <a:t>Kembangkan</a:t>
            </a:r>
            <a:r>
              <a:rPr lang="en-US" sz="1600" dirty="0">
                <a:latin typeface="Cambria" panose="02040503050406030204" pitchFamily="18" charset="0"/>
              </a:rPr>
              <a:t> </a:t>
            </a:r>
            <a:r>
              <a:rPr lang="en-US" sz="1600" dirty="0" err="1">
                <a:latin typeface="Cambria" panose="02040503050406030204" pitchFamily="18" charset="0"/>
              </a:rPr>
              <a:t>posisi</a:t>
            </a:r>
            <a:r>
              <a:rPr lang="en-US" sz="1600" dirty="0">
                <a:latin typeface="Cambria" panose="02040503050406030204" pitchFamily="18" charset="0"/>
              </a:rPr>
              <a:t> </a:t>
            </a:r>
            <a:r>
              <a:rPr lang="en-US" sz="1600" dirty="0" err="1">
                <a:latin typeface="Cambria" panose="02040503050406030204" pitchFamily="18" charset="0"/>
              </a:rPr>
              <a:t>setiap</a:t>
            </a:r>
            <a:r>
              <a:rPr lang="en-US" sz="1600" dirty="0">
                <a:latin typeface="Cambria" panose="02040503050406030204" pitchFamily="18" charset="0"/>
              </a:rPr>
              <a:t> </a:t>
            </a:r>
            <a:r>
              <a:rPr lang="en-US" sz="1600" dirty="0" err="1">
                <a:latin typeface="Cambria" panose="02040503050406030204" pitchFamily="18" charset="0"/>
              </a:rPr>
              <a:t>segmen</a:t>
            </a:r>
            <a:endParaRPr lang="en-US" sz="1600" dirty="0">
              <a:latin typeface="Cambria" panose="02040503050406030204" pitchFamily="18" charset="0"/>
            </a:endParaRPr>
          </a:p>
          <a:p>
            <a:pPr eaLnBrk="1" hangingPunct="1"/>
            <a:endParaRPr lang="en-US" sz="1600" dirty="0">
              <a:latin typeface="Cambria" panose="02040503050406030204" pitchFamily="18" charset="0"/>
            </a:endParaRPr>
          </a:p>
          <a:p>
            <a:pPr eaLnBrk="1" hangingPunct="1">
              <a:spcBef>
                <a:spcPts val="1800"/>
              </a:spcBef>
            </a:pPr>
            <a:r>
              <a:rPr lang="en-US" sz="1600" dirty="0" err="1">
                <a:latin typeface="Cambria" panose="02040503050406030204" pitchFamily="18" charset="0"/>
              </a:rPr>
              <a:t>Kembangkan</a:t>
            </a:r>
            <a:r>
              <a:rPr lang="en-US" sz="1600" dirty="0">
                <a:latin typeface="Cambria" panose="02040503050406030204" pitchFamily="18" charset="0"/>
              </a:rPr>
              <a:t> </a:t>
            </a:r>
            <a:r>
              <a:rPr lang="en-US" sz="1600" dirty="0" err="1">
                <a:latin typeface="Cambria" panose="02040503050406030204" pitchFamily="18" charset="0"/>
              </a:rPr>
              <a:t>bauran</a:t>
            </a:r>
            <a:r>
              <a:rPr lang="en-US" sz="1600" dirty="0">
                <a:latin typeface="Cambria" panose="02040503050406030204" pitchFamily="18" charset="0"/>
              </a:rPr>
              <a:t> </a:t>
            </a:r>
            <a:r>
              <a:rPr lang="en-US" sz="1600" dirty="0" err="1">
                <a:latin typeface="Cambria" panose="02040503050406030204" pitchFamily="18" charset="0"/>
              </a:rPr>
              <a:t>pemasaran</a:t>
            </a:r>
            <a:r>
              <a:rPr lang="en-US" sz="1600" dirty="0">
                <a:latin typeface="Cambria" panose="02040503050406030204" pitchFamily="18" charset="0"/>
              </a:rPr>
              <a:t> per </a:t>
            </a:r>
            <a:r>
              <a:rPr lang="en-US" sz="1600" dirty="0" err="1">
                <a:latin typeface="Cambria" panose="02040503050406030204" pitchFamily="18" charset="0"/>
              </a:rPr>
              <a:t>segmen</a:t>
            </a:r>
            <a:endParaRPr lang="en-US" sz="1600" dirty="0">
              <a:latin typeface="Cambria" panose="02040503050406030204" pitchFamily="18" charset="0"/>
            </a:endParaRPr>
          </a:p>
        </p:txBody>
      </p:sp>
      <p:sp>
        <p:nvSpPr>
          <p:cNvPr id="70664" name="AutoShape 8"/>
          <p:cNvSpPr>
            <a:spLocks noChangeArrowheads="1"/>
          </p:cNvSpPr>
          <p:nvPr/>
        </p:nvSpPr>
        <p:spPr bwMode="auto">
          <a:xfrm>
            <a:off x="9067333" y="1667317"/>
            <a:ext cx="193675" cy="419338"/>
          </a:xfrm>
          <a:prstGeom prst="downArrow">
            <a:avLst>
              <a:gd name="adj1" fmla="val 50000"/>
              <a:gd name="adj2" fmla="val 53689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id-ID">
              <a:latin typeface="Cambria" panose="02040503050406030204" pitchFamily="18" charset="0"/>
            </a:endParaRPr>
          </a:p>
        </p:txBody>
      </p:sp>
      <p:sp>
        <p:nvSpPr>
          <p:cNvPr id="70665" name="Text Box 9"/>
          <p:cNvSpPr txBox="1">
            <a:spLocks noChangeArrowheads="1"/>
          </p:cNvSpPr>
          <p:nvPr/>
        </p:nvSpPr>
        <p:spPr bwMode="auto">
          <a:xfrm>
            <a:off x="1925171" y="3454962"/>
            <a:ext cx="1219200" cy="1077218"/>
          </a:xfrm>
          <a:prstGeom prst="rect">
            <a:avLst/>
          </a:prstGeom>
          <a:noFill/>
          <a:ln w="9525" cap="rnd">
            <a:solidFill>
              <a:schemeClr val="tx1"/>
            </a:solidFill>
            <a:prstDash val="sysDot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sz="1600">
                <a:latin typeface="Cambria" panose="02040503050406030204" pitchFamily="18" charset="0"/>
              </a:rPr>
              <a:t>Geografi</a:t>
            </a:r>
          </a:p>
          <a:p>
            <a:pPr eaLnBrk="1" hangingPunct="1"/>
            <a:r>
              <a:rPr lang="en-US" sz="1600">
                <a:latin typeface="Cambria" panose="02040503050406030204" pitchFamily="18" charset="0"/>
              </a:rPr>
              <a:t>Demografi</a:t>
            </a:r>
          </a:p>
          <a:p>
            <a:pPr eaLnBrk="1" hangingPunct="1"/>
            <a:r>
              <a:rPr lang="en-US" sz="1600">
                <a:latin typeface="Cambria" panose="02040503050406030204" pitchFamily="18" charset="0"/>
              </a:rPr>
              <a:t>Psikografi</a:t>
            </a:r>
          </a:p>
          <a:p>
            <a:pPr eaLnBrk="1" hangingPunct="1"/>
            <a:r>
              <a:rPr lang="en-US" sz="1600">
                <a:latin typeface="Cambria" panose="02040503050406030204" pitchFamily="18" charset="0"/>
              </a:rPr>
              <a:t>Perilaku</a:t>
            </a:r>
          </a:p>
        </p:txBody>
      </p:sp>
      <p:sp>
        <p:nvSpPr>
          <p:cNvPr id="70666" name="Text Box 10"/>
          <p:cNvSpPr txBox="1">
            <a:spLocks noChangeArrowheads="1"/>
          </p:cNvSpPr>
          <p:nvPr/>
        </p:nvSpPr>
        <p:spPr bwMode="auto">
          <a:xfrm>
            <a:off x="3315821" y="4182036"/>
            <a:ext cx="1524000" cy="1569660"/>
          </a:xfrm>
          <a:prstGeom prst="rect">
            <a:avLst/>
          </a:prstGeom>
          <a:noFill/>
          <a:ln w="9525" cap="rnd">
            <a:solidFill>
              <a:schemeClr val="tx1"/>
            </a:solidFill>
            <a:prstDash val="sysDot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sz="1600">
                <a:latin typeface="Cambria" panose="02040503050406030204" pitchFamily="18" charset="0"/>
              </a:rPr>
              <a:t>Karakteristik</a:t>
            </a:r>
          </a:p>
          <a:p>
            <a:pPr eaLnBrk="1" hangingPunct="1"/>
            <a:r>
              <a:rPr lang="en-US" sz="1600">
                <a:latin typeface="Cambria" panose="02040503050406030204" pitchFamily="18" charset="0"/>
              </a:rPr>
              <a:t>Distintive</a:t>
            </a:r>
          </a:p>
          <a:p>
            <a:pPr eaLnBrk="1" hangingPunct="1"/>
            <a:r>
              <a:rPr lang="en-US" sz="1600">
                <a:latin typeface="Cambria" panose="02040503050406030204" pitchFamily="18" charset="0"/>
              </a:rPr>
              <a:t>Measurable</a:t>
            </a:r>
          </a:p>
          <a:p>
            <a:pPr eaLnBrk="1" hangingPunct="1"/>
            <a:r>
              <a:rPr lang="en-US" sz="1600">
                <a:latin typeface="Cambria" panose="02040503050406030204" pitchFamily="18" charset="0"/>
              </a:rPr>
              <a:t>Accessible</a:t>
            </a:r>
          </a:p>
          <a:p>
            <a:pPr eaLnBrk="1" hangingPunct="1"/>
            <a:r>
              <a:rPr lang="en-US" sz="1600">
                <a:latin typeface="Cambria" panose="02040503050406030204" pitchFamily="18" charset="0"/>
              </a:rPr>
              <a:t>Substantially</a:t>
            </a:r>
          </a:p>
          <a:p>
            <a:pPr eaLnBrk="1" hangingPunct="1"/>
            <a:r>
              <a:rPr lang="en-US" sz="1600">
                <a:latin typeface="Cambria" panose="02040503050406030204" pitchFamily="18" charset="0"/>
              </a:rPr>
              <a:t>Actionable</a:t>
            </a:r>
          </a:p>
        </p:txBody>
      </p:sp>
      <p:sp>
        <p:nvSpPr>
          <p:cNvPr id="70667" name="Text Box 11"/>
          <p:cNvSpPr txBox="1">
            <a:spLocks noChangeArrowheads="1"/>
          </p:cNvSpPr>
          <p:nvPr/>
        </p:nvSpPr>
        <p:spPr bwMode="auto">
          <a:xfrm>
            <a:off x="4935071" y="3420037"/>
            <a:ext cx="2590800" cy="1323439"/>
          </a:xfrm>
          <a:prstGeom prst="rect">
            <a:avLst/>
          </a:prstGeom>
          <a:noFill/>
          <a:ln w="9525" cap="rnd">
            <a:solidFill>
              <a:schemeClr val="tx1"/>
            </a:solidFill>
            <a:prstDash val="sysDot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sz="1600">
                <a:latin typeface="Cambria" panose="02040503050406030204" pitchFamily="18" charset="0"/>
              </a:rPr>
              <a:t>Evaluasi</a:t>
            </a:r>
          </a:p>
          <a:p>
            <a:pPr eaLnBrk="1" hangingPunct="1"/>
            <a:r>
              <a:rPr lang="en-US" sz="1600">
                <a:latin typeface="Cambria" panose="02040503050406030204" pitchFamily="18" charset="0"/>
              </a:rPr>
              <a:t>Ukuran permintaan</a:t>
            </a:r>
          </a:p>
          <a:p>
            <a:pPr eaLnBrk="1" hangingPunct="1"/>
            <a:r>
              <a:rPr lang="en-US" sz="1600">
                <a:latin typeface="Cambria" panose="02040503050406030204" pitchFamily="18" charset="0"/>
              </a:rPr>
              <a:t>Pertumbuhan Segmen</a:t>
            </a:r>
          </a:p>
          <a:p>
            <a:pPr eaLnBrk="1" hangingPunct="1"/>
            <a:r>
              <a:rPr lang="en-US" sz="1600">
                <a:latin typeface="Cambria" panose="02040503050406030204" pitchFamily="18" charset="0"/>
              </a:rPr>
              <a:t>Intensitas Persaingan</a:t>
            </a:r>
          </a:p>
          <a:p>
            <a:pPr eaLnBrk="1" hangingPunct="1"/>
            <a:r>
              <a:rPr lang="en-US" sz="1600">
                <a:latin typeface="Cambria" panose="02040503050406030204" pitchFamily="18" charset="0"/>
              </a:rPr>
              <a:t>Sumber Daya</a:t>
            </a:r>
          </a:p>
        </p:txBody>
      </p:sp>
      <p:sp>
        <p:nvSpPr>
          <p:cNvPr id="70668" name="Text Box 12"/>
          <p:cNvSpPr txBox="1">
            <a:spLocks noChangeArrowheads="1"/>
          </p:cNvSpPr>
          <p:nvPr/>
        </p:nvSpPr>
        <p:spPr bwMode="auto">
          <a:xfrm>
            <a:off x="6459071" y="5559986"/>
            <a:ext cx="2362200" cy="830997"/>
          </a:xfrm>
          <a:prstGeom prst="rect">
            <a:avLst/>
          </a:prstGeom>
          <a:noFill/>
          <a:ln w="9525" cap="rnd">
            <a:solidFill>
              <a:schemeClr val="tx1"/>
            </a:solidFill>
            <a:prstDash val="sysDot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FontTx/>
              <a:buChar char="-"/>
            </a:pPr>
            <a:r>
              <a:rPr lang="en-US" sz="1600">
                <a:latin typeface="Cambria" panose="02040503050406030204" pitchFamily="18" charset="0"/>
              </a:rPr>
              <a:t>Undifferentiatd Market</a:t>
            </a:r>
          </a:p>
          <a:p>
            <a:pPr eaLnBrk="1" hangingPunct="1">
              <a:buFontTx/>
              <a:buChar char="-"/>
            </a:pPr>
            <a:r>
              <a:rPr lang="en-US" sz="1600">
                <a:latin typeface="Cambria" panose="02040503050406030204" pitchFamily="18" charset="0"/>
              </a:rPr>
              <a:t>Differentiated Market</a:t>
            </a:r>
          </a:p>
          <a:p>
            <a:pPr eaLnBrk="1" hangingPunct="1">
              <a:buFontTx/>
              <a:buChar char="-"/>
            </a:pPr>
            <a:r>
              <a:rPr lang="en-US" sz="1600">
                <a:latin typeface="Cambria" panose="02040503050406030204" pitchFamily="18" charset="0"/>
              </a:rPr>
              <a:t>Concentrated Market</a:t>
            </a:r>
          </a:p>
        </p:txBody>
      </p:sp>
      <p:sp>
        <p:nvSpPr>
          <p:cNvPr id="70669" name="Text Box 13"/>
          <p:cNvSpPr txBox="1">
            <a:spLocks noChangeArrowheads="1"/>
          </p:cNvSpPr>
          <p:nvPr/>
        </p:nvSpPr>
        <p:spPr bwMode="auto">
          <a:xfrm>
            <a:off x="7678271" y="3572437"/>
            <a:ext cx="2514600" cy="346075"/>
          </a:xfrm>
          <a:prstGeom prst="rect">
            <a:avLst/>
          </a:prstGeom>
          <a:noFill/>
          <a:ln w="9525" cap="rnd">
            <a:solidFill>
              <a:schemeClr val="tx1"/>
            </a:solidFill>
            <a:prstDash val="sysDot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sz="1600">
                <a:latin typeface="Cambria" panose="02040503050406030204" pitchFamily="18" charset="0"/>
              </a:rPr>
              <a:t>Tentukan Produk Unggul</a:t>
            </a:r>
          </a:p>
        </p:txBody>
      </p:sp>
      <p:sp>
        <p:nvSpPr>
          <p:cNvPr id="70670" name="Text Box 14"/>
          <p:cNvSpPr txBox="1">
            <a:spLocks noChangeArrowheads="1"/>
          </p:cNvSpPr>
          <p:nvPr/>
        </p:nvSpPr>
        <p:spPr bwMode="auto">
          <a:xfrm>
            <a:off x="8249771" y="4597962"/>
            <a:ext cx="2209800" cy="346075"/>
          </a:xfrm>
          <a:prstGeom prst="rect">
            <a:avLst/>
          </a:prstGeom>
          <a:noFill/>
          <a:ln w="9525" cap="rnd">
            <a:solidFill>
              <a:schemeClr val="tx1"/>
            </a:solidFill>
            <a:prstDash val="sysDot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sz="1600">
                <a:latin typeface="Cambria" panose="02040503050406030204" pitchFamily="18" charset="0"/>
              </a:rPr>
              <a:t>Bauran Pemasaran</a:t>
            </a:r>
          </a:p>
        </p:txBody>
      </p:sp>
      <p:sp>
        <p:nvSpPr>
          <p:cNvPr id="70671" name="Line 15"/>
          <p:cNvSpPr>
            <a:spLocks noChangeShapeType="1"/>
          </p:cNvSpPr>
          <p:nvPr/>
        </p:nvSpPr>
        <p:spPr bwMode="auto">
          <a:xfrm>
            <a:off x="5925671" y="2810436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latin typeface="Cambria" panose="02040503050406030204" pitchFamily="18" charset="0"/>
            </a:endParaRPr>
          </a:p>
        </p:txBody>
      </p:sp>
      <p:sp>
        <p:nvSpPr>
          <p:cNvPr id="70672" name="Line 16"/>
          <p:cNvSpPr>
            <a:spLocks noChangeShapeType="1"/>
          </p:cNvSpPr>
          <p:nvPr/>
        </p:nvSpPr>
        <p:spPr bwMode="auto">
          <a:xfrm>
            <a:off x="10269071" y="2886636"/>
            <a:ext cx="0" cy="16002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latin typeface="Cambria" panose="02040503050406030204" pitchFamily="18" charset="0"/>
            </a:endParaRPr>
          </a:p>
        </p:txBody>
      </p:sp>
      <p:sp>
        <p:nvSpPr>
          <p:cNvPr id="70673" name="Line 17"/>
          <p:cNvSpPr>
            <a:spLocks noChangeShapeType="1"/>
          </p:cNvSpPr>
          <p:nvPr/>
        </p:nvSpPr>
        <p:spPr bwMode="auto">
          <a:xfrm>
            <a:off x="8745071" y="2810436"/>
            <a:ext cx="0" cy="7620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latin typeface="Cambria" panose="02040503050406030204" pitchFamily="18" charset="0"/>
            </a:endParaRPr>
          </a:p>
        </p:txBody>
      </p:sp>
      <p:sp>
        <p:nvSpPr>
          <p:cNvPr id="70674" name="Line 18"/>
          <p:cNvSpPr>
            <a:spLocks noChangeShapeType="1"/>
          </p:cNvSpPr>
          <p:nvPr/>
        </p:nvSpPr>
        <p:spPr bwMode="auto">
          <a:xfrm flipV="1">
            <a:off x="7068671" y="905436"/>
            <a:ext cx="838200" cy="19431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latin typeface="Cambria" panose="02040503050406030204" pitchFamily="18" charset="0"/>
            </a:endParaRPr>
          </a:p>
        </p:txBody>
      </p:sp>
      <p:sp>
        <p:nvSpPr>
          <p:cNvPr id="70675" name="Line 19"/>
          <p:cNvSpPr>
            <a:spLocks noChangeShapeType="1"/>
          </p:cNvSpPr>
          <p:nvPr/>
        </p:nvSpPr>
        <p:spPr bwMode="auto">
          <a:xfrm flipV="1">
            <a:off x="4325471" y="905436"/>
            <a:ext cx="533400" cy="20002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latin typeface="Cambria" panose="02040503050406030204" pitchFamily="18" charset="0"/>
            </a:endParaRPr>
          </a:p>
        </p:txBody>
      </p:sp>
      <p:sp>
        <p:nvSpPr>
          <p:cNvPr id="70676" name="Line 20"/>
          <p:cNvSpPr>
            <a:spLocks noChangeShapeType="1"/>
          </p:cNvSpPr>
          <p:nvPr/>
        </p:nvSpPr>
        <p:spPr bwMode="auto">
          <a:xfrm>
            <a:off x="2572871" y="2886636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latin typeface="Cambria" panose="02040503050406030204" pitchFamily="18" charset="0"/>
            </a:endParaRPr>
          </a:p>
        </p:txBody>
      </p:sp>
      <p:sp>
        <p:nvSpPr>
          <p:cNvPr id="70677" name="Line 21"/>
          <p:cNvSpPr>
            <a:spLocks noChangeShapeType="1"/>
          </p:cNvSpPr>
          <p:nvPr/>
        </p:nvSpPr>
        <p:spPr bwMode="auto">
          <a:xfrm>
            <a:off x="3792071" y="2886636"/>
            <a:ext cx="0" cy="12954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latin typeface="Cambria" panose="02040503050406030204" pitchFamily="18" charset="0"/>
            </a:endParaRPr>
          </a:p>
        </p:txBody>
      </p:sp>
      <p:sp>
        <p:nvSpPr>
          <p:cNvPr id="70678" name="Line 22"/>
          <p:cNvSpPr>
            <a:spLocks noChangeShapeType="1"/>
          </p:cNvSpPr>
          <p:nvPr/>
        </p:nvSpPr>
        <p:spPr bwMode="auto">
          <a:xfrm>
            <a:off x="7602071" y="3191436"/>
            <a:ext cx="0" cy="23622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latin typeface="Cambria" panose="02040503050406030204" pitchFamily="18" charset="0"/>
            </a:endParaRPr>
          </a:p>
        </p:txBody>
      </p:sp>
      <p:sp>
        <p:nvSpPr>
          <p:cNvPr id="70679" name="Line 23"/>
          <p:cNvSpPr>
            <a:spLocks noChangeShapeType="1"/>
          </p:cNvSpPr>
          <p:nvPr/>
        </p:nvSpPr>
        <p:spPr bwMode="auto">
          <a:xfrm flipH="1">
            <a:off x="6154271" y="3191436"/>
            <a:ext cx="1447800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latin typeface="Cambria" panose="02040503050406030204" pitchFamily="18" charset="0"/>
            </a:endParaRPr>
          </a:p>
        </p:txBody>
      </p:sp>
      <p:sp>
        <p:nvSpPr>
          <p:cNvPr id="70680" name="Line 24"/>
          <p:cNvSpPr>
            <a:spLocks noChangeShapeType="1"/>
          </p:cNvSpPr>
          <p:nvPr/>
        </p:nvSpPr>
        <p:spPr bwMode="auto">
          <a:xfrm>
            <a:off x="6154271" y="2810436"/>
            <a:ext cx="0" cy="3810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701298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2"/>
          <p:cNvSpPr>
            <a:spLocks noGrp="1" noChangeArrowheads="1"/>
          </p:cNvSpPr>
          <p:nvPr>
            <p:ph type="title"/>
          </p:nvPr>
        </p:nvSpPr>
        <p:spPr>
          <a:xfrm>
            <a:off x="582706" y="-222903"/>
            <a:ext cx="10972800" cy="11430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Profile </a:t>
            </a:r>
            <a:r>
              <a:rPr lang="en-US" dirty="0" err="1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Segmen</a:t>
            </a:r>
            <a:endParaRPr lang="en-US" dirty="0" smtClean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225283" name="Group 3"/>
          <p:cNvGraphicFramePr>
            <a:graphicFrameLocks noGrp="1"/>
          </p:cNvGraphicFramePr>
          <p:nvPr>
            <p:ph type="tbl" idx="1"/>
            <p:extLst>
              <p:ext uri="{D42A27DB-BD31-4B8C-83A1-F6EECF244321}">
                <p14:modId xmlns:p14="http://schemas.microsoft.com/office/powerpoint/2010/main" val="3389524812"/>
              </p:ext>
            </p:extLst>
          </p:nvPr>
        </p:nvGraphicFramePr>
        <p:xfrm>
          <a:off x="2075329" y="2191871"/>
          <a:ext cx="8229600" cy="2746526"/>
        </p:xfrm>
        <a:graphic>
          <a:graphicData uri="http://schemas.openxmlformats.org/drawingml/2006/table">
            <a:tbl>
              <a:tblPr/>
              <a:tblGrid>
                <a:gridCol w="2743200"/>
                <a:gridCol w="2743200"/>
                <a:gridCol w="2743200"/>
              </a:tblGrid>
              <a:tr h="430094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Industri Kecil</a:t>
                      </a:r>
                    </a:p>
                  </a:txBody>
                  <a:tcPr marT="45708" marB="4570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Industri Menengah</a:t>
                      </a:r>
                    </a:p>
                  </a:txBody>
                  <a:tcPr marT="45708" marB="4570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Industri Besat</a:t>
                      </a:r>
                    </a:p>
                  </a:txBody>
                  <a:tcPr marT="45708" marB="4570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61530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Teknologi kadang perlu bila murah dan harganya mudah diterapkan</a:t>
                      </a:r>
                    </a:p>
                  </a:txBody>
                  <a:tcPr marT="45708" marB="4570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Teknologi diperlukan bila menunjang efisiensi dan meningkatkan produksi </a:t>
                      </a:r>
                    </a:p>
                  </a:txBody>
                  <a:tcPr marT="45708" marB="4570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Teknologi mutlak diperlukan untuk meningkatkan daya saing industri</a:t>
                      </a:r>
                    </a:p>
                  </a:txBody>
                  <a:tcPr marT="45708" marB="4570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0097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Teknologi Sederhana</a:t>
                      </a:r>
                    </a:p>
                  </a:txBody>
                  <a:tcPr marT="45708" marB="4570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Teknologi Tepat Guna</a:t>
                      </a:r>
                    </a:p>
                  </a:txBody>
                  <a:tcPr marT="45708" marB="4570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Teknologi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kumimoji="0" lang="en-US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Tinggi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kumimoji="0" lang="en-US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dan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kumimoji="0" lang="en-US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Otomatisasi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08" marB="4570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96672822"/>
      </p:ext>
    </p:extLst>
  </p:cSld>
  <p:clrMapOvr>
    <a:masterClrMapping/>
  </p:clrMapOvr>
  <p:transition spd="slow">
    <p:wheel spokes="8"/>
  </p:transition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306" name="Rectangle 2"/>
          <p:cNvSpPr>
            <a:spLocks noGrp="1" noChangeArrowheads="1"/>
          </p:cNvSpPr>
          <p:nvPr>
            <p:ph type="title"/>
          </p:nvPr>
        </p:nvSpPr>
        <p:spPr>
          <a:xfrm>
            <a:off x="1967753" y="443753"/>
            <a:ext cx="8229600" cy="45720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20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Mengukur Daya Tarik Segmen</a:t>
            </a:r>
          </a:p>
        </p:txBody>
      </p:sp>
      <p:graphicFrame>
        <p:nvGraphicFramePr>
          <p:cNvPr id="226307" name="Group 3"/>
          <p:cNvGraphicFramePr>
            <a:graphicFrameLocks noGrp="1"/>
          </p:cNvGraphicFramePr>
          <p:nvPr>
            <p:ph type="tbl" idx="1"/>
            <p:extLst>
              <p:ext uri="{D42A27DB-BD31-4B8C-83A1-F6EECF244321}">
                <p14:modId xmlns:p14="http://schemas.microsoft.com/office/powerpoint/2010/main" val="12737772"/>
              </p:ext>
            </p:extLst>
          </p:nvPr>
        </p:nvGraphicFramePr>
        <p:xfrm>
          <a:off x="1967753" y="1667436"/>
          <a:ext cx="8229600" cy="3276600"/>
        </p:xfrm>
        <a:graphic>
          <a:graphicData uri="http://schemas.openxmlformats.org/drawingml/2006/table">
            <a:tbl>
              <a:tblPr/>
              <a:tblGrid>
                <a:gridCol w="609600"/>
                <a:gridCol w="4191000"/>
                <a:gridCol w="1066800"/>
                <a:gridCol w="1219200"/>
                <a:gridCol w="1143000"/>
              </a:tblGrid>
              <a:tr h="5461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No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Daya Tarik Segmen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Bobot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Rating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Skor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461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Ukuran Permintaan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0.40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1.6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461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Pertumbuhan Segmen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0.30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1.5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461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Intesitas Persaingan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0.20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0.6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461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Akses terhadap Segmen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0.10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0.2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461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d-ID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Total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1.00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d-ID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3.9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74799" name="Rectangle 47"/>
          <p:cNvSpPr>
            <a:spLocks noChangeArrowheads="1"/>
          </p:cNvSpPr>
          <p:nvPr/>
        </p:nvSpPr>
        <p:spPr bwMode="auto">
          <a:xfrm>
            <a:off x="1842248" y="4961966"/>
            <a:ext cx="8229600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sz="1600" dirty="0">
                <a:solidFill>
                  <a:schemeClr val="tx2"/>
                </a:solidFill>
              </a:rPr>
              <a:t>Rating : 1 = STM,  </a:t>
            </a:r>
            <a:r>
              <a:rPr lang="en-US" sz="1600" dirty="0" smtClean="0">
                <a:solidFill>
                  <a:schemeClr val="tx2"/>
                </a:solidFill>
              </a:rPr>
              <a:t>2 </a:t>
            </a:r>
            <a:r>
              <a:rPr lang="en-US" sz="1600" dirty="0">
                <a:solidFill>
                  <a:schemeClr val="tx2"/>
                </a:solidFill>
              </a:rPr>
              <a:t>= TM,  </a:t>
            </a:r>
            <a:r>
              <a:rPr lang="en-US" sz="1600" dirty="0" smtClean="0">
                <a:solidFill>
                  <a:schemeClr val="tx2"/>
                </a:solidFill>
              </a:rPr>
              <a:t>3 </a:t>
            </a:r>
            <a:r>
              <a:rPr lang="en-US" sz="1600" dirty="0">
                <a:solidFill>
                  <a:schemeClr val="tx2"/>
                </a:solidFill>
              </a:rPr>
              <a:t>= CM,   </a:t>
            </a:r>
            <a:r>
              <a:rPr lang="en-US" sz="1600" dirty="0" smtClean="0">
                <a:solidFill>
                  <a:schemeClr val="tx2"/>
                </a:solidFill>
              </a:rPr>
              <a:t>4 </a:t>
            </a:r>
            <a:r>
              <a:rPr lang="en-US" sz="1600" dirty="0">
                <a:solidFill>
                  <a:schemeClr val="tx2"/>
                </a:solidFill>
              </a:rPr>
              <a:t>= M,  </a:t>
            </a:r>
            <a:r>
              <a:rPr lang="en-US" sz="1600" dirty="0" smtClean="0">
                <a:solidFill>
                  <a:schemeClr val="tx2"/>
                </a:solidFill>
              </a:rPr>
              <a:t>5 </a:t>
            </a:r>
            <a:r>
              <a:rPr lang="en-US" sz="1600" dirty="0">
                <a:solidFill>
                  <a:schemeClr val="tx2"/>
                </a:solidFill>
              </a:rPr>
              <a:t>= SM</a:t>
            </a:r>
            <a:br>
              <a:rPr lang="en-US" sz="1600" dirty="0">
                <a:solidFill>
                  <a:schemeClr val="tx2"/>
                </a:solidFill>
              </a:rPr>
            </a:br>
            <a:r>
              <a:rPr lang="en-US" sz="1600" dirty="0" smtClean="0">
                <a:solidFill>
                  <a:schemeClr val="tx2"/>
                </a:solidFill>
              </a:rPr>
              <a:t>Total </a:t>
            </a:r>
            <a:r>
              <a:rPr lang="en-US" sz="1600" dirty="0" err="1">
                <a:solidFill>
                  <a:schemeClr val="tx2"/>
                </a:solidFill>
              </a:rPr>
              <a:t>Skor</a:t>
            </a:r>
            <a:r>
              <a:rPr lang="en-US" sz="1600" dirty="0">
                <a:solidFill>
                  <a:schemeClr val="tx2"/>
                </a:solidFill>
              </a:rPr>
              <a:t> : 1.00 – 2.56  = </a:t>
            </a:r>
            <a:r>
              <a:rPr lang="en-US" sz="1600" dirty="0" err="1" smtClean="0">
                <a:solidFill>
                  <a:schemeClr val="tx2"/>
                </a:solidFill>
              </a:rPr>
              <a:t>Tidak</a:t>
            </a:r>
            <a:r>
              <a:rPr lang="en-US" sz="1600" dirty="0" smtClean="0">
                <a:solidFill>
                  <a:schemeClr val="tx2"/>
                </a:solidFill>
              </a:rPr>
              <a:t> </a:t>
            </a:r>
            <a:r>
              <a:rPr lang="en-US" sz="1600" dirty="0" err="1" smtClean="0">
                <a:solidFill>
                  <a:schemeClr val="tx2"/>
                </a:solidFill>
              </a:rPr>
              <a:t>Menarik</a:t>
            </a:r>
            <a:r>
              <a:rPr lang="en-US" sz="1600" dirty="0" smtClean="0">
                <a:solidFill>
                  <a:schemeClr val="tx2"/>
                </a:solidFill>
              </a:rPr>
              <a:t> ; 2.57 </a:t>
            </a:r>
            <a:r>
              <a:rPr lang="en-US" sz="1600" dirty="0">
                <a:solidFill>
                  <a:schemeClr val="tx2"/>
                </a:solidFill>
              </a:rPr>
              <a:t>– 3.56 = </a:t>
            </a:r>
            <a:r>
              <a:rPr lang="en-US" sz="1600" dirty="0" err="1" smtClean="0">
                <a:solidFill>
                  <a:schemeClr val="tx2"/>
                </a:solidFill>
              </a:rPr>
              <a:t>Cukup</a:t>
            </a:r>
            <a:r>
              <a:rPr lang="en-US" sz="1600" dirty="0" smtClean="0">
                <a:solidFill>
                  <a:schemeClr val="tx2"/>
                </a:solidFill>
              </a:rPr>
              <a:t> ; </a:t>
            </a:r>
            <a:r>
              <a:rPr lang="en-US" sz="1600" dirty="0">
                <a:solidFill>
                  <a:schemeClr val="tx2"/>
                </a:solidFill>
              </a:rPr>
              <a:t>3.57 – 5.00 = </a:t>
            </a:r>
            <a:r>
              <a:rPr lang="en-US" sz="1600" dirty="0" err="1">
                <a:solidFill>
                  <a:schemeClr val="tx2"/>
                </a:solidFill>
              </a:rPr>
              <a:t>Menarik</a:t>
            </a:r>
            <a:endParaRPr lang="en-US" sz="16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4267165"/>
      </p:ext>
    </p:extLst>
  </p:cSld>
  <p:clrMapOvr>
    <a:masterClrMapping/>
  </p:clrMapOvr>
  <p:transition spd="slow">
    <p:wheel spokes="8"/>
  </p:transition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2194821850"/>
              </p:ext>
            </p:extLst>
          </p:nvPr>
        </p:nvGraphicFramePr>
        <p:xfrm>
          <a:off x="2032000" y="719666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8284796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322729" y="242048"/>
            <a:ext cx="8337177" cy="61184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 fontScale="92500" lnSpcReduction="10000"/>
          </a:bodyPr>
          <a:lstStyle>
            <a:lvl1pPr marL="273050" indent="-2730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7688" indent="-2730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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22325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CADAE"/>
              </a:buClr>
              <a:buSzPct val="75000"/>
              <a:buFont typeface="Wingdings 2" panose="05020102010507070707" pitchFamily="18" charset="2"/>
              <a:buChar char="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6963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C7B70"/>
              </a:buClr>
              <a:buSzPct val="70000"/>
              <a:buFont typeface="Wingdings" panose="05000000000000000000" pitchFamily="2" charset="2"/>
              <a:buChar char="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4592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SzPct val="90000"/>
              <a:buChar char="•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rtl="0" eaLnBrk="1" latinLnBrk="0" hangingPunct="1">
              <a:spcBef>
                <a:spcPct val="20000"/>
              </a:spcBef>
              <a:buClr>
                <a:schemeClr val="accent4">
                  <a:shade val="75000"/>
                </a:schemeClr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77440" indent="-182880" algn="l" rtl="0" eaLnBrk="1" latinLnBrk="0" hangingPunct="1">
              <a:spcBef>
                <a:spcPct val="20000"/>
              </a:spcBef>
              <a:buClr>
                <a:schemeClr val="accent2">
                  <a:shade val="75000"/>
                </a:schemeClr>
              </a:buClr>
              <a:buSzPct val="90000"/>
              <a:buChar char="•"/>
              <a:defRPr kumimoji="0" sz="1400" kern="1200" cap="all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fontAlgn="auto" hangingPunct="1">
              <a:lnSpc>
                <a:spcPct val="80000"/>
              </a:lnSpc>
              <a:spcAft>
                <a:spcPts val="0"/>
              </a:spcAft>
              <a:buNone/>
              <a:defRPr/>
            </a:pPr>
            <a:r>
              <a:rPr lang="en-US" sz="1800" b="1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Strategi</a:t>
            </a:r>
            <a:r>
              <a:rPr lang="en-US" sz="18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18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Product</a:t>
            </a:r>
            <a:endParaRPr lang="en-US" sz="1800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L="685800" indent="-403225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8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Logo </a:t>
            </a:r>
            <a:r>
              <a:rPr lang="en-US" sz="180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dan</a:t>
            </a:r>
            <a:r>
              <a:rPr lang="en-US" sz="18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Moto (</a:t>
            </a:r>
            <a:r>
              <a:rPr lang="en-US" sz="180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memiliki</a:t>
            </a:r>
            <a:r>
              <a:rPr lang="en-US" sz="18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180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arti</a:t>
            </a:r>
            <a:r>
              <a:rPr lang="en-US" sz="18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, </a:t>
            </a:r>
            <a:r>
              <a:rPr lang="en-US" sz="180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menarik</a:t>
            </a:r>
            <a:r>
              <a:rPr lang="en-US" sz="18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, </a:t>
            </a:r>
            <a:r>
              <a:rPr lang="en-US" sz="180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mudah</a:t>
            </a:r>
            <a:r>
              <a:rPr lang="en-US" sz="18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180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diingat</a:t>
            </a:r>
            <a:r>
              <a:rPr lang="en-US" sz="18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)</a:t>
            </a:r>
          </a:p>
          <a:p>
            <a:pPr marL="685800" indent="-403225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80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Menciptakan</a:t>
            </a:r>
            <a:r>
              <a:rPr lang="en-US" sz="18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180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Merk</a:t>
            </a:r>
            <a:r>
              <a:rPr lang="en-US" sz="18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(</a:t>
            </a:r>
            <a:r>
              <a:rPr lang="en-US" sz="180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mudah</a:t>
            </a:r>
            <a:r>
              <a:rPr lang="en-US" sz="18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180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diingat</a:t>
            </a:r>
            <a:r>
              <a:rPr lang="en-US" sz="18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, </a:t>
            </a:r>
            <a:r>
              <a:rPr lang="en-US" sz="180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kesan</a:t>
            </a:r>
            <a:r>
              <a:rPr lang="en-US" sz="18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modern, </a:t>
            </a:r>
            <a:r>
              <a:rPr lang="en-US" sz="180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memiliki</a:t>
            </a:r>
            <a:r>
              <a:rPr lang="en-US" sz="18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180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arti</a:t>
            </a:r>
            <a:r>
              <a:rPr lang="en-US" sz="18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, </a:t>
            </a:r>
            <a:r>
              <a:rPr lang="en-US" sz="180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dan</a:t>
            </a:r>
            <a:r>
              <a:rPr lang="en-US" sz="18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180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menarik</a:t>
            </a:r>
            <a:r>
              <a:rPr lang="en-US" sz="18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)</a:t>
            </a:r>
          </a:p>
          <a:p>
            <a:pPr marL="685800" indent="-403225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80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Kemasan</a:t>
            </a:r>
            <a:r>
              <a:rPr lang="en-US" sz="18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(</a:t>
            </a:r>
            <a:r>
              <a:rPr lang="en-US" sz="180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kualitas</a:t>
            </a:r>
            <a:r>
              <a:rPr lang="en-US" sz="18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, </a:t>
            </a:r>
            <a:r>
              <a:rPr lang="en-US" sz="180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bentuk</a:t>
            </a:r>
            <a:r>
              <a:rPr lang="en-US" sz="18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, </a:t>
            </a:r>
            <a:r>
              <a:rPr lang="en-US" sz="180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warna</a:t>
            </a:r>
            <a:r>
              <a:rPr lang="en-US" sz="18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180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dan</a:t>
            </a:r>
            <a:r>
              <a:rPr lang="en-US" sz="18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180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persyaratan</a:t>
            </a:r>
            <a:r>
              <a:rPr lang="en-US" sz="18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180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lainnya</a:t>
            </a:r>
            <a:r>
              <a:rPr lang="en-US" sz="18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)</a:t>
            </a:r>
          </a:p>
          <a:p>
            <a:pPr marL="685800" indent="-403225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8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Label (</a:t>
            </a:r>
            <a:r>
              <a:rPr lang="en-US" sz="180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pembuat</a:t>
            </a:r>
            <a:r>
              <a:rPr lang="en-US" sz="18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, </a:t>
            </a:r>
            <a:r>
              <a:rPr lang="en-US" sz="180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dimana</a:t>
            </a:r>
            <a:r>
              <a:rPr lang="en-US" sz="18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180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dibuat</a:t>
            </a:r>
            <a:r>
              <a:rPr lang="en-US" sz="18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, </a:t>
            </a:r>
            <a:r>
              <a:rPr lang="en-US" sz="180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cara</a:t>
            </a:r>
            <a:r>
              <a:rPr lang="en-US" sz="18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180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penggunaan</a:t>
            </a:r>
            <a:r>
              <a:rPr lang="en-US" sz="18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, </a:t>
            </a:r>
            <a:r>
              <a:rPr lang="en-US" sz="180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masa</a:t>
            </a:r>
            <a:r>
              <a:rPr lang="en-US" sz="18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180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daluarsa</a:t>
            </a:r>
            <a:r>
              <a:rPr lang="en-US" sz="18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, </a:t>
            </a:r>
            <a:r>
              <a:rPr lang="en-US" sz="180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dll</a:t>
            </a:r>
            <a:endParaRPr lang="en-US" sz="1800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L="685800" indent="-403225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US" sz="1800" b="1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Strategi</a:t>
            </a:r>
            <a:r>
              <a:rPr lang="en-US" sz="18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18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Price</a:t>
            </a:r>
            <a:endParaRPr lang="en-US" sz="1800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 typeface="Wingdings 2" panose="05020102010507070707" pitchFamily="18" charset="2"/>
              <a:buNone/>
              <a:defRPr/>
            </a:pPr>
            <a:r>
              <a:rPr lang="en-US" sz="18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	</a:t>
            </a:r>
            <a:r>
              <a:rPr lang="en-US" sz="180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Tujuan</a:t>
            </a:r>
            <a:r>
              <a:rPr lang="en-US" sz="18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: </a:t>
            </a:r>
            <a:r>
              <a:rPr lang="en-US" sz="180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bertahan</a:t>
            </a:r>
            <a:r>
              <a:rPr lang="en-US" sz="18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180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hidup</a:t>
            </a:r>
            <a:r>
              <a:rPr lang="en-US" sz="18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, </a:t>
            </a:r>
            <a:r>
              <a:rPr lang="en-US" sz="180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laba</a:t>
            </a:r>
            <a:r>
              <a:rPr lang="en-US" sz="18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180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maksimal</a:t>
            </a:r>
            <a:r>
              <a:rPr lang="en-US" sz="18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, market share, </a:t>
            </a:r>
            <a:r>
              <a:rPr lang="en-US" sz="180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pesaing</a:t>
            </a:r>
            <a:r>
              <a:rPr lang="en-US" sz="18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. </a:t>
            </a:r>
            <a:r>
              <a:rPr lang="en-US" sz="180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Metoda</a:t>
            </a:r>
            <a:r>
              <a:rPr lang="en-US" sz="18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180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penetapan</a:t>
            </a:r>
            <a:r>
              <a:rPr lang="en-US" sz="18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180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harga</a:t>
            </a:r>
            <a:r>
              <a:rPr lang="en-US" sz="18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:</a:t>
            </a:r>
          </a:p>
          <a:p>
            <a:pPr marL="685800" indent="-403225" eaLnBrk="1" fontAlgn="auto" hangingPunct="1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sz="180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Diskriminasi</a:t>
            </a:r>
            <a:r>
              <a:rPr lang="en-US" sz="18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180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harga</a:t>
            </a:r>
            <a:r>
              <a:rPr lang="en-US" sz="18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(</a:t>
            </a:r>
            <a:r>
              <a:rPr lang="en-US" sz="180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menurut</a:t>
            </a:r>
            <a:r>
              <a:rPr lang="en-US" sz="18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180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pelanggan</a:t>
            </a:r>
            <a:r>
              <a:rPr lang="en-US" sz="18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, </a:t>
            </a:r>
            <a:r>
              <a:rPr lang="en-US" sz="180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bentuk</a:t>
            </a:r>
            <a:r>
              <a:rPr lang="en-US" sz="18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180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produk</a:t>
            </a:r>
            <a:r>
              <a:rPr lang="en-US" sz="18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, </a:t>
            </a:r>
            <a:r>
              <a:rPr lang="en-US" sz="180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tempat</a:t>
            </a:r>
            <a:r>
              <a:rPr lang="en-US" sz="18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, </a:t>
            </a:r>
            <a:r>
              <a:rPr lang="en-US" sz="180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waktu</a:t>
            </a:r>
            <a:r>
              <a:rPr lang="en-US" sz="18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).</a:t>
            </a:r>
          </a:p>
          <a:p>
            <a:pPr marL="685800" indent="-403225" eaLnBrk="1" fontAlgn="auto" hangingPunct="1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sz="180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Harga</a:t>
            </a:r>
            <a:r>
              <a:rPr lang="en-US" sz="18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180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produk</a:t>
            </a:r>
            <a:r>
              <a:rPr lang="en-US" sz="18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180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baru</a:t>
            </a:r>
            <a:r>
              <a:rPr lang="en-US" sz="18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(Market skimming pricing, market penetration pricing)</a:t>
            </a:r>
          </a:p>
          <a:p>
            <a:pPr marL="685800" indent="-403225" eaLnBrk="1" fontAlgn="auto" hangingPunct="1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endParaRPr lang="en-US" sz="1800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US" sz="1800" b="1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Strategi</a:t>
            </a:r>
            <a:r>
              <a:rPr lang="en-US" sz="18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18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Place</a:t>
            </a:r>
            <a:endParaRPr lang="en-US" sz="1800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 typeface="Wingdings 2" panose="05020102010507070707" pitchFamily="18" charset="2"/>
              <a:buNone/>
              <a:defRPr/>
            </a:pPr>
            <a:r>
              <a:rPr lang="en-US" sz="18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	</a:t>
            </a:r>
            <a:r>
              <a:rPr lang="en-US" sz="180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Faktor</a:t>
            </a:r>
            <a:r>
              <a:rPr lang="en-US" sz="18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yang </a:t>
            </a:r>
            <a:r>
              <a:rPr lang="en-US" sz="180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berpengaruh</a:t>
            </a:r>
            <a:r>
              <a:rPr lang="en-US" sz="18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: </a:t>
            </a:r>
            <a:r>
              <a:rPr lang="en-US" sz="180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Pasar</a:t>
            </a:r>
            <a:r>
              <a:rPr lang="en-US" sz="18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/</a:t>
            </a:r>
            <a:r>
              <a:rPr lang="en-US" sz="180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pelanggan</a:t>
            </a:r>
            <a:r>
              <a:rPr lang="en-US" sz="18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, </a:t>
            </a:r>
            <a:r>
              <a:rPr lang="en-US" sz="180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karakteristik</a:t>
            </a:r>
            <a:r>
              <a:rPr lang="en-US" sz="18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180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produk</a:t>
            </a:r>
            <a:r>
              <a:rPr lang="en-US" sz="18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, </a:t>
            </a:r>
            <a:r>
              <a:rPr lang="en-US" sz="180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pertimbangan</a:t>
            </a:r>
            <a:r>
              <a:rPr lang="en-US" sz="18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180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pengendalian</a:t>
            </a:r>
            <a:endParaRPr lang="en-US" sz="1800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 typeface="Wingdings 2" panose="05020102010507070707" pitchFamily="18" charset="2"/>
              <a:buNone/>
              <a:defRPr/>
            </a:pPr>
            <a:r>
              <a:rPr lang="en-US" sz="18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	</a:t>
            </a:r>
            <a:r>
              <a:rPr lang="en-US" sz="180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Jenis</a:t>
            </a:r>
            <a:r>
              <a:rPr lang="en-US" sz="18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180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Distribusi</a:t>
            </a:r>
            <a:r>
              <a:rPr lang="en-US" sz="18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: </a:t>
            </a:r>
            <a:r>
              <a:rPr lang="en-US" sz="180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Distribusi</a:t>
            </a:r>
            <a:r>
              <a:rPr lang="en-US" sz="18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180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intensif</a:t>
            </a:r>
            <a:r>
              <a:rPr lang="en-US" sz="18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, </a:t>
            </a:r>
            <a:r>
              <a:rPr lang="en-US" sz="180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eksklusif</a:t>
            </a:r>
            <a:r>
              <a:rPr lang="en-US" sz="18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, </a:t>
            </a:r>
            <a:r>
              <a:rPr lang="en-US" sz="180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dan</a:t>
            </a:r>
            <a:r>
              <a:rPr lang="en-US" sz="18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180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selektif</a:t>
            </a:r>
            <a:endParaRPr lang="en-US" sz="1800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 typeface="Wingdings 2" panose="05020102010507070707" pitchFamily="18" charset="2"/>
              <a:buNone/>
              <a:defRPr/>
            </a:pPr>
            <a:endParaRPr lang="en-US" sz="1800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US" sz="1800" b="1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Strategi</a:t>
            </a:r>
            <a:r>
              <a:rPr lang="en-US" sz="18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18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Promotion</a:t>
            </a:r>
            <a:endParaRPr lang="en-US" sz="1800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 typeface="Wingdings 2" panose="05020102010507070707" pitchFamily="18" charset="2"/>
              <a:buNone/>
              <a:defRPr/>
            </a:pPr>
            <a:r>
              <a:rPr lang="en-US" sz="18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	</a:t>
            </a:r>
            <a:r>
              <a:rPr lang="en-US" sz="180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Advertensi</a:t>
            </a:r>
            <a:r>
              <a:rPr lang="en-US" sz="18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, </a:t>
            </a:r>
            <a:r>
              <a:rPr lang="en-US" sz="1800" i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sales promotion</a:t>
            </a:r>
            <a:r>
              <a:rPr lang="en-US" sz="18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, </a:t>
            </a:r>
            <a:r>
              <a:rPr lang="en-US" sz="1800" i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public relation</a:t>
            </a:r>
            <a:r>
              <a:rPr lang="en-US" sz="18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, </a:t>
            </a:r>
            <a:r>
              <a:rPr lang="en-US" sz="1800" i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personal selling</a:t>
            </a:r>
            <a:r>
              <a:rPr lang="en-US" sz="18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.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 typeface="Wingdings 2" panose="05020102010507070707" pitchFamily="18" charset="2"/>
              <a:buNone/>
              <a:defRPr/>
            </a:pPr>
            <a:endParaRPr lang="en-US" sz="1800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 typeface="Wingdings 2" panose="05020102010507070707" pitchFamily="18" charset="2"/>
              <a:buNone/>
              <a:defRPr/>
            </a:pPr>
            <a:r>
              <a:rPr lang="en-US" sz="1800" b="1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Strategi</a:t>
            </a:r>
            <a:r>
              <a:rPr lang="en-US" sz="18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People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 typeface="Wingdings 2" panose="05020102010507070707" pitchFamily="18" charset="2"/>
              <a:buNone/>
              <a:defRPr/>
            </a:pPr>
            <a:endParaRPr lang="en-US" sz="1800" b="1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 typeface="Wingdings 2" panose="05020102010507070707" pitchFamily="18" charset="2"/>
              <a:buNone/>
              <a:defRPr/>
            </a:pPr>
            <a:r>
              <a:rPr lang="en-US" sz="1800" b="1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Strategi</a:t>
            </a:r>
            <a:r>
              <a:rPr lang="en-US" sz="18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Process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 typeface="Wingdings 2" panose="05020102010507070707" pitchFamily="18" charset="2"/>
              <a:buNone/>
              <a:defRPr/>
            </a:pPr>
            <a:endParaRPr lang="en-US" sz="1800" b="1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 typeface="Wingdings 2" panose="05020102010507070707" pitchFamily="18" charset="2"/>
              <a:buNone/>
              <a:defRPr/>
            </a:pPr>
            <a:r>
              <a:rPr lang="en-US" sz="1800" b="1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Strategi</a:t>
            </a:r>
            <a:r>
              <a:rPr lang="en-US" sz="18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Physical Evidence</a:t>
            </a:r>
            <a:endParaRPr lang="en-US" sz="18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1026" name="Picture 2" descr="Strategi Menyusun Bisnis Plan untuk Meningkatkan Kinerja Perusahaan -  Kembar.pr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94376" y="228600"/>
            <a:ext cx="3234952" cy="64276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04430768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1981200" y="365126"/>
            <a:ext cx="8077200" cy="549275"/>
          </a:xfrm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The 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Business Plan</a:t>
            </a:r>
            <a:endParaRPr lang="en-US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2532" name="Rectangle 10"/>
          <p:cNvSpPr>
            <a:spLocks noGrp="1" noChangeArrowheads="1"/>
          </p:cNvSpPr>
          <p:nvPr>
            <p:ph idx="1"/>
          </p:nvPr>
        </p:nvSpPr>
        <p:spPr>
          <a:xfrm>
            <a:off x="1721225" y="2250140"/>
            <a:ext cx="4648200" cy="2698750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normAutofit/>
          </a:bodyPr>
          <a:lstStyle/>
          <a:p>
            <a:pPr lvl="2" eaLnBrk="1" hangingPunct="1">
              <a:spcBef>
                <a:spcPct val="20000"/>
              </a:spcBef>
            </a:pPr>
            <a:r>
              <a:rPr lang="en-US" sz="2400" dirty="0">
                <a:cs typeface="Arial" panose="020B0604020202020204" pitchFamily="34" charset="0"/>
              </a:rPr>
              <a:t>A business plan presents a strategy for turning a feasible business concept into a successful business. </a:t>
            </a:r>
            <a:endParaRPr lang="en-US" sz="2400" dirty="0" smtClean="0">
              <a:cs typeface="Arial" panose="020B0604020202020204" pitchFamily="34" charset="0"/>
            </a:endParaRPr>
          </a:p>
          <a:p>
            <a:pPr lvl="2" eaLnBrk="1" hangingPunct="1">
              <a:spcBef>
                <a:spcPct val="20000"/>
              </a:spcBef>
            </a:pPr>
            <a:r>
              <a:rPr lang="en-US" sz="2400" b="0" dirty="0" smtClean="0"/>
              <a:t>Once </a:t>
            </a:r>
            <a:r>
              <a:rPr lang="en-US" sz="2400" b="0" dirty="0"/>
              <a:t>you have a feasible business concept, the next step is to develop a business plan.</a:t>
            </a:r>
          </a:p>
        </p:txBody>
      </p:sp>
      <p:sp>
        <p:nvSpPr>
          <p:cNvPr id="22531" name="Text Box 9"/>
          <p:cNvSpPr txBox="1">
            <a:spLocks noChangeArrowheads="1"/>
          </p:cNvSpPr>
          <p:nvPr/>
        </p:nvSpPr>
        <p:spPr bwMode="auto">
          <a:xfrm>
            <a:off x="1183341" y="1060232"/>
            <a:ext cx="9977718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ts val="800"/>
              </a:spcBef>
              <a:buFont typeface="Arial" panose="020B0604020202020204" pitchFamily="34" charset="0"/>
              <a:defRPr sz="1600" b="1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ts val="3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ts val="3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ts val="3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ctr" fontAlgn="base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en-US" sz="2400" dirty="0">
                <a:solidFill>
                  <a:srgbClr val="008F4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Business Plan: Your Road Map to Entrepreneurial Success </a:t>
            </a:r>
          </a:p>
        </p:txBody>
      </p:sp>
      <p:sp>
        <p:nvSpPr>
          <p:cNvPr id="8" name="AutoShape 11"/>
          <p:cNvSpPr>
            <a:spLocks noChangeArrowheads="1"/>
          </p:cNvSpPr>
          <p:nvPr/>
        </p:nvSpPr>
        <p:spPr bwMode="auto">
          <a:xfrm rot="-698959">
            <a:off x="6772838" y="2982645"/>
            <a:ext cx="3765550" cy="1449388"/>
          </a:xfrm>
          <a:prstGeom prst="roundRect">
            <a:avLst>
              <a:gd name="adj" fmla="val 10704"/>
            </a:avLst>
          </a:prstGeom>
          <a:solidFill>
            <a:srgbClr val="005496"/>
          </a:solidFill>
          <a:ln>
            <a:noFill/>
          </a:ln>
          <a:effectLst>
            <a:prstShdw prst="shdw17" dist="35921" dir="2700000">
              <a:srgbClr val="00325A"/>
            </a:prstShdw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  <p:txBody>
          <a:bodyPr tIns="73152"/>
          <a:lstStyle>
            <a:lvl1pPr>
              <a:spcBef>
                <a:spcPts val="800"/>
              </a:spcBef>
              <a:buFont typeface="Arial" panose="020B0604020202020204" pitchFamily="34" charset="0"/>
              <a:defRPr sz="1600" b="1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ts val="3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ts val="3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ts val="3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fontAlgn="base">
              <a:spcBef>
                <a:spcPct val="45000"/>
              </a:spcBef>
              <a:spcAft>
                <a:spcPct val="0"/>
              </a:spcAft>
              <a:buFontTx/>
              <a:buNone/>
            </a:pPr>
            <a:r>
              <a:rPr lang="en-US" sz="1800">
                <a:solidFill>
                  <a:srgbClr val="FFFFFF"/>
                </a:solidFill>
                <a:cs typeface="Arial" panose="020B0604020202020204" pitchFamily="34" charset="0"/>
              </a:rPr>
              <a:t>BUSINESS PLAN</a:t>
            </a:r>
          </a:p>
          <a:p>
            <a:pPr fontAlgn="base">
              <a:spcBef>
                <a:spcPct val="45000"/>
              </a:spcBef>
              <a:spcAft>
                <a:spcPct val="0"/>
              </a:spcAft>
              <a:buFontTx/>
              <a:buNone/>
            </a:pPr>
            <a:r>
              <a:rPr lang="en-US" sz="1800" b="0">
                <a:solidFill>
                  <a:srgbClr val="FFFFFF"/>
                </a:solidFill>
                <a:cs typeface="Arial" panose="020B0604020202020204" pitchFamily="34" charset="0"/>
              </a:rPr>
              <a:t>a document that describes a new business and a strategy to launch that business</a:t>
            </a:r>
          </a:p>
        </p:txBody>
      </p:sp>
    </p:spTree>
    <p:extLst>
      <p:ext uri="{BB962C8B-B14F-4D97-AF65-F5344CB8AC3E}">
        <p14:creationId xmlns:p14="http://schemas.microsoft.com/office/powerpoint/2010/main" val="2823154056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Rectangle 9"/>
          <p:cNvSpPr>
            <a:spLocks noChangeArrowheads="1"/>
          </p:cNvSpPr>
          <p:nvPr/>
        </p:nvSpPr>
        <p:spPr bwMode="auto">
          <a:xfrm>
            <a:off x="2027238" y="2247711"/>
            <a:ext cx="4235450" cy="2012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ts val="800"/>
              </a:spcBef>
              <a:buFont typeface="Arial" panose="020B0604020202020204" pitchFamily="34" charset="0"/>
              <a:defRPr sz="1600" b="1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ts val="3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ts val="3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ts val="3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fontAlgn="base">
              <a:spcBef>
                <a:spcPct val="20000"/>
              </a:spcBef>
              <a:spcAft>
                <a:spcPct val="0"/>
              </a:spcAft>
              <a:buFontTx/>
              <a:buNone/>
            </a:pPr>
            <a:r>
              <a:rPr lang="en-US" sz="2000" b="0">
                <a:solidFill>
                  <a:srgbClr val="000000"/>
                </a:solidFill>
                <a:cs typeface="Arial" panose="020B0604020202020204" pitchFamily="34" charset="0"/>
              </a:rPr>
              <a:t>An entrepreneur can use a </a:t>
            </a:r>
            <a:r>
              <a:rPr lang="en-US" sz="2000">
                <a:solidFill>
                  <a:srgbClr val="000000"/>
                </a:solidFill>
                <a:cs typeface="Arial" panose="020B0604020202020204" pitchFamily="34" charset="0"/>
              </a:rPr>
              <a:t>feasibility analysis </a:t>
            </a:r>
            <a:r>
              <a:rPr lang="en-US" sz="2000" b="0">
                <a:solidFill>
                  <a:srgbClr val="000000"/>
                </a:solidFill>
                <a:cs typeface="Arial" panose="020B0604020202020204" pitchFamily="34" charset="0"/>
              </a:rPr>
              <a:t>in order to decide if there is enough demand for a product or service.</a:t>
            </a:r>
          </a:p>
        </p:txBody>
      </p:sp>
      <p:sp>
        <p:nvSpPr>
          <p:cNvPr id="9" name="AutoShape 10"/>
          <p:cNvSpPr>
            <a:spLocks noChangeArrowheads="1"/>
          </p:cNvSpPr>
          <p:nvPr/>
        </p:nvSpPr>
        <p:spPr bwMode="auto">
          <a:xfrm>
            <a:off x="6216650" y="3254186"/>
            <a:ext cx="3765550" cy="2058988"/>
          </a:xfrm>
          <a:prstGeom prst="roundRect">
            <a:avLst>
              <a:gd name="adj" fmla="val 10704"/>
            </a:avLst>
          </a:prstGeom>
          <a:solidFill>
            <a:srgbClr val="005496"/>
          </a:solidFill>
          <a:ln>
            <a:noFill/>
          </a:ln>
          <a:effectLst>
            <a:prstShdw prst="shdw17" dist="35921" dir="2700000">
              <a:srgbClr val="00325A"/>
            </a:prstShdw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  <p:txBody>
          <a:bodyPr tIns="73152"/>
          <a:lstStyle>
            <a:lvl1pPr>
              <a:spcBef>
                <a:spcPts val="800"/>
              </a:spcBef>
              <a:buFont typeface="Arial" panose="020B0604020202020204" pitchFamily="34" charset="0"/>
              <a:defRPr sz="1600" b="1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ts val="3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ts val="3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ts val="3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ctr" fontAlgn="base">
              <a:spcBef>
                <a:spcPct val="45000"/>
              </a:spcBef>
              <a:spcAft>
                <a:spcPct val="0"/>
              </a:spcAft>
              <a:buFontTx/>
              <a:buNone/>
            </a:pPr>
            <a:r>
              <a:rPr lang="en-US" sz="1800">
                <a:solidFill>
                  <a:srgbClr val="FFFFFF"/>
                </a:solidFill>
                <a:cs typeface="Arial" panose="020B0604020202020204" pitchFamily="34" charset="0"/>
              </a:rPr>
              <a:t>FEASIBILITY ANALYSIS</a:t>
            </a:r>
          </a:p>
          <a:p>
            <a:pPr fontAlgn="base">
              <a:spcBef>
                <a:spcPct val="45000"/>
              </a:spcBef>
              <a:spcAft>
                <a:spcPct val="0"/>
              </a:spcAft>
              <a:buFontTx/>
              <a:buNone/>
            </a:pPr>
            <a:r>
              <a:rPr lang="en-US" sz="1800" b="0">
                <a:solidFill>
                  <a:srgbClr val="FFFFFF"/>
                </a:solidFill>
                <a:cs typeface="Arial" panose="020B0604020202020204" pitchFamily="34" charset="0"/>
              </a:rPr>
              <a:t>the process that tests a business concept; it allows the entrepreneur to decide whether a new business concept has potential</a:t>
            </a:r>
          </a:p>
        </p:txBody>
      </p:sp>
      <p:sp>
        <p:nvSpPr>
          <p:cNvPr id="11269" name="Text Box 29"/>
          <p:cNvSpPr txBox="1">
            <a:spLocks noChangeArrowheads="1"/>
          </p:cNvSpPr>
          <p:nvPr/>
        </p:nvSpPr>
        <p:spPr bwMode="auto">
          <a:xfrm>
            <a:off x="2647857" y="1141413"/>
            <a:ext cx="656431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ts val="800"/>
              </a:spcBef>
              <a:buFont typeface="Arial" panose="020B0604020202020204" pitchFamily="34" charset="0"/>
              <a:defRPr sz="1600" b="1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ts val="3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ts val="3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ts val="3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ctr" fontAlgn="base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en-US" sz="2400" dirty="0">
                <a:solidFill>
                  <a:srgbClr val="008F4C"/>
                </a:solidFill>
                <a:latin typeface="Calibri Light" panose="020F0302020204030204" pitchFamily="34" charset="0"/>
                <a:cs typeface="Arial" panose="020B0604020202020204" pitchFamily="34" charset="0"/>
              </a:rPr>
              <a:t>Testing the Concept in the Market</a:t>
            </a:r>
          </a:p>
        </p:txBody>
      </p:sp>
      <p:pic>
        <p:nvPicPr>
          <p:cNvPr id="11270" name="Picture 5" descr="http://www.coaconsult.com/wp-content/uploads/2014/03/feasibility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3801" y="3711387"/>
            <a:ext cx="2886075" cy="1920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itle 1"/>
          <p:cNvSpPr txBox="1">
            <a:spLocks/>
          </p:cNvSpPr>
          <p:nvPr/>
        </p:nvSpPr>
        <p:spPr>
          <a:xfrm>
            <a:off x="1223682" y="361951"/>
            <a:ext cx="9722224" cy="549275"/>
          </a:xfrm>
          <a:prstGeom prst="rect">
            <a:avLst/>
          </a:prstGeom>
        </p:spPr>
        <p:txBody>
          <a:bodyPr anchor="ctr"/>
          <a:lstStyle>
            <a:lvl1pPr algn="l" defTabSz="914400" rtl="0" eaLnBrk="1" latinLnBrk="0" hangingPunct="1">
              <a:spcBef>
                <a:spcPct val="0"/>
              </a:spcBef>
              <a:buNone/>
              <a:defRPr sz="28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fontAlgn="base">
              <a:spcAft>
                <a:spcPct val="0"/>
              </a:spcAft>
              <a:defRPr/>
            </a:pPr>
            <a:r>
              <a:rPr lang="en-US" sz="3600" b="1" dirty="0">
                <a:solidFill>
                  <a:srgbClr val="000000"/>
                </a:solidFill>
              </a:rPr>
              <a:t>Feasibility Analysis: testing AN OPPORTUNITY</a:t>
            </a:r>
          </a:p>
        </p:txBody>
      </p:sp>
    </p:spTree>
    <p:extLst>
      <p:ext uri="{BB962C8B-B14F-4D97-AF65-F5344CB8AC3E}">
        <p14:creationId xmlns:p14="http://schemas.microsoft.com/office/powerpoint/2010/main" val="4236560745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Rectangle 1"/>
          <p:cNvSpPr>
            <a:spLocks noChangeArrowheads="1"/>
          </p:cNvSpPr>
          <p:nvPr/>
        </p:nvSpPr>
        <p:spPr bwMode="auto">
          <a:xfrm>
            <a:off x="2362200" y="2632260"/>
            <a:ext cx="45720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800"/>
              </a:spcBef>
              <a:buFont typeface="Arial" panose="020B0604020202020204" pitchFamily="34" charset="0"/>
              <a:defRPr sz="1600" b="1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ts val="3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ts val="3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ts val="3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sz="1800" b="0">
                <a:solidFill>
                  <a:srgbClr val="000000"/>
                </a:solidFill>
                <a:cs typeface="Arial" panose="020B0604020202020204" pitchFamily="34" charset="0"/>
              </a:rPr>
              <a:t>A feasibility analysis can help an entrepreneur determine whether business conditions are appropriate to go forward with starting a business. </a:t>
            </a:r>
          </a:p>
        </p:txBody>
      </p:sp>
      <p:pic>
        <p:nvPicPr>
          <p:cNvPr id="12293" name="Picture 4" descr="http://www.smallbusinessbc.ca/sites/default/files/articles/CustomerSatisfactio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0400" y="2689410"/>
            <a:ext cx="3200400" cy="2139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1223682" y="361951"/>
            <a:ext cx="9722224" cy="549275"/>
          </a:xfrm>
          <a:prstGeom prst="rect">
            <a:avLst/>
          </a:prstGeom>
        </p:spPr>
        <p:txBody>
          <a:bodyPr anchor="ctr"/>
          <a:lstStyle>
            <a:lvl1pPr algn="l" defTabSz="914400" rtl="0" eaLnBrk="1" latinLnBrk="0" hangingPunct="1">
              <a:spcBef>
                <a:spcPct val="0"/>
              </a:spcBef>
              <a:buNone/>
              <a:defRPr sz="28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fontAlgn="base">
              <a:spcAft>
                <a:spcPct val="0"/>
              </a:spcAft>
              <a:defRPr/>
            </a:pPr>
            <a:r>
              <a:rPr lang="en-US" sz="3600" b="1" dirty="0">
                <a:solidFill>
                  <a:srgbClr val="000000"/>
                </a:solidFill>
              </a:rPr>
              <a:t>Feasibility Analysis: testing AN OPPORTUNITY</a:t>
            </a:r>
          </a:p>
        </p:txBody>
      </p:sp>
      <p:sp>
        <p:nvSpPr>
          <p:cNvPr id="8" name="Text Box 29"/>
          <p:cNvSpPr txBox="1">
            <a:spLocks noChangeArrowheads="1"/>
          </p:cNvSpPr>
          <p:nvPr/>
        </p:nvSpPr>
        <p:spPr bwMode="auto">
          <a:xfrm>
            <a:off x="2647856" y="1141413"/>
            <a:ext cx="656431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ts val="800"/>
              </a:spcBef>
              <a:buFont typeface="Arial" panose="020B0604020202020204" pitchFamily="34" charset="0"/>
              <a:defRPr sz="1600" b="1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ts val="3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ts val="3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ts val="3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ctr" fontAlgn="base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en-US" sz="2400" dirty="0">
                <a:solidFill>
                  <a:srgbClr val="008F4C"/>
                </a:solidFill>
                <a:latin typeface="Calibri Light" panose="020F0302020204030204" pitchFamily="34" charset="0"/>
                <a:cs typeface="Arial" panose="020B0604020202020204" pitchFamily="34" charset="0"/>
              </a:rPr>
              <a:t>Testing the Concept in the Market</a:t>
            </a:r>
          </a:p>
        </p:txBody>
      </p:sp>
    </p:spTree>
    <p:extLst>
      <p:ext uri="{BB962C8B-B14F-4D97-AF65-F5344CB8AC3E}">
        <p14:creationId xmlns:p14="http://schemas.microsoft.com/office/powerpoint/2010/main" val="85582803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315" name="Group 7"/>
          <p:cNvGrpSpPr>
            <a:grpSpLocks/>
          </p:cNvGrpSpPr>
          <p:nvPr/>
        </p:nvGrpSpPr>
        <p:grpSpPr bwMode="auto">
          <a:xfrm>
            <a:off x="3886201" y="2074300"/>
            <a:ext cx="3910013" cy="3749675"/>
            <a:chOff x="2209800" y="1828800"/>
            <a:chExt cx="4572000" cy="4564063"/>
          </a:xfrm>
        </p:grpSpPr>
        <p:pic>
          <p:nvPicPr>
            <p:cNvPr id="13317" name="Picture 103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09800" y="1828800"/>
              <a:ext cx="4572000" cy="45640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DAE0F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3318" name="Text Box 1033"/>
            <p:cNvSpPr txBox="1">
              <a:spLocks noChangeArrowheads="1"/>
            </p:cNvSpPr>
            <p:nvPr/>
          </p:nvSpPr>
          <p:spPr bwMode="auto">
            <a:xfrm>
              <a:off x="3784181" y="3466797"/>
              <a:ext cx="1470279" cy="12362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DAE0F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ts val="800"/>
                </a:spcBef>
                <a:buFont typeface="Arial" panose="020B0604020202020204" pitchFamily="34" charset="0"/>
                <a:defRPr sz="16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spcBef>
                  <a:spcPts val="300"/>
                </a:spcBef>
                <a:buClr>
                  <a:schemeClr val="accent2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spcBef>
                  <a:spcPts val="300"/>
                </a:spcBef>
                <a:buClr>
                  <a:schemeClr val="accent2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spcBef>
                  <a:spcPts val="300"/>
                </a:spcBef>
                <a:buClr>
                  <a:schemeClr val="accent2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spcBef>
                  <a:spcPts val="300"/>
                </a:spcBef>
                <a:buClr>
                  <a:schemeClr val="accent2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r>
                <a:rPr lang="en-US" sz="2000" dirty="0">
                  <a:solidFill>
                    <a:srgbClr val="FF0000"/>
                  </a:solidFill>
                  <a:latin typeface="Calibri" panose="020F0502020204030204" pitchFamily="34" charset="0"/>
                  <a:cs typeface="Arial" panose="020B0604020202020204" pitchFamily="34" charset="0"/>
                </a:rPr>
                <a:t>Feasibility</a:t>
              </a:r>
              <a:br>
                <a:rPr lang="en-US" sz="2000" dirty="0">
                  <a:solidFill>
                    <a:srgbClr val="FF0000"/>
                  </a:solidFill>
                  <a:latin typeface="Calibri" panose="020F0502020204030204" pitchFamily="34" charset="0"/>
                  <a:cs typeface="Arial" panose="020B0604020202020204" pitchFamily="34" charset="0"/>
                </a:rPr>
              </a:br>
              <a:r>
                <a:rPr lang="en-US" sz="2000" dirty="0">
                  <a:solidFill>
                    <a:srgbClr val="FF0000"/>
                  </a:solidFill>
                  <a:latin typeface="Calibri" panose="020F0502020204030204" pitchFamily="34" charset="0"/>
                  <a:cs typeface="Arial" panose="020B0604020202020204" pitchFamily="34" charset="0"/>
                </a:rPr>
                <a:t>Analysis</a:t>
              </a: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r>
                <a:rPr lang="en-US" sz="2000" dirty="0">
                  <a:solidFill>
                    <a:srgbClr val="FF0000"/>
                  </a:solidFill>
                  <a:latin typeface="Calibri" panose="020F0502020204030204" pitchFamily="34" charset="0"/>
                  <a:cs typeface="Arial" panose="020B0604020202020204" pitchFamily="34" charset="0"/>
                </a:rPr>
                <a:t>Questions</a:t>
              </a:r>
            </a:p>
          </p:txBody>
        </p:sp>
        <p:sp>
          <p:nvSpPr>
            <p:cNvPr id="13319" name="Text Box 1034"/>
            <p:cNvSpPr txBox="1">
              <a:spLocks noChangeArrowheads="1"/>
            </p:cNvSpPr>
            <p:nvPr/>
          </p:nvSpPr>
          <p:spPr bwMode="auto">
            <a:xfrm>
              <a:off x="2760612" y="3048000"/>
              <a:ext cx="1012927" cy="41208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DAE0F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ts val="800"/>
                </a:spcBef>
                <a:buFont typeface="Arial" panose="020B0604020202020204" pitchFamily="34" charset="0"/>
                <a:defRPr sz="16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spcBef>
                  <a:spcPts val="300"/>
                </a:spcBef>
                <a:buClr>
                  <a:schemeClr val="accent2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spcBef>
                  <a:spcPts val="300"/>
                </a:spcBef>
                <a:buClr>
                  <a:schemeClr val="accent2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spcBef>
                  <a:spcPts val="300"/>
                </a:spcBef>
                <a:buClr>
                  <a:schemeClr val="accent2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spcBef>
                  <a:spcPts val="300"/>
                </a:spcBef>
                <a:buClr>
                  <a:schemeClr val="accent2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r>
                <a:rPr lang="en-US" b="0">
                  <a:solidFill>
                    <a:srgbClr val="000000"/>
                  </a:solidFill>
                  <a:latin typeface="Calibri" panose="020F0502020204030204" pitchFamily="34" charset="0"/>
                  <a:cs typeface="Arial" panose="020B0604020202020204" pitchFamily="34" charset="0"/>
                </a:rPr>
                <a:t>industry</a:t>
              </a:r>
            </a:p>
          </p:txBody>
        </p:sp>
        <p:sp>
          <p:nvSpPr>
            <p:cNvPr id="13320" name="Text Box 1035"/>
            <p:cNvSpPr txBox="1">
              <a:spLocks noChangeArrowheads="1"/>
            </p:cNvSpPr>
            <p:nvPr/>
          </p:nvSpPr>
          <p:spPr bwMode="auto">
            <a:xfrm>
              <a:off x="3954153" y="2438400"/>
              <a:ext cx="1224583" cy="41208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DAE0F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ts val="800"/>
                </a:spcBef>
                <a:buFont typeface="Arial" panose="020B0604020202020204" pitchFamily="34" charset="0"/>
                <a:defRPr sz="16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spcBef>
                  <a:spcPts val="300"/>
                </a:spcBef>
                <a:buClr>
                  <a:schemeClr val="accent2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spcBef>
                  <a:spcPts val="300"/>
                </a:spcBef>
                <a:buClr>
                  <a:schemeClr val="accent2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spcBef>
                  <a:spcPts val="300"/>
                </a:spcBef>
                <a:buClr>
                  <a:schemeClr val="accent2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spcBef>
                  <a:spcPts val="300"/>
                </a:spcBef>
                <a:buClr>
                  <a:schemeClr val="accent2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r>
                <a:rPr lang="en-US" b="0">
                  <a:solidFill>
                    <a:srgbClr val="000000"/>
                  </a:solidFill>
                  <a:latin typeface="Calibri" panose="020F0502020204030204" pitchFamily="34" charset="0"/>
                  <a:cs typeface="Arial" panose="020B0604020202020204" pitchFamily="34" charset="0"/>
                </a:rPr>
                <a:t>customers</a:t>
              </a:r>
            </a:p>
          </p:txBody>
        </p:sp>
        <p:sp>
          <p:nvSpPr>
            <p:cNvPr id="13321" name="Text Box 1036"/>
            <p:cNvSpPr txBox="1">
              <a:spLocks noChangeArrowheads="1"/>
            </p:cNvSpPr>
            <p:nvPr/>
          </p:nvSpPr>
          <p:spPr bwMode="auto">
            <a:xfrm>
              <a:off x="5071012" y="2895600"/>
              <a:ext cx="1402277" cy="71178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DAE0F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ts val="800"/>
                </a:spcBef>
                <a:buFont typeface="Arial" panose="020B0604020202020204" pitchFamily="34" charset="0"/>
                <a:defRPr sz="16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spcBef>
                  <a:spcPts val="300"/>
                </a:spcBef>
                <a:buClr>
                  <a:schemeClr val="accent2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spcBef>
                  <a:spcPts val="300"/>
                </a:spcBef>
                <a:buClr>
                  <a:schemeClr val="accent2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spcBef>
                  <a:spcPts val="300"/>
                </a:spcBef>
                <a:buClr>
                  <a:schemeClr val="accent2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spcBef>
                  <a:spcPts val="300"/>
                </a:spcBef>
                <a:buClr>
                  <a:schemeClr val="accent2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r>
                <a:rPr lang="en-US" b="0">
                  <a:solidFill>
                    <a:srgbClr val="000000"/>
                  </a:solidFill>
                  <a:latin typeface="Calibri" panose="020F0502020204030204" pitchFamily="34" charset="0"/>
                  <a:cs typeface="Arial" panose="020B0604020202020204" pitchFamily="34" charset="0"/>
                </a:rPr>
                <a:t>product and</a:t>
              </a:r>
              <a:br>
                <a:rPr lang="en-US" b="0">
                  <a:solidFill>
                    <a:srgbClr val="000000"/>
                  </a:solidFill>
                  <a:latin typeface="Calibri" panose="020F0502020204030204" pitchFamily="34" charset="0"/>
                  <a:cs typeface="Arial" panose="020B0604020202020204" pitchFamily="34" charset="0"/>
                </a:rPr>
              </a:br>
              <a:r>
                <a:rPr lang="en-US" b="0">
                  <a:solidFill>
                    <a:srgbClr val="000000"/>
                  </a:solidFill>
                  <a:latin typeface="Calibri" panose="020F0502020204030204" pitchFamily="34" charset="0"/>
                  <a:cs typeface="Arial" panose="020B0604020202020204" pitchFamily="34" charset="0"/>
                </a:rPr>
                <a:t>service</a:t>
              </a:r>
            </a:p>
          </p:txBody>
        </p:sp>
        <p:sp>
          <p:nvSpPr>
            <p:cNvPr id="13322" name="Text Box 1037"/>
            <p:cNvSpPr txBox="1">
              <a:spLocks noChangeArrowheads="1"/>
            </p:cNvSpPr>
            <p:nvPr/>
          </p:nvSpPr>
          <p:spPr bwMode="auto">
            <a:xfrm>
              <a:off x="5504695" y="4114800"/>
              <a:ext cx="1134986" cy="71178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DAE0F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ts val="800"/>
                </a:spcBef>
                <a:buFont typeface="Arial" panose="020B0604020202020204" pitchFamily="34" charset="0"/>
                <a:defRPr sz="16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spcBef>
                  <a:spcPts val="300"/>
                </a:spcBef>
                <a:buClr>
                  <a:schemeClr val="accent2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spcBef>
                  <a:spcPts val="300"/>
                </a:spcBef>
                <a:buClr>
                  <a:schemeClr val="accent2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spcBef>
                  <a:spcPts val="300"/>
                </a:spcBef>
                <a:buClr>
                  <a:schemeClr val="accent2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spcBef>
                  <a:spcPts val="300"/>
                </a:spcBef>
                <a:buClr>
                  <a:schemeClr val="accent2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r>
                <a:rPr lang="en-US" b="0">
                  <a:solidFill>
                    <a:srgbClr val="000000"/>
                  </a:solidFill>
                  <a:latin typeface="Calibri" panose="020F0502020204030204" pitchFamily="34" charset="0"/>
                  <a:cs typeface="Arial" panose="020B0604020202020204" pitchFamily="34" charset="0"/>
                </a:rPr>
                <a:t>founding </a:t>
              </a:r>
              <a:br>
                <a:rPr lang="en-US" b="0">
                  <a:solidFill>
                    <a:srgbClr val="000000"/>
                  </a:solidFill>
                  <a:latin typeface="Calibri" panose="020F0502020204030204" pitchFamily="34" charset="0"/>
                  <a:cs typeface="Arial" panose="020B0604020202020204" pitchFamily="34" charset="0"/>
                </a:rPr>
              </a:br>
              <a:r>
                <a:rPr lang="en-US" b="0">
                  <a:solidFill>
                    <a:srgbClr val="000000"/>
                  </a:solidFill>
                  <a:latin typeface="Calibri" panose="020F0502020204030204" pitchFamily="34" charset="0"/>
                  <a:cs typeface="Arial" panose="020B0604020202020204" pitchFamily="34" charset="0"/>
                </a:rPr>
                <a:t>team</a:t>
              </a:r>
            </a:p>
          </p:txBody>
        </p:sp>
        <p:sp>
          <p:nvSpPr>
            <p:cNvPr id="13323" name="Text Box 1038"/>
            <p:cNvSpPr txBox="1">
              <a:spLocks noChangeArrowheads="1"/>
            </p:cNvSpPr>
            <p:nvPr/>
          </p:nvSpPr>
          <p:spPr bwMode="auto">
            <a:xfrm>
              <a:off x="4614449" y="5410200"/>
              <a:ext cx="1401003" cy="41208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DAE0F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ts val="800"/>
                </a:spcBef>
                <a:buFont typeface="Arial" panose="020B0604020202020204" pitchFamily="34" charset="0"/>
                <a:defRPr sz="16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spcBef>
                  <a:spcPts val="300"/>
                </a:spcBef>
                <a:buClr>
                  <a:schemeClr val="accent2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spcBef>
                  <a:spcPts val="300"/>
                </a:spcBef>
                <a:buClr>
                  <a:schemeClr val="accent2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spcBef>
                  <a:spcPts val="300"/>
                </a:spcBef>
                <a:buClr>
                  <a:schemeClr val="accent2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spcBef>
                  <a:spcPts val="300"/>
                </a:spcBef>
                <a:buClr>
                  <a:schemeClr val="accent2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r>
                <a:rPr lang="en-US" b="0">
                  <a:solidFill>
                    <a:srgbClr val="000000"/>
                  </a:solidFill>
                  <a:latin typeface="Calibri" panose="020F0502020204030204" pitchFamily="34" charset="0"/>
                  <a:cs typeface="Arial" panose="020B0604020202020204" pitchFamily="34" charset="0"/>
                </a:rPr>
                <a:t>competition</a:t>
              </a:r>
            </a:p>
          </p:txBody>
        </p:sp>
        <p:sp>
          <p:nvSpPr>
            <p:cNvPr id="13324" name="Text Box 1039"/>
            <p:cNvSpPr txBox="1">
              <a:spLocks noChangeArrowheads="1"/>
            </p:cNvSpPr>
            <p:nvPr/>
          </p:nvSpPr>
          <p:spPr bwMode="auto">
            <a:xfrm>
              <a:off x="2900280" y="5378450"/>
              <a:ext cx="1627355" cy="41208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DAE0F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ts val="800"/>
                </a:spcBef>
                <a:buFont typeface="Arial" panose="020B0604020202020204" pitchFamily="34" charset="0"/>
                <a:defRPr sz="16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spcBef>
                  <a:spcPts val="300"/>
                </a:spcBef>
                <a:buClr>
                  <a:schemeClr val="accent2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spcBef>
                  <a:spcPts val="300"/>
                </a:spcBef>
                <a:buClr>
                  <a:schemeClr val="accent2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spcBef>
                  <a:spcPts val="300"/>
                </a:spcBef>
                <a:buClr>
                  <a:schemeClr val="accent2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spcBef>
                  <a:spcPts val="300"/>
                </a:spcBef>
                <a:buClr>
                  <a:schemeClr val="accent2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r>
                <a:rPr lang="en-US" b="0">
                  <a:solidFill>
                    <a:srgbClr val="000000"/>
                  </a:solidFill>
                  <a:latin typeface="Calibri" panose="020F0502020204030204" pitchFamily="34" charset="0"/>
                  <a:cs typeface="Arial" panose="020B0604020202020204" pitchFamily="34" charset="0"/>
                </a:rPr>
                <a:t>start-up needs</a:t>
              </a:r>
            </a:p>
          </p:txBody>
        </p:sp>
        <p:sp>
          <p:nvSpPr>
            <p:cNvPr id="13325" name="Text Box 1040"/>
            <p:cNvSpPr txBox="1">
              <a:spLocks noChangeArrowheads="1"/>
            </p:cNvSpPr>
            <p:nvPr/>
          </p:nvSpPr>
          <p:spPr bwMode="auto">
            <a:xfrm>
              <a:off x="2348148" y="4286250"/>
              <a:ext cx="1310807" cy="41208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DAE0F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ts val="800"/>
                </a:spcBef>
                <a:buFont typeface="Arial" panose="020B0604020202020204" pitchFamily="34" charset="0"/>
                <a:defRPr sz="16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spcBef>
                  <a:spcPts val="300"/>
                </a:spcBef>
                <a:buClr>
                  <a:schemeClr val="accent2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spcBef>
                  <a:spcPts val="300"/>
                </a:spcBef>
                <a:buClr>
                  <a:schemeClr val="accent2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spcBef>
                  <a:spcPts val="300"/>
                </a:spcBef>
                <a:buClr>
                  <a:schemeClr val="accent2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spcBef>
                  <a:spcPts val="300"/>
                </a:spcBef>
                <a:buClr>
                  <a:schemeClr val="accent2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r>
                <a:rPr lang="en-US" b="0">
                  <a:solidFill>
                    <a:srgbClr val="000000"/>
                  </a:solidFill>
                  <a:latin typeface="Calibri" panose="020F0502020204030204" pitchFamily="34" charset="0"/>
                  <a:cs typeface="Arial" panose="020B0604020202020204" pitchFamily="34" charset="0"/>
                </a:rPr>
                <a:t>value chain</a:t>
              </a:r>
            </a:p>
          </p:txBody>
        </p:sp>
      </p:grpSp>
      <p:sp>
        <p:nvSpPr>
          <p:cNvPr id="14" name="Text Box 29"/>
          <p:cNvSpPr txBox="1">
            <a:spLocks noChangeArrowheads="1"/>
          </p:cNvSpPr>
          <p:nvPr/>
        </p:nvSpPr>
        <p:spPr bwMode="auto">
          <a:xfrm>
            <a:off x="2647857" y="1141413"/>
            <a:ext cx="656431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ts val="800"/>
              </a:spcBef>
              <a:buFont typeface="Arial" panose="020B0604020202020204" pitchFamily="34" charset="0"/>
              <a:defRPr sz="1600" b="1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ts val="3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ts val="3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ts val="3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ctr" fontAlgn="base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en-US" sz="2400" dirty="0">
                <a:solidFill>
                  <a:srgbClr val="008F4C"/>
                </a:solidFill>
                <a:latin typeface="Calibri Light" panose="020F0302020204030204" pitchFamily="34" charset="0"/>
                <a:cs typeface="Arial" panose="020B0604020202020204" pitchFamily="34" charset="0"/>
              </a:rPr>
              <a:t>Testing the Concept in the Market</a:t>
            </a:r>
          </a:p>
        </p:txBody>
      </p:sp>
      <p:sp>
        <p:nvSpPr>
          <p:cNvPr id="16" name="Title 1"/>
          <p:cNvSpPr txBox="1">
            <a:spLocks/>
          </p:cNvSpPr>
          <p:nvPr/>
        </p:nvSpPr>
        <p:spPr>
          <a:xfrm>
            <a:off x="1223682" y="361951"/>
            <a:ext cx="9722224" cy="549275"/>
          </a:xfrm>
          <a:prstGeom prst="rect">
            <a:avLst/>
          </a:prstGeom>
        </p:spPr>
        <p:txBody>
          <a:bodyPr anchor="ctr"/>
          <a:lstStyle>
            <a:lvl1pPr algn="l" defTabSz="914400" rtl="0" eaLnBrk="1" latinLnBrk="0" hangingPunct="1">
              <a:spcBef>
                <a:spcPct val="0"/>
              </a:spcBef>
              <a:buNone/>
              <a:defRPr sz="28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fontAlgn="base">
              <a:spcAft>
                <a:spcPct val="0"/>
              </a:spcAft>
              <a:defRPr/>
            </a:pPr>
            <a:r>
              <a:rPr lang="en-US" sz="3600" b="1" dirty="0">
                <a:solidFill>
                  <a:srgbClr val="000000"/>
                </a:solidFill>
              </a:rPr>
              <a:t>Feasibility Analysis: testing AN OPPORTUNITY</a:t>
            </a:r>
          </a:p>
        </p:txBody>
      </p:sp>
    </p:spTree>
    <p:extLst>
      <p:ext uri="{BB962C8B-B14F-4D97-AF65-F5344CB8AC3E}">
        <p14:creationId xmlns:p14="http://schemas.microsoft.com/office/powerpoint/2010/main" val="332167230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907" name="Text Box 3"/>
          <p:cNvSpPr txBox="1">
            <a:spLocks noChangeArrowheads="1"/>
          </p:cNvSpPr>
          <p:nvPr/>
        </p:nvSpPr>
        <p:spPr bwMode="auto">
          <a:xfrm>
            <a:off x="2705100" y="2268539"/>
            <a:ext cx="6629400" cy="1865312"/>
          </a:xfrm>
          <a:prstGeom prst="rect">
            <a:avLst/>
          </a:prstGeom>
          <a:noFill/>
          <a:ln w="38100">
            <a:solidFill>
              <a:srgbClr val="0000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0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623888" indent="-22383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20000"/>
              </a:spcBef>
              <a:buFontTx/>
              <a:buAutoNum type="arabicPeriod"/>
            </a:pPr>
            <a:r>
              <a:rPr lang="en-US" sz="1600">
                <a:solidFill>
                  <a:srgbClr val="FF0000"/>
                </a:solidFill>
                <a:latin typeface="Copperplate Gothic Bold" panose="020E0705020206020404" pitchFamily="34" charset="0"/>
              </a:rPr>
              <a:t>Analisis kondisi pasar saat ini, meliputi ;</a:t>
            </a:r>
          </a:p>
          <a:p>
            <a:pPr lvl="1">
              <a:spcBef>
                <a:spcPct val="20000"/>
              </a:spcBef>
              <a:buFontTx/>
              <a:buChar char="•"/>
            </a:pPr>
            <a:r>
              <a:rPr lang="en-US" sz="1400">
                <a:solidFill>
                  <a:srgbClr val="0000FF"/>
                </a:solidFill>
              </a:rPr>
              <a:t>Perkembangan permintaan &amp; penawaran produk </a:t>
            </a:r>
          </a:p>
          <a:p>
            <a:pPr lvl="1">
              <a:spcBef>
                <a:spcPct val="20000"/>
              </a:spcBef>
              <a:buFontTx/>
              <a:buChar char="•"/>
            </a:pPr>
            <a:r>
              <a:rPr lang="en-US" sz="1400">
                <a:solidFill>
                  <a:srgbClr val="0000FF"/>
                </a:solidFill>
              </a:rPr>
              <a:t>Perkembangan harga (misal 3 thn terakhir) </a:t>
            </a:r>
          </a:p>
          <a:p>
            <a:pPr lvl="1">
              <a:spcBef>
                <a:spcPct val="20000"/>
              </a:spcBef>
              <a:buFontTx/>
              <a:buChar char="•"/>
            </a:pPr>
            <a:r>
              <a:rPr lang="en-US" sz="1400">
                <a:solidFill>
                  <a:srgbClr val="0000FF"/>
                </a:solidFill>
              </a:rPr>
              <a:t>Karakteristik konsumen yg dituju baik karakteristik demografis (usia, tempat tinggal, pekerjaan dll)</a:t>
            </a:r>
          </a:p>
          <a:p>
            <a:pPr lvl="1">
              <a:spcBef>
                <a:spcPct val="20000"/>
              </a:spcBef>
              <a:buFontTx/>
              <a:buChar char="•"/>
            </a:pPr>
            <a:r>
              <a:rPr lang="en-US" sz="1400">
                <a:solidFill>
                  <a:srgbClr val="0000FF"/>
                </a:solidFill>
              </a:rPr>
              <a:t>Jumlah konsumen potensial</a:t>
            </a:r>
          </a:p>
          <a:p>
            <a:pPr lvl="1">
              <a:spcBef>
                <a:spcPct val="20000"/>
              </a:spcBef>
              <a:buFontTx/>
              <a:buChar char="•"/>
            </a:pPr>
            <a:r>
              <a:rPr lang="en-US" sz="1400">
                <a:solidFill>
                  <a:srgbClr val="0000FF"/>
                </a:solidFill>
              </a:rPr>
              <a:t>Kebijakan pemerintah yg terkait dgn usaha.</a:t>
            </a:r>
            <a:endParaRPr lang="en-US" sz="1400">
              <a:solidFill>
                <a:srgbClr val="CC6600"/>
              </a:solidFill>
            </a:endParaRPr>
          </a:p>
        </p:txBody>
      </p:sp>
      <p:sp>
        <p:nvSpPr>
          <p:cNvPr id="251908" name="Text Box 4"/>
          <p:cNvSpPr txBox="1">
            <a:spLocks noChangeArrowheads="1"/>
          </p:cNvSpPr>
          <p:nvPr/>
        </p:nvSpPr>
        <p:spPr bwMode="auto">
          <a:xfrm>
            <a:off x="2095500" y="1046116"/>
            <a:ext cx="7848600" cy="1092200"/>
          </a:xfrm>
          <a:prstGeom prst="rect">
            <a:avLst/>
          </a:prstGeom>
          <a:noFill/>
          <a:ln w="38100">
            <a:solidFill>
              <a:srgbClr val="CC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cap="small" dirty="0" err="1">
                <a:solidFill>
                  <a:srgbClr val="0000FF"/>
                </a:solidFill>
                <a:latin typeface="Cambria" panose="02040503050406030204" pitchFamily="18" charset="0"/>
              </a:rPr>
              <a:t>Adalah</a:t>
            </a:r>
            <a:r>
              <a:rPr lang="en-US" cap="small" dirty="0">
                <a:solidFill>
                  <a:srgbClr val="0000FF"/>
                </a:solidFill>
                <a:latin typeface="Cambria" panose="02040503050406030204" pitchFamily="18" charset="0"/>
              </a:rPr>
              <a:t> </a:t>
            </a:r>
            <a:r>
              <a:rPr lang="en-US" cap="small" dirty="0" err="1">
                <a:solidFill>
                  <a:srgbClr val="0000FF"/>
                </a:solidFill>
                <a:latin typeface="Cambria" panose="02040503050406030204" pitchFamily="18" charset="0"/>
              </a:rPr>
              <a:t>analisis</a:t>
            </a:r>
            <a:r>
              <a:rPr lang="en-US" cap="small" dirty="0">
                <a:solidFill>
                  <a:srgbClr val="0000FF"/>
                </a:solidFill>
                <a:latin typeface="Cambria" panose="02040503050406030204" pitchFamily="18" charset="0"/>
              </a:rPr>
              <a:t> </a:t>
            </a:r>
            <a:r>
              <a:rPr lang="en-US" cap="small" dirty="0" err="1">
                <a:solidFill>
                  <a:srgbClr val="0000FF"/>
                </a:solidFill>
                <a:latin typeface="Cambria" panose="02040503050406030204" pitchFamily="18" charset="0"/>
              </a:rPr>
              <a:t>tentang</a:t>
            </a:r>
            <a:r>
              <a:rPr lang="en-US" cap="small" dirty="0">
                <a:solidFill>
                  <a:srgbClr val="0000FF"/>
                </a:solidFill>
                <a:latin typeface="Cambria" panose="02040503050406030204" pitchFamily="18" charset="0"/>
              </a:rPr>
              <a:t>  </a:t>
            </a:r>
            <a:r>
              <a:rPr lang="en-US" cap="small" dirty="0" err="1">
                <a:solidFill>
                  <a:srgbClr val="0000FF"/>
                </a:solidFill>
                <a:latin typeface="Cambria" panose="02040503050406030204" pitchFamily="18" charset="0"/>
              </a:rPr>
              <a:t>karakteristik</a:t>
            </a:r>
            <a:r>
              <a:rPr lang="en-US" cap="small" dirty="0">
                <a:solidFill>
                  <a:srgbClr val="0000FF"/>
                </a:solidFill>
                <a:latin typeface="Cambria" panose="02040503050406030204" pitchFamily="18" charset="0"/>
              </a:rPr>
              <a:t> </a:t>
            </a:r>
            <a:r>
              <a:rPr lang="en-US" cap="small" dirty="0" err="1">
                <a:solidFill>
                  <a:srgbClr val="0000FF"/>
                </a:solidFill>
                <a:latin typeface="Cambria" panose="02040503050406030204" pitchFamily="18" charset="0"/>
              </a:rPr>
              <a:t>konsumen</a:t>
            </a:r>
            <a:r>
              <a:rPr lang="en-US" cap="small" dirty="0">
                <a:solidFill>
                  <a:srgbClr val="0000FF"/>
                </a:solidFill>
                <a:latin typeface="Cambria" panose="02040503050406030204" pitchFamily="18" charset="0"/>
              </a:rPr>
              <a:t>, </a:t>
            </a:r>
            <a:r>
              <a:rPr lang="en-US" cap="small" dirty="0" err="1">
                <a:solidFill>
                  <a:srgbClr val="0000FF"/>
                </a:solidFill>
                <a:latin typeface="Cambria" panose="02040503050406030204" pitchFamily="18" charset="0"/>
              </a:rPr>
              <a:t>peluang</a:t>
            </a:r>
            <a:r>
              <a:rPr lang="en-US" cap="small" dirty="0">
                <a:solidFill>
                  <a:srgbClr val="0000FF"/>
                </a:solidFill>
                <a:latin typeface="Cambria" panose="02040503050406030204" pitchFamily="18" charset="0"/>
              </a:rPr>
              <a:t> &amp; </a:t>
            </a:r>
            <a:r>
              <a:rPr lang="en-US" cap="small" dirty="0" err="1">
                <a:solidFill>
                  <a:srgbClr val="0000FF"/>
                </a:solidFill>
                <a:latin typeface="Cambria" panose="02040503050406030204" pitchFamily="18" charset="0"/>
              </a:rPr>
              <a:t>resiko</a:t>
            </a:r>
            <a:r>
              <a:rPr lang="en-US" cap="small" dirty="0">
                <a:solidFill>
                  <a:srgbClr val="0000FF"/>
                </a:solidFill>
                <a:latin typeface="Cambria" panose="02040503050406030204" pitchFamily="18" charset="0"/>
              </a:rPr>
              <a:t> </a:t>
            </a:r>
            <a:r>
              <a:rPr lang="en-US" cap="small" dirty="0" err="1">
                <a:solidFill>
                  <a:srgbClr val="0000FF"/>
                </a:solidFill>
                <a:latin typeface="Cambria" panose="02040503050406030204" pitchFamily="18" charset="0"/>
              </a:rPr>
              <a:t>dalam</a:t>
            </a:r>
            <a:r>
              <a:rPr lang="en-US" cap="small" dirty="0">
                <a:solidFill>
                  <a:srgbClr val="0000FF"/>
                </a:solidFill>
                <a:latin typeface="Cambria" panose="02040503050406030204" pitchFamily="18" charset="0"/>
              </a:rPr>
              <a:t> </a:t>
            </a:r>
            <a:r>
              <a:rPr lang="en-US" cap="small" dirty="0" err="1">
                <a:solidFill>
                  <a:srgbClr val="0000FF"/>
                </a:solidFill>
                <a:latin typeface="Cambria" panose="02040503050406030204" pitchFamily="18" charset="0"/>
              </a:rPr>
              <a:t>pasar</a:t>
            </a:r>
            <a:r>
              <a:rPr lang="en-US" cap="small" dirty="0">
                <a:solidFill>
                  <a:srgbClr val="0000FF"/>
                </a:solidFill>
                <a:latin typeface="Cambria" panose="02040503050406030204" pitchFamily="18" charset="0"/>
              </a:rPr>
              <a:t> </a:t>
            </a:r>
            <a:r>
              <a:rPr lang="en-US" cap="small" dirty="0" err="1">
                <a:solidFill>
                  <a:srgbClr val="0000FF"/>
                </a:solidFill>
                <a:latin typeface="Cambria" panose="02040503050406030204" pitchFamily="18" charset="0"/>
              </a:rPr>
              <a:t>yg</a:t>
            </a:r>
            <a:r>
              <a:rPr lang="en-US" cap="small" dirty="0">
                <a:solidFill>
                  <a:srgbClr val="0000FF"/>
                </a:solidFill>
                <a:latin typeface="Cambria" panose="02040503050406030204" pitchFamily="18" charset="0"/>
              </a:rPr>
              <a:t> </a:t>
            </a:r>
            <a:r>
              <a:rPr lang="en-US" cap="small" dirty="0" err="1">
                <a:solidFill>
                  <a:srgbClr val="0000FF"/>
                </a:solidFill>
                <a:latin typeface="Cambria" panose="02040503050406030204" pitchFamily="18" charset="0"/>
              </a:rPr>
              <a:t>akan</a:t>
            </a:r>
            <a:r>
              <a:rPr lang="en-US" cap="small" dirty="0">
                <a:solidFill>
                  <a:srgbClr val="0000FF"/>
                </a:solidFill>
                <a:latin typeface="Cambria" panose="02040503050406030204" pitchFamily="18" charset="0"/>
              </a:rPr>
              <a:t> </a:t>
            </a:r>
            <a:r>
              <a:rPr lang="en-US" cap="small" dirty="0" err="1">
                <a:solidFill>
                  <a:srgbClr val="0000FF"/>
                </a:solidFill>
                <a:latin typeface="Cambria" panose="02040503050406030204" pitchFamily="18" charset="0"/>
              </a:rPr>
              <a:t>dimasuki</a:t>
            </a:r>
            <a:r>
              <a:rPr lang="en-US" cap="small" dirty="0">
                <a:solidFill>
                  <a:srgbClr val="0000FF"/>
                </a:solidFill>
                <a:latin typeface="Cambria" panose="02040503050406030204" pitchFamily="18" charset="0"/>
              </a:rPr>
              <a:t>. </a:t>
            </a:r>
          </a:p>
          <a:p>
            <a:pPr algn="ctr" eaLnBrk="1" hangingPunct="1">
              <a:spcBef>
                <a:spcPct val="50000"/>
              </a:spcBef>
            </a:pPr>
            <a:r>
              <a:rPr lang="en-US" cap="small" dirty="0" err="1">
                <a:solidFill>
                  <a:srgbClr val="0000FF"/>
                </a:solidFill>
                <a:latin typeface="Cambria" panose="02040503050406030204" pitchFamily="18" charset="0"/>
              </a:rPr>
              <a:t>Secara</a:t>
            </a:r>
            <a:r>
              <a:rPr lang="en-US" cap="small" dirty="0">
                <a:solidFill>
                  <a:srgbClr val="0000FF"/>
                </a:solidFill>
                <a:latin typeface="Cambria" panose="02040503050406030204" pitchFamily="18" charset="0"/>
              </a:rPr>
              <a:t> </a:t>
            </a:r>
            <a:r>
              <a:rPr lang="en-US" cap="small" dirty="0" err="1">
                <a:solidFill>
                  <a:srgbClr val="0000FF"/>
                </a:solidFill>
                <a:latin typeface="Cambria" panose="02040503050406030204" pitchFamily="18" charset="0"/>
              </a:rPr>
              <a:t>spesifik</a:t>
            </a:r>
            <a:r>
              <a:rPr lang="en-US" cap="small" dirty="0">
                <a:solidFill>
                  <a:srgbClr val="0000FF"/>
                </a:solidFill>
                <a:latin typeface="Cambria" panose="02040503050406030204" pitchFamily="18" charset="0"/>
              </a:rPr>
              <a:t> </a:t>
            </a:r>
            <a:r>
              <a:rPr lang="en-US" cap="small" dirty="0" err="1">
                <a:solidFill>
                  <a:srgbClr val="0000FF"/>
                </a:solidFill>
                <a:latin typeface="Cambria" panose="02040503050406030204" pitchFamily="18" charset="0"/>
              </a:rPr>
              <a:t>analisis</a:t>
            </a:r>
            <a:r>
              <a:rPr lang="en-US" cap="small" dirty="0">
                <a:solidFill>
                  <a:srgbClr val="0000FF"/>
                </a:solidFill>
                <a:latin typeface="Cambria" panose="02040503050406030204" pitchFamily="18" charset="0"/>
              </a:rPr>
              <a:t> </a:t>
            </a:r>
            <a:r>
              <a:rPr lang="en-US" cap="small" dirty="0" err="1">
                <a:solidFill>
                  <a:srgbClr val="0000FF"/>
                </a:solidFill>
                <a:latin typeface="Cambria" panose="02040503050406030204" pitchFamily="18" charset="0"/>
              </a:rPr>
              <a:t>aspek</a:t>
            </a:r>
            <a:r>
              <a:rPr lang="en-US" cap="small" dirty="0">
                <a:solidFill>
                  <a:srgbClr val="0000FF"/>
                </a:solidFill>
                <a:latin typeface="Cambria" panose="02040503050406030204" pitchFamily="18" charset="0"/>
              </a:rPr>
              <a:t> </a:t>
            </a:r>
            <a:r>
              <a:rPr lang="en-US" cap="small" dirty="0" err="1">
                <a:solidFill>
                  <a:srgbClr val="0000FF"/>
                </a:solidFill>
                <a:latin typeface="Cambria" panose="02040503050406030204" pitchFamily="18" charset="0"/>
              </a:rPr>
              <a:t>pasar</a:t>
            </a:r>
            <a:r>
              <a:rPr lang="en-US" cap="small" dirty="0">
                <a:solidFill>
                  <a:srgbClr val="0000FF"/>
                </a:solidFill>
                <a:latin typeface="Cambria" panose="02040503050406030204" pitchFamily="18" charset="0"/>
              </a:rPr>
              <a:t> </a:t>
            </a:r>
            <a:r>
              <a:rPr lang="en-US" cap="small" dirty="0" err="1">
                <a:solidFill>
                  <a:srgbClr val="0000FF"/>
                </a:solidFill>
                <a:latin typeface="Cambria" panose="02040503050406030204" pitchFamily="18" charset="0"/>
              </a:rPr>
              <a:t>meliputi</a:t>
            </a:r>
            <a:r>
              <a:rPr lang="en-US" cap="small" dirty="0">
                <a:solidFill>
                  <a:srgbClr val="0000FF"/>
                </a:solidFill>
                <a:latin typeface="Cambria" panose="02040503050406030204" pitchFamily="18" charset="0"/>
              </a:rPr>
              <a:t> </a:t>
            </a:r>
            <a:r>
              <a:rPr lang="en-US" cap="small" dirty="0" err="1">
                <a:solidFill>
                  <a:srgbClr val="0000FF"/>
                </a:solidFill>
                <a:latin typeface="Cambria" panose="02040503050406030204" pitchFamily="18" charset="0"/>
              </a:rPr>
              <a:t>hal-hal</a:t>
            </a:r>
            <a:r>
              <a:rPr lang="en-US" cap="small" dirty="0">
                <a:solidFill>
                  <a:srgbClr val="0000FF"/>
                </a:solidFill>
                <a:latin typeface="Cambria" panose="02040503050406030204" pitchFamily="18" charset="0"/>
              </a:rPr>
              <a:t> </a:t>
            </a:r>
            <a:r>
              <a:rPr lang="en-US" cap="small" dirty="0" err="1">
                <a:solidFill>
                  <a:srgbClr val="0000FF"/>
                </a:solidFill>
                <a:latin typeface="Cambria" panose="02040503050406030204" pitchFamily="18" charset="0"/>
              </a:rPr>
              <a:t>sbb</a:t>
            </a:r>
            <a:r>
              <a:rPr lang="en-US" cap="small" dirty="0">
                <a:solidFill>
                  <a:srgbClr val="0000FF"/>
                </a:solidFill>
                <a:latin typeface="Cambria" panose="02040503050406030204" pitchFamily="18" charset="0"/>
              </a:rPr>
              <a:t> :</a:t>
            </a:r>
          </a:p>
        </p:txBody>
      </p:sp>
      <p:sp>
        <p:nvSpPr>
          <p:cNvPr id="251909" name="Text Box 5"/>
          <p:cNvSpPr txBox="1">
            <a:spLocks noChangeArrowheads="1"/>
          </p:cNvSpPr>
          <p:nvPr/>
        </p:nvSpPr>
        <p:spPr bwMode="auto">
          <a:xfrm>
            <a:off x="2476500" y="4267201"/>
            <a:ext cx="7086600" cy="885825"/>
          </a:xfrm>
          <a:prstGeom prst="rect">
            <a:avLst/>
          </a:prstGeom>
          <a:noFill/>
          <a:ln w="38100">
            <a:solidFill>
              <a:srgbClr val="0000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0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20000"/>
              </a:spcBef>
              <a:buFontTx/>
              <a:buAutoNum type="arabicPeriod" startAt="2"/>
            </a:pPr>
            <a:r>
              <a:rPr lang="en-US" sz="1600">
                <a:solidFill>
                  <a:srgbClr val="FF0000"/>
                </a:solidFill>
                <a:latin typeface="Copperplate Gothic Bold" panose="020E0705020206020404" pitchFamily="34" charset="0"/>
              </a:rPr>
              <a:t>Estimasi Kondisi Pemasaran dimasa mendatang seperti ;</a:t>
            </a:r>
          </a:p>
          <a:p>
            <a:pPr lvl="1">
              <a:spcBef>
                <a:spcPct val="20000"/>
              </a:spcBef>
              <a:buFontTx/>
              <a:buChar char="•"/>
            </a:pPr>
            <a:r>
              <a:rPr lang="en-US" sz="1400">
                <a:solidFill>
                  <a:srgbClr val="0000FF"/>
                </a:solidFill>
              </a:rPr>
              <a:t>Estimasi perubahan permintaan &amp; penawaran </a:t>
            </a:r>
          </a:p>
          <a:p>
            <a:pPr lvl="1">
              <a:spcBef>
                <a:spcPct val="20000"/>
              </a:spcBef>
              <a:buFontTx/>
              <a:buChar char="•"/>
            </a:pPr>
            <a:r>
              <a:rPr lang="en-US" sz="1400">
                <a:solidFill>
                  <a:srgbClr val="0000FF"/>
                </a:solidFill>
              </a:rPr>
              <a:t>Perubahan selera konsumen</a:t>
            </a:r>
            <a:endParaRPr lang="en-US" sz="1400">
              <a:solidFill>
                <a:srgbClr val="CC6600"/>
              </a:solidFill>
            </a:endParaRPr>
          </a:p>
        </p:txBody>
      </p:sp>
      <p:sp>
        <p:nvSpPr>
          <p:cNvPr id="251910" name="Text Box 6"/>
          <p:cNvSpPr txBox="1">
            <a:spLocks noChangeArrowheads="1"/>
          </p:cNvSpPr>
          <p:nvPr/>
        </p:nvSpPr>
        <p:spPr bwMode="auto">
          <a:xfrm>
            <a:off x="2438400" y="5286376"/>
            <a:ext cx="7162800" cy="885825"/>
          </a:xfrm>
          <a:prstGeom prst="rect">
            <a:avLst/>
          </a:prstGeom>
          <a:noFill/>
          <a:ln w="38100">
            <a:solidFill>
              <a:srgbClr val="0000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0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20000"/>
              </a:spcBef>
              <a:buFontTx/>
              <a:buAutoNum type="arabicPeriod" startAt="3"/>
            </a:pPr>
            <a:r>
              <a:rPr lang="en-US" sz="1600">
                <a:solidFill>
                  <a:srgbClr val="FF0000"/>
                </a:solidFill>
                <a:latin typeface="Copperplate Gothic Bold" panose="020E0705020206020404" pitchFamily="34" charset="0"/>
              </a:rPr>
              <a:t>Estimasi Potensi Pasar ;</a:t>
            </a:r>
          </a:p>
          <a:p>
            <a:pPr algn="ctr">
              <a:spcBef>
                <a:spcPct val="20000"/>
              </a:spcBef>
            </a:pPr>
            <a:r>
              <a:rPr lang="en-US" sz="1400">
                <a:solidFill>
                  <a:srgbClr val="0000FF"/>
                </a:solidFill>
              </a:rPr>
              <a:t>Yaitu menghitung potensi penerimaan berdasarkan </a:t>
            </a:r>
          </a:p>
          <a:p>
            <a:pPr algn="ctr">
              <a:spcBef>
                <a:spcPct val="20000"/>
              </a:spcBef>
            </a:pPr>
            <a:r>
              <a:rPr lang="en-US" sz="1400">
                <a:solidFill>
                  <a:srgbClr val="0000FF"/>
                </a:solidFill>
              </a:rPr>
              <a:t>pembelanjaan yang dilakukan konsumen</a:t>
            </a:r>
            <a:endParaRPr lang="en-US" sz="1400">
              <a:solidFill>
                <a:srgbClr val="CC6600"/>
              </a:solidFill>
            </a:endParaRPr>
          </a:p>
        </p:txBody>
      </p:sp>
      <p:sp>
        <p:nvSpPr>
          <p:cNvPr id="7" name="Rectangle 5"/>
          <p:cNvSpPr>
            <a:spLocks noGrp="1" noRot="1" noChangeArrowheads="1"/>
          </p:cNvSpPr>
          <p:nvPr>
            <p:ph type="title"/>
          </p:nvPr>
        </p:nvSpPr>
        <p:spPr>
          <a:xfrm>
            <a:off x="1981200" y="533400"/>
            <a:ext cx="8077200" cy="304799"/>
          </a:xfrm>
        </p:spPr>
        <p:txBody>
          <a:bodyPr>
            <a:noAutofit/>
          </a:bodyPr>
          <a:lstStyle/>
          <a:p>
            <a:pPr algn="ctr" eaLnBrk="1" hangingPunct="1"/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pperplate Gothic Bold" panose="020E0705020206020404" pitchFamily="34" charset="0"/>
              </a:rPr>
              <a:t>MARKET FEASIBILITY</a:t>
            </a:r>
            <a:endParaRPr lang="en-US" sz="3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pperplate Gothic Bold" panose="020E07050202060204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39961998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9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5190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5190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5190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9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25190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25190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25190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9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1" dur="80"/>
                                        <p:tgtEl>
                                          <p:spTgt spid="25190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2" dur="80"/>
                                        <p:tgtEl>
                                          <p:spTgt spid="25190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80"/>
                                        <p:tgtEl>
                                          <p:spTgt spid="25190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9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8" dur="80"/>
                                        <p:tgtEl>
                                          <p:spTgt spid="2519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9" dur="80"/>
                                        <p:tgtEl>
                                          <p:spTgt spid="2519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80"/>
                                        <p:tgtEl>
                                          <p:spTgt spid="2519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1907" grpId="0" animBg="1"/>
      <p:bldP spid="251908" grpId="0" animBg="1"/>
      <p:bldP spid="251909" grpId="0" animBg="1"/>
      <p:bldP spid="25191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9" name="Rectangle 5"/>
          <p:cNvSpPr>
            <a:spLocks noGrp="1" noRot="1" noChangeArrowheads="1"/>
          </p:cNvSpPr>
          <p:nvPr>
            <p:ph type="title" idx="4294967295"/>
          </p:nvPr>
        </p:nvSpPr>
        <p:spPr>
          <a:xfrm>
            <a:off x="1896035" y="398930"/>
            <a:ext cx="8229600" cy="457200"/>
          </a:xfrm>
        </p:spPr>
        <p:txBody>
          <a:bodyPr>
            <a:normAutofit fontScale="90000"/>
          </a:bodyPr>
          <a:lstStyle/>
          <a:p>
            <a:pPr algn="ctr" eaLnBrk="1" hangingPunct="1"/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Elements of a Feasibility Analysis</a:t>
            </a:r>
          </a:p>
        </p:txBody>
      </p:sp>
      <p:sp>
        <p:nvSpPr>
          <p:cNvPr id="23556" name="Oval 2"/>
          <p:cNvSpPr>
            <a:spLocks noChangeArrowheads="1"/>
          </p:cNvSpPr>
          <p:nvPr/>
        </p:nvSpPr>
        <p:spPr bwMode="auto">
          <a:xfrm>
            <a:off x="3124200" y="1304366"/>
            <a:ext cx="3048000" cy="2971800"/>
          </a:xfrm>
          <a:prstGeom prst="ellipse">
            <a:avLst/>
          </a:prstGeom>
          <a:solidFill>
            <a:srgbClr val="FFFF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Garamond" panose="02020404030301010803" pitchFamily="18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Garamond" panose="02020404030301010803" pitchFamily="18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Garamond" panose="02020404030301010803" pitchFamily="18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Garamond" panose="02020404030301010803" pitchFamily="18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Garamond" panose="02020404030301010803" pitchFamily="18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anose="02020404030301010803" pitchFamily="18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anose="02020404030301010803" pitchFamily="18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anose="02020404030301010803" pitchFamily="18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anose="02020404030301010803" pitchFamily="18" charset="0"/>
                <a:ea typeface="ＭＳ Ｐゴシック" panose="020B0600070205080204" pitchFamily="34" charset="-128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Industry and 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Market Feasibility</a:t>
            </a:r>
          </a:p>
        </p:txBody>
      </p:sp>
      <p:sp>
        <p:nvSpPr>
          <p:cNvPr id="81923" name="Oval 3"/>
          <p:cNvSpPr>
            <a:spLocks noChangeArrowheads="1"/>
          </p:cNvSpPr>
          <p:nvPr/>
        </p:nvSpPr>
        <p:spPr bwMode="auto">
          <a:xfrm>
            <a:off x="5791200" y="1228166"/>
            <a:ext cx="3048000" cy="3200400"/>
          </a:xfrm>
          <a:prstGeom prst="ellipse">
            <a:avLst/>
          </a:prstGeom>
          <a:solidFill>
            <a:srgbClr val="CCFFCC">
              <a:alpha val="50000"/>
            </a:srgbClr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Garamond" panose="02020404030301010803" pitchFamily="18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Garamond" panose="02020404030301010803" pitchFamily="18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Garamond" panose="02020404030301010803" pitchFamily="18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Garamond" panose="02020404030301010803" pitchFamily="18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Garamond" panose="02020404030301010803" pitchFamily="18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anose="02020404030301010803" pitchFamily="18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anose="02020404030301010803" pitchFamily="18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anose="02020404030301010803" pitchFamily="18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anose="02020404030301010803" pitchFamily="18" charset="0"/>
                <a:ea typeface="ＭＳ Ｐゴシック" panose="020B0600070205080204" pitchFamily="34" charset="-128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2000" dirty="0">
                <a:latin typeface="Arial" panose="020B0604020202020204" pitchFamily="34" charset="0"/>
              </a:rPr>
              <a:t>Product or Service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2000" dirty="0" smtClean="0">
                <a:latin typeface="Arial" panose="020B0604020202020204" pitchFamily="34" charset="0"/>
              </a:rPr>
              <a:t>Feasibility</a:t>
            </a:r>
            <a:endParaRPr lang="en-US" sz="1600" dirty="0">
              <a:latin typeface="Arial" panose="020B0604020202020204" pitchFamily="34" charset="0"/>
            </a:endParaRPr>
          </a:p>
        </p:txBody>
      </p:sp>
      <p:sp>
        <p:nvSpPr>
          <p:cNvPr id="81924" name="Oval 4"/>
          <p:cNvSpPr>
            <a:spLocks noChangeArrowheads="1"/>
          </p:cNvSpPr>
          <p:nvPr/>
        </p:nvSpPr>
        <p:spPr bwMode="auto">
          <a:xfrm>
            <a:off x="4457700" y="3144371"/>
            <a:ext cx="3048000" cy="2971800"/>
          </a:xfrm>
          <a:prstGeom prst="ellipse">
            <a:avLst/>
          </a:prstGeom>
          <a:solidFill>
            <a:srgbClr val="FFCC99">
              <a:alpha val="50000"/>
            </a:srgbClr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Financial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Feasibility</a:t>
            </a:r>
          </a:p>
        </p:txBody>
      </p:sp>
    </p:spTree>
    <p:extLst>
      <p:ext uri="{BB962C8B-B14F-4D97-AF65-F5344CB8AC3E}">
        <p14:creationId xmlns:p14="http://schemas.microsoft.com/office/powerpoint/2010/main" val="469619942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vic">
  <a:themeElements>
    <a:clrScheme name="Civic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Civic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Civic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Retrospect">
  <a:themeElements>
    <a:clrScheme name="Retrospect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127</TotalTime>
  <Words>2089</Words>
  <Application>Microsoft Office PowerPoint</Application>
  <PresentationFormat>Widescreen</PresentationFormat>
  <Paragraphs>468</Paragraphs>
  <Slides>47</Slides>
  <Notes>27</Notes>
  <HiddenSlides>0</HiddenSlides>
  <MMClips>0</MMClips>
  <ScaleCrop>false</ScaleCrop>
  <HeadingPairs>
    <vt:vector size="6" baseType="variant">
      <vt:variant>
        <vt:lpstr>Fonts Used</vt:lpstr>
      </vt:variant>
      <vt:variant>
        <vt:i4>14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47</vt:i4>
      </vt:variant>
    </vt:vector>
  </HeadingPairs>
  <TitlesOfParts>
    <vt:vector size="63" baseType="lpstr">
      <vt:lpstr>ＭＳ Ｐゴシック</vt:lpstr>
      <vt:lpstr>Arial</vt:lpstr>
      <vt:lpstr>Brush Script MT</vt:lpstr>
      <vt:lpstr>Calibri</vt:lpstr>
      <vt:lpstr>Calibri Light</vt:lpstr>
      <vt:lpstr>Cambria</vt:lpstr>
      <vt:lpstr>Comic Sans MS</vt:lpstr>
      <vt:lpstr>Copperplate Gothic Bold</vt:lpstr>
      <vt:lpstr>Garamond</vt:lpstr>
      <vt:lpstr>Georgia</vt:lpstr>
      <vt:lpstr>Tahoma</vt:lpstr>
      <vt:lpstr>Times New Roman</vt:lpstr>
      <vt:lpstr>Wingdings</vt:lpstr>
      <vt:lpstr>Wingdings 2</vt:lpstr>
      <vt:lpstr>Civic</vt:lpstr>
      <vt:lpstr>Retrospect</vt:lpstr>
      <vt:lpstr>MARKET FEASIBILITY</vt:lpstr>
      <vt:lpstr>Developing a Business Concept </vt:lpstr>
      <vt:lpstr>   Developing a Business Concept </vt:lpstr>
      <vt:lpstr>PowerPoint Presentation</vt:lpstr>
      <vt:lpstr>PowerPoint Presentation</vt:lpstr>
      <vt:lpstr>PowerPoint Presentation</vt:lpstr>
      <vt:lpstr>PowerPoint Presentation</vt:lpstr>
      <vt:lpstr>MARKET FEASIBILITY</vt:lpstr>
      <vt:lpstr>Elements of a Feasibility Analysis</vt:lpstr>
      <vt:lpstr>Industry and Market Feasibility Analysis</vt:lpstr>
      <vt:lpstr>PowerPoint Presentation</vt:lpstr>
      <vt:lpstr>Five Forces Model</vt:lpstr>
      <vt:lpstr>Five Forces Model</vt:lpstr>
      <vt:lpstr>PowerPoint Presentation</vt:lpstr>
      <vt:lpstr>Rivalry Among Companies</vt:lpstr>
      <vt:lpstr>PowerPoint Presentation</vt:lpstr>
      <vt:lpstr>PowerPoint Presentation</vt:lpstr>
      <vt:lpstr>PowerPoint Presentation</vt:lpstr>
      <vt:lpstr>Bargaining Power of Suppliers</vt:lpstr>
      <vt:lpstr>PowerPoint Presentation</vt:lpstr>
      <vt:lpstr>Bargaining Power of Buyers</vt:lpstr>
      <vt:lpstr>PowerPoint Presentation</vt:lpstr>
      <vt:lpstr>PowerPoint Presentation</vt:lpstr>
      <vt:lpstr>Threat of New Entrants</vt:lpstr>
      <vt:lpstr>PowerPoint Presentation</vt:lpstr>
      <vt:lpstr>Threat of Substitutes</vt:lpstr>
      <vt:lpstr>Five Forces Matrix</vt:lpstr>
      <vt:lpstr>Business Prototyping</vt:lpstr>
      <vt:lpstr>Elements of a Feasibility Analysis</vt:lpstr>
      <vt:lpstr>Product or Service Feasibility Analysis</vt:lpstr>
      <vt:lpstr>PowerPoint Presentation</vt:lpstr>
      <vt:lpstr>Primary Research Techniques</vt:lpstr>
      <vt:lpstr>Prototypes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Marketing study includes</vt:lpstr>
      <vt:lpstr>PowerPoint Presentation</vt:lpstr>
      <vt:lpstr>Segmentasi, Targeting and Position</vt:lpstr>
      <vt:lpstr>Profile Segmen</vt:lpstr>
      <vt:lpstr>Mengukur Daya Tarik Segmen</vt:lpstr>
      <vt:lpstr>PowerPoint Presentation</vt:lpstr>
      <vt:lpstr>PowerPoint Presentation</vt:lpstr>
      <vt:lpstr>The Business Plan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MARKET FEASIBILITY</dc:title>
  <dc:creator>YOGA 11s</dc:creator>
  <cp:lastModifiedBy>YOGA 11s</cp:lastModifiedBy>
  <cp:revision>16</cp:revision>
  <dcterms:created xsi:type="dcterms:W3CDTF">2020-09-30T14:08:11Z</dcterms:created>
  <dcterms:modified xsi:type="dcterms:W3CDTF">2020-09-30T16:15:31Z</dcterms:modified>
</cp:coreProperties>
</file>