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A84F-9D5C-464F-8D95-81345D7D11F9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F4BE-FE8B-426E-92AB-48E06117A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011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A84F-9D5C-464F-8D95-81345D7D11F9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F4BE-FE8B-426E-92AB-48E06117A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742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A84F-9D5C-464F-8D95-81345D7D11F9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F4BE-FE8B-426E-92AB-48E06117A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75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A84F-9D5C-464F-8D95-81345D7D11F9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F4BE-FE8B-426E-92AB-48E06117A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383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A84F-9D5C-464F-8D95-81345D7D11F9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F4BE-FE8B-426E-92AB-48E06117A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969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A84F-9D5C-464F-8D95-81345D7D11F9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F4BE-FE8B-426E-92AB-48E06117A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949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A84F-9D5C-464F-8D95-81345D7D11F9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F4BE-FE8B-426E-92AB-48E06117A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94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A84F-9D5C-464F-8D95-81345D7D11F9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F4BE-FE8B-426E-92AB-48E06117A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285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A84F-9D5C-464F-8D95-81345D7D11F9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F4BE-FE8B-426E-92AB-48E06117A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225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A84F-9D5C-464F-8D95-81345D7D11F9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F4BE-FE8B-426E-92AB-48E06117A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533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3A84F-9D5C-464F-8D95-81345D7D11F9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8F4BE-FE8B-426E-92AB-48E06117A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969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53A84F-9D5C-464F-8D95-81345D7D11F9}" type="datetimeFigureOut">
              <a:rPr lang="en-US" smtClean="0"/>
              <a:t>11/7/2022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8F4BE-FE8B-426E-92AB-48E06117AF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84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3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7096" y="403412"/>
            <a:ext cx="995449" cy="6051176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6987" y="403412"/>
            <a:ext cx="51955" cy="6051176"/>
          </a:xfrm>
          <a:prstGeom prst="rect">
            <a:avLst/>
          </a:prstGeom>
        </p:spPr>
      </p:pic>
      <p:sp>
        <p:nvSpPr>
          <p:cNvPr id="4" name="object 4"/>
          <p:cNvSpPr/>
          <p:nvPr/>
        </p:nvSpPr>
        <p:spPr>
          <a:xfrm>
            <a:off x="1166552" y="403412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57150" y="6858000"/>
                </a:moveTo>
                <a:lnTo>
                  <a:pt x="57150" y="0"/>
                </a:lnTo>
                <a:lnTo>
                  <a:pt x="0" y="0"/>
                </a:lnTo>
                <a:lnTo>
                  <a:pt x="0" y="6858000"/>
                </a:lnTo>
                <a:lnTo>
                  <a:pt x="57150" y="685800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972887" y="403412"/>
            <a:ext cx="25631" cy="6051176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1381297" y="403412"/>
            <a:ext cx="9236" cy="6051176"/>
          </a:xfrm>
          <a:custGeom>
            <a:avLst/>
            <a:gdLst/>
            <a:ahLst/>
            <a:cxnLst/>
            <a:rect l="l" t="t" r="r" b="b"/>
            <a:pathLst>
              <a:path w="10159" h="6858000">
                <a:moveTo>
                  <a:pt x="9906" y="6858000"/>
                </a:moveTo>
                <a:lnTo>
                  <a:pt x="9906" y="0"/>
                </a:lnTo>
                <a:lnTo>
                  <a:pt x="0" y="0"/>
                </a:lnTo>
                <a:lnTo>
                  <a:pt x="0" y="6858000"/>
                </a:lnTo>
                <a:lnTo>
                  <a:pt x="9906" y="685800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675012" y="403411"/>
            <a:ext cx="52532" cy="6051176"/>
          </a:xfrm>
          <a:custGeom>
            <a:avLst/>
            <a:gdLst/>
            <a:ahLst/>
            <a:cxnLst/>
            <a:rect l="l" t="t" r="r" b="b"/>
            <a:pathLst>
              <a:path w="57784" h="6858000">
                <a:moveTo>
                  <a:pt x="11442" y="0"/>
                </a:moveTo>
                <a:lnTo>
                  <a:pt x="0" y="0"/>
                </a:lnTo>
                <a:lnTo>
                  <a:pt x="0" y="6858000"/>
                </a:lnTo>
                <a:lnTo>
                  <a:pt x="11442" y="6858000"/>
                </a:lnTo>
                <a:lnTo>
                  <a:pt x="11442" y="0"/>
                </a:lnTo>
                <a:close/>
              </a:path>
              <a:path w="57784" h="6858000">
                <a:moveTo>
                  <a:pt x="57162" y="0"/>
                </a:moveTo>
                <a:lnTo>
                  <a:pt x="22872" y="0"/>
                </a:lnTo>
                <a:lnTo>
                  <a:pt x="22872" y="6858000"/>
                </a:lnTo>
                <a:lnTo>
                  <a:pt x="57162" y="6858000"/>
                </a:lnTo>
                <a:lnTo>
                  <a:pt x="57162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69818" y="403412"/>
            <a:ext cx="1510145" cy="6051176"/>
            <a:chOff x="1066800" y="457200"/>
            <a:chExt cx="1661160" cy="6858000"/>
          </a:xfrm>
        </p:grpSpPr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6400" y="457200"/>
              <a:ext cx="76200" cy="6858000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1066800" y="3886200"/>
              <a:ext cx="1342390" cy="2079625"/>
            </a:xfrm>
            <a:custGeom>
              <a:avLst/>
              <a:gdLst/>
              <a:ahLst/>
              <a:cxnLst/>
              <a:rect l="l" t="t" r="r" b="b"/>
              <a:pathLst>
                <a:path w="1342389" h="2079625">
                  <a:moveTo>
                    <a:pt x="1295400" y="647700"/>
                  </a:moveTo>
                  <a:lnTo>
                    <a:pt x="1293622" y="599414"/>
                  </a:lnTo>
                  <a:lnTo>
                    <a:pt x="1288376" y="552069"/>
                  </a:lnTo>
                  <a:lnTo>
                    <a:pt x="1279804" y="505815"/>
                  </a:lnTo>
                  <a:lnTo>
                    <a:pt x="1268006" y="460768"/>
                  </a:lnTo>
                  <a:lnTo>
                    <a:pt x="1253121" y="417055"/>
                  </a:lnTo>
                  <a:lnTo>
                    <a:pt x="1235265" y="374802"/>
                  </a:lnTo>
                  <a:lnTo>
                    <a:pt x="1214564" y="334137"/>
                  </a:lnTo>
                  <a:lnTo>
                    <a:pt x="1191158" y="295173"/>
                  </a:lnTo>
                  <a:lnTo>
                    <a:pt x="1165148" y="258064"/>
                  </a:lnTo>
                  <a:lnTo>
                    <a:pt x="1136662" y="222910"/>
                  </a:lnTo>
                  <a:lnTo>
                    <a:pt x="1105852" y="189839"/>
                  </a:lnTo>
                  <a:lnTo>
                    <a:pt x="1072807" y="158991"/>
                  </a:lnTo>
                  <a:lnTo>
                    <a:pt x="1037666" y="130479"/>
                  </a:lnTo>
                  <a:lnTo>
                    <a:pt x="1000556" y="104444"/>
                  </a:lnTo>
                  <a:lnTo>
                    <a:pt x="961605" y="80987"/>
                  </a:lnTo>
                  <a:lnTo>
                    <a:pt x="920927" y="60261"/>
                  </a:lnTo>
                  <a:lnTo>
                    <a:pt x="878662" y="42367"/>
                  </a:lnTo>
                  <a:lnTo>
                    <a:pt x="834910" y="27457"/>
                  </a:lnTo>
                  <a:lnTo>
                    <a:pt x="789825" y="15633"/>
                  </a:lnTo>
                  <a:lnTo>
                    <a:pt x="743496" y="7035"/>
                  </a:lnTo>
                  <a:lnTo>
                    <a:pt x="696087" y="1790"/>
                  </a:lnTo>
                  <a:lnTo>
                    <a:pt x="647700" y="0"/>
                  </a:lnTo>
                  <a:lnTo>
                    <a:pt x="599401" y="1790"/>
                  </a:lnTo>
                  <a:lnTo>
                    <a:pt x="552056" y="7035"/>
                  </a:lnTo>
                  <a:lnTo>
                    <a:pt x="505802" y="15633"/>
                  </a:lnTo>
                  <a:lnTo>
                    <a:pt x="460756" y="27457"/>
                  </a:lnTo>
                  <a:lnTo>
                    <a:pt x="417042" y="42367"/>
                  </a:lnTo>
                  <a:lnTo>
                    <a:pt x="374789" y="60261"/>
                  </a:lnTo>
                  <a:lnTo>
                    <a:pt x="334124" y="80987"/>
                  </a:lnTo>
                  <a:lnTo>
                    <a:pt x="295160" y="104444"/>
                  </a:lnTo>
                  <a:lnTo>
                    <a:pt x="258051" y="130479"/>
                  </a:lnTo>
                  <a:lnTo>
                    <a:pt x="222897" y="158991"/>
                  </a:lnTo>
                  <a:lnTo>
                    <a:pt x="189826" y="189839"/>
                  </a:lnTo>
                  <a:lnTo>
                    <a:pt x="158978" y="222910"/>
                  </a:lnTo>
                  <a:lnTo>
                    <a:pt x="130467" y="258064"/>
                  </a:lnTo>
                  <a:lnTo>
                    <a:pt x="104432" y="295173"/>
                  </a:lnTo>
                  <a:lnTo>
                    <a:pt x="80975" y="334137"/>
                  </a:lnTo>
                  <a:lnTo>
                    <a:pt x="60248" y="374802"/>
                  </a:lnTo>
                  <a:lnTo>
                    <a:pt x="42354" y="417055"/>
                  </a:lnTo>
                  <a:lnTo>
                    <a:pt x="27444" y="460768"/>
                  </a:lnTo>
                  <a:lnTo>
                    <a:pt x="15621" y="505815"/>
                  </a:lnTo>
                  <a:lnTo>
                    <a:pt x="7023" y="552069"/>
                  </a:lnTo>
                  <a:lnTo>
                    <a:pt x="1778" y="599414"/>
                  </a:lnTo>
                  <a:lnTo>
                    <a:pt x="0" y="647700"/>
                  </a:lnTo>
                  <a:lnTo>
                    <a:pt x="1778" y="696099"/>
                  </a:lnTo>
                  <a:lnTo>
                    <a:pt x="7023" y="743508"/>
                  </a:lnTo>
                  <a:lnTo>
                    <a:pt x="15621" y="789838"/>
                  </a:lnTo>
                  <a:lnTo>
                    <a:pt x="27444" y="834923"/>
                  </a:lnTo>
                  <a:lnTo>
                    <a:pt x="42354" y="878674"/>
                  </a:lnTo>
                  <a:lnTo>
                    <a:pt x="60248" y="920940"/>
                  </a:lnTo>
                  <a:lnTo>
                    <a:pt x="80975" y="961618"/>
                  </a:lnTo>
                  <a:lnTo>
                    <a:pt x="104432" y="1000569"/>
                  </a:lnTo>
                  <a:lnTo>
                    <a:pt x="130467" y="1037678"/>
                  </a:lnTo>
                  <a:lnTo>
                    <a:pt x="158978" y="1072819"/>
                  </a:lnTo>
                  <a:lnTo>
                    <a:pt x="189826" y="1105852"/>
                  </a:lnTo>
                  <a:lnTo>
                    <a:pt x="222897" y="1136675"/>
                  </a:lnTo>
                  <a:lnTo>
                    <a:pt x="258051" y="1165161"/>
                  </a:lnTo>
                  <a:lnTo>
                    <a:pt x="295160" y="1191171"/>
                  </a:lnTo>
                  <a:lnTo>
                    <a:pt x="334124" y="1214577"/>
                  </a:lnTo>
                  <a:lnTo>
                    <a:pt x="374789" y="1235278"/>
                  </a:lnTo>
                  <a:lnTo>
                    <a:pt x="417042" y="1253134"/>
                  </a:lnTo>
                  <a:lnTo>
                    <a:pt x="460756" y="1268018"/>
                  </a:lnTo>
                  <a:lnTo>
                    <a:pt x="505802" y="1279817"/>
                  </a:lnTo>
                  <a:lnTo>
                    <a:pt x="552056" y="1288389"/>
                  </a:lnTo>
                  <a:lnTo>
                    <a:pt x="599401" y="1293634"/>
                  </a:lnTo>
                  <a:lnTo>
                    <a:pt x="647700" y="1295400"/>
                  </a:lnTo>
                  <a:lnTo>
                    <a:pt x="696087" y="1293634"/>
                  </a:lnTo>
                  <a:lnTo>
                    <a:pt x="743496" y="1288389"/>
                  </a:lnTo>
                  <a:lnTo>
                    <a:pt x="789825" y="1279817"/>
                  </a:lnTo>
                  <a:lnTo>
                    <a:pt x="834910" y="1268018"/>
                  </a:lnTo>
                  <a:lnTo>
                    <a:pt x="878662" y="1253134"/>
                  </a:lnTo>
                  <a:lnTo>
                    <a:pt x="920927" y="1235278"/>
                  </a:lnTo>
                  <a:lnTo>
                    <a:pt x="961605" y="1214577"/>
                  </a:lnTo>
                  <a:lnTo>
                    <a:pt x="1000556" y="1191171"/>
                  </a:lnTo>
                  <a:lnTo>
                    <a:pt x="1037666" y="1165161"/>
                  </a:lnTo>
                  <a:lnTo>
                    <a:pt x="1072807" y="1136675"/>
                  </a:lnTo>
                  <a:lnTo>
                    <a:pt x="1105852" y="1105852"/>
                  </a:lnTo>
                  <a:lnTo>
                    <a:pt x="1136662" y="1072819"/>
                  </a:lnTo>
                  <a:lnTo>
                    <a:pt x="1165148" y="1037678"/>
                  </a:lnTo>
                  <a:lnTo>
                    <a:pt x="1191158" y="1000569"/>
                  </a:lnTo>
                  <a:lnTo>
                    <a:pt x="1214564" y="961618"/>
                  </a:lnTo>
                  <a:lnTo>
                    <a:pt x="1235265" y="920940"/>
                  </a:lnTo>
                  <a:lnTo>
                    <a:pt x="1253121" y="878674"/>
                  </a:lnTo>
                  <a:lnTo>
                    <a:pt x="1268006" y="834923"/>
                  </a:lnTo>
                  <a:lnTo>
                    <a:pt x="1279804" y="789838"/>
                  </a:lnTo>
                  <a:lnTo>
                    <a:pt x="1288376" y="743508"/>
                  </a:lnTo>
                  <a:lnTo>
                    <a:pt x="1293622" y="696099"/>
                  </a:lnTo>
                  <a:lnTo>
                    <a:pt x="1295400" y="647700"/>
                  </a:lnTo>
                  <a:close/>
                </a:path>
                <a:path w="1342389" h="2079625">
                  <a:moveTo>
                    <a:pt x="1341882" y="1758708"/>
                  </a:moveTo>
                  <a:lnTo>
                    <a:pt x="1338389" y="1711388"/>
                  </a:lnTo>
                  <a:lnTo>
                    <a:pt x="1328267" y="1666189"/>
                  </a:lnTo>
                  <a:lnTo>
                    <a:pt x="1311998" y="1623631"/>
                  </a:lnTo>
                  <a:lnTo>
                    <a:pt x="1290091" y="1584198"/>
                  </a:lnTo>
                  <a:lnTo>
                    <a:pt x="1263053" y="1548396"/>
                  </a:lnTo>
                  <a:lnTo>
                    <a:pt x="1231379" y="1516722"/>
                  </a:lnTo>
                  <a:lnTo>
                    <a:pt x="1195578" y="1489684"/>
                  </a:lnTo>
                  <a:lnTo>
                    <a:pt x="1156144" y="1467777"/>
                  </a:lnTo>
                  <a:lnTo>
                    <a:pt x="1113586" y="1451508"/>
                  </a:lnTo>
                  <a:lnTo>
                    <a:pt x="1068387" y="1441386"/>
                  </a:lnTo>
                  <a:lnTo>
                    <a:pt x="1021080" y="1437906"/>
                  </a:lnTo>
                  <a:lnTo>
                    <a:pt x="973759" y="1441386"/>
                  </a:lnTo>
                  <a:lnTo>
                    <a:pt x="928560" y="1451508"/>
                  </a:lnTo>
                  <a:lnTo>
                    <a:pt x="886002" y="1467777"/>
                  </a:lnTo>
                  <a:lnTo>
                    <a:pt x="846569" y="1489684"/>
                  </a:lnTo>
                  <a:lnTo>
                    <a:pt x="810768" y="1516722"/>
                  </a:lnTo>
                  <a:lnTo>
                    <a:pt x="779094" y="1548396"/>
                  </a:lnTo>
                  <a:lnTo>
                    <a:pt x="752055" y="1584198"/>
                  </a:lnTo>
                  <a:lnTo>
                    <a:pt x="730148" y="1623631"/>
                  </a:lnTo>
                  <a:lnTo>
                    <a:pt x="713879" y="1666189"/>
                  </a:lnTo>
                  <a:lnTo>
                    <a:pt x="703757" y="1711388"/>
                  </a:lnTo>
                  <a:lnTo>
                    <a:pt x="700278" y="1758708"/>
                  </a:lnTo>
                  <a:lnTo>
                    <a:pt x="703757" y="1806194"/>
                  </a:lnTo>
                  <a:lnTo>
                    <a:pt x="713879" y="1851494"/>
                  </a:lnTo>
                  <a:lnTo>
                    <a:pt x="730148" y="1894103"/>
                  </a:lnTo>
                  <a:lnTo>
                    <a:pt x="752055" y="1933549"/>
                  </a:lnTo>
                  <a:lnTo>
                    <a:pt x="779094" y="1969325"/>
                  </a:lnTo>
                  <a:lnTo>
                    <a:pt x="810768" y="2000948"/>
                  </a:lnTo>
                  <a:lnTo>
                    <a:pt x="846569" y="2027910"/>
                  </a:lnTo>
                  <a:lnTo>
                    <a:pt x="886002" y="2049754"/>
                  </a:lnTo>
                  <a:lnTo>
                    <a:pt x="928560" y="2065947"/>
                  </a:lnTo>
                  <a:lnTo>
                    <a:pt x="973759" y="2076030"/>
                  </a:lnTo>
                  <a:lnTo>
                    <a:pt x="1021080" y="2079510"/>
                  </a:lnTo>
                  <a:lnTo>
                    <a:pt x="1068387" y="2076030"/>
                  </a:lnTo>
                  <a:lnTo>
                    <a:pt x="1113586" y="2065947"/>
                  </a:lnTo>
                  <a:lnTo>
                    <a:pt x="1156144" y="2049754"/>
                  </a:lnTo>
                  <a:lnTo>
                    <a:pt x="1195578" y="2027910"/>
                  </a:lnTo>
                  <a:lnTo>
                    <a:pt x="1231379" y="2000948"/>
                  </a:lnTo>
                  <a:lnTo>
                    <a:pt x="1263053" y="1969325"/>
                  </a:lnTo>
                  <a:lnTo>
                    <a:pt x="1290091" y="1933549"/>
                  </a:lnTo>
                  <a:lnTo>
                    <a:pt x="1311998" y="1894103"/>
                  </a:lnTo>
                  <a:lnTo>
                    <a:pt x="1328267" y="1851494"/>
                  </a:lnTo>
                  <a:lnTo>
                    <a:pt x="1338389" y="1806194"/>
                  </a:lnTo>
                  <a:lnTo>
                    <a:pt x="1341882" y="1758708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8383" y="5958078"/>
              <a:ext cx="137159" cy="137160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2121408" y="4953000"/>
              <a:ext cx="607060" cy="1567180"/>
            </a:xfrm>
            <a:custGeom>
              <a:avLst/>
              <a:gdLst/>
              <a:ahLst/>
              <a:cxnLst/>
              <a:rect l="l" t="t" r="r" b="b"/>
              <a:pathLst>
                <a:path w="607060" h="1567179">
                  <a:moveTo>
                    <a:pt x="274320" y="1429512"/>
                  </a:moveTo>
                  <a:lnTo>
                    <a:pt x="267360" y="1386281"/>
                  </a:lnTo>
                  <a:lnTo>
                    <a:pt x="247980" y="1348651"/>
                  </a:lnTo>
                  <a:lnTo>
                    <a:pt x="218351" y="1318907"/>
                  </a:lnTo>
                  <a:lnTo>
                    <a:pt x="180682" y="1299375"/>
                  </a:lnTo>
                  <a:lnTo>
                    <a:pt x="137160" y="1292352"/>
                  </a:lnTo>
                  <a:lnTo>
                    <a:pt x="93916" y="1299375"/>
                  </a:lnTo>
                  <a:lnTo>
                    <a:pt x="56286" y="1318907"/>
                  </a:lnTo>
                  <a:lnTo>
                    <a:pt x="26543" y="1348651"/>
                  </a:lnTo>
                  <a:lnTo>
                    <a:pt x="7010" y="1386281"/>
                  </a:lnTo>
                  <a:lnTo>
                    <a:pt x="0" y="1429512"/>
                  </a:lnTo>
                  <a:lnTo>
                    <a:pt x="7010" y="1473047"/>
                  </a:lnTo>
                  <a:lnTo>
                    <a:pt x="26543" y="1510715"/>
                  </a:lnTo>
                  <a:lnTo>
                    <a:pt x="56286" y="1540344"/>
                  </a:lnTo>
                  <a:lnTo>
                    <a:pt x="93916" y="1559725"/>
                  </a:lnTo>
                  <a:lnTo>
                    <a:pt x="137160" y="1566672"/>
                  </a:lnTo>
                  <a:lnTo>
                    <a:pt x="180682" y="1559725"/>
                  </a:lnTo>
                  <a:lnTo>
                    <a:pt x="218351" y="1540344"/>
                  </a:lnTo>
                  <a:lnTo>
                    <a:pt x="247980" y="1510715"/>
                  </a:lnTo>
                  <a:lnTo>
                    <a:pt x="267360" y="1473047"/>
                  </a:lnTo>
                  <a:lnTo>
                    <a:pt x="274320" y="1429512"/>
                  </a:lnTo>
                  <a:close/>
                </a:path>
                <a:path w="607060" h="1567179">
                  <a:moveTo>
                    <a:pt x="606552" y="182880"/>
                  </a:moveTo>
                  <a:lnTo>
                    <a:pt x="600036" y="134416"/>
                  </a:lnTo>
                  <a:lnTo>
                    <a:pt x="581660" y="90766"/>
                  </a:lnTo>
                  <a:lnTo>
                    <a:pt x="553110" y="53721"/>
                  </a:lnTo>
                  <a:lnTo>
                    <a:pt x="516128" y="25069"/>
                  </a:lnTo>
                  <a:lnTo>
                    <a:pt x="472401" y="6565"/>
                  </a:lnTo>
                  <a:lnTo>
                    <a:pt x="423672" y="0"/>
                  </a:lnTo>
                  <a:lnTo>
                    <a:pt x="375196" y="6565"/>
                  </a:lnTo>
                  <a:lnTo>
                    <a:pt x="331546" y="25069"/>
                  </a:lnTo>
                  <a:lnTo>
                    <a:pt x="294513" y="53721"/>
                  </a:lnTo>
                  <a:lnTo>
                    <a:pt x="265849" y="90766"/>
                  </a:lnTo>
                  <a:lnTo>
                    <a:pt x="247345" y="134416"/>
                  </a:lnTo>
                  <a:lnTo>
                    <a:pt x="240792" y="182880"/>
                  </a:lnTo>
                  <a:lnTo>
                    <a:pt x="247345" y="231622"/>
                  </a:lnTo>
                  <a:lnTo>
                    <a:pt x="265849" y="275336"/>
                  </a:lnTo>
                  <a:lnTo>
                    <a:pt x="294513" y="312331"/>
                  </a:lnTo>
                  <a:lnTo>
                    <a:pt x="331546" y="340868"/>
                  </a:lnTo>
                  <a:lnTo>
                    <a:pt x="375196" y="359257"/>
                  </a:lnTo>
                  <a:lnTo>
                    <a:pt x="423672" y="365760"/>
                  </a:lnTo>
                  <a:lnTo>
                    <a:pt x="472401" y="359257"/>
                  </a:lnTo>
                  <a:lnTo>
                    <a:pt x="516128" y="340868"/>
                  </a:lnTo>
                  <a:lnTo>
                    <a:pt x="553110" y="312331"/>
                  </a:lnTo>
                  <a:lnTo>
                    <a:pt x="581660" y="275336"/>
                  </a:lnTo>
                  <a:lnTo>
                    <a:pt x="600036" y="231622"/>
                  </a:lnTo>
                  <a:lnTo>
                    <a:pt x="606552" y="18288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2565399" y="3563694"/>
            <a:ext cx="3876964" cy="842505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/>
            <a:r>
              <a:rPr sz="2700" b="1" spc="283" dirty="0" smtClean="0">
                <a:solidFill>
                  <a:srgbClr val="575F6D"/>
                </a:solidFill>
                <a:latin typeface="Cambria"/>
                <a:cs typeface="Cambria"/>
              </a:rPr>
              <a:t>A</a:t>
            </a:r>
            <a:r>
              <a:rPr sz="2200" b="1" spc="283" dirty="0" smtClean="0">
                <a:solidFill>
                  <a:srgbClr val="575F6D"/>
                </a:solidFill>
                <a:latin typeface="Cambria"/>
                <a:cs typeface="Cambria"/>
              </a:rPr>
              <a:t>NALISIS</a:t>
            </a:r>
            <a:r>
              <a:rPr sz="2200" b="1" spc="278" dirty="0" smtClean="0">
                <a:solidFill>
                  <a:srgbClr val="575F6D"/>
                </a:solidFill>
                <a:latin typeface="Cambria"/>
                <a:cs typeface="Cambria"/>
              </a:rPr>
              <a:t> </a:t>
            </a:r>
            <a:r>
              <a:rPr sz="2700" b="1" spc="287" dirty="0">
                <a:solidFill>
                  <a:srgbClr val="575F6D"/>
                </a:solidFill>
                <a:latin typeface="Cambria"/>
                <a:cs typeface="Cambria"/>
              </a:rPr>
              <a:t>R</a:t>
            </a:r>
            <a:r>
              <a:rPr sz="2200" b="1" spc="287" dirty="0">
                <a:solidFill>
                  <a:srgbClr val="575F6D"/>
                </a:solidFill>
                <a:latin typeface="Cambria"/>
                <a:cs typeface="Cambria"/>
              </a:rPr>
              <a:t>ISIKO</a:t>
            </a:r>
            <a:r>
              <a:rPr sz="2200" b="1" spc="269" dirty="0">
                <a:solidFill>
                  <a:srgbClr val="575F6D"/>
                </a:solidFill>
                <a:latin typeface="Cambria"/>
                <a:cs typeface="Cambria"/>
              </a:rPr>
              <a:t> </a:t>
            </a:r>
            <a:r>
              <a:rPr sz="2200" b="1" spc="274" dirty="0">
                <a:solidFill>
                  <a:srgbClr val="575F6D"/>
                </a:solidFill>
                <a:latin typeface="Cambria"/>
                <a:cs typeface="Cambria"/>
              </a:rPr>
              <a:t>DAN</a:t>
            </a:r>
            <a:endParaRPr sz="2200" dirty="0">
              <a:latin typeface="Cambria"/>
              <a:cs typeface="Cambria"/>
            </a:endParaRPr>
          </a:p>
          <a:p>
            <a:pPr marL="11397"/>
            <a:r>
              <a:rPr sz="2700" b="1" spc="319" dirty="0">
                <a:solidFill>
                  <a:srgbClr val="575F6D"/>
                </a:solidFill>
                <a:latin typeface="Cambria"/>
                <a:cs typeface="Cambria"/>
              </a:rPr>
              <a:t>P</a:t>
            </a:r>
            <a:r>
              <a:rPr sz="2200" b="1" spc="319" dirty="0">
                <a:solidFill>
                  <a:srgbClr val="575F6D"/>
                </a:solidFill>
                <a:latin typeface="Cambria"/>
                <a:cs typeface="Cambria"/>
              </a:rPr>
              <a:t>ENGENDALIAN</a:t>
            </a:r>
            <a:r>
              <a:rPr sz="2200" b="1" spc="269" dirty="0">
                <a:solidFill>
                  <a:srgbClr val="575F6D"/>
                </a:solidFill>
                <a:latin typeface="Cambria"/>
                <a:cs typeface="Cambria"/>
              </a:rPr>
              <a:t> </a:t>
            </a:r>
            <a:r>
              <a:rPr sz="2700" b="1" spc="287" dirty="0">
                <a:solidFill>
                  <a:srgbClr val="575F6D"/>
                </a:solidFill>
                <a:latin typeface="Cambria"/>
                <a:cs typeface="Cambria"/>
              </a:rPr>
              <a:t>R</a:t>
            </a:r>
            <a:r>
              <a:rPr sz="2200" b="1" spc="287" dirty="0">
                <a:solidFill>
                  <a:srgbClr val="575F6D"/>
                </a:solidFill>
                <a:latin typeface="Cambria"/>
                <a:cs typeface="Cambria"/>
              </a:rPr>
              <a:t>ISIKO</a:t>
            </a:r>
            <a:endParaRPr sz="22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14934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17141" y="1066800"/>
            <a:ext cx="7312459" cy="3358378"/>
          </a:xfrm>
          <a:prstGeom prst="rect">
            <a:avLst/>
          </a:prstGeom>
        </p:spPr>
        <p:txBody>
          <a:bodyPr vert="horz" wrap="square" lIns="0" tIns="79779" rIns="0" bIns="0" rtlCol="0">
            <a:spAutoFit/>
          </a:bodyPr>
          <a:lstStyle/>
          <a:p>
            <a:pPr marL="11397">
              <a:spcBef>
                <a:spcPts val="628"/>
              </a:spcBef>
            </a:pPr>
            <a:r>
              <a:rPr spc="-4" dirty="0">
                <a:latin typeface="Times New Roman"/>
                <a:cs typeface="Times New Roman"/>
              </a:rPr>
              <a:t>Hirarki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pengendalian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31" dirty="0">
                <a:latin typeface="Times New Roman"/>
                <a:cs typeface="Times New Roman"/>
              </a:rPr>
              <a:t>resiko</a:t>
            </a:r>
            <a:r>
              <a:rPr spc="5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terdapat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2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(dua)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pendekatan,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yaitu</a:t>
            </a:r>
            <a:r>
              <a:rPr spc="-9" dirty="0">
                <a:latin typeface="Times New Roman"/>
                <a:cs typeface="Times New Roman"/>
              </a:rPr>
              <a:t>: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538"/>
              </a:spcBef>
              <a:buClr>
                <a:srgbClr val="FE8637"/>
              </a:buClr>
              <a:buSzPct val="70000"/>
              <a:buAutoNum type="alphaLcPeriod"/>
              <a:tabLst>
                <a:tab pos="421118" algn="l"/>
                <a:tab pos="421688" algn="l"/>
              </a:tabLst>
            </a:pPr>
            <a:r>
              <a:rPr i="1" spc="-4" dirty="0">
                <a:latin typeface="Times New Roman"/>
                <a:cs typeface="Times New Roman"/>
              </a:rPr>
              <a:t>Long</a:t>
            </a:r>
            <a:r>
              <a:rPr i="1" spc="-18" dirty="0">
                <a:latin typeface="Times New Roman"/>
                <a:cs typeface="Times New Roman"/>
              </a:rPr>
              <a:t> </a:t>
            </a:r>
            <a:r>
              <a:rPr i="1" spc="-45" dirty="0">
                <a:latin typeface="Times New Roman"/>
                <a:cs typeface="Times New Roman"/>
              </a:rPr>
              <a:t>Term</a:t>
            </a:r>
            <a:r>
              <a:rPr i="1" spc="-9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Gain</a:t>
            </a:r>
            <a:endParaRPr dirty="0">
              <a:latin typeface="Times New Roman"/>
              <a:cs typeface="Times New Roman"/>
            </a:endParaRPr>
          </a:p>
          <a:p>
            <a:pPr marL="422828" marR="4559" indent="311707">
              <a:spcBef>
                <a:spcPts val="395"/>
              </a:spcBef>
            </a:pPr>
            <a:r>
              <a:rPr sz="1600" spc="-4" dirty="0">
                <a:latin typeface="Times New Roman"/>
                <a:cs typeface="Times New Roman"/>
              </a:rPr>
              <a:t>Pendekatan</a:t>
            </a:r>
            <a:r>
              <a:rPr sz="1600" dirty="0">
                <a:latin typeface="Times New Roman"/>
                <a:cs typeface="Times New Roman"/>
              </a:rPr>
              <a:t> ”</a:t>
            </a:r>
            <a:r>
              <a:rPr sz="1600" i="1" dirty="0">
                <a:latin typeface="Times New Roman"/>
                <a:cs typeface="Times New Roman"/>
              </a:rPr>
              <a:t>Long </a:t>
            </a:r>
            <a:r>
              <a:rPr sz="1600" i="1" spc="-40" dirty="0">
                <a:latin typeface="Times New Roman"/>
                <a:cs typeface="Times New Roman"/>
              </a:rPr>
              <a:t>Term</a:t>
            </a:r>
            <a:r>
              <a:rPr sz="1600" i="1" dirty="0">
                <a:latin typeface="Times New Roman"/>
                <a:cs typeface="Times New Roman"/>
              </a:rPr>
              <a:t> </a:t>
            </a:r>
            <a:r>
              <a:rPr sz="1600" i="1" spc="4" dirty="0">
                <a:latin typeface="Times New Roman"/>
                <a:cs typeface="Times New Roman"/>
              </a:rPr>
              <a:t>Gain</a:t>
            </a:r>
            <a:r>
              <a:rPr sz="1600" spc="4" dirty="0">
                <a:latin typeface="Times New Roman"/>
                <a:cs typeface="Times New Roman"/>
              </a:rPr>
              <a:t>”</a:t>
            </a:r>
            <a:r>
              <a:rPr sz="1600" spc="18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yaitu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pengendalian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berorientasi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jangka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panjang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4" dirty="0">
                <a:latin typeface="Times New Roman"/>
                <a:cs typeface="Times New Roman"/>
              </a:rPr>
              <a:t>dan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bersifat</a:t>
            </a:r>
            <a:r>
              <a:rPr sz="1600" spc="67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permanen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dimulai</a:t>
            </a:r>
            <a:r>
              <a:rPr sz="1600" spc="4" dirty="0">
                <a:latin typeface="Times New Roman"/>
                <a:cs typeface="Times New Roman"/>
              </a:rPr>
              <a:t> dari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pengendalian</a:t>
            </a:r>
            <a:r>
              <a:rPr sz="1600" spc="49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substitusi, </a:t>
            </a:r>
            <a:r>
              <a:rPr sz="1600" spc="-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eliminasi,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rekayasa</a:t>
            </a:r>
            <a:r>
              <a:rPr sz="1600" spc="22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teknik,</a:t>
            </a:r>
            <a:r>
              <a:rPr sz="1600" spc="67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isolasi</a:t>
            </a:r>
            <a:r>
              <a:rPr sz="1600" spc="22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atau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pembatasan,</a:t>
            </a:r>
            <a:r>
              <a:rPr sz="1600" spc="4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administrasi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9" dirty="0">
                <a:latin typeface="Times New Roman"/>
                <a:cs typeface="Times New Roman"/>
              </a:rPr>
              <a:t>dan 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terakhir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jatuh </a:t>
            </a:r>
            <a:r>
              <a:rPr sz="1600" spc="-4" dirty="0">
                <a:latin typeface="Times New Roman"/>
                <a:cs typeface="Times New Roman"/>
              </a:rPr>
              <a:t>pada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pilihan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penggunaan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alat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pelindung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diri</a:t>
            </a:r>
            <a:r>
              <a:rPr sz="1600" spc="-9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529"/>
              </a:spcBef>
              <a:buClr>
                <a:srgbClr val="FE8637"/>
              </a:buClr>
              <a:buSzPct val="70000"/>
              <a:buAutoNum type="alphaLcPeriod" startAt="2"/>
              <a:tabLst>
                <a:tab pos="421118" algn="l"/>
                <a:tab pos="421688" algn="l"/>
              </a:tabLst>
            </a:pPr>
            <a:r>
              <a:rPr i="1" dirty="0">
                <a:latin typeface="Times New Roman"/>
                <a:cs typeface="Times New Roman"/>
              </a:rPr>
              <a:t>Short</a:t>
            </a:r>
            <a:r>
              <a:rPr i="1" spc="-13" dirty="0">
                <a:latin typeface="Times New Roman"/>
                <a:cs typeface="Times New Roman"/>
              </a:rPr>
              <a:t> </a:t>
            </a:r>
            <a:r>
              <a:rPr i="1" spc="-49" dirty="0">
                <a:latin typeface="Times New Roman"/>
                <a:cs typeface="Times New Roman"/>
              </a:rPr>
              <a:t>Term</a:t>
            </a:r>
            <a:r>
              <a:rPr i="1" spc="4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Gain</a:t>
            </a:r>
            <a:endParaRPr dirty="0">
              <a:latin typeface="Times New Roman"/>
              <a:cs typeface="Times New Roman"/>
            </a:endParaRPr>
          </a:p>
          <a:p>
            <a:pPr marL="422828" marR="142462" indent="311707">
              <a:spcBef>
                <a:spcPts val="395"/>
              </a:spcBef>
            </a:pPr>
            <a:r>
              <a:rPr sz="1600" spc="-4" dirty="0">
                <a:latin typeface="Times New Roman"/>
                <a:cs typeface="Times New Roman"/>
              </a:rPr>
              <a:t>Pendekatan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”</a:t>
            </a:r>
            <a:r>
              <a:rPr sz="1600" i="1" dirty="0">
                <a:latin typeface="Times New Roman"/>
                <a:cs typeface="Times New Roman"/>
              </a:rPr>
              <a:t>Short</a:t>
            </a:r>
            <a:r>
              <a:rPr sz="1600" i="1" spc="27" dirty="0">
                <a:latin typeface="Times New Roman"/>
                <a:cs typeface="Times New Roman"/>
              </a:rPr>
              <a:t> </a:t>
            </a:r>
            <a:r>
              <a:rPr sz="1600" i="1" spc="-45" dirty="0">
                <a:latin typeface="Times New Roman"/>
                <a:cs typeface="Times New Roman"/>
              </a:rPr>
              <a:t>Term</a:t>
            </a:r>
            <a:r>
              <a:rPr sz="1600" i="1" spc="22" dirty="0">
                <a:latin typeface="Times New Roman"/>
                <a:cs typeface="Times New Roman"/>
              </a:rPr>
              <a:t> </a:t>
            </a:r>
            <a:r>
              <a:rPr sz="1600" i="1" spc="-4" dirty="0">
                <a:latin typeface="Times New Roman"/>
                <a:cs typeface="Times New Roman"/>
              </a:rPr>
              <a:t>Gain</a:t>
            </a:r>
            <a:r>
              <a:rPr sz="1600" spc="-4" dirty="0">
                <a:latin typeface="Times New Roman"/>
                <a:cs typeface="Times New Roman"/>
              </a:rPr>
              <a:t>”,</a:t>
            </a:r>
            <a:r>
              <a:rPr sz="1600" spc="63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yaitu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pengendalian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berorientasi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jangka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pendek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9" dirty="0">
                <a:latin typeface="Times New Roman"/>
                <a:cs typeface="Times New Roman"/>
              </a:rPr>
              <a:t>dan</a:t>
            </a:r>
            <a:r>
              <a:rPr sz="1600" spc="49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bersifat</a:t>
            </a:r>
            <a:r>
              <a:rPr sz="1600" spc="67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temporari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atau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sementara.</a:t>
            </a:r>
            <a:r>
              <a:rPr sz="1600" spc="72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Pendekatan </a:t>
            </a:r>
            <a:r>
              <a:rPr sz="1600" spc="-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pengendalian </a:t>
            </a:r>
            <a:r>
              <a:rPr sz="1600" spc="-4" dirty="0">
                <a:latin typeface="Times New Roman"/>
                <a:cs typeface="Times New Roman"/>
              </a:rPr>
              <a:t>ini diimplementasikan selama pengendalian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3" dirty="0">
                <a:latin typeface="Times New Roman"/>
                <a:cs typeface="Times New Roman"/>
              </a:rPr>
              <a:t>yag</a:t>
            </a:r>
            <a:r>
              <a:rPr sz="1600" spc="-9" dirty="0">
                <a:latin typeface="Times New Roman"/>
                <a:cs typeface="Times New Roman"/>
              </a:rPr>
              <a:t> bersifat </a:t>
            </a:r>
            <a:r>
              <a:rPr sz="1600" spc="-4" dirty="0">
                <a:latin typeface="Times New Roman"/>
                <a:cs typeface="Times New Roman"/>
              </a:rPr>
              <a:t> </a:t>
            </a:r>
            <a:r>
              <a:rPr sz="1600" spc="-13" dirty="0">
                <a:latin typeface="Times New Roman"/>
                <a:cs typeface="Times New Roman"/>
              </a:rPr>
              <a:t>lebih</a:t>
            </a:r>
            <a:r>
              <a:rPr sz="1600" spc="102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permanen </a:t>
            </a:r>
            <a:r>
              <a:rPr sz="1600" spc="-4" dirty="0">
                <a:latin typeface="Times New Roman"/>
                <a:cs typeface="Times New Roman"/>
              </a:rPr>
              <a:t>belum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dapat</a:t>
            </a:r>
            <a:r>
              <a:rPr sz="1600" spc="49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diterapkan.</a:t>
            </a:r>
            <a:r>
              <a:rPr sz="1600" spc="6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Pilihan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pengendalian</a:t>
            </a:r>
            <a:r>
              <a:rPr sz="1600" spc="18" dirty="0">
                <a:latin typeface="Times New Roman"/>
                <a:cs typeface="Times New Roman"/>
              </a:rPr>
              <a:t> </a:t>
            </a:r>
            <a:r>
              <a:rPr sz="1600" spc="9" dirty="0">
                <a:latin typeface="Times New Roman"/>
                <a:cs typeface="Times New Roman"/>
              </a:rPr>
              <a:t>resiko</a:t>
            </a:r>
            <a:r>
              <a:rPr sz="1600" spc="9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ini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dimulai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13" dirty="0">
                <a:latin typeface="Times New Roman"/>
                <a:cs typeface="Times New Roman"/>
              </a:rPr>
              <a:t>dari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penggunaan</a:t>
            </a:r>
            <a:r>
              <a:rPr sz="1600" spc="6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alat</a:t>
            </a:r>
            <a:r>
              <a:rPr sz="1600" spc="108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pelindung</a:t>
            </a:r>
            <a:r>
              <a:rPr sz="1600" spc="81" dirty="0">
                <a:latin typeface="Times New Roman"/>
                <a:cs typeface="Times New Roman"/>
              </a:rPr>
              <a:t> </a:t>
            </a:r>
            <a:r>
              <a:rPr sz="1600" spc="4" dirty="0">
                <a:latin typeface="Times New Roman"/>
                <a:cs typeface="Times New Roman"/>
              </a:rPr>
              <a:t>diri</a:t>
            </a:r>
            <a:r>
              <a:rPr sz="1600" spc="76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menuju</a:t>
            </a:r>
            <a:r>
              <a:rPr sz="1600" spc="85" dirty="0">
                <a:latin typeface="Times New Roman"/>
                <a:cs typeface="Times New Roman"/>
              </a:rPr>
              <a:t> </a:t>
            </a:r>
            <a:r>
              <a:rPr sz="1600" spc="13" dirty="0">
                <a:latin typeface="Times New Roman"/>
                <a:cs typeface="Times New Roman"/>
              </a:rPr>
              <a:t>ke</a:t>
            </a:r>
            <a:r>
              <a:rPr sz="1600" spc="76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atas</a:t>
            </a:r>
            <a:r>
              <a:rPr sz="1600" spc="72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sampai </a:t>
            </a:r>
            <a:r>
              <a:rPr sz="1600" dirty="0">
                <a:latin typeface="Times New Roman"/>
                <a:cs typeface="Times New Roman"/>
              </a:rPr>
              <a:t> dengan</a:t>
            </a:r>
            <a:r>
              <a:rPr sz="1600" spc="76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substitusi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13" dirty="0">
                <a:latin typeface="Times New Roman"/>
                <a:cs typeface="Times New Roman"/>
              </a:rPr>
              <a:t>(Tarwaka</a:t>
            </a:r>
            <a:r>
              <a:rPr sz="1600" spc="-13" dirty="0">
                <a:latin typeface="Times New Roman"/>
                <a:cs typeface="Times New Roman"/>
              </a:rPr>
              <a:t>,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2008).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4294967295"/>
          </p:nvPr>
        </p:nvSpPr>
        <p:spPr>
          <a:xfrm>
            <a:off x="7955279" y="5587006"/>
            <a:ext cx="255155" cy="562629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pc="-27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8658714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3" y="1066800"/>
            <a:ext cx="6927735" cy="3527280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lnSpc>
                <a:spcPts val="2136"/>
              </a:lnSpc>
              <a:spcBef>
                <a:spcPts val="85"/>
              </a:spcBef>
            </a:pPr>
            <a:r>
              <a:rPr spc="85" dirty="0">
                <a:latin typeface="Cambria"/>
                <a:cs typeface="Cambria"/>
              </a:rPr>
              <a:t>Rencana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pengendalian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40" dirty="0">
                <a:latin typeface="Cambria"/>
                <a:cs typeface="Cambria"/>
              </a:rPr>
              <a:t>risiko</a:t>
            </a:r>
            <a:r>
              <a:rPr spc="40" dirty="0">
                <a:latin typeface="Cambria"/>
                <a:cs typeface="Cambria"/>
              </a:rPr>
              <a:t>:</a:t>
            </a:r>
            <a:endParaRPr dirty="0">
              <a:latin typeface="Cambria"/>
              <a:cs typeface="Cambria"/>
            </a:endParaRPr>
          </a:p>
          <a:p>
            <a:pPr marL="421688" indent="-410291">
              <a:lnSpc>
                <a:spcPts val="2136"/>
              </a:lnSpc>
              <a:buClr>
                <a:srgbClr val="FE8637"/>
              </a:buClr>
              <a:buSzPct val="70000"/>
              <a:buAutoNum type="alphaLcPeriod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Eliminasi</a:t>
            </a:r>
            <a:r>
              <a:rPr spc="-5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</a:t>
            </a:r>
            <a:r>
              <a:rPr i="1" spc="-4" dirty="0">
                <a:latin typeface="Times New Roman"/>
                <a:cs typeface="Times New Roman"/>
              </a:rPr>
              <a:t>Elimination</a:t>
            </a:r>
            <a:r>
              <a:rPr spc="-4" dirty="0">
                <a:latin typeface="Times New Roman"/>
                <a:cs typeface="Times New Roman"/>
              </a:rPr>
              <a:t>)</a:t>
            </a:r>
            <a:endParaRPr dirty="0">
              <a:latin typeface="Times New Roman"/>
              <a:cs typeface="Times New Roman"/>
            </a:endParaRPr>
          </a:p>
          <a:p>
            <a:pPr marL="422828" marR="4559" indent="311707">
              <a:spcBef>
                <a:spcPts val="9"/>
              </a:spcBef>
              <a:tabLst>
                <a:tab pos="1643444" algn="l"/>
                <a:tab pos="2171695" algn="l"/>
                <a:tab pos="2649228" algn="l"/>
                <a:tab pos="3584920" algn="l"/>
                <a:tab pos="4247085" algn="l"/>
                <a:tab pos="4966234" algn="l"/>
                <a:tab pos="5844370" algn="l"/>
              </a:tabLst>
            </a:pPr>
            <a:r>
              <a:rPr sz="1600" spc="-4" dirty="0">
                <a:latin typeface="Times New Roman"/>
                <a:cs typeface="Times New Roman"/>
              </a:rPr>
              <a:t>Eliminasi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merupakan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suatu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pengendalian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40" dirty="0">
                <a:latin typeface="Times New Roman"/>
                <a:cs typeface="Times New Roman"/>
              </a:rPr>
              <a:t>resiko</a:t>
            </a:r>
            <a:r>
              <a:rPr sz="1600" spc="72" dirty="0">
                <a:latin typeface="Times New Roman"/>
                <a:cs typeface="Times New Roman"/>
              </a:rPr>
              <a:t> </a:t>
            </a:r>
            <a:r>
              <a:rPr sz="1600" spc="-13" dirty="0">
                <a:latin typeface="Times New Roman"/>
                <a:cs typeface="Times New Roman"/>
              </a:rPr>
              <a:t>yang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bersifat </a:t>
            </a:r>
            <a:r>
              <a:rPr sz="1600" spc="-4" dirty="0">
                <a:latin typeface="Times New Roman"/>
                <a:cs typeface="Times New Roman"/>
              </a:rPr>
              <a:t> permanen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dan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harus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dicoba</a:t>
            </a:r>
            <a:r>
              <a:rPr sz="1600" spc="18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untuk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diterapkan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sebagai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pilihan prioritas 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utama.</a:t>
            </a:r>
            <a:r>
              <a:rPr sz="1600" spc="58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Eliminasi</a:t>
            </a:r>
            <a:r>
              <a:rPr sz="1600" dirty="0">
                <a:latin typeface="Times New Roman"/>
                <a:cs typeface="Times New Roman"/>
              </a:rPr>
              <a:t> dapat</a:t>
            </a:r>
            <a:r>
              <a:rPr sz="1600" spc="72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dicapai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dengan</a:t>
            </a:r>
            <a:r>
              <a:rPr sz="1600" spc="4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memindahkan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obyek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atau 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sistem </a:t>
            </a:r>
            <a:r>
              <a:rPr sz="1600" spc="-9" dirty="0">
                <a:latin typeface="Times New Roman"/>
                <a:cs typeface="Times New Roman"/>
              </a:rPr>
              <a:t>kerja</a:t>
            </a:r>
            <a:r>
              <a:rPr sz="1600" spc="63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6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berhubungan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dengan</a:t>
            </a:r>
            <a:r>
              <a:rPr sz="1600" spc="18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tempat</a:t>
            </a:r>
            <a:r>
              <a:rPr sz="1600" spc="76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kerja</a:t>
            </a:r>
            <a:r>
              <a:rPr sz="1600" spc="63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tidak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9" dirty="0">
                <a:latin typeface="Times New Roman"/>
                <a:cs typeface="Times New Roman"/>
              </a:rPr>
              <a:t>dapat 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diterima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oleh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ketentuan,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peraturan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atau</a:t>
            </a:r>
            <a:r>
              <a:rPr sz="1600" spc="18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standar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baku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spc="-13" dirty="0">
                <a:latin typeface="Times New Roman"/>
                <a:cs typeface="Times New Roman"/>
              </a:rPr>
              <a:t>K3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atau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kadarnya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melebihi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Nilai</a:t>
            </a:r>
            <a:r>
              <a:rPr sz="1600" spc="-63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Ambang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Batas</a:t>
            </a:r>
            <a:r>
              <a:rPr sz="1600" spc="22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(NAB)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diperkenankan.</a:t>
            </a:r>
            <a:r>
              <a:rPr sz="1600" spc="81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Cara 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</a:t>
            </a:r>
            <a:r>
              <a:rPr sz="1600" spc="-22" dirty="0">
                <a:latin typeface="Times New Roman"/>
                <a:cs typeface="Times New Roman"/>
              </a:rPr>
              <a:t>n</a:t>
            </a:r>
            <a:r>
              <a:rPr sz="1600" dirty="0">
                <a:latin typeface="Times New Roman"/>
                <a:cs typeface="Times New Roman"/>
              </a:rPr>
              <a:t>g</a:t>
            </a:r>
            <a:r>
              <a:rPr sz="1600" spc="13" dirty="0">
                <a:latin typeface="Times New Roman"/>
                <a:cs typeface="Times New Roman"/>
              </a:rPr>
              <a:t>e</a:t>
            </a:r>
            <a:r>
              <a:rPr sz="1600" spc="-22" dirty="0">
                <a:latin typeface="Times New Roman"/>
                <a:cs typeface="Times New Roman"/>
              </a:rPr>
              <a:t>n</a:t>
            </a:r>
            <a:r>
              <a:rPr sz="1600" spc="18" dirty="0">
                <a:latin typeface="Times New Roman"/>
                <a:cs typeface="Times New Roman"/>
              </a:rPr>
              <a:t>d</a:t>
            </a:r>
            <a:r>
              <a:rPr sz="1600" spc="13" dirty="0">
                <a:latin typeface="Times New Roman"/>
                <a:cs typeface="Times New Roman"/>
              </a:rPr>
              <a:t>a</a:t>
            </a:r>
            <a:r>
              <a:rPr sz="1600" spc="-18" dirty="0">
                <a:latin typeface="Times New Roman"/>
                <a:cs typeface="Times New Roman"/>
              </a:rPr>
              <a:t>li</a:t>
            </a:r>
            <a:r>
              <a:rPr sz="1600" spc="13" dirty="0">
                <a:latin typeface="Times New Roman"/>
                <a:cs typeface="Times New Roman"/>
              </a:rPr>
              <a:t>a</a:t>
            </a:r>
            <a:r>
              <a:rPr sz="1600" dirty="0">
                <a:latin typeface="Times New Roman"/>
                <a:cs typeface="Times New Roman"/>
              </a:rPr>
              <a:t>n</a:t>
            </a:r>
            <a:r>
              <a:rPr sz="1600" dirty="0">
                <a:latin typeface="Times New Roman"/>
                <a:cs typeface="Times New Roman"/>
              </a:rPr>
              <a:t>	</a:t>
            </a:r>
            <a:r>
              <a:rPr sz="1600" spc="-22" dirty="0">
                <a:latin typeface="Times New Roman"/>
                <a:cs typeface="Times New Roman"/>
              </a:rPr>
              <a:t>y</a:t>
            </a:r>
            <a:r>
              <a:rPr sz="1600" spc="13" dirty="0">
                <a:latin typeface="Times New Roman"/>
                <a:cs typeface="Times New Roman"/>
              </a:rPr>
              <a:t>a</a:t>
            </a:r>
            <a:r>
              <a:rPr sz="1600" spc="-4" dirty="0">
                <a:latin typeface="Times New Roman"/>
                <a:cs typeface="Times New Roman"/>
              </a:rPr>
              <a:t>n</a:t>
            </a:r>
            <a:r>
              <a:rPr sz="1600" dirty="0">
                <a:latin typeface="Times New Roman"/>
                <a:cs typeface="Times New Roman"/>
              </a:rPr>
              <a:t>g	</a:t>
            </a:r>
            <a:r>
              <a:rPr sz="1600" spc="-22" dirty="0" err="1" smtClean="0">
                <a:latin typeface="Times New Roman"/>
                <a:cs typeface="Times New Roman"/>
              </a:rPr>
              <a:t>b</a:t>
            </a:r>
            <a:r>
              <a:rPr sz="1600" spc="13" dirty="0" err="1" smtClean="0">
                <a:latin typeface="Times New Roman"/>
                <a:cs typeface="Times New Roman"/>
              </a:rPr>
              <a:t>a</a:t>
            </a:r>
            <a:r>
              <a:rPr sz="1600" spc="-18" dirty="0" err="1" smtClean="0">
                <a:latin typeface="Times New Roman"/>
                <a:cs typeface="Times New Roman"/>
              </a:rPr>
              <a:t>i</a:t>
            </a:r>
            <a:r>
              <a:rPr sz="1600" dirty="0" err="1" smtClean="0">
                <a:latin typeface="Times New Roman"/>
                <a:cs typeface="Times New Roman"/>
              </a:rPr>
              <a:t>k</a:t>
            </a:r>
            <a:r>
              <a:rPr lang="en-US" sz="1600" dirty="0">
                <a:latin typeface="Times New Roman"/>
                <a:cs typeface="Times New Roman"/>
              </a:rPr>
              <a:t> </a:t>
            </a:r>
            <a:r>
              <a:rPr sz="1600" spc="18" dirty="0" err="1" smtClean="0">
                <a:latin typeface="Times New Roman"/>
                <a:cs typeface="Times New Roman"/>
              </a:rPr>
              <a:t>d</a:t>
            </a:r>
            <a:r>
              <a:rPr sz="1600" spc="-18" dirty="0" err="1" smtClean="0">
                <a:latin typeface="Times New Roman"/>
                <a:cs typeface="Times New Roman"/>
              </a:rPr>
              <a:t>il</a:t>
            </a:r>
            <a:r>
              <a:rPr sz="1600" spc="13" dirty="0" err="1" smtClean="0">
                <a:latin typeface="Times New Roman"/>
                <a:cs typeface="Times New Roman"/>
              </a:rPr>
              <a:t>a</a:t>
            </a:r>
            <a:r>
              <a:rPr sz="1600" spc="-4" dirty="0" err="1" smtClean="0">
                <a:latin typeface="Times New Roman"/>
                <a:cs typeface="Times New Roman"/>
              </a:rPr>
              <a:t>kuk</a:t>
            </a:r>
            <a:r>
              <a:rPr sz="1600" spc="13" dirty="0" err="1" smtClean="0">
                <a:latin typeface="Times New Roman"/>
                <a:cs typeface="Times New Roman"/>
              </a:rPr>
              <a:t>a</a:t>
            </a:r>
            <a:r>
              <a:rPr sz="1600" dirty="0" err="1" smtClean="0">
                <a:latin typeface="Times New Roman"/>
                <a:cs typeface="Times New Roman"/>
              </a:rPr>
              <a:t>n</a:t>
            </a:r>
            <a:r>
              <a:rPr sz="1600" dirty="0">
                <a:latin typeface="Times New Roman"/>
                <a:cs typeface="Times New Roman"/>
              </a:rPr>
              <a:t>	</a:t>
            </a:r>
            <a:r>
              <a:rPr sz="1600" spc="-4" dirty="0">
                <a:latin typeface="Times New Roman"/>
                <a:cs typeface="Times New Roman"/>
              </a:rPr>
              <a:t>ad</a:t>
            </a:r>
            <a:r>
              <a:rPr sz="1600" spc="13" dirty="0">
                <a:latin typeface="Times New Roman"/>
                <a:cs typeface="Times New Roman"/>
              </a:rPr>
              <a:t>a</a:t>
            </a:r>
            <a:r>
              <a:rPr sz="1600" spc="-18" dirty="0">
                <a:latin typeface="Times New Roman"/>
                <a:cs typeface="Times New Roman"/>
              </a:rPr>
              <a:t>l</a:t>
            </a:r>
            <a:r>
              <a:rPr sz="1600" spc="13" dirty="0">
                <a:latin typeface="Times New Roman"/>
                <a:cs typeface="Times New Roman"/>
              </a:rPr>
              <a:t>a</a:t>
            </a:r>
            <a:r>
              <a:rPr sz="1600" dirty="0">
                <a:latin typeface="Times New Roman"/>
                <a:cs typeface="Times New Roman"/>
              </a:rPr>
              <a:t>h	</a:t>
            </a:r>
            <a:r>
              <a:rPr sz="1600" spc="-4" dirty="0">
                <a:latin typeface="Times New Roman"/>
                <a:cs typeface="Times New Roman"/>
              </a:rPr>
              <a:t>d</a:t>
            </a:r>
            <a:r>
              <a:rPr sz="1600" spc="13" dirty="0">
                <a:latin typeface="Times New Roman"/>
                <a:cs typeface="Times New Roman"/>
              </a:rPr>
              <a:t>e</a:t>
            </a:r>
            <a:r>
              <a:rPr sz="1600" spc="-4" dirty="0">
                <a:latin typeface="Times New Roman"/>
                <a:cs typeface="Times New Roman"/>
              </a:rPr>
              <a:t>nga</a:t>
            </a:r>
            <a:r>
              <a:rPr sz="1600" dirty="0">
                <a:latin typeface="Times New Roman"/>
                <a:cs typeface="Times New Roman"/>
              </a:rPr>
              <a:t>n	</a:t>
            </a:r>
            <a:r>
              <a:rPr sz="1600" spc="13" dirty="0">
                <a:latin typeface="Times New Roman"/>
                <a:cs typeface="Times New Roman"/>
              </a:rPr>
              <a:t>e</a:t>
            </a:r>
            <a:r>
              <a:rPr sz="1600" spc="-4" dirty="0">
                <a:latin typeface="Times New Roman"/>
                <a:cs typeface="Times New Roman"/>
              </a:rPr>
              <a:t>lim</a:t>
            </a:r>
            <a:r>
              <a:rPr sz="1600" spc="-18" dirty="0">
                <a:latin typeface="Times New Roman"/>
                <a:cs typeface="Times New Roman"/>
              </a:rPr>
              <a:t>i</a:t>
            </a:r>
            <a:r>
              <a:rPr sz="1600" dirty="0">
                <a:latin typeface="Times New Roman"/>
                <a:cs typeface="Times New Roman"/>
              </a:rPr>
              <a:t>n</a:t>
            </a:r>
            <a:r>
              <a:rPr sz="1600" spc="13" dirty="0">
                <a:latin typeface="Times New Roman"/>
                <a:cs typeface="Times New Roman"/>
              </a:rPr>
              <a:t>a</a:t>
            </a:r>
            <a:r>
              <a:rPr sz="1600" spc="4" dirty="0">
                <a:latin typeface="Times New Roman"/>
                <a:cs typeface="Times New Roman"/>
              </a:rPr>
              <a:t>s</a:t>
            </a:r>
            <a:r>
              <a:rPr sz="1600" dirty="0">
                <a:latin typeface="Times New Roman"/>
                <a:cs typeface="Times New Roman"/>
              </a:rPr>
              <a:t>i	</a:t>
            </a:r>
            <a:r>
              <a:rPr sz="1600" spc="18" dirty="0">
                <a:latin typeface="Times New Roman"/>
                <a:cs typeface="Times New Roman"/>
              </a:rPr>
              <a:t>k</a:t>
            </a:r>
            <a:r>
              <a:rPr sz="1600" spc="-9" dirty="0">
                <a:latin typeface="Times New Roman"/>
                <a:cs typeface="Times New Roman"/>
              </a:rPr>
              <a:t>a</a:t>
            </a:r>
            <a:r>
              <a:rPr sz="1600" spc="-4" dirty="0">
                <a:latin typeface="Times New Roman"/>
                <a:cs typeface="Times New Roman"/>
              </a:rPr>
              <a:t>re</a:t>
            </a:r>
            <a:r>
              <a:rPr sz="1600" spc="18" dirty="0">
                <a:latin typeface="Times New Roman"/>
                <a:cs typeface="Times New Roman"/>
              </a:rPr>
              <a:t>n</a:t>
            </a:r>
            <a:r>
              <a:rPr sz="1600" dirty="0">
                <a:latin typeface="Times New Roman"/>
                <a:cs typeface="Times New Roman"/>
              </a:rPr>
              <a:t>a  </a:t>
            </a:r>
            <a:r>
              <a:rPr sz="1600" spc="-4" dirty="0" err="1">
                <a:latin typeface="Times New Roman"/>
                <a:cs typeface="Times New Roman"/>
              </a:rPr>
              <a:t>potensi</a:t>
            </a:r>
            <a:r>
              <a:rPr sz="1600" spc="-13" dirty="0">
                <a:latin typeface="Times New Roman"/>
                <a:cs typeface="Times New Roman"/>
              </a:rPr>
              <a:t> </a:t>
            </a:r>
            <a:r>
              <a:rPr sz="1600" spc="-9" dirty="0" err="1" smtClean="0">
                <a:latin typeface="Times New Roman"/>
                <a:cs typeface="Times New Roman"/>
              </a:rPr>
              <a:t>bahaya</a:t>
            </a:r>
            <a:r>
              <a:rPr lang="en-US" sz="1600" spc="9" dirty="0">
                <a:latin typeface="Times New Roman"/>
                <a:cs typeface="Times New Roman"/>
              </a:rPr>
              <a:t> </a:t>
            </a:r>
            <a:r>
              <a:rPr sz="1600" spc="-4" dirty="0" err="1" smtClean="0">
                <a:latin typeface="Times New Roman"/>
                <a:cs typeface="Times New Roman"/>
              </a:rPr>
              <a:t>dapat</a:t>
            </a:r>
            <a:r>
              <a:rPr sz="1600" spc="36" dirty="0" smtClean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ditiadakan</a:t>
            </a:r>
            <a:r>
              <a:rPr sz="1600" spc="-9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  <a:p>
            <a:pPr marL="421688" indent="-410291">
              <a:lnSpc>
                <a:spcPts val="2145"/>
              </a:lnSpc>
              <a:buClr>
                <a:srgbClr val="FE8637"/>
              </a:buClr>
              <a:buSzPct val="70000"/>
              <a:buAutoNum type="alphaLcPeriod" startAt="2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Substitusi</a:t>
            </a:r>
            <a:r>
              <a:rPr spc="-6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</a:t>
            </a:r>
            <a:r>
              <a:rPr i="1" spc="-4" dirty="0">
                <a:latin typeface="Times New Roman"/>
                <a:cs typeface="Times New Roman"/>
              </a:rPr>
              <a:t>Substitution</a:t>
            </a:r>
            <a:r>
              <a:rPr spc="-4" dirty="0">
                <a:latin typeface="Times New Roman"/>
                <a:cs typeface="Times New Roman"/>
              </a:rPr>
              <a:t>)</a:t>
            </a:r>
            <a:endParaRPr dirty="0">
              <a:latin typeface="Times New Roman"/>
              <a:cs typeface="Times New Roman"/>
            </a:endParaRPr>
          </a:p>
          <a:p>
            <a:pPr marL="422828" marR="143032" indent="311707">
              <a:spcBef>
                <a:spcPts val="4"/>
              </a:spcBef>
            </a:pPr>
            <a:r>
              <a:rPr sz="1600" spc="-9" dirty="0">
                <a:latin typeface="Times New Roman"/>
                <a:cs typeface="Times New Roman"/>
              </a:rPr>
              <a:t>Cara</a:t>
            </a:r>
            <a:r>
              <a:rPr sz="1600" spc="13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pengendalian</a:t>
            </a:r>
            <a:r>
              <a:rPr sz="1600" spc="13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substitusi</a:t>
            </a:r>
            <a:r>
              <a:rPr sz="1600" spc="112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adalah</a:t>
            </a:r>
            <a:r>
              <a:rPr sz="1600" spc="148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dengan</a:t>
            </a:r>
            <a:r>
              <a:rPr sz="1600" spc="14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menggantikan</a:t>
            </a:r>
            <a:r>
              <a:rPr sz="1600" spc="157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bahan-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bahan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4" dirty="0">
                <a:latin typeface="Times New Roman"/>
                <a:cs typeface="Times New Roman"/>
              </a:rPr>
              <a:t>dan </a:t>
            </a:r>
            <a:r>
              <a:rPr sz="1600" spc="-4" dirty="0">
                <a:latin typeface="Times New Roman"/>
                <a:cs typeface="Times New Roman"/>
              </a:rPr>
              <a:t>peralatan</a:t>
            </a:r>
            <a:r>
              <a:rPr sz="1600" spc="58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lebih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berbahaya</a:t>
            </a:r>
            <a:r>
              <a:rPr sz="1600" spc="22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dengan</a:t>
            </a:r>
            <a:r>
              <a:rPr sz="1600" spc="4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bahan-bahan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9" dirty="0">
                <a:latin typeface="Times New Roman"/>
                <a:cs typeface="Times New Roman"/>
              </a:rPr>
              <a:t>dan 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peralatan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kurang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berbahaya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atau</a:t>
            </a:r>
            <a:r>
              <a:rPr sz="1600" spc="18" dirty="0">
                <a:latin typeface="Times New Roman"/>
                <a:cs typeface="Times New Roman"/>
              </a:rPr>
              <a:t> </a:t>
            </a:r>
            <a:r>
              <a:rPr sz="1600" spc="-13" dirty="0">
                <a:latin typeface="Times New Roman"/>
                <a:cs typeface="Times New Roman"/>
              </a:rPr>
              <a:t>yang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lebih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aman</a:t>
            </a:r>
            <a:r>
              <a:rPr sz="1600" spc="-4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4294967295"/>
          </p:nvPr>
        </p:nvSpPr>
        <p:spPr>
          <a:xfrm>
            <a:off x="7955279" y="5587006"/>
            <a:ext cx="255155" cy="562629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pc="-27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5564653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7616" y="990600"/>
            <a:ext cx="7172354" cy="2773227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421688" indent="-410291">
              <a:spcBef>
                <a:spcPts val="85"/>
              </a:spcBef>
              <a:buClr>
                <a:srgbClr val="FE8637"/>
              </a:buClr>
              <a:buSzPct val="70000"/>
              <a:buAutoNum type="alphaLcPeriod" startAt="3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Rekayasa</a:t>
            </a:r>
            <a:r>
              <a:rPr spc="-31" dirty="0">
                <a:latin typeface="Times New Roman"/>
                <a:cs typeface="Times New Roman"/>
              </a:rPr>
              <a:t> </a:t>
            </a:r>
            <a:r>
              <a:rPr spc="-27" dirty="0">
                <a:latin typeface="Times New Roman"/>
                <a:cs typeface="Times New Roman"/>
              </a:rPr>
              <a:t>Teknik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</a:t>
            </a:r>
            <a:r>
              <a:rPr i="1" spc="-4" dirty="0">
                <a:latin typeface="Times New Roman"/>
                <a:cs typeface="Times New Roman"/>
              </a:rPr>
              <a:t>Engineering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13" dirty="0">
                <a:latin typeface="Times New Roman"/>
                <a:cs typeface="Times New Roman"/>
              </a:rPr>
              <a:t>Control</a:t>
            </a:r>
            <a:r>
              <a:rPr spc="-13" dirty="0">
                <a:latin typeface="Times New Roman"/>
                <a:cs typeface="Times New Roman"/>
              </a:rPr>
              <a:t>)</a:t>
            </a:r>
            <a:endParaRPr dirty="0">
              <a:latin typeface="Times New Roman"/>
              <a:cs typeface="Times New Roman"/>
            </a:endParaRPr>
          </a:p>
          <a:p>
            <a:pPr marL="422828" marR="4559" indent="311707">
              <a:spcBef>
                <a:spcPts val="9"/>
              </a:spcBef>
            </a:pPr>
            <a:r>
              <a:rPr sz="1600" spc="-4" dirty="0">
                <a:latin typeface="Times New Roman"/>
                <a:cs typeface="Times New Roman"/>
              </a:rPr>
              <a:t>Pengendalian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rekayasa</a:t>
            </a:r>
            <a:r>
              <a:rPr sz="1600" spc="22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teknik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termasuk</a:t>
            </a:r>
            <a:r>
              <a:rPr sz="1600" spc="4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merubah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struktur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obyek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kerja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untuk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mencegah</a:t>
            </a:r>
            <a:r>
              <a:rPr sz="1600" spc="18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seseorang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terpapar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potensi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bahaya.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Cara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pengendalian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dilakukan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adalah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dengan</a:t>
            </a:r>
            <a:r>
              <a:rPr sz="1600" spc="-1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pemberian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pengaman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mesin,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penutup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ban 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berjalan,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pembuatan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struktur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pondasi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mesin</a:t>
            </a:r>
            <a:r>
              <a:rPr sz="1600" spc="4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dengan</a:t>
            </a:r>
            <a:r>
              <a:rPr sz="1600" spc="431" dirty="0">
                <a:latin typeface="Times New Roman"/>
                <a:cs typeface="Times New Roman"/>
              </a:rPr>
              <a:t> </a:t>
            </a:r>
            <a:r>
              <a:rPr sz="1600" spc="4" dirty="0">
                <a:latin typeface="Times New Roman"/>
                <a:cs typeface="Times New Roman"/>
              </a:rPr>
              <a:t>cor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beton,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pemberian</a:t>
            </a:r>
            <a:r>
              <a:rPr sz="1600" spc="228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alat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bantu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mekanik,</a:t>
            </a:r>
            <a:r>
              <a:rPr sz="1600" spc="256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pemberian</a:t>
            </a:r>
            <a:r>
              <a:rPr sz="1600" spc="23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absorber</a:t>
            </a:r>
            <a:r>
              <a:rPr sz="1600" spc="247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suara</a:t>
            </a:r>
            <a:r>
              <a:rPr sz="1600" spc="242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pada </a:t>
            </a:r>
            <a:r>
              <a:rPr sz="1600" spc="-4" dirty="0">
                <a:latin typeface="Times New Roman"/>
                <a:cs typeface="Times New Roman"/>
              </a:rPr>
              <a:t>dinding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ruang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mesin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menghasilkan</a:t>
            </a:r>
            <a:r>
              <a:rPr sz="1600" dirty="0">
                <a:latin typeface="Times New Roman"/>
                <a:cs typeface="Times New Roman"/>
              </a:rPr>
              <a:t> kebisingan</a:t>
            </a:r>
            <a:r>
              <a:rPr sz="1600" spc="-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tinggi,</a:t>
            </a:r>
            <a:r>
              <a:rPr sz="1600" spc="18" dirty="0">
                <a:latin typeface="Times New Roman"/>
                <a:cs typeface="Times New Roman"/>
              </a:rPr>
              <a:t> </a:t>
            </a:r>
            <a:r>
              <a:rPr sz="1600" spc="9" dirty="0">
                <a:latin typeface="Times New Roman"/>
                <a:cs typeface="Times New Roman"/>
              </a:rPr>
              <a:t>dan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lain-lain.</a:t>
            </a:r>
            <a:endParaRPr sz="1600" dirty="0">
              <a:latin typeface="Times New Roman"/>
              <a:cs typeface="Times New Roman"/>
            </a:endParaRPr>
          </a:p>
          <a:p>
            <a:pPr marL="421688" indent="-410291">
              <a:lnSpc>
                <a:spcPts val="2145"/>
              </a:lnSpc>
              <a:buClr>
                <a:srgbClr val="FE8637"/>
              </a:buClr>
              <a:buSzPct val="70000"/>
              <a:buAutoNum type="alphaLcPeriod" startAt="4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Isolasi</a:t>
            </a:r>
            <a:r>
              <a:rPr spc="-6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</a:t>
            </a:r>
            <a:r>
              <a:rPr i="1" spc="-4" dirty="0">
                <a:latin typeface="Times New Roman"/>
                <a:cs typeface="Times New Roman"/>
              </a:rPr>
              <a:t>Isolation</a:t>
            </a:r>
            <a:r>
              <a:rPr spc="-4" dirty="0">
                <a:latin typeface="Times New Roman"/>
                <a:cs typeface="Times New Roman"/>
              </a:rPr>
              <a:t>)</a:t>
            </a:r>
            <a:endParaRPr dirty="0">
              <a:latin typeface="Times New Roman"/>
              <a:cs typeface="Times New Roman"/>
            </a:endParaRPr>
          </a:p>
          <a:p>
            <a:pPr marL="422828" marR="82058" indent="311707">
              <a:spcBef>
                <a:spcPts val="9"/>
              </a:spcBef>
            </a:pPr>
            <a:r>
              <a:rPr sz="1600" spc="-9" dirty="0">
                <a:latin typeface="Times New Roman"/>
                <a:cs typeface="Times New Roman"/>
              </a:rPr>
              <a:t>Cara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pengendalian</a:t>
            </a:r>
            <a:r>
              <a:rPr sz="1600" spc="18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dilakukan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dengan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memisahkan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seseorang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4" dirty="0">
                <a:latin typeface="Times New Roman"/>
                <a:cs typeface="Times New Roman"/>
              </a:rPr>
              <a:t>dari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obyek</a:t>
            </a:r>
            <a:r>
              <a:rPr sz="1600" spc="67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kerja,</a:t>
            </a:r>
            <a:r>
              <a:rPr sz="1600" spc="6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seperti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menjalankan</a:t>
            </a:r>
            <a:r>
              <a:rPr sz="1600" spc="76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mesin-mesin</a:t>
            </a:r>
            <a:r>
              <a:rPr sz="1600" spc="22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produksi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4" dirty="0">
                <a:latin typeface="Times New Roman"/>
                <a:cs typeface="Times New Roman"/>
              </a:rPr>
              <a:t>dari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tempat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tertutup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13" dirty="0">
                <a:latin typeface="Times New Roman"/>
                <a:cs typeface="Times New Roman"/>
              </a:rPr>
              <a:t>(</a:t>
            </a:r>
            <a:r>
              <a:rPr sz="1600" i="1" spc="-13" dirty="0">
                <a:latin typeface="Times New Roman"/>
                <a:cs typeface="Times New Roman"/>
              </a:rPr>
              <a:t>control</a:t>
            </a:r>
            <a:r>
              <a:rPr sz="1600" i="1" spc="13" dirty="0">
                <a:latin typeface="Times New Roman"/>
                <a:cs typeface="Times New Roman"/>
              </a:rPr>
              <a:t> </a:t>
            </a:r>
            <a:r>
              <a:rPr sz="1600" i="1" spc="-18" dirty="0">
                <a:latin typeface="Times New Roman"/>
                <a:cs typeface="Times New Roman"/>
              </a:rPr>
              <a:t>room</a:t>
            </a:r>
            <a:r>
              <a:rPr sz="1600" spc="-18" dirty="0">
                <a:latin typeface="Times New Roman"/>
                <a:cs typeface="Times New Roman"/>
              </a:rPr>
              <a:t>)</a:t>
            </a:r>
            <a:r>
              <a:rPr sz="1600" spc="-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menggunakan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i="1" spc="-18" dirty="0">
                <a:latin typeface="Times New Roman"/>
                <a:cs typeface="Times New Roman"/>
              </a:rPr>
              <a:t>remote</a:t>
            </a:r>
            <a:r>
              <a:rPr sz="1600" i="1" spc="9" dirty="0">
                <a:latin typeface="Times New Roman"/>
                <a:cs typeface="Times New Roman"/>
              </a:rPr>
              <a:t> </a:t>
            </a:r>
            <a:r>
              <a:rPr sz="1600" i="1" spc="-9" dirty="0">
                <a:latin typeface="Times New Roman"/>
                <a:cs typeface="Times New Roman"/>
              </a:rPr>
              <a:t>control</a:t>
            </a:r>
            <a:r>
              <a:rPr sz="1600" spc="-9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4294967295"/>
          </p:nvPr>
        </p:nvSpPr>
        <p:spPr>
          <a:xfrm>
            <a:off x="7955279" y="5587006"/>
            <a:ext cx="255155" cy="562629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pc="-27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575473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4" y="1066800"/>
            <a:ext cx="7021946" cy="3250246"/>
          </a:xfrm>
          <a:prstGeom prst="rect">
            <a:avLst/>
          </a:prstGeom>
        </p:spPr>
        <p:txBody>
          <a:bodyPr vert="horz" wrap="square" lIns="0" tIns="66672" rIns="0" bIns="0" rtlCol="0">
            <a:spAutoFit/>
          </a:bodyPr>
          <a:lstStyle/>
          <a:p>
            <a:pPr marL="421688" indent="-410291">
              <a:spcBef>
                <a:spcPts val="525"/>
              </a:spcBef>
              <a:buClr>
                <a:srgbClr val="FE8637"/>
              </a:buClr>
              <a:buSzPct val="70000"/>
              <a:buAutoNum type="alphaLcPeriod" startAt="5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Pengendalian</a:t>
            </a:r>
            <a:r>
              <a:rPr spc="-10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Administrasi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</a:t>
            </a:r>
            <a:r>
              <a:rPr i="1" spc="-4" dirty="0">
                <a:latin typeface="Times New Roman"/>
                <a:cs typeface="Times New Roman"/>
              </a:rPr>
              <a:t>Admistration</a:t>
            </a:r>
            <a:r>
              <a:rPr i="1" spc="-4" dirty="0">
                <a:latin typeface="Times New Roman"/>
                <a:cs typeface="Times New Roman"/>
              </a:rPr>
              <a:t> </a:t>
            </a:r>
            <a:r>
              <a:rPr i="1" spc="-13" dirty="0">
                <a:latin typeface="Times New Roman"/>
                <a:cs typeface="Times New Roman"/>
              </a:rPr>
              <a:t>Control</a:t>
            </a:r>
            <a:r>
              <a:rPr spc="-13" dirty="0">
                <a:latin typeface="Times New Roman"/>
                <a:cs typeface="Times New Roman"/>
              </a:rPr>
              <a:t>)</a:t>
            </a:r>
            <a:endParaRPr dirty="0">
              <a:latin typeface="Times New Roman"/>
              <a:cs typeface="Times New Roman"/>
            </a:endParaRPr>
          </a:p>
          <a:p>
            <a:pPr marL="422828" marR="4559" indent="311707">
              <a:spcBef>
                <a:spcPts val="395"/>
              </a:spcBef>
            </a:pPr>
            <a:r>
              <a:rPr sz="1600" spc="-4" dirty="0">
                <a:latin typeface="Times New Roman"/>
                <a:cs typeface="Times New Roman"/>
              </a:rPr>
              <a:t>Pengendalian</a:t>
            </a:r>
            <a:r>
              <a:rPr sz="1600" spc="5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5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dilakukan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adalah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dengan</a:t>
            </a:r>
            <a:r>
              <a:rPr sz="1600" spc="5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menyediakan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suatu 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sistem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kerja</a:t>
            </a:r>
            <a:r>
              <a:rPr sz="1600" spc="81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dapat</a:t>
            </a:r>
            <a:r>
              <a:rPr sz="1600" spc="9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mengurangi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kemungkinan</a:t>
            </a:r>
            <a:r>
              <a:rPr sz="1600" spc="5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seseorang</a:t>
            </a:r>
            <a:r>
              <a:rPr sz="1600" spc="4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terpapar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potensi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bahaya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tergantung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4" dirty="0">
                <a:latin typeface="Times New Roman"/>
                <a:cs typeface="Times New Roman"/>
              </a:rPr>
              <a:t>dari </a:t>
            </a:r>
            <a:r>
              <a:rPr sz="1600" spc="-4" dirty="0">
                <a:latin typeface="Times New Roman"/>
                <a:cs typeface="Times New Roman"/>
              </a:rPr>
              <a:t>perilaku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pekerjanya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18" dirty="0">
                <a:latin typeface="Times New Roman"/>
                <a:cs typeface="Times New Roman"/>
              </a:rPr>
              <a:t>dan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memerlukan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pengawasan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teratur</a:t>
            </a:r>
            <a:r>
              <a:rPr sz="1600" spc="4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untuk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dipatuhinya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pengendalian</a:t>
            </a:r>
            <a:r>
              <a:rPr sz="1600" spc="18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administrasi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13" dirty="0">
                <a:latin typeface="Times New Roman"/>
                <a:cs typeface="Times New Roman"/>
              </a:rPr>
              <a:t>ini.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Metode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ini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meliputi</a:t>
            </a:r>
            <a:r>
              <a:rPr sz="1600" spc="-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penerimaan</a:t>
            </a:r>
            <a:r>
              <a:rPr sz="1600" spc="18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tenaga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kerja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baru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sesuai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jenis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pekerjaan 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akan </a:t>
            </a:r>
            <a:r>
              <a:rPr sz="1600" spc="-9" dirty="0">
                <a:latin typeface="Times New Roman"/>
                <a:cs typeface="Times New Roman"/>
              </a:rPr>
              <a:t>ditangani,</a:t>
            </a:r>
            <a:r>
              <a:rPr sz="1600" spc="4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pengaturan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waktu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spc="-13" dirty="0">
                <a:latin typeface="Times New Roman"/>
                <a:cs typeface="Times New Roman"/>
              </a:rPr>
              <a:t>kerja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dan waktu </a:t>
            </a:r>
            <a:r>
              <a:rPr sz="1600" spc="-4" dirty="0">
                <a:latin typeface="Times New Roman"/>
                <a:cs typeface="Times New Roman"/>
              </a:rPr>
              <a:t>istirahat,</a:t>
            </a:r>
            <a:r>
              <a:rPr sz="1600" spc="67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rotasi 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kerja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untuk</a:t>
            </a:r>
            <a:r>
              <a:rPr sz="1600" spc="72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mengurangi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kebosanan</a:t>
            </a:r>
            <a:r>
              <a:rPr sz="1600" spc="36" dirty="0">
                <a:latin typeface="Times New Roman"/>
                <a:cs typeface="Times New Roman"/>
              </a:rPr>
              <a:t> </a:t>
            </a:r>
            <a:r>
              <a:rPr sz="1600" spc="4" dirty="0">
                <a:latin typeface="Times New Roman"/>
                <a:cs typeface="Times New Roman"/>
              </a:rPr>
              <a:t>dan</a:t>
            </a:r>
            <a:r>
              <a:rPr sz="1600" spc="22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kejenuhan,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penerapan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prosedur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kerja,</a:t>
            </a:r>
            <a:r>
              <a:rPr sz="1600" spc="386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pengaturan kembali</a:t>
            </a:r>
            <a:r>
              <a:rPr sz="1600" spc="395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jadwal kerja,</a:t>
            </a:r>
            <a:r>
              <a:rPr sz="1600" spc="395" dirty="0">
                <a:latin typeface="Times New Roman"/>
                <a:cs typeface="Times New Roman"/>
              </a:rPr>
              <a:t> </a:t>
            </a:r>
            <a:r>
              <a:rPr sz="1600" i="1" spc="-9" dirty="0">
                <a:latin typeface="Times New Roman"/>
                <a:cs typeface="Times New Roman"/>
              </a:rPr>
              <a:t>training </a:t>
            </a:r>
            <a:r>
              <a:rPr sz="1600" spc="-4" dirty="0">
                <a:latin typeface="Times New Roman"/>
                <a:cs typeface="Times New Roman"/>
              </a:rPr>
              <a:t>keahlian </a:t>
            </a:r>
            <a:r>
              <a:rPr sz="1600" dirty="0">
                <a:latin typeface="Times New Roman"/>
                <a:cs typeface="Times New Roman"/>
              </a:rPr>
              <a:t>dan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i="1" spc="-9" dirty="0">
                <a:latin typeface="Times New Roman"/>
                <a:cs typeface="Times New Roman"/>
              </a:rPr>
              <a:t>training </a:t>
            </a:r>
            <a:r>
              <a:rPr sz="1600" i="1" spc="-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K3.</a:t>
            </a:r>
            <a:endParaRPr sz="16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529"/>
              </a:spcBef>
              <a:buClr>
                <a:srgbClr val="FE8637"/>
              </a:buClr>
              <a:buSzPct val="70000"/>
              <a:buAutoNum type="alphaLcPeriod" startAt="6"/>
              <a:tabLst>
                <a:tab pos="421118" algn="l"/>
                <a:tab pos="421688" algn="l"/>
              </a:tabLst>
            </a:pPr>
            <a:r>
              <a:rPr spc="-9" dirty="0">
                <a:latin typeface="Times New Roman"/>
                <a:cs typeface="Times New Roman"/>
              </a:rPr>
              <a:t>Alat</a:t>
            </a:r>
            <a:r>
              <a:rPr spc="27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Pelindung </a:t>
            </a:r>
            <a:r>
              <a:rPr dirty="0">
                <a:latin typeface="Times New Roman"/>
                <a:cs typeface="Times New Roman"/>
              </a:rPr>
              <a:t>Diri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</a:t>
            </a:r>
            <a:r>
              <a:rPr i="1" spc="-4" dirty="0">
                <a:latin typeface="Times New Roman"/>
                <a:cs typeface="Times New Roman"/>
              </a:rPr>
              <a:t>Administration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13" dirty="0">
                <a:latin typeface="Times New Roman"/>
                <a:cs typeface="Times New Roman"/>
              </a:rPr>
              <a:t>Control</a:t>
            </a:r>
            <a:r>
              <a:rPr spc="-13" dirty="0">
                <a:latin typeface="Times New Roman"/>
                <a:cs typeface="Times New Roman"/>
              </a:rPr>
              <a:t>)</a:t>
            </a:r>
            <a:endParaRPr dirty="0">
              <a:latin typeface="Times New Roman"/>
              <a:cs typeface="Times New Roman"/>
            </a:endParaRPr>
          </a:p>
          <a:p>
            <a:pPr marL="422828" marR="557882" indent="311707">
              <a:spcBef>
                <a:spcPts val="395"/>
              </a:spcBef>
            </a:pPr>
            <a:r>
              <a:rPr sz="1600" spc="-13" dirty="0">
                <a:latin typeface="Times New Roman"/>
                <a:cs typeface="Times New Roman"/>
              </a:rPr>
              <a:t>Alat</a:t>
            </a:r>
            <a:r>
              <a:rPr sz="1600" spc="4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pelindung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diri</a:t>
            </a:r>
            <a:r>
              <a:rPr sz="1600" spc="18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27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digunakan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untuk</a:t>
            </a:r>
            <a:r>
              <a:rPr sz="1600" spc="22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membatasi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antara 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terpaparnya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tubuh</a:t>
            </a:r>
            <a:r>
              <a:rPr sz="1600" spc="-18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dengan</a:t>
            </a:r>
            <a:r>
              <a:rPr sz="1600" spc="-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potensi</a:t>
            </a:r>
            <a:r>
              <a:rPr sz="1600" spc="-9" dirty="0">
                <a:latin typeface="Times New Roman"/>
                <a:cs typeface="Times New Roman"/>
              </a:rPr>
              <a:t> bahaya</a:t>
            </a:r>
            <a:r>
              <a:rPr sz="1600" spc="31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diterima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oleh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tubuh</a:t>
            </a:r>
            <a:r>
              <a:rPr sz="1600" spc="-4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4294967295"/>
          </p:nvPr>
        </p:nvSpPr>
        <p:spPr>
          <a:xfrm>
            <a:off x="7955279" y="5587006"/>
            <a:ext cx="255155" cy="562629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pc="-27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891858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4" y="914400"/>
            <a:ext cx="7177116" cy="4422397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 marR="4559" indent="306009">
              <a:spcBef>
                <a:spcPts val="85"/>
              </a:spcBef>
            </a:pPr>
            <a:r>
              <a:rPr spc="4" dirty="0">
                <a:latin typeface="Times New Roman"/>
                <a:cs typeface="Times New Roman"/>
              </a:rPr>
              <a:t>Dalam</a:t>
            </a:r>
            <a:r>
              <a:rPr spc="-4" dirty="0">
                <a:latin typeface="Times New Roman"/>
                <a:cs typeface="Times New Roman"/>
              </a:rPr>
              <a:t> menentukan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pengendalian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27" dirty="0">
                <a:latin typeface="Times New Roman"/>
                <a:cs typeface="Times New Roman"/>
              </a:rPr>
              <a:t>resiko</a:t>
            </a:r>
            <a:r>
              <a:rPr spc="85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atas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13" dirty="0">
                <a:latin typeface="Times New Roman"/>
                <a:cs typeface="Times New Roman"/>
              </a:rPr>
              <a:t>bahaya</a:t>
            </a:r>
            <a:r>
              <a:rPr spc="3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kita 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identifikasi, </a:t>
            </a:r>
            <a:r>
              <a:rPr spc="-4" dirty="0">
                <a:latin typeface="Times New Roman"/>
                <a:cs typeface="Times New Roman"/>
              </a:rPr>
              <a:t>harus diperhatikan hal-hal </a:t>
            </a:r>
            <a:r>
              <a:rPr spc="18" dirty="0">
                <a:latin typeface="Times New Roman"/>
                <a:cs typeface="Times New Roman"/>
              </a:rPr>
              <a:t>sebagai </a:t>
            </a:r>
            <a:r>
              <a:rPr spc="13" dirty="0">
                <a:latin typeface="Times New Roman"/>
                <a:cs typeface="Times New Roman"/>
              </a:rPr>
              <a:t>berikut: </a:t>
            </a:r>
            <a:r>
              <a:rPr spc="-4" dirty="0">
                <a:latin typeface="Times New Roman"/>
                <a:cs typeface="Times New Roman"/>
              </a:rPr>
              <a:t>Apakah </a:t>
            </a:r>
            <a:r>
              <a:rPr dirty="0">
                <a:latin typeface="Times New Roman"/>
                <a:cs typeface="Times New Roman"/>
              </a:rPr>
              <a:t>telah 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i="1" spc="-13" dirty="0">
                <a:latin typeface="Times New Roman"/>
                <a:cs typeface="Times New Roman"/>
              </a:rPr>
              <a:t>control</a:t>
            </a:r>
            <a:r>
              <a:rPr spc="-13" dirty="0">
                <a:latin typeface="Times New Roman"/>
                <a:cs typeface="Times New Roman"/>
              </a:rPr>
              <a:t>/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pengendalian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resiko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yang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telah</a:t>
            </a:r>
            <a:r>
              <a:rPr spc="-4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lalu?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Jika </a:t>
            </a:r>
            <a:r>
              <a:rPr dirty="0">
                <a:latin typeface="Times New Roman"/>
                <a:cs typeface="Times New Roman"/>
              </a:rPr>
              <a:t>telah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ada,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apakah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kontrol </a:t>
            </a:r>
            <a:r>
              <a:rPr spc="-4" dirty="0">
                <a:latin typeface="Times New Roman"/>
                <a:cs typeface="Times New Roman"/>
              </a:rPr>
              <a:t>tersebut telah memadai </a:t>
            </a:r>
            <a:r>
              <a:rPr dirty="0">
                <a:latin typeface="Times New Roman"/>
                <a:cs typeface="Times New Roman"/>
              </a:rPr>
              <a:t>atau </a:t>
            </a:r>
            <a:r>
              <a:rPr spc="-9" dirty="0">
                <a:latin typeface="Times New Roman"/>
                <a:cs typeface="Times New Roman"/>
              </a:rPr>
              <a:t>belum? </a:t>
            </a:r>
            <a:r>
              <a:rPr spc="-4" dirty="0">
                <a:latin typeface="Times New Roman"/>
                <a:cs typeface="Times New Roman"/>
              </a:rPr>
              <a:t>Jika belum </a:t>
            </a:r>
            <a:r>
              <a:rPr spc="-9" dirty="0">
                <a:latin typeface="Times New Roman"/>
                <a:cs typeface="Times New Roman"/>
              </a:rPr>
              <a:t>memadai, </a:t>
            </a:r>
            <a:r>
              <a:rPr spc="-4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tentukan </a:t>
            </a:r>
            <a:r>
              <a:rPr spc="-4" dirty="0">
                <a:latin typeface="Times New Roman"/>
                <a:cs typeface="Times New Roman"/>
              </a:rPr>
              <a:t>tindakan pengendalian </a:t>
            </a:r>
            <a:r>
              <a:rPr spc="-9" dirty="0">
                <a:latin typeface="Times New Roman"/>
                <a:cs typeface="Times New Roman"/>
              </a:rPr>
              <a:t>baru </a:t>
            </a:r>
            <a:r>
              <a:rPr dirty="0">
                <a:latin typeface="Times New Roman"/>
                <a:cs typeface="Times New Roman"/>
              </a:rPr>
              <a:t>untuk </a:t>
            </a:r>
            <a:r>
              <a:rPr spc="-4" dirty="0">
                <a:latin typeface="Times New Roman"/>
                <a:cs typeface="Times New Roman"/>
              </a:rPr>
              <a:t>menghilangkan </a:t>
            </a:r>
            <a:r>
              <a:rPr spc="4" dirty="0">
                <a:latin typeface="Times New Roman"/>
                <a:cs typeface="Times New Roman"/>
              </a:rPr>
              <a:t>atau 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menekan </a:t>
            </a:r>
            <a:r>
              <a:rPr spc="-4" dirty="0">
                <a:latin typeface="Times New Roman"/>
                <a:cs typeface="Times New Roman"/>
              </a:rPr>
              <a:t>resiko</a:t>
            </a:r>
            <a:r>
              <a:rPr spc="36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sampai</a:t>
            </a:r>
            <a:r>
              <a:rPr spc="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pada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tingkat</a:t>
            </a:r>
            <a:r>
              <a:rPr spc="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serendah</a:t>
            </a:r>
            <a:r>
              <a:rPr spc="-9" dirty="0">
                <a:latin typeface="Times New Roman"/>
                <a:cs typeface="Times New Roman"/>
              </a:rPr>
              <a:t> mungkin</a:t>
            </a:r>
            <a:r>
              <a:rPr spc="-9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257572" marR="53566" indent="-246175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"/>
              <a:tabLst>
                <a:tab pos="257002" algn="l"/>
                <a:tab pos="258142" algn="l"/>
              </a:tabLst>
            </a:pPr>
            <a:r>
              <a:rPr spc="-4" dirty="0">
                <a:latin typeface="Times New Roman"/>
                <a:cs typeface="Times New Roman"/>
              </a:rPr>
              <a:t>Pengendalian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teknik: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mengganti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prosedur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kerja, menutup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mengisolasi bahan</a:t>
            </a:r>
            <a:r>
              <a:rPr spc="36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berbahaya,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menggunakan otomatisasi</a:t>
            </a:r>
            <a:r>
              <a:rPr spc="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pekerjaan,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menggunakan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cara</a:t>
            </a:r>
            <a:r>
              <a:rPr spc="36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</a:t>
            </a:r>
            <a:r>
              <a:rPr spc="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basah</a:t>
            </a:r>
            <a:r>
              <a:rPr spc="3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45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ventilasi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pergantian</a:t>
            </a:r>
            <a:r>
              <a:rPr spc="-4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udara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257572" marR="26783" indent="-246175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"/>
              <a:tabLst>
                <a:tab pos="257002" algn="l"/>
                <a:tab pos="258142" algn="l"/>
              </a:tabLst>
            </a:pPr>
            <a:r>
              <a:rPr spc="-4" dirty="0">
                <a:latin typeface="Times New Roman"/>
                <a:cs typeface="Times New Roman"/>
              </a:rPr>
              <a:t>Pengendalian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administrasi: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mengurangi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waktu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pajanan,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menyusun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peraturan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keselamatan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kesehatan,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memakai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alat</a:t>
            </a:r>
            <a:r>
              <a:rPr spc="3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pelindung,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memasang tanda-tanda peringatan, membuat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daftar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data bahan-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aman,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melakukan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pelatihan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sistem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penangganan</a:t>
            </a:r>
            <a:r>
              <a:rPr spc="-63" dirty="0">
                <a:latin typeface="Times New Roman"/>
                <a:cs typeface="Times New Roman"/>
              </a:rPr>
              <a:t> </a:t>
            </a:r>
            <a:r>
              <a:rPr spc="-4" dirty="0" err="1">
                <a:latin typeface="Times New Roman"/>
                <a:cs typeface="Times New Roman"/>
              </a:rPr>
              <a:t>darurat</a:t>
            </a:r>
            <a:r>
              <a:rPr spc="-4" dirty="0" smtClean="0">
                <a:latin typeface="Times New Roman"/>
                <a:cs typeface="Times New Roman"/>
              </a:rPr>
              <a:t>.</a:t>
            </a:r>
            <a:endParaRPr lang="en-US" spc="-4" dirty="0" smtClean="0">
              <a:latin typeface="Times New Roman"/>
              <a:cs typeface="Times New Roman"/>
            </a:endParaRPr>
          </a:p>
          <a:p>
            <a:pPr marL="257572" marR="26783" indent="-246175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"/>
              <a:tabLst>
                <a:tab pos="257002" algn="l"/>
                <a:tab pos="258142" algn="l"/>
              </a:tabLst>
            </a:pPr>
            <a:r>
              <a:rPr lang="fi-FI" spc="-4" dirty="0" smtClean="0">
                <a:latin typeface="Times New Roman"/>
                <a:cs typeface="Times New Roman"/>
              </a:rPr>
              <a:t>Pemantauan</a:t>
            </a:r>
            <a:r>
              <a:rPr lang="fi-FI" spc="260" dirty="0" smtClean="0">
                <a:latin typeface="Times New Roman"/>
                <a:cs typeface="Times New Roman"/>
              </a:rPr>
              <a:t> </a:t>
            </a:r>
            <a:r>
              <a:rPr lang="fi-FI" spc="-4" dirty="0" smtClean="0">
                <a:latin typeface="Times New Roman"/>
                <a:cs typeface="Times New Roman"/>
              </a:rPr>
              <a:t>kesehatan</a:t>
            </a:r>
            <a:r>
              <a:rPr lang="fi-FI" spc="269" dirty="0" smtClean="0">
                <a:latin typeface="Times New Roman"/>
                <a:cs typeface="Times New Roman"/>
              </a:rPr>
              <a:t> </a:t>
            </a:r>
            <a:r>
              <a:rPr lang="fi-FI" spc="-4" dirty="0" smtClean="0">
                <a:latin typeface="Times New Roman"/>
                <a:cs typeface="Times New Roman"/>
              </a:rPr>
              <a:t>:	melakukan</a:t>
            </a:r>
            <a:r>
              <a:rPr lang="fi-FI" spc="238" dirty="0" smtClean="0">
                <a:latin typeface="Times New Roman"/>
                <a:cs typeface="Times New Roman"/>
              </a:rPr>
              <a:t> </a:t>
            </a:r>
            <a:r>
              <a:rPr lang="fi-FI" spc="-4" dirty="0" smtClean="0">
                <a:latin typeface="Times New Roman"/>
                <a:cs typeface="Times New Roman"/>
              </a:rPr>
              <a:t>pemeriksaan</a:t>
            </a:r>
            <a:r>
              <a:rPr lang="fi-FI" spc="-22" dirty="0" smtClean="0">
                <a:latin typeface="Times New Roman"/>
                <a:cs typeface="Times New Roman"/>
              </a:rPr>
              <a:t> </a:t>
            </a:r>
            <a:r>
              <a:rPr lang="fi-FI" spc="-4" dirty="0" smtClean="0">
                <a:latin typeface="Times New Roman"/>
                <a:cs typeface="Times New Roman"/>
              </a:rPr>
              <a:t>kesehatan.</a:t>
            </a:r>
            <a:endParaRPr lang="fi-FI" dirty="0" smtClean="0">
              <a:latin typeface="Times New Roman"/>
              <a:cs typeface="Times New Roman"/>
            </a:endParaRPr>
          </a:p>
          <a:p>
            <a:pPr marL="257572" marR="26783" indent="-246175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"/>
              <a:tabLst>
                <a:tab pos="257002" algn="l"/>
                <a:tab pos="258142" algn="l"/>
              </a:tabLst>
            </a:pPr>
            <a:endParaRPr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4294967295"/>
          </p:nvPr>
        </p:nvSpPr>
        <p:spPr>
          <a:xfrm>
            <a:off x="7955279" y="5587006"/>
            <a:ext cx="255155" cy="562629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pc="-27" dirty="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052806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4" y="762000"/>
            <a:ext cx="6646718" cy="251012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257572" indent="-246175">
              <a:spcBef>
                <a:spcPts val="85"/>
              </a:spcBef>
              <a:buClr>
                <a:srgbClr val="FE8637"/>
              </a:buClr>
              <a:buSzPct val="67647"/>
              <a:buFont typeface="Wingdings"/>
              <a:buChar char=""/>
              <a:tabLst>
                <a:tab pos="257002" algn="l"/>
                <a:tab pos="257572" algn="l"/>
              </a:tabLst>
            </a:pPr>
            <a:r>
              <a:rPr sz="1500" spc="-13" dirty="0">
                <a:latin typeface="Times New Roman"/>
                <a:cs typeface="Times New Roman"/>
              </a:rPr>
              <a:t>Tujuan</a:t>
            </a:r>
            <a:r>
              <a:rPr sz="1500" spc="386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pokok</a:t>
            </a:r>
            <a:r>
              <a:rPr sz="1500" spc="38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keselamatan</a:t>
            </a:r>
            <a:r>
              <a:rPr sz="1500" spc="38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spc="381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kesehatan</a:t>
            </a:r>
            <a:r>
              <a:rPr sz="1500" spc="395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</a:t>
            </a:r>
            <a:r>
              <a:rPr sz="1500" spc="38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adalah</a:t>
            </a:r>
            <a:r>
              <a:rPr sz="1500" spc="386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untuk</a:t>
            </a:r>
            <a:r>
              <a:rPr sz="1500" spc="38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mencegah</a:t>
            </a:r>
            <a:r>
              <a:rPr sz="1500" spc="386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854" y="1143000"/>
            <a:ext cx="6645564" cy="3946712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257002" marR="4559" algn="just">
              <a:lnSpc>
                <a:spcPct val="105000"/>
              </a:lnSpc>
              <a:spcBef>
                <a:spcPts val="90"/>
              </a:spcBef>
            </a:pPr>
            <a:r>
              <a:rPr sz="1500" spc="-9" dirty="0">
                <a:latin typeface="Times New Roman"/>
                <a:cs typeface="Times New Roman"/>
              </a:rPr>
              <a:t>mengurangi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bahkan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menghilangkan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kecelakaan</a:t>
            </a:r>
            <a:r>
              <a:rPr sz="1500" spc="-4" dirty="0">
                <a:latin typeface="Times New Roman"/>
                <a:cs typeface="Times New Roman"/>
              </a:rPr>
              <a:t> kerja.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Dengan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demikian 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keselamatan</a:t>
            </a:r>
            <a:r>
              <a:rPr sz="1500" spc="-4" dirty="0">
                <a:latin typeface="Times New Roman"/>
                <a:cs typeface="Times New Roman"/>
              </a:rPr>
              <a:t> dan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kesehatan</a:t>
            </a:r>
            <a:r>
              <a:rPr sz="1500" spc="-4" dirty="0">
                <a:latin typeface="Times New Roman"/>
                <a:cs typeface="Times New Roman"/>
              </a:rPr>
              <a:t> kerja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tersebut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menjadi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sangat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penting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mengingat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akhibat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ditimbulkan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dari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adanya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kecelakaan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kerja.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Dalam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tindakan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pencegahan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kecelakaan</a:t>
            </a:r>
            <a:r>
              <a:rPr sz="1500" spc="-4" dirty="0">
                <a:latin typeface="Times New Roman"/>
                <a:cs typeface="Times New Roman"/>
              </a:rPr>
              <a:t> kerja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harus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diletakkan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pengertian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bahwa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kecelakaan </a:t>
            </a:r>
            <a:r>
              <a:rPr sz="1500" spc="-4" dirty="0">
                <a:latin typeface="Times New Roman"/>
                <a:cs typeface="Times New Roman"/>
              </a:rPr>
              <a:t> merupakan resiko yang melekat pada </a:t>
            </a:r>
            <a:r>
              <a:rPr sz="1500" dirty="0">
                <a:latin typeface="Times New Roman"/>
                <a:cs typeface="Times New Roman"/>
              </a:rPr>
              <a:t>setiap </a:t>
            </a:r>
            <a:r>
              <a:rPr sz="1500" spc="-9" dirty="0">
                <a:latin typeface="Times New Roman"/>
                <a:cs typeface="Times New Roman"/>
              </a:rPr>
              <a:t>proses/kegiatan </a:t>
            </a:r>
            <a:r>
              <a:rPr sz="1500" spc="-4" dirty="0">
                <a:latin typeface="Times New Roman"/>
                <a:cs typeface="Times New Roman"/>
              </a:rPr>
              <a:t>yang berhubungan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dengan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pekerjaan.</a:t>
            </a:r>
            <a:r>
              <a:rPr sz="1500" spc="-4" dirty="0">
                <a:latin typeface="Times New Roman"/>
                <a:cs typeface="Times New Roman"/>
              </a:rPr>
              <a:t> Pada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setiap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proses/aktifitas</a:t>
            </a:r>
            <a:r>
              <a:rPr sz="1500" spc="-4" dirty="0">
                <a:latin typeface="Times New Roman"/>
                <a:cs typeface="Times New Roman"/>
              </a:rPr>
              <a:t> pekerjaan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selalu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ada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resiko 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kegagalan</a:t>
            </a:r>
            <a:r>
              <a:rPr sz="1500" spc="-4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(risk</a:t>
            </a:r>
            <a:r>
              <a:rPr sz="1500" i="1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of</a:t>
            </a:r>
            <a:r>
              <a:rPr sz="1500" i="1" dirty="0">
                <a:latin typeface="Times New Roman"/>
                <a:cs typeface="Times New Roman"/>
              </a:rPr>
              <a:t> </a:t>
            </a:r>
            <a:r>
              <a:rPr sz="1500" i="1" spc="-9" dirty="0">
                <a:latin typeface="Times New Roman"/>
                <a:cs typeface="Times New Roman"/>
              </a:rPr>
              <a:t>failures).</a:t>
            </a:r>
            <a:r>
              <a:rPr sz="1500" i="1" spc="-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Saat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kecelakaan</a:t>
            </a:r>
            <a:r>
              <a:rPr sz="1500" spc="-4" dirty="0">
                <a:latin typeface="Times New Roman"/>
                <a:cs typeface="Times New Roman"/>
              </a:rPr>
              <a:t> kerja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(work</a:t>
            </a:r>
            <a:r>
              <a:rPr sz="1500" i="1" dirty="0">
                <a:latin typeface="Times New Roman"/>
                <a:cs typeface="Times New Roman"/>
              </a:rPr>
              <a:t> </a:t>
            </a:r>
            <a:r>
              <a:rPr sz="1500" i="1" spc="-4" dirty="0">
                <a:latin typeface="Times New Roman"/>
                <a:cs typeface="Times New Roman"/>
              </a:rPr>
              <a:t>accident)</a:t>
            </a:r>
            <a:r>
              <a:rPr sz="1500" i="1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terjadi,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seberapapun kecilnya, </a:t>
            </a:r>
            <a:r>
              <a:rPr sz="1500" spc="-4" dirty="0">
                <a:latin typeface="Times New Roman"/>
                <a:cs typeface="Times New Roman"/>
              </a:rPr>
              <a:t>akan </a:t>
            </a:r>
            <a:r>
              <a:rPr sz="1500" spc="-9" dirty="0">
                <a:latin typeface="Times New Roman"/>
                <a:cs typeface="Times New Roman"/>
              </a:rPr>
              <a:t>mengakibatkan </a:t>
            </a:r>
            <a:r>
              <a:rPr sz="1500" spc="-4" dirty="0">
                <a:latin typeface="Times New Roman"/>
                <a:cs typeface="Times New Roman"/>
              </a:rPr>
              <a:t>efek </a:t>
            </a:r>
            <a:r>
              <a:rPr sz="1500" spc="-9" dirty="0">
                <a:latin typeface="Times New Roman"/>
                <a:cs typeface="Times New Roman"/>
              </a:rPr>
              <a:t>kerugian </a:t>
            </a:r>
            <a:r>
              <a:rPr sz="1500" spc="-4" dirty="0">
                <a:latin typeface="Times New Roman"/>
                <a:cs typeface="Times New Roman"/>
              </a:rPr>
              <a:t>(</a:t>
            </a:r>
            <a:r>
              <a:rPr sz="1500" i="1" spc="-4" dirty="0">
                <a:latin typeface="Times New Roman"/>
                <a:cs typeface="Times New Roman"/>
              </a:rPr>
              <a:t>loss</a:t>
            </a:r>
            <a:r>
              <a:rPr sz="1500" spc="-4" dirty="0">
                <a:latin typeface="Times New Roman"/>
                <a:cs typeface="Times New Roman"/>
              </a:rPr>
              <a:t>), oleh </a:t>
            </a:r>
            <a:r>
              <a:rPr sz="1500" spc="-9" dirty="0">
                <a:latin typeface="Times New Roman"/>
                <a:cs typeface="Times New Roman"/>
              </a:rPr>
              <a:t>karena itu </a:t>
            </a:r>
            <a:r>
              <a:rPr sz="1500" spc="-4" dirty="0">
                <a:latin typeface="Times New Roman"/>
                <a:cs typeface="Times New Roman"/>
              </a:rPr>
              <a:t> maka sebisa mungkin dan sedini mungkin, kecelakaan/ potensi kecelakaan kerja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harus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dicegah/ dihilangkan,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atau setidak-tidaknya</a:t>
            </a:r>
            <a:r>
              <a:rPr sz="1500" spc="-18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dikurangi dampaknya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  <a:p>
            <a:pPr marL="257002" marR="10827" indent="-246175">
              <a:lnSpc>
                <a:spcPct val="90100"/>
              </a:lnSpc>
              <a:spcBef>
                <a:spcPts val="660"/>
              </a:spcBef>
              <a:buClr>
                <a:srgbClr val="FE8637"/>
              </a:buClr>
              <a:buSzPct val="67647"/>
              <a:buFont typeface="Wingdings"/>
              <a:buChar char=""/>
              <a:tabLst>
                <a:tab pos="257002" algn="l"/>
                <a:tab pos="257572" algn="l"/>
              </a:tabLst>
            </a:pPr>
            <a:r>
              <a:rPr sz="1500" spc="-4" dirty="0">
                <a:latin typeface="Times New Roman"/>
                <a:cs typeface="Times New Roman"/>
              </a:rPr>
              <a:t>Penanganan masalah keselamatan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harus dilakukan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secara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serius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oleh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seluruh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komponen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pelaku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usaha, tidak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bisa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secara parsial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namun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harus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dilakukan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secara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menyeluruh.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Pencegahan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kecelakaan kerja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dapat dilakukan jika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mengel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sumber-sumber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 menjadi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penyebab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kecelakaan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atau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gejala-gejala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mungkin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timbul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 memungkinkan terjadinya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kecelakaan kerja. Langkah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berikutnya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adalah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menghilangkan,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mengamankan,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mengendalikan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9" dirty="0">
                <a:latin typeface="Times New Roman"/>
                <a:cs typeface="Times New Roman"/>
              </a:rPr>
              <a:t>sumber- </a:t>
            </a:r>
            <a:r>
              <a:rPr sz="1500" spc="-4" dirty="0">
                <a:latin typeface="Times New Roman"/>
                <a:cs typeface="Times New Roman"/>
              </a:rPr>
              <a:t> sumber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bahaya</a:t>
            </a:r>
            <a:r>
              <a:rPr sz="1500" spc="-2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atau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gejala-gejala</a:t>
            </a:r>
            <a:r>
              <a:rPr sz="1500" spc="-2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tersebut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15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7306600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64" y="762000"/>
            <a:ext cx="6609773" cy="786450"/>
          </a:xfrm>
          <a:prstGeom prst="rect">
            <a:avLst/>
          </a:prstGeom>
        </p:spPr>
        <p:txBody>
          <a:bodyPr vert="horz" wrap="square" lIns="0" tIns="38180" rIns="0" bIns="0" rtlCol="0">
            <a:spAutoFit/>
          </a:bodyPr>
          <a:lstStyle/>
          <a:p>
            <a:pPr marL="11397" marR="4559" indent="306009">
              <a:lnSpc>
                <a:spcPct val="90100"/>
              </a:lnSpc>
              <a:spcBef>
                <a:spcPts val="301"/>
              </a:spcBef>
            </a:pPr>
            <a:r>
              <a:rPr spc="-4" dirty="0">
                <a:latin typeface="Times New Roman"/>
                <a:cs typeface="Times New Roman"/>
              </a:rPr>
              <a:t>Langkah-langkah yang dapat ditempuh untuk menghilangkan,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mengamankan,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mengendalikan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sumber-sumber bahaya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atau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gejala-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gejala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 dapat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menimbulkan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kecelakaan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adalah</a:t>
            </a:r>
            <a:r>
              <a:rPr spc="-4" dirty="0">
                <a:latin typeface="Times New Roman"/>
                <a:cs typeface="Times New Roman"/>
              </a:rPr>
              <a:t>: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852" y="1673318"/>
            <a:ext cx="7426499" cy="3511363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421688" indent="-410291">
              <a:lnSpc>
                <a:spcPts val="2060"/>
              </a:lnSpc>
              <a:spcBef>
                <a:spcPts val="85"/>
              </a:spcBef>
              <a:buClr>
                <a:srgbClr val="FE8637"/>
              </a:buClr>
              <a:buSzPct val="70000"/>
              <a:buAutoNum type="alphaLcPeriod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Peraturan</a:t>
            </a:r>
            <a:r>
              <a:rPr spc="-2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perundangan</a:t>
            </a:r>
            <a:endParaRPr dirty="0">
              <a:latin typeface="Times New Roman"/>
              <a:cs typeface="Times New Roman"/>
            </a:endParaRPr>
          </a:p>
          <a:p>
            <a:pPr marL="422828" marR="127076" indent="311707">
              <a:lnSpc>
                <a:spcPts val="1740"/>
              </a:lnSpc>
              <a:spcBef>
                <a:spcPts val="130"/>
              </a:spcBef>
            </a:pPr>
            <a:r>
              <a:rPr sz="1600" spc="-4" dirty="0">
                <a:latin typeface="Times New Roman"/>
                <a:cs typeface="Times New Roman"/>
              </a:rPr>
              <a:t>Peraturan perundangan </a:t>
            </a:r>
            <a:r>
              <a:rPr sz="1600" dirty="0">
                <a:latin typeface="Times New Roman"/>
                <a:cs typeface="Times New Roman"/>
              </a:rPr>
              <a:t>di </a:t>
            </a:r>
            <a:r>
              <a:rPr sz="1600" spc="-4" dirty="0">
                <a:latin typeface="Times New Roman"/>
                <a:cs typeface="Times New Roman"/>
              </a:rPr>
              <a:t>Indonesia telah disusun guna melindungi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tenaga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terhadap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kemungkinan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bahaya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ditimbulkan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oleh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suatu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pekerjaaan,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misalnya: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UU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No.1</a:t>
            </a:r>
            <a:r>
              <a:rPr sz="1600" spc="-36" dirty="0">
                <a:latin typeface="Times New Roman"/>
                <a:cs typeface="Times New Roman"/>
              </a:rPr>
              <a:t> </a:t>
            </a:r>
            <a:r>
              <a:rPr sz="1600" spc="-27" dirty="0">
                <a:latin typeface="Times New Roman"/>
                <a:cs typeface="Times New Roman"/>
              </a:rPr>
              <a:t>Tahun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1970 tentang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Kes.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</a:t>
            </a:r>
            <a:r>
              <a:rPr sz="1600" spc="-4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  <a:p>
            <a:pPr marL="421688" indent="-410291">
              <a:lnSpc>
                <a:spcPts val="1804"/>
              </a:lnSpc>
              <a:buClr>
                <a:srgbClr val="FE8637"/>
              </a:buClr>
              <a:buSzPct val="70000"/>
              <a:buAutoNum type="alphaLcPeriod" startAt="2"/>
              <a:tabLst>
                <a:tab pos="421118" algn="l"/>
                <a:tab pos="421688" algn="l"/>
              </a:tabLst>
            </a:pPr>
            <a:r>
              <a:rPr spc="-9" dirty="0">
                <a:latin typeface="Times New Roman"/>
                <a:cs typeface="Times New Roman"/>
              </a:rPr>
              <a:t>Standarisasi</a:t>
            </a:r>
            <a:endParaRPr dirty="0">
              <a:latin typeface="Times New Roman"/>
              <a:cs typeface="Times New Roman"/>
            </a:endParaRPr>
          </a:p>
          <a:p>
            <a:pPr marL="428526" marR="55845" indent="306009">
              <a:lnSpc>
                <a:spcPts val="1938"/>
              </a:lnSpc>
              <a:spcBef>
                <a:spcPts val="139"/>
              </a:spcBef>
            </a:pPr>
            <a:r>
              <a:rPr spc="-4" dirty="0">
                <a:latin typeface="Times New Roman"/>
                <a:cs typeface="Times New Roman"/>
              </a:rPr>
              <a:t>Standarisasi merupakan penetapan standar-standar baik resmi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maupun tidak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resmi yang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memenuhi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syarat-syarat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kesehatan dan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keselamatan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kerja.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adanya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standar yang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telah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ditetapkan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maka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derajat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atau baik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buruknya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kesehatan dan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keselamatan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dilihat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berdasarkan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pemenuhan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standar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tersebut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lnSpc>
                <a:spcPts val="1817"/>
              </a:lnSpc>
              <a:buClr>
                <a:srgbClr val="FE8637"/>
              </a:buClr>
              <a:buSzPct val="70000"/>
              <a:buAutoNum type="alphaLcPeriod" startAt="3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Inspeksi</a:t>
            </a:r>
            <a:endParaRPr dirty="0">
              <a:latin typeface="Times New Roman"/>
              <a:cs typeface="Times New Roman"/>
            </a:endParaRPr>
          </a:p>
          <a:p>
            <a:pPr marL="422828" marR="4559" indent="311707">
              <a:lnSpc>
                <a:spcPts val="1740"/>
              </a:lnSpc>
              <a:spcBef>
                <a:spcPts val="126"/>
              </a:spcBef>
            </a:pPr>
            <a:r>
              <a:rPr sz="1600" spc="-4" dirty="0">
                <a:latin typeface="Times New Roman"/>
                <a:cs typeface="Times New Roman"/>
              </a:rPr>
              <a:t>Inspeksi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atau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pemeriksaan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merupakan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kegiatan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bersifat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pembuktian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apakah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tempat kerja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sudah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sesuai dengan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peraturan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perundangan dan standar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 berlaku. Kegitan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ini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meliputi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pemeriksaan,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kalibrasi terhadap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peralatan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 digunakan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 tempat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kerja</a:t>
            </a:r>
            <a:r>
              <a:rPr sz="1600" spc="-9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16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468964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3" y="762000"/>
            <a:ext cx="7177117" cy="4056529"/>
          </a:xfrm>
          <a:prstGeom prst="rect">
            <a:avLst/>
          </a:prstGeom>
        </p:spPr>
        <p:txBody>
          <a:bodyPr vert="horz" wrap="square" lIns="0" tIns="39320" rIns="0" bIns="0" rtlCol="0">
            <a:spAutoFit/>
          </a:bodyPr>
          <a:lstStyle/>
          <a:p>
            <a:pPr marL="421688" indent="-410291">
              <a:spcBef>
                <a:spcPts val="310"/>
              </a:spcBef>
              <a:buClr>
                <a:srgbClr val="FE8637"/>
              </a:buClr>
              <a:buSzPct val="70000"/>
              <a:buAutoNum type="alphaLcPeriod" startAt="4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Riset</a:t>
            </a:r>
            <a:r>
              <a:rPr spc="-36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teknis</a:t>
            </a:r>
            <a:endParaRPr dirty="0">
              <a:latin typeface="Times New Roman"/>
              <a:cs typeface="Times New Roman"/>
            </a:endParaRPr>
          </a:p>
          <a:p>
            <a:pPr marL="422828" marR="4559" indent="311707">
              <a:lnSpc>
                <a:spcPts val="1740"/>
              </a:lnSpc>
              <a:spcBef>
                <a:spcPts val="426"/>
              </a:spcBef>
            </a:pPr>
            <a:r>
              <a:rPr sz="1600" spc="-4" dirty="0">
                <a:latin typeface="Times New Roman"/>
                <a:cs typeface="Times New Roman"/>
              </a:rPr>
              <a:t>Riset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teknis ini ditujukan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untuk mendapatkan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data,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sifat-sifat,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dan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ciri-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ciri bahan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berbahaya, penyelidikan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terhadap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pagar pengaman,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pengujian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perlindungan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diri, penelitian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tentang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pencegahan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peledakan, </a:t>
            </a:r>
            <a:r>
              <a:rPr sz="1600" spc="-4" dirty="0">
                <a:latin typeface="Times New Roman"/>
                <a:cs typeface="Times New Roman"/>
              </a:rPr>
              <a:t> serta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penelitian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teknis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lainnya</a:t>
            </a:r>
            <a:r>
              <a:rPr sz="1600" spc="-9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01"/>
              </a:spcBef>
              <a:buClr>
                <a:srgbClr val="FE8637"/>
              </a:buClr>
              <a:buSzPct val="70000"/>
              <a:buAutoNum type="alphaLcPeriod" startAt="5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Riset</a:t>
            </a:r>
            <a:r>
              <a:rPr spc="-36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medis</a:t>
            </a:r>
            <a:endParaRPr dirty="0">
              <a:latin typeface="Times New Roman"/>
              <a:cs typeface="Times New Roman"/>
            </a:endParaRPr>
          </a:p>
          <a:p>
            <a:pPr marL="422828" marR="200017" indent="311707">
              <a:lnSpc>
                <a:spcPts val="1740"/>
              </a:lnSpc>
              <a:spcBef>
                <a:spcPts val="422"/>
              </a:spcBef>
            </a:pPr>
            <a:r>
              <a:rPr sz="1600" spc="-4" dirty="0">
                <a:latin typeface="Times New Roman"/>
                <a:cs typeface="Times New Roman"/>
              </a:rPr>
              <a:t>Riset medis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ditujukan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untuk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mendapatkan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data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tentang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efek </a:t>
            </a:r>
            <a:r>
              <a:rPr sz="1600" spc="-4" dirty="0">
                <a:latin typeface="Times New Roman"/>
                <a:cs typeface="Times New Roman"/>
              </a:rPr>
              <a:t> psikologis, patologis, </a:t>
            </a:r>
            <a:r>
              <a:rPr sz="1600" spc="-9" dirty="0">
                <a:latin typeface="Times New Roman"/>
                <a:cs typeface="Times New Roman"/>
              </a:rPr>
              <a:t>faktor-faktor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lingkungan, serta keadaan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fisik yang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mengakhibatkan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kecelakaan</a:t>
            </a:r>
            <a:r>
              <a:rPr sz="1600" spc="13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kerja</a:t>
            </a:r>
            <a:r>
              <a:rPr sz="1600" spc="-9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00"/>
              </a:spcBef>
              <a:buClr>
                <a:srgbClr val="FE8637"/>
              </a:buClr>
              <a:buSzPct val="70000"/>
              <a:buAutoNum type="alphaLcPeriod" startAt="6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Riset</a:t>
            </a:r>
            <a:r>
              <a:rPr spc="-3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psikologis</a:t>
            </a:r>
            <a:endParaRPr dirty="0">
              <a:latin typeface="Times New Roman"/>
              <a:cs typeface="Times New Roman"/>
            </a:endParaRPr>
          </a:p>
          <a:p>
            <a:pPr marL="422828" marR="50147" indent="311707">
              <a:lnSpc>
                <a:spcPts val="1740"/>
              </a:lnSpc>
              <a:spcBef>
                <a:spcPts val="422"/>
              </a:spcBef>
            </a:pPr>
            <a:r>
              <a:rPr sz="1600" spc="-4" dirty="0">
                <a:latin typeface="Times New Roman"/>
                <a:cs typeface="Times New Roman"/>
              </a:rPr>
              <a:t>Riset psikologis ditujukan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untuk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mengetahui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pola-pola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kejiwaan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yang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menyebabkan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terjadinya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kecelakaan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kerja</a:t>
            </a:r>
            <a:r>
              <a:rPr sz="1600" spc="-9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296"/>
              </a:spcBef>
              <a:buClr>
                <a:srgbClr val="FE8637"/>
              </a:buClr>
              <a:buSzPct val="70000"/>
              <a:buAutoNum type="alphaLcPeriod" startAt="7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Riset</a:t>
            </a:r>
            <a:r>
              <a:rPr spc="-36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statistik</a:t>
            </a:r>
            <a:endParaRPr dirty="0">
              <a:latin typeface="Times New Roman"/>
              <a:cs typeface="Times New Roman"/>
            </a:endParaRPr>
          </a:p>
          <a:p>
            <a:pPr marL="422828" marR="104282" indent="311707">
              <a:lnSpc>
                <a:spcPct val="90100"/>
              </a:lnSpc>
              <a:spcBef>
                <a:spcPts val="389"/>
              </a:spcBef>
            </a:pPr>
            <a:r>
              <a:rPr sz="1600" spc="-4" dirty="0">
                <a:latin typeface="Times New Roman"/>
                <a:cs typeface="Times New Roman"/>
              </a:rPr>
              <a:t>Riset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statistik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ditujukan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untuk mendapatkan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data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tentang kecelakaan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 </a:t>
            </a:r>
            <a:r>
              <a:rPr sz="1600" dirty="0">
                <a:latin typeface="Times New Roman"/>
                <a:cs typeface="Times New Roman"/>
              </a:rPr>
              <a:t>terjadi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baik </a:t>
            </a:r>
            <a:r>
              <a:rPr sz="1600" spc="-4" dirty="0">
                <a:latin typeface="Times New Roman"/>
                <a:cs typeface="Times New Roman"/>
              </a:rPr>
              <a:t>menyangkut</a:t>
            </a:r>
            <a:r>
              <a:rPr sz="1600" dirty="0">
                <a:latin typeface="Times New Roman"/>
                <a:cs typeface="Times New Roman"/>
              </a:rPr>
              <a:t> jenis,</a:t>
            </a:r>
            <a:r>
              <a:rPr sz="1600" spc="-4" dirty="0">
                <a:latin typeface="Times New Roman"/>
                <a:cs typeface="Times New Roman"/>
              </a:rPr>
              <a:t> frekwensi,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personal, penyebab,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serta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hal lain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terkait dengan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kecelakaan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</a:t>
            </a:r>
            <a:r>
              <a:rPr sz="1600" spc="-4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17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4477670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4" y="838200"/>
            <a:ext cx="7284605" cy="4086983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421688" indent="-410291">
              <a:lnSpc>
                <a:spcPts val="1943"/>
              </a:lnSpc>
              <a:spcBef>
                <a:spcPts val="90"/>
              </a:spcBef>
              <a:buClr>
                <a:srgbClr val="FE8637"/>
              </a:buClr>
              <a:buSzPct val="68421"/>
              <a:buAutoNum type="alphaLcPeriod" startAt="8"/>
              <a:tabLst>
                <a:tab pos="421118" algn="l"/>
                <a:tab pos="421688" algn="l"/>
              </a:tabLst>
            </a:pPr>
            <a:r>
              <a:rPr sz="1700" spc="76" dirty="0">
                <a:latin typeface="Cambria"/>
                <a:cs typeface="Cambria"/>
              </a:rPr>
              <a:t>Pendidikan</a:t>
            </a:r>
            <a:endParaRPr sz="1700" dirty="0">
              <a:latin typeface="Cambria"/>
              <a:cs typeface="Cambria"/>
            </a:endParaRPr>
          </a:p>
          <a:p>
            <a:pPr marL="422828" marR="767586" indent="311707">
              <a:lnSpc>
                <a:spcPct val="90100"/>
              </a:lnSpc>
              <a:spcBef>
                <a:spcPts val="76"/>
              </a:spcBef>
            </a:pPr>
            <a:r>
              <a:rPr sz="1500" spc="-4" dirty="0">
                <a:latin typeface="Times New Roman"/>
                <a:cs typeface="Times New Roman"/>
              </a:rPr>
              <a:t>Pendidikan sebagai wahana untuk menyampaikan materi tentang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kesehatan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keselamatan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dapat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dilakukan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secar formal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non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formal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atau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bisa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juga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dalam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bentuk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13" dirty="0">
                <a:latin typeface="Times New Roman"/>
                <a:cs typeface="Times New Roman"/>
              </a:rPr>
              <a:t>seminar,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workshop,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maupun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demonstrasi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  <a:p>
            <a:pPr marL="421688" indent="-410291">
              <a:lnSpc>
                <a:spcPts val="1759"/>
              </a:lnSpc>
              <a:buClr>
                <a:srgbClr val="FE8637"/>
              </a:buClr>
              <a:buSzPct val="68421"/>
              <a:buAutoNum type="alphaLcPeriod" startAt="9"/>
              <a:tabLst>
                <a:tab pos="421118" algn="l"/>
                <a:tab pos="421688" algn="l"/>
              </a:tabLst>
            </a:pPr>
            <a:r>
              <a:rPr sz="1700" spc="108" dirty="0">
                <a:latin typeface="Cambria"/>
                <a:cs typeface="Cambria"/>
              </a:rPr>
              <a:t>Latihan</a:t>
            </a:r>
            <a:endParaRPr sz="1700" dirty="0">
              <a:latin typeface="Cambria"/>
              <a:cs typeface="Cambria"/>
            </a:endParaRPr>
          </a:p>
          <a:p>
            <a:pPr marL="422828" marR="768726" indent="311707">
              <a:lnSpc>
                <a:spcPct val="90100"/>
              </a:lnSpc>
              <a:spcBef>
                <a:spcPts val="76"/>
              </a:spcBef>
            </a:pPr>
            <a:r>
              <a:rPr sz="1500" spc="-4" dirty="0">
                <a:latin typeface="Times New Roman"/>
                <a:cs typeface="Times New Roman"/>
              </a:rPr>
              <a:t>Latihan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ini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difokuskan pada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tenaga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 baru yang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belum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mempunyai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banyak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pengalaman terhadap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jenis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pekerjaan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lingkungan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akan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dihadapinya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  <a:p>
            <a:pPr marL="421688" indent="-410291">
              <a:lnSpc>
                <a:spcPts val="1759"/>
              </a:lnSpc>
              <a:buClr>
                <a:srgbClr val="FE8637"/>
              </a:buClr>
              <a:buSzPct val="68421"/>
              <a:buAutoNum type="alphaLcPeriod" startAt="10"/>
              <a:tabLst>
                <a:tab pos="421118" algn="l"/>
                <a:tab pos="421688" algn="l"/>
              </a:tabLst>
            </a:pPr>
            <a:r>
              <a:rPr sz="1700" spc="76" dirty="0">
                <a:latin typeface="Cambria"/>
                <a:cs typeface="Cambria"/>
              </a:rPr>
              <a:t>Persuasi</a:t>
            </a:r>
            <a:endParaRPr sz="1700" dirty="0">
              <a:latin typeface="Cambria"/>
              <a:cs typeface="Cambria"/>
            </a:endParaRPr>
          </a:p>
          <a:p>
            <a:pPr marL="422828" marR="936262" indent="311707">
              <a:lnSpc>
                <a:spcPct val="90100"/>
              </a:lnSpc>
              <a:spcBef>
                <a:spcPts val="81"/>
              </a:spcBef>
            </a:pPr>
            <a:r>
              <a:rPr sz="1500" spc="-4" dirty="0">
                <a:latin typeface="Times New Roman"/>
                <a:cs typeface="Times New Roman"/>
              </a:rPr>
              <a:t>Persuasi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merupakan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suatu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cara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penyuluhan atau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pendekatan di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bidang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kesehatan dan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keselamatan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untuk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menimbulkan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sikap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mengutamakan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keselamatan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tanpa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adanya</a:t>
            </a:r>
            <a:r>
              <a:rPr sz="1500" spc="-2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pemaksaan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  <a:p>
            <a:pPr marL="421688" indent="-410291">
              <a:lnSpc>
                <a:spcPts val="1759"/>
              </a:lnSpc>
              <a:buClr>
                <a:srgbClr val="FE8637"/>
              </a:buClr>
              <a:buSzPct val="68421"/>
              <a:buAutoNum type="alphaLcPeriod" startAt="11"/>
              <a:tabLst>
                <a:tab pos="421118" algn="l"/>
                <a:tab pos="421688" algn="l"/>
              </a:tabLst>
            </a:pPr>
            <a:r>
              <a:rPr sz="1700" spc="85" dirty="0">
                <a:latin typeface="Cambria"/>
                <a:cs typeface="Cambria"/>
              </a:rPr>
              <a:t>Asuransi</a:t>
            </a:r>
            <a:endParaRPr sz="1700" dirty="0">
              <a:latin typeface="Cambria"/>
              <a:cs typeface="Cambria"/>
            </a:endParaRPr>
          </a:p>
          <a:p>
            <a:pPr marL="422828" marR="703764" indent="311707">
              <a:lnSpc>
                <a:spcPts val="1650"/>
              </a:lnSpc>
              <a:spcBef>
                <a:spcPts val="99"/>
              </a:spcBef>
            </a:pPr>
            <a:r>
              <a:rPr sz="1500" spc="-4" dirty="0">
                <a:latin typeface="Times New Roman"/>
                <a:cs typeface="Times New Roman"/>
              </a:rPr>
              <a:t>Asuransi/insentif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financial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ini</a:t>
            </a:r>
            <a:r>
              <a:rPr sz="1500" spc="2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ditujukan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untuk</a:t>
            </a:r>
            <a:r>
              <a:rPr sz="1500" spc="2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meningkat-kan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pencegahan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kecelakaan kerja. Perusahaan yang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telah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mememnuhi</a:t>
            </a:r>
            <a:r>
              <a:rPr sz="1500" spc="18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peraturan perundangan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 standar keselamatan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 akan membayar premi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asuaransi yang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lebih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kecil dibandingkan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dengan perusahaan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tidak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memenuhi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peraturan</a:t>
            </a:r>
            <a:endParaRPr sz="1500" dirty="0">
              <a:latin typeface="Times New Roman"/>
              <a:cs typeface="Times New Roman"/>
            </a:endParaRPr>
          </a:p>
          <a:p>
            <a:pPr marL="422828">
              <a:lnSpc>
                <a:spcPts val="1400"/>
              </a:lnSpc>
            </a:pPr>
            <a:r>
              <a:rPr sz="1500" spc="-4" dirty="0">
                <a:latin typeface="Times New Roman"/>
                <a:cs typeface="Times New Roman"/>
              </a:rPr>
              <a:t>perundangan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standar keselamatan kerja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  <a:p>
            <a:pPr marR="4559" algn="r">
              <a:lnSpc>
                <a:spcPts val="1288"/>
              </a:lnSpc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18</a:t>
            </a:r>
            <a:endParaRPr sz="1300" dirty="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2707453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7616" y="762000"/>
            <a:ext cx="7279727" cy="3935084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421688" indent="-410291">
              <a:lnSpc>
                <a:spcPts val="2046"/>
              </a:lnSpc>
              <a:spcBef>
                <a:spcPts val="85"/>
              </a:spcBef>
              <a:buClr>
                <a:srgbClr val="FE8637"/>
              </a:buClr>
              <a:buSzPct val="70000"/>
              <a:buAutoNum type="alphaLcPeriod" startAt="12"/>
              <a:tabLst>
                <a:tab pos="421118" algn="l"/>
                <a:tab pos="421688" algn="l"/>
              </a:tabLst>
            </a:pPr>
            <a:r>
              <a:rPr spc="72" dirty="0">
                <a:latin typeface="Cambria"/>
                <a:cs typeface="Cambria"/>
              </a:rPr>
              <a:t>Implementasi</a:t>
            </a:r>
            <a:endParaRPr dirty="0">
              <a:latin typeface="Cambria"/>
              <a:cs typeface="Cambria"/>
            </a:endParaRPr>
          </a:p>
          <a:p>
            <a:pPr marL="464427" marR="4559" indent="270108">
              <a:lnSpc>
                <a:spcPts val="1750"/>
              </a:lnSpc>
              <a:spcBef>
                <a:spcPts val="108"/>
              </a:spcBef>
            </a:pPr>
            <a:r>
              <a:rPr sz="1600" spc="-4" dirty="0">
                <a:latin typeface="Times New Roman"/>
                <a:cs typeface="Times New Roman"/>
              </a:rPr>
              <a:t>Implementasi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 dimaksud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adalah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penerapan langkah-langkah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telah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diuraikan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 atas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pada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tempat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</a:t>
            </a:r>
            <a:r>
              <a:rPr sz="1600" spc="-4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  <a:p>
            <a:pPr marL="421688" indent="-410291">
              <a:lnSpc>
                <a:spcPts val="1844"/>
              </a:lnSpc>
              <a:buClr>
                <a:srgbClr val="FE8637"/>
              </a:buClr>
              <a:buSzPct val="70000"/>
              <a:buAutoNum type="alphaLcPeriod" startAt="13"/>
              <a:tabLst>
                <a:tab pos="421118" algn="l"/>
                <a:tab pos="421688" algn="l"/>
              </a:tabLst>
            </a:pPr>
            <a:r>
              <a:rPr spc="76" dirty="0">
                <a:latin typeface="Cambria"/>
                <a:cs typeface="Cambria"/>
              </a:rPr>
              <a:t>Teknis</a:t>
            </a:r>
            <a:endParaRPr dirty="0">
              <a:latin typeface="Cambria"/>
              <a:cs typeface="Cambria"/>
            </a:endParaRPr>
          </a:p>
          <a:p>
            <a:pPr marL="679830" lvl="1" indent="-257002">
              <a:lnSpc>
                <a:spcPts val="1650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81" dirty="0">
                <a:latin typeface="Cambria"/>
                <a:cs typeface="Cambria"/>
              </a:rPr>
              <a:t>Eliminasi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18" dirty="0">
                <a:latin typeface="Cambria"/>
                <a:cs typeface="Cambria"/>
              </a:rPr>
              <a:t>: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penghilangan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49" dirty="0">
                <a:latin typeface="Cambria"/>
                <a:cs typeface="Cambria"/>
              </a:rPr>
              <a:t>sumber</a:t>
            </a:r>
            <a:r>
              <a:rPr sz="1500" spc="81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bahaya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647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76" dirty="0">
                <a:latin typeface="Cambria"/>
                <a:cs typeface="Cambria"/>
              </a:rPr>
              <a:t>Subtitusi</a:t>
            </a:r>
            <a:r>
              <a:rPr sz="1500" spc="117" dirty="0">
                <a:latin typeface="Cambria"/>
                <a:cs typeface="Cambria"/>
              </a:rPr>
              <a:t> </a:t>
            </a:r>
            <a:r>
              <a:rPr sz="1500" spc="18" dirty="0">
                <a:latin typeface="Cambria"/>
                <a:cs typeface="Cambria"/>
              </a:rPr>
              <a:t>: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mengganti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dengan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bahan</a:t>
            </a:r>
            <a:r>
              <a:rPr sz="1500" spc="112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yang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76" dirty="0">
                <a:latin typeface="Cambria"/>
                <a:cs typeface="Cambria"/>
              </a:rPr>
              <a:t>kurang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54" dirty="0">
                <a:latin typeface="Cambria"/>
                <a:cs typeface="Cambria"/>
              </a:rPr>
              <a:t>berbahaya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647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49" dirty="0">
                <a:latin typeface="Cambria"/>
                <a:cs typeface="Cambria"/>
              </a:rPr>
              <a:t>Isolasi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18" dirty="0">
                <a:latin typeface="Cambria"/>
                <a:cs typeface="Cambria"/>
              </a:rPr>
              <a:t>: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18" dirty="0">
                <a:latin typeface="Cambria"/>
                <a:cs typeface="Cambria"/>
              </a:rPr>
              <a:t>proses</a:t>
            </a:r>
            <a:r>
              <a:rPr sz="1500" spc="76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kerja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yang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54" dirty="0">
                <a:latin typeface="Cambria"/>
                <a:cs typeface="Cambria"/>
              </a:rPr>
              <a:t>berbahaya</a:t>
            </a:r>
            <a:r>
              <a:rPr sz="1500" spc="121" dirty="0">
                <a:latin typeface="Cambria"/>
                <a:cs typeface="Cambria"/>
              </a:rPr>
              <a:t> </a:t>
            </a:r>
            <a:r>
              <a:rPr sz="1500" spc="54" dirty="0">
                <a:latin typeface="Cambria"/>
                <a:cs typeface="Cambria"/>
              </a:rPr>
              <a:t>disendirikan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647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63" dirty="0">
                <a:latin typeface="Cambria"/>
                <a:cs typeface="Cambria"/>
              </a:rPr>
              <a:t>Enclosing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18" dirty="0">
                <a:latin typeface="Cambria"/>
                <a:cs typeface="Cambria"/>
              </a:rPr>
              <a:t>: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mengurung</a:t>
            </a:r>
            <a:r>
              <a:rPr sz="1500" spc="76" dirty="0">
                <a:latin typeface="Cambria"/>
                <a:cs typeface="Cambria"/>
              </a:rPr>
              <a:t> </a:t>
            </a:r>
            <a:r>
              <a:rPr sz="1500" spc="-328" dirty="0">
                <a:latin typeface="Cambria"/>
                <a:cs typeface="Cambria"/>
              </a:rPr>
              <a:t>/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memagari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49" dirty="0">
                <a:latin typeface="Cambria"/>
                <a:cs typeface="Cambria"/>
              </a:rPr>
              <a:t>sumber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76" dirty="0">
                <a:latin typeface="Cambria"/>
                <a:cs typeface="Cambria"/>
              </a:rPr>
              <a:t>bahaya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647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67" dirty="0">
                <a:latin typeface="Cambria"/>
                <a:cs typeface="Cambria"/>
              </a:rPr>
              <a:t>Ventilasi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628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i="1" spc="72" dirty="0">
                <a:latin typeface="Cambria"/>
                <a:cs typeface="Cambria"/>
              </a:rPr>
              <a:t>Maintenance</a:t>
            </a:r>
            <a:endParaRPr sz="1500" dirty="0">
              <a:latin typeface="Cambria"/>
              <a:cs typeface="Cambria"/>
            </a:endParaRPr>
          </a:p>
          <a:p>
            <a:pPr marL="421688" indent="-410291">
              <a:lnSpc>
                <a:spcPts val="1956"/>
              </a:lnSpc>
              <a:buClr>
                <a:srgbClr val="FE8637"/>
              </a:buClr>
              <a:buSzPct val="70000"/>
              <a:buAutoNum type="alphaLcPeriod" startAt="13"/>
              <a:tabLst>
                <a:tab pos="421118" algn="l"/>
                <a:tab pos="421688" algn="l"/>
              </a:tabLst>
            </a:pPr>
            <a:r>
              <a:rPr spc="76" dirty="0">
                <a:latin typeface="Cambria"/>
                <a:cs typeface="Cambria"/>
              </a:rPr>
              <a:t>Administrasi</a:t>
            </a:r>
            <a:endParaRPr dirty="0">
              <a:latin typeface="Cambria"/>
              <a:cs typeface="Cambria"/>
            </a:endParaRPr>
          </a:p>
          <a:p>
            <a:pPr marL="679830" lvl="1" indent="-257002">
              <a:lnSpc>
                <a:spcPts val="1650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54" dirty="0">
                <a:latin typeface="Cambria"/>
                <a:cs typeface="Cambria"/>
              </a:rPr>
              <a:t>Monitoring</a:t>
            </a:r>
            <a:r>
              <a:rPr sz="1500" spc="76" dirty="0">
                <a:latin typeface="Cambria"/>
                <a:cs typeface="Cambria"/>
              </a:rPr>
              <a:t> lingkungan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kerja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647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67" dirty="0">
                <a:latin typeface="Cambria"/>
                <a:cs typeface="Cambria"/>
              </a:rPr>
              <a:t>Pendidikan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dan</a:t>
            </a:r>
            <a:r>
              <a:rPr sz="1500" spc="76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pelatihan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647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67" dirty="0">
                <a:latin typeface="Cambria"/>
                <a:cs typeface="Cambria"/>
              </a:rPr>
              <a:t>Labelling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647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72" dirty="0">
                <a:latin typeface="Cambria"/>
                <a:cs typeface="Cambria"/>
              </a:rPr>
              <a:t>Pemeriksaan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kesehatan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647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63" dirty="0">
                <a:latin typeface="Cambria"/>
                <a:cs typeface="Cambria"/>
              </a:rPr>
              <a:t>Rotasi</a:t>
            </a:r>
            <a:r>
              <a:rPr sz="1500" spc="76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kerja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647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i="1" spc="58" dirty="0">
                <a:latin typeface="Cambria"/>
                <a:cs typeface="Cambria"/>
              </a:rPr>
              <a:t>Housekeeping:</a:t>
            </a:r>
            <a:r>
              <a:rPr sz="1500" i="1" spc="49" dirty="0">
                <a:latin typeface="Cambria"/>
                <a:cs typeface="Cambria"/>
              </a:rPr>
              <a:t> </a:t>
            </a:r>
            <a:r>
              <a:rPr sz="1500" i="1" spc="162" dirty="0">
                <a:latin typeface="Cambria"/>
                <a:cs typeface="Cambria"/>
              </a:rPr>
              <a:t>5S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740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90" dirty="0">
                <a:latin typeface="Cambria"/>
                <a:cs typeface="Cambria"/>
              </a:rPr>
              <a:t>Sanitasi</a:t>
            </a:r>
            <a:r>
              <a:rPr sz="1500" spc="117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yang</a:t>
            </a:r>
            <a:r>
              <a:rPr sz="1500" spc="102" dirty="0">
                <a:latin typeface="Cambria"/>
                <a:cs typeface="Cambria"/>
              </a:rPr>
              <a:t> </a:t>
            </a:r>
            <a:r>
              <a:rPr sz="1500" spc="40" dirty="0">
                <a:latin typeface="Cambria"/>
                <a:cs typeface="Cambria"/>
              </a:rPr>
              <a:t>bersih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dan</a:t>
            </a:r>
            <a:r>
              <a:rPr sz="1500" spc="102" dirty="0">
                <a:latin typeface="Cambria"/>
                <a:cs typeface="Cambria"/>
              </a:rPr>
              <a:t> </a:t>
            </a:r>
            <a:r>
              <a:rPr sz="1500" spc="49" dirty="0">
                <a:latin typeface="Cambria"/>
                <a:cs typeface="Cambria"/>
              </a:rPr>
              <a:t>penyediaan</a:t>
            </a:r>
            <a:r>
              <a:rPr sz="1500" spc="102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fasilitas</a:t>
            </a:r>
            <a:r>
              <a:rPr sz="1500" spc="121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kesehatan</a:t>
            </a:r>
            <a:endParaRPr sz="1500" dirty="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19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762873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219200" y="762000"/>
            <a:ext cx="5497947" cy="688617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 algn="l">
              <a:spcBef>
                <a:spcPts val="90"/>
              </a:spcBef>
            </a:pPr>
            <a:r>
              <a:rPr lang="en-US" spc="247" dirty="0" smtClean="0"/>
              <a:t>AN</a:t>
            </a:r>
            <a:r>
              <a:rPr spc="247" dirty="0" smtClean="0"/>
              <a:t>ALISIS</a:t>
            </a:r>
            <a:r>
              <a:rPr lang="en-US" spc="233" dirty="0" smtClean="0"/>
              <a:t> </a:t>
            </a:r>
            <a:r>
              <a:rPr lang="en-US" spc="242" dirty="0" smtClean="0"/>
              <a:t>RI</a:t>
            </a:r>
            <a:r>
              <a:rPr spc="242" dirty="0" smtClean="0"/>
              <a:t>SIKO</a:t>
            </a:r>
            <a:endParaRPr sz="2700" dirty="0"/>
          </a:p>
        </p:txBody>
      </p:sp>
      <p:sp>
        <p:nvSpPr>
          <p:cNvPr id="10" name="object 10"/>
          <p:cNvSpPr txBox="1"/>
          <p:nvPr/>
        </p:nvSpPr>
        <p:spPr>
          <a:xfrm>
            <a:off x="902853" y="1841126"/>
            <a:ext cx="6516255" cy="1395927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257572" marR="4559" indent="-246745">
              <a:spcBef>
                <a:spcPts val="85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94" dirty="0">
                <a:latin typeface="Cambria"/>
                <a:cs typeface="Cambria"/>
              </a:rPr>
              <a:t>Menurut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90" dirty="0">
                <a:latin typeface="Cambria"/>
                <a:cs typeface="Cambria"/>
              </a:rPr>
              <a:t>Tarwaka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-9" dirty="0">
                <a:latin typeface="Cambria"/>
                <a:cs typeface="Cambria"/>
              </a:rPr>
              <a:t>(2008),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36" dirty="0">
                <a:solidFill>
                  <a:srgbClr val="FF0000"/>
                </a:solidFill>
                <a:latin typeface="Cambria"/>
                <a:cs typeface="Cambria"/>
              </a:rPr>
              <a:t>potensi</a:t>
            </a:r>
            <a:r>
              <a:rPr spc="102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pc="85" dirty="0">
                <a:solidFill>
                  <a:srgbClr val="FF0000"/>
                </a:solidFill>
                <a:latin typeface="Cambria"/>
                <a:cs typeface="Cambria"/>
              </a:rPr>
              <a:t>bahaya</a:t>
            </a:r>
            <a:r>
              <a:rPr spc="112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pc="90" dirty="0">
                <a:latin typeface="Cambria"/>
                <a:cs typeface="Cambria"/>
              </a:rPr>
              <a:t>adalah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sesuatu </a:t>
            </a:r>
            <a:r>
              <a:rPr spc="76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yang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31" dirty="0">
                <a:latin typeface="Cambria"/>
                <a:cs typeface="Cambria"/>
              </a:rPr>
              <a:t>berpotensi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menyebabkan</a:t>
            </a:r>
            <a:r>
              <a:rPr spc="121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terjadinya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kerugian, 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94" dirty="0">
                <a:latin typeface="Cambria"/>
                <a:cs typeface="Cambria"/>
              </a:rPr>
              <a:t>kerusakan,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54" dirty="0">
                <a:latin typeface="Cambria"/>
                <a:cs typeface="Cambria"/>
              </a:rPr>
              <a:t>cedera,</a:t>
            </a:r>
            <a:r>
              <a:rPr spc="94" dirty="0">
                <a:latin typeface="Cambria"/>
                <a:cs typeface="Cambria"/>
              </a:rPr>
              <a:t> sakit,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kecelakaan,</a:t>
            </a:r>
            <a:r>
              <a:rPr spc="102" dirty="0">
                <a:latin typeface="Cambria"/>
                <a:cs typeface="Cambria"/>
              </a:rPr>
              <a:t> atau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90" dirty="0">
                <a:latin typeface="Cambria"/>
                <a:cs typeface="Cambria"/>
              </a:rPr>
              <a:t>bahkan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dapat </a:t>
            </a:r>
            <a:r>
              <a:rPr spc="76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menyebabkan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90" dirty="0">
                <a:latin typeface="Cambria"/>
                <a:cs typeface="Cambria"/>
              </a:rPr>
              <a:t>kematian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yang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67" dirty="0">
                <a:latin typeface="Cambria"/>
                <a:cs typeface="Cambria"/>
              </a:rPr>
              <a:t>berhubungan</a:t>
            </a:r>
            <a:r>
              <a:rPr spc="121" dirty="0">
                <a:latin typeface="Cambria"/>
                <a:cs typeface="Cambria"/>
              </a:rPr>
              <a:t> </a:t>
            </a:r>
            <a:r>
              <a:rPr spc="67" dirty="0">
                <a:latin typeface="Cambria"/>
                <a:cs typeface="Cambria"/>
              </a:rPr>
              <a:t>dengan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22" dirty="0">
                <a:latin typeface="Cambria"/>
                <a:cs typeface="Cambria"/>
              </a:rPr>
              <a:t>proses </a:t>
            </a:r>
            <a:r>
              <a:rPr spc="-381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dan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sistem</a:t>
            </a:r>
            <a:r>
              <a:rPr spc="85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kerja.</a:t>
            </a:r>
            <a:endParaRPr>
              <a:latin typeface="Cambria"/>
              <a:cs typeface="Cambr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725309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3" y="762000"/>
            <a:ext cx="7284489" cy="3986380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421688" indent="-410291">
              <a:lnSpc>
                <a:spcPts val="2064"/>
              </a:lnSpc>
              <a:spcBef>
                <a:spcPts val="85"/>
              </a:spcBef>
              <a:buClr>
                <a:srgbClr val="FE8637"/>
              </a:buClr>
              <a:buSzPct val="70000"/>
              <a:buAutoNum type="alphaLcPeriod" startAt="15"/>
              <a:tabLst>
                <a:tab pos="421118" algn="l"/>
                <a:tab pos="421688" algn="l"/>
              </a:tabLst>
            </a:pPr>
            <a:r>
              <a:rPr spc="76" dirty="0">
                <a:latin typeface="Cambria"/>
                <a:cs typeface="Cambria"/>
              </a:rPr>
              <a:t>Supervisi</a:t>
            </a:r>
            <a:endParaRPr dirty="0">
              <a:latin typeface="Cambria"/>
              <a:cs typeface="Cambria"/>
            </a:endParaRPr>
          </a:p>
          <a:p>
            <a:pPr marL="679830" marR="564151" lvl="1" indent="-256432">
              <a:lnSpc>
                <a:spcPts val="1650"/>
              </a:lnSpc>
              <a:spcBef>
                <a:spcPts val="117"/>
              </a:spcBef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108" dirty="0">
                <a:latin typeface="Cambria"/>
                <a:cs typeface="Cambria"/>
              </a:rPr>
              <a:t>Lakukan </a:t>
            </a:r>
            <a:r>
              <a:rPr sz="1500" spc="31" dirty="0">
                <a:latin typeface="Cambria"/>
                <a:cs typeface="Cambria"/>
              </a:rPr>
              <a:t>review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terhadap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31" dirty="0">
                <a:latin typeface="Cambria"/>
                <a:cs typeface="Cambria"/>
              </a:rPr>
              <a:t>prosedur</a:t>
            </a:r>
            <a:r>
              <a:rPr sz="1500" spc="67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pengawasan</a:t>
            </a:r>
            <a:r>
              <a:rPr sz="1500" spc="112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pekerjaan </a:t>
            </a:r>
            <a:r>
              <a:rPr sz="1500" spc="-323" dirty="0">
                <a:latin typeface="Cambria"/>
                <a:cs typeface="Cambria"/>
              </a:rPr>
              <a:t> </a:t>
            </a:r>
            <a:r>
              <a:rPr sz="1500" spc="49" dirty="0">
                <a:latin typeface="Cambria"/>
                <a:cs typeface="Cambria"/>
              </a:rPr>
              <a:t>secara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menyeluruh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526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108" dirty="0">
                <a:latin typeface="Cambria"/>
                <a:cs typeface="Cambria"/>
              </a:rPr>
              <a:t>Lakukan</a:t>
            </a:r>
            <a:r>
              <a:rPr sz="1500" spc="117" dirty="0">
                <a:latin typeface="Cambria"/>
                <a:cs typeface="Cambria"/>
              </a:rPr>
              <a:t> </a:t>
            </a:r>
            <a:r>
              <a:rPr sz="1500" spc="31" dirty="0">
                <a:latin typeface="Cambria"/>
                <a:cs typeface="Cambria"/>
              </a:rPr>
              <a:t>review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terhadap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45" dirty="0">
                <a:latin typeface="Cambria"/>
                <a:cs typeface="Cambria"/>
              </a:rPr>
              <a:t>kompetensi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para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Pengawas</a:t>
            </a:r>
            <a:r>
              <a:rPr sz="1500" spc="112" dirty="0">
                <a:latin typeface="Cambria"/>
                <a:cs typeface="Cambria"/>
              </a:rPr>
              <a:t> </a:t>
            </a:r>
            <a:r>
              <a:rPr sz="1500" spc="76" dirty="0">
                <a:latin typeface="Cambria"/>
                <a:cs typeface="Cambria"/>
              </a:rPr>
              <a:t>dalam</a:t>
            </a:r>
            <a:endParaRPr sz="1500" dirty="0">
              <a:latin typeface="Cambria"/>
              <a:cs typeface="Cambria"/>
            </a:endParaRPr>
          </a:p>
          <a:p>
            <a:pPr marL="679830" marR="125937">
              <a:lnSpc>
                <a:spcPts val="1650"/>
              </a:lnSpc>
              <a:spcBef>
                <a:spcPts val="112"/>
              </a:spcBef>
            </a:pPr>
            <a:r>
              <a:rPr sz="1500" spc="76" dirty="0">
                <a:latin typeface="Cambria"/>
                <a:cs typeface="Cambria"/>
              </a:rPr>
              <a:t>melakukan</a:t>
            </a:r>
            <a:r>
              <a:rPr sz="1500" spc="112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pengawasan</a:t>
            </a:r>
            <a:r>
              <a:rPr sz="1500" spc="112" dirty="0">
                <a:latin typeface="Cambria"/>
                <a:cs typeface="Cambria"/>
              </a:rPr>
              <a:t> </a:t>
            </a:r>
            <a:r>
              <a:rPr sz="1500" spc="54" dirty="0">
                <a:latin typeface="Cambria"/>
                <a:cs typeface="Cambria"/>
              </a:rPr>
              <a:t>pekerjaan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melalui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Ijin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85" dirty="0">
                <a:latin typeface="Cambria"/>
                <a:cs typeface="Cambria"/>
              </a:rPr>
              <a:t>Kerja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dan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Audit </a:t>
            </a:r>
            <a:r>
              <a:rPr sz="1500" spc="-323" dirty="0">
                <a:latin typeface="Cambria"/>
                <a:cs typeface="Cambria"/>
              </a:rPr>
              <a:t> </a:t>
            </a:r>
            <a:r>
              <a:rPr sz="1500" spc="90" dirty="0">
                <a:latin typeface="Cambria"/>
                <a:cs typeface="Cambria"/>
              </a:rPr>
              <a:t>Lapangan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526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72" dirty="0">
                <a:latin typeface="Cambria"/>
                <a:cs typeface="Cambria"/>
              </a:rPr>
              <a:t>Penegasan</a:t>
            </a:r>
            <a:r>
              <a:rPr sz="1500" spc="108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tugas</a:t>
            </a:r>
            <a:r>
              <a:rPr sz="1500" spc="102" dirty="0">
                <a:latin typeface="Cambria"/>
                <a:cs typeface="Cambria"/>
              </a:rPr>
              <a:t> </a:t>
            </a:r>
            <a:r>
              <a:rPr sz="1500" spc="81" dirty="0">
                <a:latin typeface="Cambria"/>
                <a:cs typeface="Cambria"/>
              </a:rPr>
              <a:t>Manajer</a:t>
            </a:r>
            <a:r>
              <a:rPr sz="1500" spc="102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Konstruksi</a:t>
            </a:r>
            <a:r>
              <a:rPr sz="1500" spc="102" dirty="0">
                <a:latin typeface="Cambria"/>
                <a:cs typeface="Cambria"/>
              </a:rPr>
              <a:t> </a:t>
            </a:r>
            <a:r>
              <a:rPr sz="1500" spc="54" dirty="0">
                <a:latin typeface="Cambria"/>
                <a:cs typeface="Cambria"/>
              </a:rPr>
              <a:t>sebagai</a:t>
            </a:r>
            <a:r>
              <a:rPr sz="1500" spc="126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penanggung</a:t>
            </a:r>
            <a:r>
              <a:rPr sz="1500" spc="102" dirty="0">
                <a:latin typeface="Cambria"/>
                <a:cs typeface="Cambria"/>
              </a:rPr>
              <a:t> </a:t>
            </a:r>
            <a:r>
              <a:rPr sz="1500" spc="49" dirty="0">
                <a:latin typeface="Cambria"/>
                <a:cs typeface="Cambria"/>
              </a:rPr>
              <a:t>jawab</a:t>
            </a:r>
            <a:endParaRPr sz="1500" dirty="0">
              <a:latin typeface="Cambria"/>
              <a:cs typeface="Cambria"/>
            </a:endParaRPr>
          </a:p>
          <a:p>
            <a:pPr marL="679830">
              <a:lnSpc>
                <a:spcPts val="1628"/>
              </a:lnSpc>
            </a:pPr>
            <a:r>
              <a:rPr sz="1500" spc="76" dirty="0">
                <a:latin typeface="Cambria"/>
                <a:cs typeface="Cambria"/>
              </a:rPr>
              <a:t>tunggal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dan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yang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berhak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menyetujui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Ijin</a:t>
            </a:r>
            <a:r>
              <a:rPr sz="1500" spc="85" dirty="0">
                <a:latin typeface="Cambria"/>
                <a:cs typeface="Cambria"/>
              </a:rPr>
              <a:t> Kerja</a:t>
            </a:r>
            <a:endParaRPr sz="1500" dirty="0">
              <a:latin typeface="Cambria"/>
              <a:cs typeface="Cambria"/>
            </a:endParaRPr>
          </a:p>
          <a:p>
            <a:pPr marL="421688" indent="-410291">
              <a:lnSpc>
                <a:spcPts val="1956"/>
              </a:lnSpc>
              <a:buClr>
                <a:srgbClr val="FE8637"/>
              </a:buClr>
              <a:buSzPct val="70000"/>
              <a:buAutoNum type="alphaLcPeriod" startAt="16"/>
              <a:tabLst>
                <a:tab pos="421118" algn="l"/>
                <a:tab pos="421688" algn="l"/>
              </a:tabLst>
            </a:pPr>
            <a:r>
              <a:rPr spc="63" dirty="0">
                <a:latin typeface="Cambria"/>
                <a:cs typeface="Cambria"/>
              </a:rPr>
              <a:t>Kontrol</a:t>
            </a:r>
            <a:r>
              <a:rPr spc="72" dirty="0">
                <a:latin typeface="Cambria"/>
                <a:cs typeface="Cambria"/>
              </a:rPr>
              <a:t> </a:t>
            </a:r>
            <a:r>
              <a:rPr spc="67" dirty="0">
                <a:latin typeface="Cambria"/>
                <a:cs typeface="Cambria"/>
              </a:rPr>
              <a:t>pekerjaan</a:t>
            </a:r>
            <a:endParaRPr dirty="0">
              <a:latin typeface="Cambria"/>
              <a:cs typeface="Cambria"/>
            </a:endParaRPr>
          </a:p>
          <a:p>
            <a:pPr marL="731116" marR="596632" indent="-307718">
              <a:lnSpc>
                <a:spcPts val="1650"/>
              </a:lnSpc>
              <a:spcBef>
                <a:spcPts val="117"/>
              </a:spcBef>
              <a:buClr>
                <a:srgbClr val="FE8637"/>
              </a:buClr>
              <a:buSzPct val="79411"/>
              <a:buAutoNum type="arabicParenR"/>
              <a:tabLst>
                <a:tab pos="731116" algn="l"/>
                <a:tab pos="731686" algn="l"/>
              </a:tabLst>
            </a:pPr>
            <a:r>
              <a:rPr sz="1500" spc="58" dirty="0">
                <a:latin typeface="Cambria"/>
                <a:cs typeface="Cambria"/>
              </a:rPr>
              <a:t>Merevisi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54" dirty="0">
                <a:latin typeface="Cambria"/>
                <a:cs typeface="Cambria"/>
              </a:rPr>
              <a:t>sistem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Ijin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85" dirty="0">
                <a:latin typeface="Cambria"/>
                <a:cs typeface="Cambria"/>
              </a:rPr>
              <a:t>Kerja </a:t>
            </a:r>
            <a:r>
              <a:rPr sz="1500" spc="72" dirty="0">
                <a:latin typeface="Cambria"/>
                <a:cs typeface="Cambria"/>
              </a:rPr>
              <a:t>yang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90" dirty="0">
                <a:latin typeface="Cambria"/>
                <a:cs typeface="Cambria"/>
              </a:rPr>
              <a:t>akan</a:t>
            </a:r>
            <a:r>
              <a:rPr sz="1500" spc="102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memastikan</a:t>
            </a:r>
            <a:r>
              <a:rPr sz="1500" spc="112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adanya </a:t>
            </a:r>
            <a:r>
              <a:rPr sz="1500" spc="-323" dirty="0">
                <a:latin typeface="Cambria"/>
                <a:cs typeface="Cambria"/>
              </a:rPr>
              <a:t> </a:t>
            </a:r>
            <a:r>
              <a:rPr sz="1500" spc="54" dirty="0">
                <a:latin typeface="Cambria"/>
                <a:cs typeface="Cambria"/>
              </a:rPr>
              <a:t>verifikasi</a:t>
            </a:r>
            <a:r>
              <a:rPr sz="1500" spc="102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pada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76" dirty="0">
                <a:latin typeface="Cambria"/>
                <a:cs typeface="Cambria"/>
              </a:rPr>
              <a:t>akhir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76" dirty="0">
                <a:latin typeface="Cambria"/>
                <a:cs typeface="Cambria"/>
              </a:rPr>
              <a:t>jam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kerja</a:t>
            </a:r>
            <a:endParaRPr sz="1500" dirty="0">
              <a:latin typeface="Cambria"/>
              <a:cs typeface="Cambria"/>
            </a:endParaRPr>
          </a:p>
          <a:p>
            <a:pPr marL="731116" indent="-308288">
              <a:lnSpc>
                <a:spcPts val="1526"/>
              </a:lnSpc>
              <a:buClr>
                <a:srgbClr val="FE8637"/>
              </a:buClr>
              <a:buSzPct val="79411"/>
              <a:buAutoNum type="arabicParenR"/>
              <a:tabLst>
                <a:tab pos="731116" algn="l"/>
                <a:tab pos="731686" algn="l"/>
              </a:tabLst>
            </a:pPr>
            <a:r>
              <a:rPr sz="1500" spc="76" dirty="0">
                <a:latin typeface="Cambria"/>
                <a:cs typeface="Cambria"/>
              </a:rPr>
              <a:t>Penilaian</a:t>
            </a:r>
            <a:r>
              <a:rPr sz="1500" spc="117" dirty="0">
                <a:latin typeface="Cambria"/>
                <a:cs typeface="Cambria"/>
              </a:rPr>
              <a:t> </a:t>
            </a:r>
            <a:r>
              <a:rPr sz="1500" spc="36" dirty="0">
                <a:latin typeface="Cambria"/>
                <a:cs typeface="Cambria"/>
              </a:rPr>
              <a:t>resiko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harus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76" dirty="0">
                <a:latin typeface="Cambria"/>
                <a:cs typeface="Cambria"/>
              </a:rPr>
              <a:t>dilakukan</a:t>
            </a:r>
            <a:r>
              <a:rPr sz="1500" spc="117" dirty="0">
                <a:latin typeface="Cambria"/>
                <a:cs typeface="Cambria"/>
              </a:rPr>
              <a:t> </a:t>
            </a:r>
            <a:r>
              <a:rPr sz="1500" spc="22" dirty="0">
                <a:latin typeface="Cambria"/>
                <a:cs typeface="Cambria"/>
              </a:rPr>
              <a:t>(lagi)</a:t>
            </a:r>
            <a:r>
              <a:rPr sz="1500" spc="102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dan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54" dirty="0">
                <a:latin typeface="Cambria"/>
                <a:cs typeface="Cambria"/>
              </a:rPr>
              <a:t>disetujui,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76" dirty="0">
                <a:latin typeface="Cambria"/>
                <a:cs typeface="Cambria"/>
              </a:rPr>
              <a:t>jika</a:t>
            </a:r>
            <a:endParaRPr sz="1500" dirty="0">
              <a:latin typeface="Cambria"/>
              <a:cs typeface="Cambria"/>
            </a:endParaRPr>
          </a:p>
          <a:p>
            <a:pPr marL="731116">
              <a:lnSpc>
                <a:spcPts val="1628"/>
              </a:lnSpc>
            </a:pPr>
            <a:r>
              <a:rPr sz="1500" spc="49" dirty="0">
                <a:latin typeface="Cambria"/>
                <a:cs typeface="Cambria"/>
              </a:rPr>
              <a:t>terjadi</a:t>
            </a:r>
            <a:r>
              <a:rPr sz="1500" spc="72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perubahan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pekerjaan</a:t>
            </a:r>
            <a:endParaRPr sz="1500" dirty="0">
              <a:latin typeface="Cambria"/>
              <a:cs typeface="Cambria"/>
            </a:endParaRPr>
          </a:p>
          <a:p>
            <a:pPr marL="421688" indent="-410291">
              <a:lnSpc>
                <a:spcPts val="1956"/>
              </a:lnSpc>
              <a:buClr>
                <a:srgbClr val="FE8637"/>
              </a:buClr>
              <a:buSzPct val="70000"/>
              <a:buAutoNum type="alphaLcPeriod" startAt="17"/>
              <a:tabLst>
                <a:tab pos="421118" algn="l"/>
                <a:tab pos="421688" algn="l"/>
              </a:tabLst>
            </a:pPr>
            <a:r>
              <a:rPr spc="99" dirty="0">
                <a:latin typeface="Cambria"/>
                <a:cs typeface="Cambria"/>
              </a:rPr>
              <a:t>Budaya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dan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58" dirty="0">
                <a:latin typeface="Cambria"/>
                <a:cs typeface="Cambria"/>
              </a:rPr>
              <a:t>motivasi</a:t>
            </a:r>
            <a:r>
              <a:rPr spc="85" dirty="0">
                <a:latin typeface="Cambria"/>
                <a:cs typeface="Cambria"/>
              </a:rPr>
              <a:t> </a:t>
            </a:r>
            <a:r>
              <a:rPr spc="45" dirty="0">
                <a:latin typeface="Cambria"/>
                <a:cs typeface="Cambria"/>
              </a:rPr>
              <a:t>karyawan/tim</a:t>
            </a:r>
            <a:endParaRPr dirty="0">
              <a:latin typeface="Cambria"/>
              <a:cs typeface="Cambria"/>
            </a:endParaRPr>
          </a:p>
          <a:p>
            <a:pPr marL="679830" marR="324244" lvl="1" indent="-256432">
              <a:lnSpc>
                <a:spcPts val="1650"/>
              </a:lnSpc>
              <a:spcBef>
                <a:spcPts val="117"/>
              </a:spcBef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85" dirty="0">
                <a:latin typeface="Cambria"/>
                <a:cs typeface="Cambria"/>
              </a:rPr>
              <a:t>Kembangkan</a:t>
            </a:r>
            <a:r>
              <a:rPr sz="1500" spc="121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budaya</a:t>
            </a:r>
            <a:r>
              <a:rPr sz="1500" spc="117" dirty="0">
                <a:latin typeface="Cambria"/>
                <a:cs typeface="Cambria"/>
              </a:rPr>
              <a:t> </a:t>
            </a:r>
            <a:r>
              <a:rPr sz="1500" spc="85" dirty="0">
                <a:latin typeface="Cambria"/>
                <a:cs typeface="Cambria"/>
              </a:rPr>
              <a:t>untuk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menghentikan</a:t>
            </a:r>
            <a:r>
              <a:rPr sz="1500" spc="112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pekerjaan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apabila </a:t>
            </a:r>
            <a:r>
              <a:rPr sz="1500" spc="-323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tidak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selamat</a:t>
            </a:r>
            <a:endParaRPr sz="1500" dirty="0">
              <a:latin typeface="Cambria"/>
              <a:cs typeface="Cambria"/>
            </a:endParaRPr>
          </a:p>
          <a:p>
            <a:pPr marL="679830" lvl="1" indent="-257002">
              <a:lnSpc>
                <a:spcPts val="1526"/>
              </a:lnSpc>
              <a:buClr>
                <a:srgbClr val="FE8637"/>
              </a:buClr>
              <a:buSzPct val="79411"/>
              <a:buFont typeface="Wingdings"/>
              <a:buChar char=""/>
              <a:tabLst>
                <a:tab pos="679830" algn="l"/>
                <a:tab pos="680400" algn="l"/>
              </a:tabLst>
            </a:pPr>
            <a:r>
              <a:rPr sz="1500" spc="49" dirty="0">
                <a:latin typeface="Cambria"/>
                <a:cs typeface="Cambria"/>
              </a:rPr>
              <a:t>Review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tim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kerja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yang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sudah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85" dirty="0">
                <a:latin typeface="Cambria"/>
                <a:cs typeface="Cambria"/>
              </a:rPr>
              <a:t>lama</a:t>
            </a:r>
            <a:r>
              <a:rPr sz="1500" spc="112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bersama,</a:t>
            </a:r>
            <a:r>
              <a:rPr sz="1500" spc="108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karena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45" dirty="0">
                <a:latin typeface="Cambria"/>
                <a:cs typeface="Cambria"/>
              </a:rPr>
              <a:t>cenderung</a:t>
            </a:r>
            <a:endParaRPr sz="1500" dirty="0">
              <a:latin typeface="Cambria"/>
              <a:cs typeface="Cambria"/>
            </a:endParaRPr>
          </a:p>
          <a:p>
            <a:pPr marL="679830">
              <a:lnSpc>
                <a:spcPts val="1740"/>
              </a:lnSpc>
            </a:pPr>
            <a:r>
              <a:rPr sz="1500" spc="63" dirty="0">
                <a:latin typeface="Cambria"/>
                <a:cs typeface="Cambria"/>
              </a:rPr>
              <a:t>menimbulkan</a:t>
            </a:r>
            <a:r>
              <a:rPr sz="1500" spc="102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rasa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45" dirty="0">
                <a:latin typeface="Cambria"/>
                <a:cs typeface="Cambria"/>
              </a:rPr>
              <a:t>percaya</a:t>
            </a:r>
            <a:r>
              <a:rPr sz="1500" spc="90" dirty="0">
                <a:latin typeface="Cambria"/>
                <a:cs typeface="Cambria"/>
              </a:rPr>
              <a:t> </a:t>
            </a:r>
            <a:r>
              <a:rPr sz="1500" spc="40" dirty="0">
                <a:latin typeface="Cambria"/>
                <a:cs typeface="Cambria"/>
              </a:rPr>
              <a:t>diri</a:t>
            </a:r>
            <a:r>
              <a:rPr sz="1500" spc="76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yang</a:t>
            </a:r>
            <a:r>
              <a:rPr sz="1500" spc="99" dirty="0">
                <a:latin typeface="Cambria"/>
                <a:cs typeface="Cambria"/>
              </a:rPr>
              <a:t> </a:t>
            </a:r>
            <a:r>
              <a:rPr sz="1500" spc="45" dirty="0">
                <a:latin typeface="Cambria"/>
                <a:cs typeface="Cambria"/>
              </a:rPr>
              <a:t>berlebihan</a:t>
            </a:r>
            <a:endParaRPr sz="1500" dirty="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20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18834526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3" y="762000"/>
            <a:ext cx="5210464" cy="560294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pc="81" dirty="0">
                <a:latin typeface="Cambria"/>
                <a:cs typeface="Cambria"/>
              </a:rPr>
              <a:t>Mencegah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224" dirty="0">
                <a:latin typeface="Cambria"/>
                <a:cs typeface="Cambria"/>
              </a:rPr>
              <a:t>&amp;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menanggulangi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kecelakaan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yg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lain:</a:t>
            </a:r>
            <a:endParaRPr dirty="0">
              <a:latin typeface="Cambria"/>
              <a:cs typeface="Cambria"/>
            </a:endParaRPr>
          </a:p>
          <a:p>
            <a:pPr marL="11397">
              <a:tabLst>
                <a:tab pos="421118" algn="l"/>
              </a:tabLst>
            </a:pPr>
            <a:r>
              <a:rPr sz="1300" spc="45" dirty="0">
                <a:solidFill>
                  <a:srgbClr val="FE8637"/>
                </a:solidFill>
                <a:latin typeface="Cambria"/>
                <a:cs typeface="Cambria"/>
              </a:rPr>
              <a:t>1.	</a:t>
            </a:r>
            <a:r>
              <a:rPr spc="76" dirty="0">
                <a:latin typeface="Cambria"/>
                <a:cs typeface="Cambria"/>
              </a:rPr>
              <a:t>Pencegahan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kecelakaan</a:t>
            </a:r>
            <a:endParaRPr dirty="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20568" y="1447800"/>
            <a:ext cx="6759401" cy="3214949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319115" indent="-307718">
              <a:spcBef>
                <a:spcPts val="90"/>
              </a:spcBef>
              <a:buClr>
                <a:srgbClr val="FE8637"/>
              </a:buClr>
              <a:buSzPct val="77777"/>
              <a:buAutoNum type="alphaLcPeriod"/>
              <a:tabLst>
                <a:tab pos="318546" algn="l"/>
                <a:tab pos="319115" algn="l"/>
              </a:tabLst>
            </a:pPr>
            <a:r>
              <a:rPr sz="1600" dirty="0">
                <a:latin typeface="Times New Roman"/>
                <a:cs typeface="Times New Roman"/>
              </a:rPr>
              <a:t>Menerapkan</a:t>
            </a:r>
            <a:r>
              <a:rPr sz="1600" spc="-5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peraturan</a:t>
            </a:r>
            <a:r>
              <a:rPr sz="1600" spc="-36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perundangan</a:t>
            </a:r>
            <a:r>
              <a:rPr sz="1600" spc="-67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dengan</a:t>
            </a:r>
            <a:r>
              <a:rPr sz="1600" spc="-27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penuh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disiplin</a:t>
            </a:r>
            <a:endParaRPr sz="1600" dirty="0">
              <a:latin typeface="Times New Roman"/>
              <a:cs typeface="Times New Roman"/>
            </a:endParaRPr>
          </a:p>
          <a:p>
            <a:pPr marL="319115" indent="-307718">
              <a:buClr>
                <a:srgbClr val="FE8637"/>
              </a:buClr>
              <a:buSzPct val="77777"/>
              <a:buAutoNum type="alphaLcPeriod"/>
              <a:tabLst>
                <a:tab pos="318546" algn="l"/>
                <a:tab pos="319115" algn="l"/>
              </a:tabLst>
            </a:pPr>
            <a:r>
              <a:rPr sz="1600" dirty="0">
                <a:latin typeface="Times New Roman"/>
                <a:cs typeface="Times New Roman"/>
              </a:rPr>
              <a:t>Menerapkan</a:t>
            </a:r>
            <a:r>
              <a:rPr sz="1600" spc="-5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standarisasi</a:t>
            </a:r>
            <a:r>
              <a:rPr sz="1600" spc="-58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kerja</a:t>
            </a:r>
            <a:r>
              <a:rPr sz="1600" spc="-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-22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telah</a:t>
            </a:r>
            <a:r>
              <a:rPr sz="1600" spc="-22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digunakan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secara</a:t>
            </a:r>
            <a:r>
              <a:rPr sz="1600" spc="-36" dirty="0">
                <a:latin typeface="Times New Roman"/>
                <a:cs typeface="Times New Roman"/>
              </a:rPr>
              <a:t> </a:t>
            </a:r>
            <a:r>
              <a:rPr sz="1600" spc="4" dirty="0">
                <a:latin typeface="Times New Roman"/>
                <a:cs typeface="Times New Roman"/>
              </a:rPr>
              <a:t>resmi</a:t>
            </a:r>
            <a:endParaRPr sz="1600" dirty="0">
              <a:latin typeface="Times New Roman"/>
              <a:cs typeface="Times New Roman"/>
            </a:endParaRPr>
          </a:p>
          <a:p>
            <a:pPr marL="319115" marR="252443" indent="-307718">
              <a:buClr>
                <a:srgbClr val="FE8637"/>
              </a:buClr>
              <a:buSzPct val="77777"/>
              <a:buAutoNum type="alphaLcPeriod"/>
              <a:tabLst>
                <a:tab pos="318546" algn="l"/>
                <a:tab pos="319115" algn="l"/>
              </a:tabLst>
            </a:pPr>
            <a:r>
              <a:rPr sz="1600" spc="-4" dirty="0">
                <a:latin typeface="Times New Roman"/>
                <a:cs typeface="Times New Roman"/>
              </a:rPr>
              <a:t>Pemeriksaan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kesehatan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sebelum bekerja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(calon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pekerja)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untuk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mengetahui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apakah calon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pekerja tersebut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serasi dengan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pekerjaan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barunya,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baik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secara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fisik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maupun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mental</a:t>
            </a:r>
            <a:endParaRPr sz="1600" dirty="0">
              <a:latin typeface="Times New Roman"/>
              <a:cs typeface="Times New Roman"/>
            </a:endParaRPr>
          </a:p>
          <a:p>
            <a:pPr marL="319115" marR="4559" indent="-307718">
              <a:buClr>
                <a:srgbClr val="FE8637"/>
              </a:buClr>
              <a:buSzPct val="77777"/>
              <a:buAutoNum type="alphaLcPeriod"/>
              <a:tabLst>
                <a:tab pos="318546" algn="l"/>
                <a:tab pos="319115" algn="l"/>
              </a:tabLst>
            </a:pPr>
            <a:r>
              <a:rPr sz="1600" spc="-4" dirty="0">
                <a:latin typeface="Times New Roman"/>
                <a:cs typeface="Times New Roman"/>
              </a:rPr>
              <a:t>Pemeriksaan kesehatan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berkala/ulangan,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yaitu untuk mengeva-luasi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apakah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9" dirty="0">
                <a:latin typeface="Times New Roman"/>
                <a:cs typeface="Times New Roman"/>
              </a:rPr>
              <a:t>faktor-faktor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penyebab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itu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telah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menimbulkan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gangguan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pada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pekerja</a:t>
            </a:r>
            <a:endParaRPr sz="1600" dirty="0">
              <a:latin typeface="Times New Roman"/>
              <a:cs typeface="Times New Roman"/>
            </a:endParaRPr>
          </a:p>
          <a:p>
            <a:pPr marL="319115" indent="-307718">
              <a:buClr>
                <a:srgbClr val="FE8637"/>
              </a:buClr>
              <a:buSzPct val="77777"/>
              <a:buAutoNum type="alphaLcPeriod"/>
              <a:tabLst>
                <a:tab pos="318546" algn="l"/>
                <a:tab pos="319115" algn="l"/>
              </a:tabLst>
            </a:pPr>
            <a:r>
              <a:rPr sz="1600" dirty="0">
                <a:latin typeface="Times New Roman"/>
                <a:cs typeface="Times New Roman"/>
              </a:rPr>
              <a:t>Melakukan</a:t>
            </a:r>
            <a:r>
              <a:rPr sz="1600" spc="-5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pengawasan</a:t>
            </a:r>
            <a:r>
              <a:rPr sz="1600" spc="-67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dengan</a:t>
            </a:r>
            <a:r>
              <a:rPr sz="1600" spc="-36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baik</a:t>
            </a:r>
            <a:endParaRPr sz="1600" dirty="0">
              <a:latin typeface="Times New Roman"/>
              <a:cs typeface="Times New Roman"/>
            </a:endParaRPr>
          </a:p>
          <a:p>
            <a:pPr marL="319115" indent="-307718">
              <a:buClr>
                <a:srgbClr val="FE8637"/>
              </a:buClr>
              <a:buSzPct val="77777"/>
              <a:buAutoNum type="alphaLcPeriod"/>
              <a:tabLst>
                <a:tab pos="318546" algn="l"/>
                <a:tab pos="319115" algn="l"/>
              </a:tabLst>
            </a:pPr>
            <a:r>
              <a:rPr sz="1600" dirty="0">
                <a:latin typeface="Times New Roman"/>
                <a:cs typeface="Times New Roman"/>
              </a:rPr>
              <a:t>Memasang</a:t>
            </a:r>
            <a:r>
              <a:rPr sz="1600" spc="-6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tanda-tanda</a:t>
            </a:r>
            <a:r>
              <a:rPr sz="1600" spc="-54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peringatan</a:t>
            </a:r>
            <a:endParaRPr sz="1600" dirty="0">
              <a:latin typeface="Times New Roman"/>
              <a:cs typeface="Times New Roman"/>
            </a:endParaRPr>
          </a:p>
          <a:p>
            <a:pPr marL="319115" indent="-307718">
              <a:lnSpc>
                <a:spcPts val="1920"/>
              </a:lnSpc>
              <a:buClr>
                <a:srgbClr val="FE8637"/>
              </a:buClr>
              <a:buSzPct val="77777"/>
              <a:buAutoNum type="alphaLcPeriod"/>
              <a:tabLst>
                <a:tab pos="318546" algn="l"/>
                <a:tab pos="319115" algn="l"/>
              </a:tabLst>
            </a:pPr>
            <a:r>
              <a:rPr sz="1600" spc="-4" dirty="0">
                <a:latin typeface="Times New Roman"/>
                <a:cs typeface="Times New Roman"/>
              </a:rPr>
              <a:t>Melakukan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pendidikan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4" dirty="0">
                <a:latin typeface="Times New Roman"/>
                <a:cs typeface="Times New Roman"/>
              </a:rPr>
              <a:t>dan</a:t>
            </a:r>
            <a:r>
              <a:rPr sz="1600" spc="-1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penyuluhan</a:t>
            </a:r>
            <a:r>
              <a:rPr sz="1600" spc="-4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kepada</a:t>
            </a:r>
            <a:r>
              <a:rPr sz="1600" spc="-36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masyarakat</a:t>
            </a:r>
            <a:endParaRPr sz="1600" dirty="0">
              <a:latin typeface="Times New Roman"/>
              <a:cs typeface="Times New Roman"/>
            </a:endParaRPr>
          </a:p>
          <a:p>
            <a:pPr marL="319115" indent="-307718">
              <a:lnSpc>
                <a:spcPts val="1920"/>
              </a:lnSpc>
              <a:buClr>
                <a:srgbClr val="FE8637"/>
              </a:buClr>
              <a:buSzPct val="77777"/>
              <a:buAutoNum type="alphaLcPeriod"/>
              <a:tabLst>
                <a:tab pos="318546" algn="l"/>
                <a:tab pos="319115" algn="l"/>
              </a:tabLst>
            </a:pPr>
            <a:r>
              <a:rPr sz="1600" spc="-4" dirty="0">
                <a:latin typeface="Times New Roman"/>
                <a:cs typeface="Times New Roman"/>
              </a:rPr>
              <a:t>Pemasangan</a:t>
            </a:r>
            <a:r>
              <a:rPr sz="1600" spc="-4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label</a:t>
            </a:r>
            <a:r>
              <a:rPr sz="1600" spc="-13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dan</a:t>
            </a:r>
            <a:r>
              <a:rPr sz="1600" spc="-27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tanda</a:t>
            </a:r>
            <a:r>
              <a:rPr sz="1600" spc="-31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peringatan</a:t>
            </a:r>
            <a:endParaRPr sz="1600" dirty="0">
              <a:latin typeface="Times New Roman"/>
              <a:cs typeface="Times New Roman"/>
            </a:endParaRPr>
          </a:p>
          <a:p>
            <a:pPr marL="319115" marR="308288" indent="-307718">
              <a:lnSpc>
                <a:spcPts val="1902"/>
              </a:lnSpc>
              <a:spcBef>
                <a:spcPts val="130"/>
              </a:spcBef>
              <a:buClr>
                <a:srgbClr val="FE8637"/>
              </a:buClr>
              <a:buSzPct val="77777"/>
              <a:buAutoNum type="alphaLcPeriod"/>
              <a:tabLst>
                <a:tab pos="318546" algn="l"/>
                <a:tab pos="319115" algn="l"/>
              </a:tabLst>
            </a:pPr>
            <a:r>
              <a:rPr sz="1600" spc="-4" dirty="0">
                <a:latin typeface="Times New Roman"/>
                <a:cs typeface="Times New Roman"/>
              </a:rPr>
              <a:t>Pengolahan,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pengangkutan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dan </a:t>
            </a:r>
            <a:r>
              <a:rPr sz="1600" dirty="0">
                <a:latin typeface="Times New Roman"/>
                <a:cs typeface="Times New Roman"/>
              </a:rPr>
              <a:t>penyimpanan</a:t>
            </a:r>
            <a:r>
              <a:rPr sz="1600" spc="-4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harus</a:t>
            </a:r>
            <a:r>
              <a:rPr sz="1600" spc="-18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sesuai</a:t>
            </a:r>
            <a:r>
              <a:rPr sz="1600" spc="-27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dengan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ketentuan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spc="4" dirty="0">
                <a:latin typeface="Times New Roman"/>
                <a:cs typeface="Times New Roman"/>
              </a:rPr>
              <a:t>dan</a:t>
            </a:r>
            <a:r>
              <a:rPr sz="1600" spc="-18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aturan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-31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ada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21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987173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3" y="838200"/>
            <a:ext cx="5210464" cy="560294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pc="81" dirty="0">
                <a:latin typeface="Cambria"/>
                <a:cs typeface="Cambria"/>
              </a:rPr>
              <a:t>Mencegah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224" dirty="0">
                <a:latin typeface="Cambria"/>
                <a:cs typeface="Cambria"/>
              </a:rPr>
              <a:t>&amp;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menanggulangi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kecelakaan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yg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lain:</a:t>
            </a:r>
            <a:endParaRPr dirty="0">
              <a:latin typeface="Cambria"/>
              <a:cs typeface="Cambria"/>
            </a:endParaRPr>
          </a:p>
          <a:p>
            <a:pPr marL="11397">
              <a:tabLst>
                <a:tab pos="421118" algn="l"/>
              </a:tabLst>
            </a:pPr>
            <a:r>
              <a:rPr sz="1300" spc="45" dirty="0">
                <a:solidFill>
                  <a:srgbClr val="FE8637"/>
                </a:solidFill>
                <a:latin typeface="Cambria"/>
                <a:cs typeface="Cambria"/>
              </a:rPr>
              <a:t>1.	</a:t>
            </a:r>
            <a:r>
              <a:rPr spc="76" dirty="0">
                <a:latin typeface="Cambria"/>
                <a:cs typeface="Cambria"/>
              </a:rPr>
              <a:t>Pencegahan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kecelakaan</a:t>
            </a:r>
            <a:endParaRPr dirty="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20568" y="1416703"/>
            <a:ext cx="6866775" cy="3704827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319115" marR="223950" indent="-307718">
              <a:spcBef>
                <a:spcPts val="90"/>
              </a:spcBef>
              <a:buClr>
                <a:srgbClr val="FE8637"/>
              </a:buClr>
              <a:buSzPct val="77777"/>
              <a:buAutoNum type="alphaLcPeriod" startAt="10"/>
              <a:tabLst>
                <a:tab pos="318546" algn="l"/>
                <a:tab pos="319115" algn="l"/>
              </a:tabLst>
            </a:pPr>
            <a:r>
              <a:rPr sz="1600" dirty="0">
                <a:latin typeface="Times New Roman"/>
                <a:cs typeface="Times New Roman"/>
              </a:rPr>
              <a:t>Simpanlah</a:t>
            </a:r>
            <a:r>
              <a:rPr sz="1600" spc="-4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bahan-bahan</a:t>
            </a:r>
            <a:r>
              <a:rPr sz="1600" spc="-4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berbahaya</a:t>
            </a:r>
            <a:r>
              <a:rPr sz="1600" spc="-36" dirty="0">
                <a:latin typeface="Times New Roman"/>
                <a:cs typeface="Times New Roman"/>
              </a:rPr>
              <a:t> </a:t>
            </a:r>
            <a:r>
              <a:rPr sz="1600" spc="4" dirty="0">
                <a:latin typeface="Times New Roman"/>
                <a:cs typeface="Times New Roman"/>
              </a:rPr>
              <a:t>di</a:t>
            </a:r>
            <a:r>
              <a:rPr sz="1600" spc="-18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tempat</a:t>
            </a:r>
            <a:r>
              <a:rPr sz="1600" spc="-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-18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memenuhi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syarat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keamanan</a:t>
            </a:r>
            <a:r>
              <a:rPr sz="1600" spc="-40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bagi</a:t>
            </a:r>
            <a:r>
              <a:rPr sz="1600" spc="-27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penyimpanan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bahan</a:t>
            </a:r>
            <a:r>
              <a:rPr sz="1600" spc="-36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tersebut</a:t>
            </a:r>
            <a:endParaRPr sz="1600" dirty="0">
              <a:latin typeface="Times New Roman"/>
              <a:cs typeface="Times New Roman"/>
            </a:endParaRPr>
          </a:p>
          <a:p>
            <a:pPr marL="319115" marR="43309" indent="-307718">
              <a:buClr>
                <a:srgbClr val="FE8637"/>
              </a:buClr>
              <a:buSzPct val="77777"/>
              <a:buAutoNum type="alphaLcPeriod" startAt="10"/>
              <a:tabLst>
                <a:tab pos="318546" algn="l"/>
                <a:tab pos="319115" algn="l"/>
              </a:tabLst>
            </a:pPr>
            <a:r>
              <a:rPr sz="1600" spc="-4" dirty="0">
                <a:latin typeface="Times New Roman"/>
                <a:cs typeface="Times New Roman"/>
              </a:rPr>
              <a:t>Pendidikan tentang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kesehatan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dan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keselamatan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diberikan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kepada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para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buruh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secara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kontinu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agar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mereka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tetap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waspada</a:t>
            </a:r>
            <a:r>
              <a:rPr sz="1600" spc="-9" dirty="0">
                <a:latin typeface="Times New Roman"/>
                <a:cs typeface="Times New Roman"/>
              </a:rPr>
              <a:t> dalam </a:t>
            </a:r>
            <a:r>
              <a:rPr sz="1600" spc="-4" dirty="0">
                <a:latin typeface="Times New Roman"/>
                <a:cs typeface="Times New Roman"/>
              </a:rPr>
              <a:t> menjalankan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pekerjaannya</a:t>
            </a:r>
            <a:r>
              <a:rPr sz="1600" spc="-4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  <a:p>
            <a:pPr marL="319115" indent="-307718">
              <a:buClr>
                <a:srgbClr val="FE8637"/>
              </a:buClr>
              <a:buSzPct val="77777"/>
              <a:buAutoNum type="alphaLcPeriod" startAt="10"/>
              <a:tabLst>
                <a:tab pos="318546" algn="l"/>
                <a:tab pos="319115" algn="l"/>
              </a:tabLst>
            </a:pPr>
            <a:r>
              <a:rPr sz="1600" spc="-4" dirty="0">
                <a:latin typeface="Times New Roman"/>
                <a:cs typeface="Times New Roman"/>
              </a:rPr>
              <a:t>Penggunaan</a:t>
            </a:r>
            <a:r>
              <a:rPr sz="1600" spc="-22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pakaian</a:t>
            </a:r>
            <a:r>
              <a:rPr sz="1600" spc="-18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pelindung</a:t>
            </a:r>
            <a:endParaRPr sz="1600" dirty="0">
              <a:latin typeface="Times New Roman"/>
              <a:cs typeface="Times New Roman"/>
            </a:endParaRPr>
          </a:p>
          <a:p>
            <a:pPr marL="319115" marR="4559" indent="-307718">
              <a:buClr>
                <a:srgbClr val="FE8637"/>
              </a:buClr>
              <a:buSzPct val="77777"/>
              <a:buAutoNum type="alphaLcPeriod" startAt="10"/>
              <a:tabLst>
                <a:tab pos="318546" algn="l"/>
                <a:tab pos="319115" algn="l"/>
              </a:tabLst>
            </a:pPr>
            <a:r>
              <a:rPr sz="1600" spc="-4" dirty="0">
                <a:latin typeface="Times New Roman"/>
                <a:cs typeface="Times New Roman"/>
              </a:rPr>
              <a:t>Isolasi</a:t>
            </a:r>
            <a:r>
              <a:rPr sz="1600" spc="-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terhadap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operasi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atau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proses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membahayakan,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misalnya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proses</a:t>
            </a:r>
            <a:r>
              <a:rPr sz="1600" spc="-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pencampuran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bahan kimia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berbahaya,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dan pengoperasian mesin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sangat</a:t>
            </a:r>
            <a:r>
              <a:rPr sz="1600" dirty="0">
                <a:latin typeface="Times New Roman"/>
                <a:cs typeface="Times New Roman"/>
              </a:rPr>
              <a:t> bising</a:t>
            </a:r>
            <a:r>
              <a:rPr sz="1600" dirty="0">
                <a:latin typeface="Times New Roman"/>
                <a:cs typeface="Times New Roman"/>
              </a:rPr>
              <a:t>.</a:t>
            </a:r>
          </a:p>
          <a:p>
            <a:pPr marL="319115" marR="157278" indent="-307718">
              <a:buClr>
                <a:srgbClr val="FE8637"/>
              </a:buClr>
              <a:buSzPct val="77777"/>
              <a:buAutoNum type="alphaLcPeriod" startAt="10"/>
              <a:tabLst>
                <a:tab pos="318546" algn="l"/>
                <a:tab pos="319115" algn="l"/>
              </a:tabLst>
            </a:pPr>
            <a:r>
              <a:rPr sz="1600" spc="-4" dirty="0">
                <a:latin typeface="Times New Roman"/>
                <a:cs typeface="Times New Roman"/>
              </a:rPr>
              <a:t>Pengaturan ventilasi setempat/lokal, agar bahan-bahan/gas sisa dapat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dihisap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dialirkan</a:t>
            </a:r>
            <a:r>
              <a:rPr sz="1600" spc="9" dirty="0">
                <a:latin typeface="Times New Roman"/>
                <a:cs typeface="Times New Roman"/>
              </a:rPr>
              <a:t> </a:t>
            </a:r>
            <a:r>
              <a:rPr sz="1600" spc="-18" dirty="0">
                <a:latin typeface="Times New Roman"/>
                <a:cs typeface="Times New Roman"/>
              </a:rPr>
              <a:t>keluar</a:t>
            </a:r>
            <a:r>
              <a:rPr sz="1600" spc="-18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  <a:p>
            <a:pPr marL="319115" marR="402312" indent="-307718">
              <a:buClr>
                <a:srgbClr val="FE8637"/>
              </a:buClr>
              <a:buSzPct val="77777"/>
              <a:buAutoNum type="alphaLcPeriod" startAt="10"/>
              <a:tabLst>
                <a:tab pos="318546" algn="l"/>
                <a:tab pos="319115" algn="l"/>
              </a:tabLst>
            </a:pPr>
            <a:r>
              <a:rPr sz="1600" spc="-4" dirty="0">
                <a:latin typeface="Times New Roman"/>
                <a:cs typeface="Times New Roman"/>
              </a:rPr>
              <a:t>Substitusi</a:t>
            </a:r>
            <a:r>
              <a:rPr sz="1600" spc="-13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bahan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lebih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berbahaya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dengan bahan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yang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kurang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berbahaya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atau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tidak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berbahaya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sama sekali</a:t>
            </a:r>
            <a:r>
              <a:rPr sz="1600" spc="-4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  <a:p>
            <a:pPr marL="319115" marR="185201" indent="-307718">
              <a:buClr>
                <a:srgbClr val="FE8637"/>
              </a:buClr>
              <a:buSzPct val="77777"/>
              <a:buAutoNum type="alphaLcPeriod" startAt="10"/>
              <a:tabLst>
                <a:tab pos="318546" algn="l"/>
                <a:tab pos="319115" algn="l"/>
              </a:tabLst>
            </a:pPr>
            <a:r>
              <a:rPr sz="1600" spc="-4" dirty="0">
                <a:latin typeface="Times New Roman"/>
                <a:cs typeface="Times New Roman"/>
              </a:rPr>
              <a:t>Pengadaan ventilasi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umum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untuk mengalirkan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udara</a:t>
            </a:r>
            <a:r>
              <a:rPr sz="1600" spc="-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 dalam ruang </a:t>
            </a:r>
            <a:r>
              <a:rPr sz="1600" spc="-389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kerja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sesuai dengan</a:t>
            </a:r>
            <a:r>
              <a:rPr sz="1600" spc="4" dirty="0">
                <a:latin typeface="Times New Roman"/>
                <a:cs typeface="Times New Roman"/>
              </a:rPr>
              <a:t> </a:t>
            </a:r>
            <a:r>
              <a:rPr sz="1600" spc="-4" dirty="0">
                <a:latin typeface="Times New Roman"/>
                <a:cs typeface="Times New Roman"/>
              </a:rPr>
              <a:t>kebutuhan</a:t>
            </a:r>
            <a:r>
              <a:rPr sz="1600" spc="-4" dirty="0">
                <a:latin typeface="Times New Roman"/>
                <a:cs typeface="Times New Roman"/>
              </a:rPr>
              <a:t>.</a:t>
            </a: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22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4956149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12379" y="685800"/>
            <a:ext cx="7416973" cy="3968939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pc="81" dirty="0">
                <a:latin typeface="Cambria"/>
                <a:cs typeface="Cambria"/>
              </a:rPr>
              <a:t>Mencegah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224" dirty="0">
                <a:latin typeface="Cambria"/>
                <a:cs typeface="Cambria"/>
              </a:rPr>
              <a:t>&amp;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menanggulangi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kecelakaan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yg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lain:</a:t>
            </a:r>
            <a:endParaRPr dirty="0">
              <a:latin typeface="Cambria"/>
              <a:cs typeface="Cambria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rabicPeriod" startAt="2"/>
              <a:tabLst>
                <a:tab pos="421118" algn="l"/>
                <a:tab pos="421688" algn="l"/>
              </a:tabLst>
            </a:pPr>
            <a:r>
              <a:rPr spc="94" dirty="0">
                <a:latin typeface="Cambria"/>
                <a:cs typeface="Cambria"/>
              </a:rPr>
              <a:t>Penanggulangan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kecelakaan</a:t>
            </a:r>
            <a:endParaRPr dirty="0">
              <a:latin typeface="Cambria"/>
              <a:cs typeface="Cambria"/>
            </a:endParaRPr>
          </a:p>
          <a:p>
            <a:pPr marL="731116" lvl="1" indent="-308288">
              <a:lnSpc>
                <a:spcPts val="2145"/>
              </a:lnSpc>
              <a:buClr>
                <a:srgbClr val="FE8637"/>
              </a:buClr>
              <a:buSzPct val="80000"/>
              <a:buAutoNum type="alphaLcPeriod"/>
              <a:tabLst>
                <a:tab pos="731116" algn="l"/>
                <a:tab pos="731686" algn="l"/>
              </a:tabLst>
            </a:pPr>
            <a:r>
              <a:rPr spc="90" dirty="0">
                <a:latin typeface="Cambria"/>
                <a:cs typeface="Cambria"/>
              </a:rPr>
              <a:t>Penanggulangan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kebakaran</a:t>
            </a:r>
            <a:endParaRPr dirty="0">
              <a:latin typeface="Cambria"/>
              <a:cs typeface="Cambria"/>
            </a:endParaRPr>
          </a:p>
          <a:p>
            <a:pPr marL="994387" marR="406872" lvl="2" indent="-256432">
              <a:lnSpc>
                <a:spcPts val="1723"/>
              </a:lnSpc>
              <a:spcBef>
                <a:spcPts val="49"/>
              </a:spcBef>
              <a:buClr>
                <a:srgbClr val="E0752F"/>
              </a:buClr>
              <a:buSzPct val="59375"/>
              <a:buFont typeface="Wingdings"/>
              <a:buChar char=""/>
              <a:tabLst>
                <a:tab pos="994387" algn="l"/>
                <a:tab pos="994956" algn="l"/>
              </a:tabLst>
            </a:pPr>
            <a:r>
              <a:rPr sz="1400" dirty="0">
                <a:latin typeface="Times New Roman"/>
                <a:cs typeface="Times New Roman"/>
              </a:rPr>
              <a:t>Jangan</a:t>
            </a:r>
            <a:r>
              <a:rPr sz="1400" spc="-36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membuang</a:t>
            </a:r>
            <a:r>
              <a:rPr sz="1400" spc="-54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puntung</a:t>
            </a:r>
            <a:r>
              <a:rPr sz="1400" spc="-5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rokok </a:t>
            </a:r>
            <a:r>
              <a:rPr sz="1400" spc="-4" dirty="0">
                <a:latin typeface="Times New Roman"/>
                <a:cs typeface="Times New Roman"/>
              </a:rPr>
              <a:t>yang</a:t>
            </a:r>
            <a:r>
              <a:rPr sz="1400" spc="-3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masih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menyala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 tempat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yang </a:t>
            </a:r>
            <a:r>
              <a:rPr sz="1400" spc="-345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mengandung</a:t>
            </a:r>
            <a:r>
              <a:rPr sz="1400" spc="-67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bahan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yang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mudah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terbakar</a:t>
            </a:r>
            <a:endParaRPr sz="1400" dirty="0">
              <a:latin typeface="Times New Roman"/>
              <a:cs typeface="Times New Roman"/>
            </a:endParaRPr>
          </a:p>
          <a:p>
            <a:pPr marL="994387" lvl="2" indent="-257002">
              <a:lnSpc>
                <a:spcPts val="1665"/>
              </a:lnSpc>
              <a:buClr>
                <a:srgbClr val="E0752F"/>
              </a:buClr>
              <a:buSzPct val="59375"/>
              <a:buFont typeface="Wingdings"/>
              <a:buChar char=""/>
              <a:tabLst>
                <a:tab pos="994387" algn="l"/>
                <a:tab pos="994956" algn="l"/>
              </a:tabLst>
            </a:pPr>
            <a:r>
              <a:rPr sz="1400" dirty="0">
                <a:latin typeface="Times New Roman"/>
                <a:cs typeface="Times New Roman"/>
              </a:rPr>
              <a:t>Hindarkan</a:t>
            </a:r>
            <a:r>
              <a:rPr sz="1400" spc="-67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sumber-sumber</a:t>
            </a:r>
            <a:r>
              <a:rPr sz="1400" spc="-6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menyala</a:t>
            </a:r>
            <a:r>
              <a:rPr sz="1400" spc="-3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tempat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terbuka</a:t>
            </a:r>
            <a:endParaRPr sz="1400" dirty="0">
              <a:latin typeface="Times New Roman"/>
              <a:cs typeface="Times New Roman"/>
            </a:endParaRPr>
          </a:p>
          <a:p>
            <a:pPr marL="994387" lvl="2" indent="-257002">
              <a:lnSpc>
                <a:spcPts val="1714"/>
              </a:lnSpc>
              <a:spcBef>
                <a:spcPts val="4"/>
              </a:spcBef>
              <a:buClr>
                <a:srgbClr val="E0752F"/>
              </a:buClr>
              <a:buSzPct val="59375"/>
              <a:buFont typeface="Wingdings"/>
              <a:buChar char=""/>
              <a:tabLst>
                <a:tab pos="994387" algn="l"/>
                <a:tab pos="994956" algn="l"/>
              </a:tabLst>
            </a:pPr>
            <a:r>
              <a:rPr sz="1400" dirty="0">
                <a:latin typeface="Times New Roman"/>
                <a:cs typeface="Times New Roman"/>
              </a:rPr>
              <a:t>Hindari</a:t>
            </a:r>
            <a:r>
              <a:rPr sz="1400" spc="-3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awan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debu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yang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mudah</a:t>
            </a:r>
            <a:r>
              <a:rPr sz="1400" spc="-3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meledak</a:t>
            </a:r>
            <a:endParaRPr sz="1400" dirty="0">
              <a:latin typeface="Times New Roman"/>
              <a:cs typeface="Times New Roman"/>
            </a:endParaRPr>
          </a:p>
          <a:p>
            <a:pPr marL="731116" lvl="1" indent="-308288">
              <a:lnSpc>
                <a:spcPts val="2145"/>
              </a:lnSpc>
              <a:buClr>
                <a:srgbClr val="FE8637"/>
              </a:buClr>
              <a:buSzPct val="80000"/>
              <a:buAutoNum type="alphaLcPeriod"/>
              <a:tabLst>
                <a:tab pos="731116" algn="l"/>
                <a:tab pos="731686" algn="l"/>
              </a:tabLst>
            </a:pPr>
            <a:r>
              <a:rPr spc="-13" dirty="0">
                <a:latin typeface="Times New Roman"/>
                <a:cs typeface="Times New Roman"/>
              </a:rPr>
              <a:t>P</a:t>
            </a:r>
            <a:r>
              <a:rPr spc="-4" dirty="0">
                <a:latin typeface="Times New Roman"/>
                <a:cs typeface="Times New Roman"/>
              </a:rPr>
              <a:t>e</a:t>
            </a:r>
            <a:r>
              <a:rPr dirty="0">
                <a:latin typeface="Times New Roman"/>
                <a:cs typeface="Times New Roman"/>
              </a:rPr>
              <a:t>nanggulang</a:t>
            </a:r>
            <a:r>
              <a:rPr spc="-9" dirty="0">
                <a:latin typeface="Times New Roman"/>
                <a:cs typeface="Times New Roman"/>
              </a:rPr>
              <a:t>a</a:t>
            </a:r>
            <a:r>
              <a:rPr spc="-4" dirty="0">
                <a:latin typeface="Times New Roman"/>
                <a:cs typeface="Times New Roman"/>
              </a:rPr>
              <a:t>n</a:t>
            </a:r>
            <a:r>
              <a:rPr spc="-72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K</a:t>
            </a:r>
            <a:r>
              <a:rPr dirty="0">
                <a:latin typeface="Times New Roman"/>
                <a:cs typeface="Times New Roman"/>
              </a:rPr>
              <a:t>ebakara</a:t>
            </a:r>
            <a:r>
              <a:rPr spc="-4" dirty="0">
                <a:latin typeface="Times New Roman"/>
                <a:cs typeface="Times New Roman"/>
              </a:rPr>
              <a:t>n</a:t>
            </a:r>
            <a:r>
              <a:rPr spc="-130" dirty="0">
                <a:latin typeface="Times New Roman"/>
                <a:cs typeface="Times New Roman"/>
              </a:rPr>
              <a:t> </a:t>
            </a:r>
            <a:r>
              <a:rPr spc="-31" dirty="0">
                <a:latin typeface="Times New Roman"/>
                <a:cs typeface="Times New Roman"/>
              </a:rPr>
              <a:t>A</a:t>
            </a:r>
            <a:r>
              <a:rPr spc="-4" dirty="0">
                <a:latin typeface="Times New Roman"/>
                <a:cs typeface="Times New Roman"/>
              </a:rPr>
              <a:t>k</a:t>
            </a:r>
            <a:r>
              <a:rPr dirty="0">
                <a:latin typeface="Times New Roman"/>
                <a:cs typeface="Times New Roman"/>
              </a:rPr>
              <a:t>iba</a:t>
            </a:r>
            <a:r>
              <a:rPr spc="-4" dirty="0">
                <a:latin typeface="Times New Roman"/>
                <a:cs typeface="Times New Roman"/>
              </a:rPr>
              <a:t>t</a:t>
            </a:r>
            <a:r>
              <a:rPr spc="-31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Inst</a:t>
            </a:r>
            <a:r>
              <a:rPr spc="-9" dirty="0">
                <a:latin typeface="Times New Roman"/>
                <a:cs typeface="Times New Roman"/>
              </a:rPr>
              <a:t>al</a:t>
            </a:r>
            <a:r>
              <a:rPr dirty="0">
                <a:latin typeface="Times New Roman"/>
                <a:cs typeface="Times New Roman"/>
              </a:rPr>
              <a:t>a</a:t>
            </a:r>
            <a:r>
              <a:rPr spc="-9" dirty="0">
                <a:latin typeface="Times New Roman"/>
                <a:cs typeface="Times New Roman"/>
              </a:rPr>
              <a:t>s</a:t>
            </a:r>
            <a:r>
              <a:rPr spc="-4" dirty="0">
                <a:latin typeface="Times New Roman"/>
                <a:cs typeface="Times New Roman"/>
              </a:rPr>
              <a:t>i</a:t>
            </a:r>
            <a:r>
              <a:rPr spc="-5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</a:t>
            </a:r>
            <a:r>
              <a:rPr dirty="0">
                <a:latin typeface="Times New Roman"/>
                <a:cs typeface="Times New Roman"/>
              </a:rPr>
              <a:t>ist</a:t>
            </a:r>
            <a:r>
              <a:rPr spc="-13" dirty="0">
                <a:latin typeface="Times New Roman"/>
                <a:cs typeface="Times New Roman"/>
              </a:rPr>
              <a:t>r</a:t>
            </a:r>
            <a:r>
              <a:rPr dirty="0">
                <a:latin typeface="Times New Roman"/>
                <a:cs typeface="Times New Roman"/>
              </a:rPr>
              <a:t>i</a:t>
            </a:r>
            <a:r>
              <a:rPr spc="-4" dirty="0">
                <a:latin typeface="Times New Roman"/>
                <a:cs typeface="Times New Roman"/>
              </a:rPr>
              <a:t>k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da</a:t>
            </a:r>
            <a:r>
              <a:rPr spc="-4" dirty="0">
                <a:latin typeface="Times New Roman"/>
                <a:cs typeface="Times New Roman"/>
              </a:rPr>
              <a:t>n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13" dirty="0">
                <a:latin typeface="Times New Roman"/>
                <a:cs typeface="Times New Roman"/>
              </a:rPr>
              <a:t>P</a:t>
            </a:r>
            <a:r>
              <a:rPr dirty="0">
                <a:latin typeface="Times New Roman"/>
                <a:cs typeface="Times New Roman"/>
              </a:rPr>
              <a:t>etir</a:t>
            </a:r>
            <a:endParaRPr dirty="0">
              <a:latin typeface="Times New Roman"/>
              <a:cs typeface="Times New Roman"/>
            </a:endParaRPr>
          </a:p>
          <a:p>
            <a:pPr marL="928854" lvl="2" indent="-164686">
              <a:spcBef>
                <a:spcPts val="112"/>
              </a:spcBef>
              <a:buClr>
                <a:srgbClr val="E0752F"/>
              </a:buClr>
              <a:buSzPct val="59375"/>
              <a:buFont typeface="Wingdings"/>
              <a:buChar char=""/>
              <a:tabLst>
                <a:tab pos="929424" algn="l"/>
              </a:tabLst>
            </a:pPr>
            <a:r>
              <a:rPr sz="1400" spc="-4" dirty="0">
                <a:latin typeface="Times New Roman"/>
                <a:cs typeface="Times New Roman"/>
              </a:rPr>
              <a:t>Buat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instalasi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listrik</a:t>
            </a:r>
            <a:r>
              <a:rPr sz="1400" spc="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sesuai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dengan</a:t>
            </a:r>
            <a:r>
              <a:rPr sz="1400" spc="-36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aturan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yang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berlaku</a:t>
            </a:r>
            <a:endParaRPr sz="1400" dirty="0">
              <a:latin typeface="Times New Roman"/>
              <a:cs typeface="Times New Roman"/>
            </a:endParaRPr>
          </a:p>
          <a:p>
            <a:pPr marL="928854" lvl="2" indent="-164686">
              <a:spcBef>
                <a:spcPts val="260"/>
              </a:spcBef>
              <a:buClr>
                <a:srgbClr val="E0752F"/>
              </a:buClr>
              <a:buSzPct val="59375"/>
              <a:buFont typeface="Wingdings"/>
              <a:buChar char=""/>
              <a:tabLst>
                <a:tab pos="929424" algn="l"/>
              </a:tabLst>
            </a:pPr>
            <a:r>
              <a:rPr sz="1400" dirty="0">
                <a:latin typeface="Times New Roman"/>
                <a:cs typeface="Times New Roman"/>
              </a:rPr>
              <a:t>Gunakan</a:t>
            </a:r>
            <a:r>
              <a:rPr sz="1400" spc="-5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sekering/MCB</a:t>
            </a:r>
            <a:r>
              <a:rPr sz="1400" spc="-67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sesuai</a:t>
            </a:r>
            <a:r>
              <a:rPr sz="1400" spc="-27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dengan</a:t>
            </a:r>
            <a:r>
              <a:rPr sz="1400" spc="-36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ukuran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yang</a:t>
            </a:r>
            <a:r>
              <a:rPr sz="1400" spc="-3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diperlukan</a:t>
            </a:r>
            <a:endParaRPr sz="1400" dirty="0">
              <a:latin typeface="Times New Roman"/>
              <a:cs typeface="Times New Roman"/>
            </a:endParaRPr>
          </a:p>
          <a:p>
            <a:pPr marL="928854" lvl="2" indent="-164686">
              <a:spcBef>
                <a:spcPts val="256"/>
              </a:spcBef>
              <a:buClr>
                <a:srgbClr val="E0752F"/>
              </a:buClr>
              <a:buSzPct val="59375"/>
              <a:buFont typeface="Wingdings"/>
              <a:buChar char=""/>
              <a:tabLst>
                <a:tab pos="929424" algn="l"/>
              </a:tabLst>
            </a:pPr>
            <a:r>
              <a:rPr sz="1400" dirty="0">
                <a:latin typeface="Times New Roman"/>
                <a:cs typeface="Times New Roman"/>
              </a:rPr>
              <a:t>Gunakan</a:t>
            </a:r>
            <a:r>
              <a:rPr sz="1400" spc="-5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kabel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yang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berstandar</a:t>
            </a:r>
            <a:r>
              <a:rPr sz="1400" spc="-49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keamanan</a:t>
            </a:r>
            <a:r>
              <a:rPr sz="1400" spc="-36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yang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baik</a:t>
            </a:r>
            <a:endParaRPr sz="1400" dirty="0">
              <a:latin typeface="Times New Roman"/>
              <a:cs typeface="Times New Roman"/>
            </a:endParaRPr>
          </a:p>
          <a:p>
            <a:pPr marL="928854" lvl="2" indent="-164686">
              <a:spcBef>
                <a:spcPts val="260"/>
              </a:spcBef>
              <a:buClr>
                <a:srgbClr val="E0752F"/>
              </a:buClr>
              <a:buSzPct val="59375"/>
              <a:buFont typeface="Wingdings"/>
              <a:buChar char=""/>
              <a:tabLst>
                <a:tab pos="929424" algn="l"/>
              </a:tabLst>
            </a:pPr>
            <a:r>
              <a:rPr sz="1400" dirty="0">
                <a:latin typeface="Times New Roman"/>
                <a:cs typeface="Times New Roman"/>
              </a:rPr>
              <a:t>Ganti</a:t>
            </a:r>
            <a:r>
              <a:rPr sz="1400" spc="-27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kabel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yang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telah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usang</a:t>
            </a:r>
            <a:r>
              <a:rPr sz="1400" spc="-36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atau</a:t>
            </a:r>
            <a:r>
              <a:rPr sz="1400" spc="-4" dirty="0">
                <a:latin typeface="Times New Roman"/>
                <a:cs typeface="Times New Roman"/>
              </a:rPr>
              <a:t> cacat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pd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instalasi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atau</a:t>
            </a:r>
            <a:r>
              <a:rPr sz="1400" dirty="0">
                <a:latin typeface="Times New Roman"/>
                <a:cs typeface="Times New Roman"/>
              </a:rPr>
              <a:t> peralatan</a:t>
            </a:r>
            <a:r>
              <a:rPr sz="1400" spc="-27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listrik</a:t>
            </a:r>
            <a:r>
              <a:rPr sz="1400" spc="22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lain</a:t>
            </a:r>
            <a:endParaRPr sz="1400" dirty="0">
              <a:latin typeface="Times New Roman"/>
              <a:cs typeface="Times New Roman"/>
            </a:endParaRPr>
          </a:p>
          <a:p>
            <a:pPr marL="928854" lvl="2" indent="-164686">
              <a:spcBef>
                <a:spcPts val="256"/>
              </a:spcBef>
              <a:buClr>
                <a:srgbClr val="E0752F"/>
              </a:buClr>
              <a:buSzPct val="59375"/>
              <a:buFont typeface="Wingdings"/>
              <a:buChar char=""/>
              <a:tabLst>
                <a:tab pos="929424" algn="l"/>
              </a:tabLst>
            </a:pPr>
            <a:r>
              <a:rPr sz="1400" dirty="0">
                <a:latin typeface="Times New Roman"/>
                <a:cs typeface="Times New Roman"/>
              </a:rPr>
              <a:t>Hindari</a:t>
            </a:r>
            <a:r>
              <a:rPr sz="1400" spc="-27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percabangan</a:t>
            </a:r>
            <a:r>
              <a:rPr sz="1400" spc="-7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sambungan</a:t>
            </a:r>
            <a:r>
              <a:rPr sz="1400" spc="-67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antar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rumah</a:t>
            </a:r>
            <a:endParaRPr sz="1400" dirty="0">
              <a:latin typeface="Times New Roman"/>
              <a:cs typeface="Times New Roman"/>
            </a:endParaRPr>
          </a:p>
          <a:p>
            <a:pPr marL="928854" marR="4559" lvl="2" indent="-164117">
              <a:lnSpc>
                <a:spcPct val="114999"/>
              </a:lnSpc>
              <a:buClr>
                <a:srgbClr val="E0752F"/>
              </a:buClr>
              <a:buSzPct val="59375"/>
              <a:buFont typeface="Wingdings"/>
              <a:buChar char=""/>
              <a:tabLst>
                <a:tab pos="929424" algn="l"/>
              </a:tabLst>
            </a:pPr>
            <a:r>
              <a:rPr sz="1400" dirty="0">
                <a:latin typeface="Times New Roman"/>
                <a:cs typeface="Times New Roman"/>
              </a:rPr>
              <a:t>Lakukan</a:t>
            </a:r>
            <a:r>
              <a:rPr sz="1400" spc="23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pengukuran</a:t>
            </a:r>
            <a:r>
              <a:rPr sz="1400" spc="23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kontinuitas</a:t>
            </a:r>
            <a:r>
              <a:rPr sz="1400" spc="247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penghantar,</a:t>
            </a:r>
            <a:r>
              <a:rPr sz="1400" spc="24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tahanan</a:t>
            </a:r>
            <a:r>
              <a:rPr sz="1400" spc="238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isolasi,</a:t>
            </a:r>
            <a:r>
              <a:rPr sz="1400" spc="242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dan</a:t>
            </a:r>
            <a:r>
              <a:rPr sz="1400" spc="23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tahanan </a:t>
            </a:r>
            <a:r>
              <a:rPr sz="1400" spc="-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pentanahan</a:t>
            </a:r>
            <a:r>
              <a:rPr sz="1400" spc="-76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secara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berkala</a:t>
            </a:r>
            <a:endParaRPr sz="1400" dirty="0">
              <a:latin typeface="Times New Roman"/>
              <a:cs typeface="Times New Roman"/>
            </a:endParaRPr>
          </a:p>
          <a:p>
            <a:pPr marL="928854" lvl="2" indent="-164686">
              <a:spcBef>
                <a:spcPts val="260"/>
              </a:spcBef>
              <a:buClr>
                <a:srgbClr val="E0752F"/>
              </a:buClr>
              <a:buSzPct val="59375"/>
              <a:buFont typeface="Wingdings"/>
              <a:buChar char=""/>
              <a:tabLst>
                <a:tab pos="929424" algn="l"/>
              </a:tabLst>
            </a:pPr>
            <a:r>
              <a:rPr sz="1400" dirty="0">
                <a:latin typeface="Times New Roman"/>
                <a:cs typeface="Times New Roman"/>
              </a:rPr>
              <a:t>Gunakan</a:t>
            </a:r>
            <a:r>
              <a:rPr sz="1400" spc="-54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instalasi</a:t>
            </a:r>
            <a:r>
              <a:rPr sz="1400" spc="247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penyalur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petir</a:t>
            </a:r>
            <a:r>
              <a:rPr sz="1400" dirty="0">
                <a:latin typeface="Times New Roman"/>
                <a:cs typeface="Times New Roman"/>
              </a:rPr>
              <a:t> sesuai</a:t>
            </a:r>
            <a:r>
              <a:rPr sz="1400" spc="-31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standa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23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0437360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4" y="579343"/>
            <a:ext cx="6636905" cy="2548218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pc="81" dirty="0">
                <a:latin typeface="Cambria"/>
                <a:cs typeface="Cambria"/>
              </a:rPr>
              <a:t>Mencegah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224" dirty="0">
                <a:latin typeface="Cambria"/>
                <a:cs typeface="Cambria"/>
              </a:rPr>
              <a:t>&amp;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menanggulangi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kecelakaan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yg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lain:</a:t>
            </a:r>
            <a:endParaRPr dirty="0">
              <a:latin typeface="Cambria"/>
              <a:cs typeface="Cambria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rabicPeriod" startAt="2"/>
              <a:tabLst>
                <a:tab pos="421118" algn="l"/>
                <a:tab pos="421688" algn="l"/>
              </a:tabLst>
            </a:pPr>
            <a:r>
              <a:rPr spc="94" dirty="0">
                <a:latin typeface="Cambria"/>
                <a:cs typeface="Cambria"/>
              </a:rPr>
              <a:t>Penanggulangan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kecelakaan</a:t>
            </a:r>
            <a:endParaRPr dirty="0">
              <a:latin typeface="Cambria"/>
              <a:cs typeface="Cambria"/>
            </a:endParaRPr>
          </a:p>
          <a:p>
            <a:pPr marL="833689" lvl="1" indent="-410860">
              <a:buClr>
                <a:srgbClr val="FE8637"/>
              </a:buClr>
              <a:buSzPct val="80000"/>
              <a:buAutoNum type="alphaLcPeriod" startAt="3"/>
              <a:tabLst>
                <a:tab pos="833689" algn="l"/>
                <a:tab pos="834259" algn="l"/>
              </a:tabLst>
            </a:pPr>
            <a:r>
              <a:rPr spc="94" dirty="0">
                <a:latin typeface="Cambria"/>
                <a:cs typeface="Cambria"/>
              </a:rPr>
              <a:t>Penanggulangan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kecelakaan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45" dirty="0">
                <a:latin typeface="Cambria"/>
                <a:cs typeface="Cambria"/>
              </a:rPr>
              <a:t>di</a:t>
            </a:r>
            <a:r>
              <a:rPr spc="90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dalam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72" dirty="0">
                <a:latin typeface="Cambria"/>
                <a:cs typeface="Cambria"/>
              </a:rPr>
              <a:t>lift</a:t>
            </a:r>
            <a:endParaRPr dirty="0">
              <a:latin typeface="Cambria"/>
              <a:cs typeface="Cambria"/>
            </a:endParaRPr>
          </a:p>
          <a:p>
            <a:pPr marL="1078724" marR="334501" lvl="2" indent="-256432">
              <a:spcBef>
                <a:spcPts val="9"/>
              </a:spcBef>
              <a:buClr>
                <a:srgbClr val="E0752F"/>
              </a:buClr>
              <a:buSzPct val="59375"/>
              <a:buFont typeface="Wingdings"/>
              <a:buChar char=""/>
              <a:tabLst>
                <a:tab pos="1078724" algn="l"/>
                <a:tab pos="1079294" algn="l"/>
              </a:tabLst>
            </a:pPr>
            <a:r>
              <a:rPr sz="1400" spc="81" dirty="0">
                <a:latin typeface="Cambria"/>
                <a:cs typeface="Cambria"/>
              </a:rPr>
              <a:t>Pasang</a:t>
            </a:r>
            <a:r>
              <a:rPr sz="1400" spc="72" dirty="0">
                <a:latin typeface="Cambria"/>
                <a:cs typeface="Cambria"/>
              </a:rPr>
              <a:t> </a:t>
            </a:r>
            <a:r>
              <a:rPr sz="1400" spc="54" dirty="0">
                <a:latin typeface="Cambria"/>
                <a:cs typeface="Cambria"/>
              </a:rPr>
              <a:t>rambu-rambu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63" dirty="0">
                <a:latin typeface="Cambria"/>
                <a:cs typeface="Cambria"/>
              </a:rPr>
              <a:t>dan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58" dirty="0">
                <a:latin typeface="Cambria"/>
                <a:cs typeface="Cambria"/>
              </a:rPr>
              <a:t>petunjuk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67" dirty="0">
                <a:latin typeface="Cambria"/>
                <a:cs typeface="Cambria"/>
              </a:rPr>
              <a:t>yang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72" dirty="0">
                <a:latin typeface="Cambria"/>
                <a:cs typeface="Cambria"/>
              </a:rPr>
              <a:t>mudah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dibaca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22" dirty="0">
                <a:latin typeface="Cambria"/>
                <a:cs typeface="Cambria"/>
              </a:rPr>
              <a:t>oleh </a:t>
            </a:r>
            <a:r>
              <a:rPr sz="1400" spc="-305" dirty="0">
                <a:latin typeface="Cambria"/>
                <a:cs typeface="Cambria"/>
              </a:rPr>
              <a:t> </a:t>
            </a:r>
            <a:r>
              <a:rPr sz="1400" spc="58" dirty="0">
                <a:latin typeface="Cambria"/>
                <a:cs typeface="Cambria"/>
              </a:rPr>
              <a:t>pengguna</a:t>
            </a:r>
            <a:r>
              <a:rPr sz="1400" spc="81" dirty="0">
                <a:latin typeface="Cambria"/>
                <a:cs typeface="Cambria"/>
              </a:rPr>
              <a:t> </a:t>
            </a:r>
            <a:r>
              <a:rPr sz="1400" spc="72" dirty="0">
                <a:latin typeface="Cambria"/>
                <a:cs typeface="Cambria"/>
              </a:rPr>
              <a:t>jika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45" dirty="0">
                <a:latin typeface="Cambria"/>
                <a:cs typeface="Cambria"/>
              </a:rPr>
              <a:t>terjadi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72" dirty="0">
                <a:latin typeface="Cambria"/>
                <a:cs typeface="Cambria"/>
              </a:rPr>
              <a:t>keadaan</a:t>
            </a:r>
            <a:r>
              <a:rPr sz="1400" spc="85" dirty="0">
                <a:latin typeface="Cambria"/>
                <a:cs typeface="Cambria"/>
              </a:rPr>
              <a:t> </a:t>
            </a:r>
            <a:r>
              <a:rPr sz="1400" spc="63" dirty="0">
                <a:latin typeface="Cambria"/>
                <a:cs typeface="Cambria"/>
              </a:rPr>
              <a:t>darurat</a:t>
            </a:r>
            <a:endParaRPr sz="1400" dirty="0">
              <a:latin typeface="Cambria"/>
              <a:cs typeface="Cambria"/>
            </a:endParaRPr>
          </a:p>
          <a:p>
            <a:pPr marL="1078724" lvl="2" indent="-257002">
              <a:lnSpc>
                <a:spcPts val="1695"/>
              </a:lnSpc>
              <a:buClr>
                <a:srgbClr val="E0752F"/>
              </a:buClr>
              <a:buSzPct val="59375"/>
              <a:buFont typeface="Wingdings"/>
              <a:buChar char=""/>
              <a:tabLst>
                <a:tab pos="1078724" algn="l"/>
                <a:tab pos="1079294" algn="l"/>
              </a:tabLst>
            </a:pPr>
            <a:r>
              <a:rPr sz="1400" dirty="0">
                <a:latin typeface="Times New Roman"/>
                <a:cs typeface="Times New Roman"/>
              </a:rPr>
              <a:t>Jangan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memberi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muatan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lift</a:t>
            </a:r>
            <a:r>
              <a:rPr sz="1400" spc="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melebihi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kapasitasnya</a:t>
            </a:r>
            <a:endParaRPr sz="1400" dirty="0">
              <a:latin typeface="Times New Roman"/>
              <a:cs typeface="Times New Roman"/>
            </a:endParaRPr>
          </a:p>
          <a:p>
            <a:pPr marL="1078724" lvl="2" indent="-257002">
              <a:buClr>
                <a:srgbClr val="E0752F"/>
              </a:buClr>
              <a:buSzPct val="59375"/>
              <a:buFont typeface="Wingdings"/>
              <a:buChar char=""/>
              <a:tabLst>
                <a:tab pos="1078724" algn="l"/>
                <a:tab pos="1079294" algn="l"/>
              </a:tabLst>
            </a:pPr>
            <a:r>
              <a:rPr sz="1400" dirty="0">
                <a:latin typeface="Times New Roman"/>
                <a:cs typeface="Times New Roman"/>
              </a:rPr>
              <a:t>Jangan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membawa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sumber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api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terbuka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dalam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lift</a:t>
            </a:r>
          </a:p>
          <a:p>
            <a:pPr marL="1078724" lvl="2" indent="-257002">
              <a:buClr>
                <a:srgbClr val="E0752F"/>
              </a:buClr>
              <a:buSzPct val="59375"/>
              <a:buFont typeface="Wingdings"/>
              <a:buChar char=""/>
              <a:tabLst>
                <a:tab pos="1078724" algn="l"/>
                <a:tab pos="1079294" algn="l"/>
              </a:tabLst>
            </a:pPr>
            <a:r>
              <a:rPr sz="1400" dirty="0">
                <a:latin typeface="Times New Roman"/>
                <a:cs typeface="Times New Roman"/>
              </a:rPr>
              <a:t>Jangan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merokok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dan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membuang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puntung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rokok</a:t>
            </a:r>
            <a:r>
              <a:rPr sz="1400" spc="-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di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dalam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lift</a:t>
            </a:r>
          </a:p>
          <a:p>
            <a:pPr marL="1078724" marR="4559" lvl="2" indent="-256432">
              <a:buClr>
                <a:srgbClr val="E0752F"/>
              </a:buClr>
              <a:buSzPct val="59375"/>
              <a:buFont typeface="Wingdings"/>
              <a:buChar char=""/>
              <a:tabLst>
                <a:tab pos="1078724" algn="l"/>
                <a:tab pos="1079294" algn="l"/>
              </a:tabLst>
            </a:pPr>
            <a:r>
              <a:rPr sz="1400" dirty="0">
                <a:latin typeface="Times New Roman"/>
                <a:cs typeface="Times New Roman"/>
              </a:rPr>
              <a:t>Jika terjadi</a:t>
            </a:r>
            <a:r>
              <a:rPr sz="1400" spc="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pemutusan</a:t>
            </a:r>
            <a:r>
              <a:rPr sz="1400" spc="-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aliran listrik,</a:t>
            </a:r>
            <a:r>
              <a:rPr sz="1400" spc="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maka</a:t>
            </a:r>
            <a:r>
              <a:rPr sz="1400" spc="-13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lift</a:t>
            </a:r>
            <a:r>
              <a:rPr sz="1400" spc="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akan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berhenti di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lantai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terdekat dan pintu lift segera terbuka sesaat setelah berhenti. Segera keluar </a:t>
            </a:r>
            <a:r>
              <a:rPr sz="1400" spc="-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dari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lift</a:t>
            </a:r>
            <a:r>
              <a:rPr sz="1400" spc="22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dengan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hati-hati</a:t>
            </a:r>
            <a:endParaRPr sz="14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30094" y="3154006"/>
            <a:ext cx="6070023" cy="1539688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lnSpc>
                <a:spcPts val="1817"/>
              </a:lnSpc>
              <a:spcBef>
                <a:spcPts val="85"/>
              </a:spcBef>
              <a:tabLst>
                <a:tab pos="421118" algn="l"/>
              </a:tabLst>
            </a:pPr>
            <a:r>
              <a:rPr sz="1000" spc="58" dirty="0">
                <a:solidFill>
                  <a:srgbClr val="E0752F"/>
                </a:solidFill>
                <a:latin typeface="Cambria"/>
                <a:cs typeface="Cambria"/>
              </a:rPr>
              <a:t>d.	</a:t>
            </a:r>
            <a:r>
              <a:rPr sz="1500" spc="81" dirty="0">
                <a:latin typeface="Cambria"/>
                <a:cs typeface="Cambria"/>
              </a:rPr>
              <a:t>Penanggulangan</a:t>
            </a:r>
            <a:r>
              <a:rPr sz="1500" spc="102" dirty="0">
                <a:latin typeface="Cambria"/>
                <a:cs typeface="Cambria"/>
              </a:rPr>
              <a:t> </a:t>
            </a:r>
            <a:r>
              <a:rPr sz="1500" spc="81" dirty="0">
                <a:latin typeface="Cambria"/>
                <a:cs typeface="Cambria"/>
              </a:rPr>
              <a:t>Kecelakaan</a:t>
            </a:r>
            <a:r>
              <a:rPr sz="1500" spc="108" dirty="0">
                <a:latin typeface="Cambria"/>
                <a:cs typeface="Cambria"/>
              </a:rPr>
              <a:t> </a:t>
            </a:r>
            <a:r>
              <a:rPr sz="1500" spc="54" dirty="0">
                <a:latin typeface="Cambria"/>
                <a:cs typeface="Cambria"/>
              </a:rPr>
              <a:t>terhadap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94" dirty="0">
                <a:latin typeface="Cambria"/>
                <a:cs typeface="Cambria"/>
              </a:rPr>
              <a:t>Zat </a:t>
            </a:r>
            <a:r>
              <a:rPr sz="1500" spc="72" dirty="0">
                <a:latin typeface="Cambria"/>
                <a:cs typeface="Cambria"/>
              </a:rPr>
              <a:t>Berbahaya</a:t>
            </a:r>
            <a:endParaRPr sz="1500" dirty="0">
              <a:latin typeface="Cambria"/>
              <a:cs typeface="Cambria"/>
            </a:endParaRPr>
          </a:p>
          <a:p>
            <a:pPr marL="422257" marR="4559" indent="247884">
              <a:lnSpc>
                <a:spcPts val="1723"/>
              </a:lnSpc>
              <a:spcBef>
                <a:spcPts val="45"/>
              </a:spcBef>
            </a:pPr>
            <a:r>
              <a:rPr sz="1400" dirty="0">
                <a:latin typeface="Times New Roman"/>
                <a:cs typeface="Times New Roman"/>
              </a:rPr>
              <a:t>Zat berbahaya adalah bahan-bahan </a:t>
            </a:r>
            <a:r>
              <a:rPr sz="1400" spc="-4" dirty="0">
                <a:latin typeface="Times New Roman"/>
                <a:cs typeface="Times New Roman"/>
              </a:rPr>
              <a:t>yang </a:t>
            </a:r>
            <a:r>
              <a:rPr sz="1400" spc="4" dirty="0">
                <a:latin typeface="Times New Roman"/>
                <a:cs typeface="Times New Roman"/>
              </a:rPr>
              <a:t>selama </a:t>
            </a:r>
            <a:r>
              <a:rPr sz="1400" dirty="0">
                <a:latin typeface="Times New Roman"/>
                <a:cs typeface="Times New Roman"/>
              </a:rPr>
              <a:t>pembuatannya, 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pengolahannya, pengangkutannya, penyim-panannya </a:t>
            </a:r>
            <a:r>
              <a:rPr sz="1400" spc="4" dirty="0">
                <a:latin typeface="Times New Roman"/>
                <a:cs typeface="Times New Roman"/>
              </a:rPr>
              <a:t>dan </a:t>
            </a:r>
            <a:r>
              <a:rPr sz="1400" dirty="0">
                <a:latin typeface="Times New Roman"/>
                <a:cs typeface="Times New Roman"/>
              </a:rPr>
              <a:t>penggunaannya </a:t>
            </a:r>
            <a:r>
              <a:rPr sz="1400" spc="4" dirty="0">
                <a:latin typeface="Times New Roman"/>
                <a:cs typeface="Times New Roman"/>
              </a:rPr>
              <a:t> menimbulkan</a:t>
            </a:r>
            <a:r>
              <a:rPr sz="1400" spc="-54" dirty="0">
                <a:latin typeface="Times New Roman"/>
                <a:cs typeface="Times New Roman"/>
              </a:rPr>
              <a:t> </a:t>
            </a:r>
            <a:r>
              <a:rPr sz="1400" spc="-4" dirty="0">
                <a:latin typeface="Times New Roman"/>
                <a:cs typeface="Times New Roman"/>
              </a:rPr>
              <a:t>iritasi,</a:t>
            </a:r>
            <a:r>
              <a:rPr sz="1400" spc="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kebakaran,</a:t>
            </a:r>
            <a:r>
              <a:rPr sz="1400" spc="-5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ledakan,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korosi,</a:t>
            </a:r>
            <a:r>
              <a:rPr sz="1400" spc="-27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mati</a:t>
            </a:r>
            <a:r>
              <a:rPr sz="1400" spc="9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lemas,</a:t>
            </a:r>
            <a:r>
              <a:rPr sz="1400" spc="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keracunan</a:t>
            </a:r>
            <a:r>
              <a:rPr sz="1400" spc="-5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dan </a:t>
            </a:r>
            <a:r>
              <a:rPr sz="1400" spc="-3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bahaya-bahaya </a:t>
            </a:r>
            <a:r>
              <a:rPr sz="1400" spc="-4" dirty="0">
                <a:latin typeface="Times New Roman"/>
                <a:cs typeface="Times New Roman"/>
              </a:rPr>
              <a:t>lainnya </a:t>
            </a:r>
            <a:r>
              <a:rPr sz="1400" dirty="0">
                <a:latin typeface="Times New Roman"/>
                <a:cs typeface="Times New Roman"/>
              </a:rPr>
              <a:t>terhadap gangguan </a:t>
            </a:r>
            <a:r>
              <a:rPr sz="1400" spc="4" dirty="0">
                <a:latin typeface="Times New Roman"/>
                <a:cs typeface="Times New Roman"/>
              </a:rPr>
              <a:t>kesehatan </a:t>
            </a:r>
            <a:r>
              <a:rPr sz="1400" dirty="0">
                <a:latin typeface="Times New Roman"/>
                <a:cs typeface="Times New Roman"/>
              </a:rPr>
              <a:t>orang </a:t>
            </a:r>
            <a:r>
              <a:rPr sz="1400" spc="-4" dirty="0">
                <a:latin typeface="Times New Roman"/>
                <a:cs typeface="Times New Roman"/>
              </a:rPr>
              <a:t>yang </a:t>
            </a:r>
            <a:r>
              <a:rPr sz="1400" dirty="0">
                <a:latin typeface="Times New Roman"/>
                <a:cs typeface="Times New Roman"/>
              </a:rPr>
              <a:t> bersangkutan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dengannya</a:t>
            </a:r>
            <a:r>
              <a:rPr sz="1400" spc="-4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atau</a:t>
            </a:r>
            <a:r>
              <a:rPr sz="1400" spc="-18" dirty="0">
                <a:latin typeface="Times New Roman"/>
                <a:cs typeface="Times New Roman"/>
              </a:rPr>
              <a:t> </a:t>
            </a:r>
            <a:r>
              <a:rPr sz="1400" spc="4" dirty="0">
                <a:latin typeface="Times New Roman"/>
                <a:cs typeface="Times New Roman"/>
              </a:rPr>
              <a:t>menyebabkan</a:t>
            </a:r>
            <a:r>
              <a:rPr sz="1400" spc="-85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kerusakan</a:t>
            </a:r>
            <a:r>
              <a:rPr sz="1400" spc="-58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benda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atau</a:t>
            </a:r>
            <a:r>
              <a:rPr sz="1400" spc="-4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harta</a:t>
            </a:r>
            <a:endParaRPr sz="1400" dirty="0">
              <a:latin typeface="Times New Roman"/>
              <a:cs typeface="Times New Roman"/>
            </a:endParaRPr>
          </a:p>
          <a:p>
            <a:pPr marL="422257">
              <a:lnSpc>
                <a:spcPts val="1669"/>
              </a:lnSpc>
            </a:pPr>
            <a:r>
              <a:rPr sz="1400" dirty="0">
                <a:latin typeface="Times New Roman"/>
                <a:cs typeface="Times New Roman"/>
              </a:rPr>
              <a:t>kekayaan</a:t>
            </a:r>
            <a:r>
              <a:rPr sz="1400" dirty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24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6473740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4" y="609600"/>
            <a:ext cx="7613534" cy="4063324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lnSpc>
                <a:spcPts val="2046"/>
              </a:lnSpc>
              <a:spcBef>
                <a:spcPts val="85"/>
              </a:spcBef>
            </a:pPr>
            <a:r>
              <a:rPr spc="81" dirty="0">
                <a:latin typeface="Cambria"/>
                <a:cs typeface="Cambria"/>
              </a:rPr>
              <a:t>Mencegah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224" dirty="0">
                <a:latin typeface="Cambria"/>
                <a:cs typeface="Cambria"/>
              </a:rPr>
              <a:t>&amp;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menanggulangi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kecelakaan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yg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76" dirty="0">
                <a:latin typeface="Cambria"/>
                <a:cs typeface="Cambria"/>
              </a:rPr>
              <a:t>lain:</a:t>
            </a:r>
            <a:endParaRPr dirty="0">
              <a:latin typeface="Cambria"/>
              <a:cs typeface="Cambria"/>
            </a:endParaRPr>
          </a:p>
          <a:p>
            <a:pPr marL="421688" indent="-410291">
              <a:lnSpc>
                <a:spcPts val="1956"/>
              </a:lnSpc>
              <a:buClr>
                <a:srgbClr val="FE8637"/>
              </a:buClr>
              <a:buSzPct val="70000"/>
              <a:buAutoNum type="arabicPeriod" startAt="3"/>
              <a:tabLst>
                <a:tab pos="421118" algn="l"/>
                <a:tab pos="421688" algn="l"/>
              </a:tabLst>
            </a:pPr>
            <a:r>
              <a:rPr spc="85" dirty="0">
                <a:latin typeface="Cambria"/>
                <a:cs typeface="Cambria"/>
              </a:rPr>
              <a:t>Pendekatan</a:t>
            </a:r>
            <a:r>
              <a:rPr spc="99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keselamatan</a:t>
            </a:r>
            <a:r>
              <a:rPr spc="85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lain</a:t>
            </a:r>
            <a:endParaRPr dirty="0">
              <a:latin typeface="Cambria"/>
              <a:cs typeface="Cambria"/>
            </a:endParaRPr>
          </a:p>
          <a:p>
            <a:pPr marL="731116" lvl="1" indent="-308288">
              <a:lnSpc>
                <a:spcPts val="1669"/>
              </a:lnSpc>
              <a:buClr>
                <a:srgbClr val="FE8637"/>
              </a:buClr>
              <a:buSzPct val="79411"/>
              <a:buAutoNum type="alphaLcPeriod"/>
              <a:tabLst>
                <a:tab pos="731116" algn="l"/>
                <a:tab pos="731686" algn="l"/>
              </a:tabLst>
            </a:pPr>
            <a:r>
              <a:rPr sz="1500" spc="67" dirty="0">
                <a:latin typeface="Cambria"/>
                <a:cs typeface="Cambria"/>
              </a:rPr>
              <a:t>Perencanaan</a:t>
            </a:r>
            <a:endParaRPr sz="1500" dirty="0">
              <a:latin typeface="Cambria"/>
              <a:cs typeface="Cambria"/>
            </a:endParaRPr>
          </a:p>
          <a:p>
            <a:pPr marL="778983" marR="4559" indent="303160">
              <a:lnSpc>
                <a:spcPts val="1355"/>
              </a:lnSpc>
              <a:spcBef>
                <a:spcPts val="99"/>
              </a:spcBef>
            </a:pPr>
            <a:r>
              <a:rPr sz="1300" spc="67" dirty="0">
                <a:latin typeface="Cambria"/>
                <a:cs typeface="Cambria"/>
              </a:rPr>
              <a:t>Keselamatan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kerja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hendaknya</a:t>
            </a:r>
            <a:r>
              <a:rPr sz="1300" spc="54" dirty="0">
                <a:latin typeface="Cambria"/>
                <a:cs typeface="Cambria"/>
              </a:rPr>
              <a:t> sudah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diperhitungkan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sejak</a:t>
            </a:r>
            <a:r>
              <a:rPr sz="1300" spc="54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tahap 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5" dirty="0">
                <a:latin typeface="Cambria"/>
                <a:cs typeface="Cambria"/>
              </a:rPr>
              <a:t>perencanaan</a:t>
            </a:r>
            <a:r>
              <a:rPr sz="1300" spc="49" dirty="0">
                <a:latin typeface="Cambria"/>
                <a:cs typeface="Cambria"/>
              </a:rPr>
              <a:t> </a:t>
            </a:r>
            <a:r>
              <a:rPr sz="1300" spc="36" dirty="0">
                <a:latin typeface="Cambria"/>
                <a:cs typeface="Cambria"/>
              </a:rPr>
              <a:t>berdirinya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5" dirty="0">
                <a:latin typeface="Cambria"/>
                <a:cs typeface="Cambria"/>
              </a:rPr>
              <a:t>organisasi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36" dirty="0">
                <a:latin typeface="Cambria"/>
                <a:cs typeface="Cambria"/>
              </a:rPr>
              <a:t>(sekolah,</a:t>
            </a:r>
            <a:r>
              <a:rPr sz="1300" spc="49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kantor,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industri,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45" dirty="0">
                <a:latin typeface="Cambria"/>
                <a:cs typeface="Cambria"/>
              </a:rPr>
              <a:t>perusahaan). </a:t>
            </a:r>
            <a:r>
              <a:rPr sz="1300" spc="49" dirty="0">
                <a:latin typeface="Cambria"/>
                <a:cs typeface="Cambria"/>
              </a:rPr>
              <a:t> </a:t>
            </a:r>
            <a:r>
              <a:rPr sz="1300" spc="72" dirty="0">
                <a:latin typeface="Cambria"/>
                <a:cs typeface="Cambria"/>
              </a:rPr>
              <a:t>Hal-hal</a:t>
            </a:r>
            <a:r>
              <a:rPr sz="1300" spc="49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yang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36" dirty="0">
                <a:latin typeface="Cambria"/>
                <a:cs typeface="Cambria"/>
              </a:rPr>
              <a:t>perlu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diperhitungkan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63" dirty="0">
                <a:latin typeface="Cambria"/>
                <a:cs typeface="Cambria"/>
              </a:rPr>
              <a:t>antara</a:t>
            </a:r>
            <a:r>
              <a:rPr sz="1300" spc="85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lain: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lokasi,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fasilitas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penyimpanan, </a:t>
            </a:r>
            <a:r>
              <a:rPr sz="1300" spc="-265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tempat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pengolahan,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pembuangan</a:t>
            </a:r>
            <a:r>
              <a:rPr sz="1300" spc="49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limbah, </a:t>
            </a:r>
            <a:r>
              <a:rPr sz="1300" spc="45" dirty="0">
                <a:latin typeface="Cambria"/>
                <a:cs typeface="Cambria"/>
              </a:rPr>
              <a:t>penerangan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dan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sebagainya</a:t>
            </a:r>
            <a:endParaRPr sz="1300" dirty="0">
              <a:latin typeface="Cambria"/>
              <a:cs typeface="Cambria"/>
            </a:endParaRPr>
          </a:p>
          <a:p>
            <a:pPr marL="731116" lvl="1" indent="-308288">
              <a:lnSpc>
                <a:spcPts val="1557"/>
              </a:lnSpc>
              <a:buClr>
                <a:srgbClr val="FE8637"/>
              </a:buClr>
              <a:buSzPct val="79411"/>
              <a:buAutoNum type="alphaLcPeriod" startAt="2"/>
              <a:tabLst>
                <a:tab pos="731116" algn="l"/>
                <a:tab pos="731686" algn="l"/>
              </a:tabLst>
            </a:pPr>
            <a:r>
              <a:rPr sz="1500" spc="85" dirty="0">
                <a:latin typeface="Cambria"/>
                <a:cs typeface="Cambria"/>
              </a:rPr>
              <a:t>Ketatarumahtanggaan</a:t>
            </a:r>
            <a:r>
              <a:rPr sz="1500" spc="117" dirty="0">
                <a:latin typeface="Cambria"/>
                <a:cs typeface="Cambria"/>
              </a:rPr>
              <a:t> </a:t>
            </a:r>
            <a:r>
              <a:rPr sz="1500" spc="72" dirty="0">
                <a:latin typeface="Cambria"/>
                <a:cs typeface="Cambria"/>
              </a:rPr>
              <a:t>yang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67" dirty="0">
                <a:latin typeface="Cambria"/>
                <a:cs typeface="Cambria"/>
              </a:rPr>
              <a:t>baik</a:t>
            </a:r>
            <a:r>
              <a:rPr sz="1500" spc="117" dirty="0">
                <a:latin typeface="Cambria"/>
                <a:cs typeface="Cambria"/>
              </a:rPr>
              <a:t> </a:t>
            </a:r>
            <a:r>
              <a:rPr sz="1500" spc="63" dirty="0">
                <a:latin typeface="Cambria"/>
                <a:cs typeface="Cambria"/>
              </a:rPr>
              <a:t>dan</a:t>
            </a:r>
            <a:r>
              <a:rPr sz="1500" spc="94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teratur</a:t>
            </a:r>
            <a:r>
              <a:rPr sz="1500" spc="58" dirty="0">
                <a:latin typeface="Cambria"/>
                <a:cs typeface="Cambria"/>
              </a:rPr>
              <a:t>:</a:t>
            </a:r>
            <a:endParaRPr sz="1500" dirty="0">
              <a:latin typeface="Cambria"/>
              <a:cs typeface="Cambria"/>
            </a:endParaRPr>
          </a:p>
          <a:p>
            <a:pPr marL="994387" marR="178933" lvl="2" indent="-256432">
              <a:lnSpc>
                <a:spcPts val="1355"/>
              </a:lnSpc>
              <a:spcBef>
                <a:spcPts val="103"/>
              </a:spcBef>
              <a:buClr>
                <a:srgbClr val="E0752F"/>
              </a:buClr>
              <a:buSzPct val="57142"/>
              <a:buFont typeface="Wingdings"/>
              <a:buChar char=""/>
              <a:tabLst>
                <a:tab pos="994387" algn="l"/>
                <a:tab pos="994956" algn="l"/>
              </a:tabLst>
            </a:pPr>
            <a:r>
              <a:rPr sz="1300" spc="63" dirty="0">
                <a:latin typeface="Cambria"/>
                <a:cs typeface="Cambria"/>
              </a:rPr>
              <a:t>Menempatkan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barang-barang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31" dirty="0">
                <a:latin typeface="Cambria"/>
                <a:cs typeface="Cambria"/>
              </a:rPr>
              <a:t>di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tempat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yang</a:t>
            </a:r>
            <a:r>
              <a:rPr sz="1300" spc="85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semestinya,</a:t>
            </a:r>
            <a:r>
              <a:rPr sz="1300" spc="76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tidak 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menempatkan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barang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31" dirty="0">
                <a:latin typeface="Cambria"/>
                <a:cs typeface="Cambria"/>
              </a:rPr>
              <a:t>di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tempat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yang</a:t>
            </a:r>
            <a:r>
              <a:rPr sz="1300" spc="81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digunakan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67" dirty="0">
                <a:latin typeface="Cambria"/>
                <a:cs typeface="Cambria"/>
              </a:rPr>
              <a:t>untuk </a:t>
            </a:r>
            <a:r>
              <a:rPr sz="1300" spc="63" dirty="0">
                <a:latin typeface="Cambria"/>
                <a:cs typeface="Cambria"/>
              </a:rPr>
              <a:t>lalu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lintas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31" dirty="0">
                <a:latin typeface="Cambria"/>
                <a:cs typeface="Cambria"/>
              </a:rPr>
              <a:t>orang </a:t>
            </a:r>
            <a:r>
              <a:rPr sz="1300" spc="-265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dan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45" dirty="0">
                <a:latin typeface="Cambria"/>
                <a:cs typeface="Cambria"/>
              </a:rPr>
              <a:t>jalur-jalur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yang</a:t>
            </a:r>
            <a:r>
              <a:rPr sz="1300" spc="58" dirty="0">
                <a:latin typeface="Cambria"/>
                <a:cs typeface="Cambria"/>
              </a:rPr>
              <a:t> digunakan </a:t>
            </a:r>
            <a:r>
              <a:rPr sz="1300" spc="67" dirty="0">
                <a:latin typeface="Cambria"/>
                <a:cs typeface="Cambria"/>
              </a:rPr>
              <a:t>untuk </a:t>
            </a:r>
            <a:r>
              <a:rPr sz="1300" spc="49" dirty="0">
                <a:latin typeface="Cambria"/>
                <a:cs typeface="Cambria"/>
              </a:rPr>
              <a:t>penyelamatan</a:t>
            </a:r>
            <a:r>
              <a:rPr sz="1300" spc="54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darurat</a:t>
            </a:r>
            <a:endParaRPr sz="1300" dirty="0">
              <a:latin typeface="Cambria"/>
              <a:cs typeface="Cambria"/>
            </a:endParaRPr>
          </a:p>
          <a:p>
            <a:pPr marL="994387" marR="141892" lvl="2" indent="-256432">
              <a:lnSpc>
                <a:spcPts val="1355"/>
              </a:lnSpc>
              <a:spcBef>
                <a:spcPts val="4"/>
              </a:spcBef>
              <a:buClr>
                <a:srgbClr val="E0752F"/>
              </a:buClr>
              <a:buSzPct val="57142"/>
              <a:buFont typeface="Wingdings"/>
              <a:buChar char=""/>
              <a:tabLst>
                <a:tab pos="994387" algn="l"/>
                <a:tab pos="994956" algn="l"/>
              </a:tabLst>
            </a:pPr>
            <a:r>
              <a:rPr sz="1300" spc="67" dirty="0">
                <a:latin typeface="Cambria"/>
                <a:cs typeface="Cambria"/>
              </a:rPr>
              <a:t>Menjaga </a:t>
            </a:r>
            <a:r>
              <a:rPr sz="1300" spc="45" dirty="0">
                <a:latin typeface="Cambria"/>
                <a:cs typeface="Cambria"/>
              </a:rPr>
              <a:t>kebersihan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63" dirty="0">
                <a:latin typeface="Cambria"/>
                <a:cs typeface="Cambria"/>
              </a:rPr>
              <a:t>lingkungan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40" dirty="0">
                <a:latin typeface="Cambria"/>
                <a:cs typeface="Cambria"/>
              </a:rPr>
              <a:t>dari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bahan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45" dirty="0">
                <a:latin typeface="Cambria"/>
                <a:cs typeface="Cambria"/>
              </a:rPr>
              <a:t>berbahaya,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misalnya</a:t>
            </a:r>
            <a:r>
              <a:rPr sz="1300" spc="81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hindari </a:t>
            </a:r>
            <a:r>
              <a:rPr sz="1300" spc="-265" dirty="0">
                <a:latin typeface="Cambria"/>
                <a:cs typeface="Cambria"/>
              </a:rPr>
              <a:t> </a:t>
            </a:r>
            <a:r>
              <a:rPr sz="1300" spc="63" dirty="0">
                <a:latin typeface="Cambria"/>
                <a:cs typeface="Cambria"/>
              </a:rPr>
              <a:t>tumpahan </a:t>
            </a:r>
            <a:r>
              <a:rPr sz="1300" spc="18" dirty="0">
                <a:latin typeface="Cambria"/>
                <a:cs typeface="Cambria"/>
              </a:rPr>
              <a:t>oli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pada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63" dirty="0">
                <a:latin typeface="Cambria"/>
                <a:cs typeface="Cambria"/>
              </a:rPr>
              <a:t>lantai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72" dirty="0">
                <a:latin typeface="Cambria"/>
                <a:cs typeface="Cambria"/>
              </a:rPr>
              <a:t>atau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jalur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63" dirty="0">
                <a:latin typeface="Cambria"/>
                <a:cs typeface="Cambria"/>
              </a:rPr>
              <a:t>lalu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lintas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5" dirty="0">
                <a:latin typeface="Cambria"/>
                <a:cs typeface="Cambria"/>
              </a:rPr>
              <a:t>pejalan</a:t>
            </a:r>
            <a:r>
              <a:rPr sz="1300" spc="49" dirty="0">
                <a:latin typeface="Cambria"/>
                <a:cs typeface="Cambria"/>
              </a:rPr>
              <a:t> </a:t>
            </a:r>
            <a:r>
              <a:rPr sz="1300" spc="72" dirty="0">
                <a:latin typeface="Cambria"/>
                <a:cs typeface="Cambria"/>
              </a:rPr>
              <a:t>kaki</a:t>
            </a:r>
            <a:endParaRPr sz="1300" dirty="0">
              <a:latin typeface="Cambria"/>
              <a:cs typeface="Cambria"/>
            </a:endParaRPr>
          </a:p>
          <a:p>
            <a:pPr marL="731116" lvl="1" indent="-308288">
              <a:lnSpc>
                <a:spcPts val="1553"/>
              </a:lnSpc>
              <a:buClr>
                <a:srgbClr val="FE8637"/>
              </a:buClr>
              <a:buSzPct val="79411"/>
              <a:buAutoNum type="alphaLcPeriod" startAt="2"/>
              <a:tabLst>
                <a:tab pos="731116" algn="l"/>
                <a:tab pos="731686" algn="l"/>
              </a:tabLst>
            </a:pPr>
            <a:r>
              <a:rPr sz="1500" spc="99" dirty="0">
                <a:latin typeface="Cambria"/>
                <a:cs typeface="Cambria"/>
              </a:rPr>
              <a:t>Pakaian</a:t>
            </a:r>
            <a:r>
              <a:rPr sz="1500" spc="85" dirty="0">
                <a:latin typeface="Cambria"/>
                <a:cs typeface="Cambria"/>
              </a:rPr>
              <a:t> </a:t>
            </a:r>
            <a:r>
              <a:rPr sz="1500" spc="58" dirty="0">
                <a:latin typeface="Cambria"/>
                <a:cs typeface="Cambria"/>
              </a:rPr>
              <a:t>kerja</a:t>
            </a:r>
            <a:endParaRPr sz="1500" dirty="0">
              <a:latin typeface="Cambria"/>
              <a:cs typeface="Cambria"/>
            </a:endParaRPr>
          </a:p>
          <a:p>
            <a:pPr marL="994387" marR="309998" lvl="2" indent="-256432">
              <a:lnSpc>
                <a:spcPts val="1355"/>
              </a:lnSpc>
              <a:spcBef>
                <a:spcPts val="99"/>
              </a:spcBef>
              <a:buClr>
                <a:srgbClr val="E0752F"/>
              </a:buClr>
              <a:buSzPct val="57142"/>
              <a:buFont typeface="Wingdings"/>
              <a:buChar char=""/>
              <a:tabLst>
                <a:tab pos="994387" algn="l"/>
                <a:tab pos="994956" algn="l"/>
              </a:tabLst>
            </a:pPr>
            <a:r>
              <a:rPr sz="1300" spc="63" dirty="0">
                <a:latin typeface="Cambria"/>
                <a:cs typeface="Cambria"/>
              </a:rPr>
              <a:t>Hindari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63" dirty="0">
                <a:latin typeface="Cambria"/>
                <a:cs typeface="Cambria"/>
              </a:rPr>
              <a:t>pakaian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yang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terlalu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45" dirty="0">
                <a:latin typeface="Cambria"/>
                <a:cs typeface="Cambria"/>
              </a:rPr>
              <a:t>longgar,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banyak </a:t>
            </a:r>
            <a:r>
              <a:rPr sz="1300" spc="63" dirty="0">
                <a:latin typeface="Cambria"/>
                <a:cs typeface="Cambria"/>
              </a:rPr>
              <a:t>tali,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45" dirty="0">
                <a:latin typeface="Cambria"/>
                <a:cs typeface="Cambria"/>
              </a:rPr>
              <a:t>baju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36" dirty="0">
                <a:latin typeface="Cambria"/>
                <a:cs typeface="Cambria"/>
              </a:rPr>
              <a:t>berdasi,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45" dirty="0">
                <a:latin typeface="Cambria"/>
                <a:cs typeface="Cambria"/>
              </a:rPr>
              <a:t>baju </a:t>
            </a:r>
            <a:r>
              <a:rPr sz="1300" spc="49" dirty="0">
                <a:latin typeface="Cambria"/>
                <a:cs typeface="Cambria"/>
              </a:rPr>
              <a:t> </a:t>
            </a:r>
            <a:r>
              <a:rPr sz="1300" spc="31" dirty="0">
                <a:latin typeface="Cambria"/>
                <a:cs typeface="Cambria"/>
              </a:rPr>
              <a:t>sobek,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dirty="0">
                <a:latin typeface="Cambria"/>
                <a:cs typeface="Cambria"/>
              </a:rPr>
              <a:t>kunci/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gelang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berantai,</a:t>
            </a:r>
            <a:r>
              <a:rPr sz="1300" spc="63" dirty="0">
                <a:latin typeface="Cambria"/>
                <a:cs typeface="Cambria"/>
              </a:rPr>
              <a:t> jika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63" dirty="0">
                <a:latin typeface="Cambria"/>
                <a:cs typeface="Cambria"/>
              </a:rPr>
              <a:t>anda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36" dirty="0">
                <a:latin typeface="Cambria"/>
                <a:cs typeface="Cambria"/>
              </a:rPr>
              <a:t>bekerja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5" dirty="0">
                <a:latin typeface="Cambria"/>
                <a:cs typeface="Cambria"/>
              </a:rPr>
              <a:t>dengan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5" dirty="0">
                <a:latin typeface="Cambria"/>
                <a:cs typeface="Cambria"/>
              </a:rPr>
              <a:t>barabg-barang </a:t>
            </a:r>
            <a:r>
              <a:rPr sz="1300" spc="-265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yang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36" dirty="0">
                <a:latin typeface="Cambria"/>
                <a:cs typeface="Cambria"/>
              </a:rPr>
              <a:t>berputar</a:t>
            </a:r>
            <a:r>
              <a:rPr sz="1300" spc="76" dirty="0">
                <a:latin typeface="Cambria"/>
                <a:cs typeface="Cambria"/>
              </a:rPr>
              <a:t> </a:t>
            </a:r>
            <a:r>
              <a:rPr sz="1300" spc="72" dirty="0">
                <a:latin typeface="Cambria"/>
                <a:cs typeface="Cambria"/>
              </a:rPr>
              <a:t>atau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36" dirty="0">
                <a:latin typeface="Cambria"/>
                <a:cs typeface="Cambria"/>
              </a:rPr>
              <a:t>mesin-mesin</a:t>
            </a:r>
            <a:r>
              <a:rPr sz="1300" spc="90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yang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36" dirty="0">
                <a:latin typeface="Cambria"/>
                <a:cs typeface="Cambria"/>
              </a:rPr>
              <a:t>bergerak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misalnya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0" dirty="0">
                <a:latin typeface="Cambria"/>
                <a:cs typeface="Cambria"/>
              </a:rPr>
              <a:t>mesin </a:t>
            </a:r>
            <a:r>
              <a:rPr sz="1300" spc="45" dirty="0">
                <a:latin typeface="Cambria"/>
                <a:cs typeface="Cambria"/>
              </a:rPr>
              <a:t> penggiling,</a:t>
            </a:r>
            <a:r>
              <a:rPr sz="1300" spc="49" dirty="0">
                <a:latin typeface="Cambria"/>
                <a:cs typeface="Cambria"/>
              </a:rPr>
              <a:t> </a:t>
            </a:r>
            <a:r>
              <a:rPr sz="1300" spc="40" dirty="0">
                <a:latin typeface="Cambria"/>
                <a:cs typeface="Cambria"/>
              </a:rPr>
              <a:t>mesin</a:t>
            </a:r>
            <a:r>
              <a:rPr sz="1300" spc="76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pintal</a:t>
            </a:r>
            <a:endParaRPr sz="1300" dirty="0">
              <a:latin typeface="Cambria"/>
              <a:cs typeface="Cambria"/>
            </a:endParaRPr>
          </a:p>
          <a:p>
            <a:pPr marL="994387" marR="395475" lvl="2" indent="-256432">
              <a:lnSpc>
                <a:spcPts val="1355"/>
              </a:lnSpc>
              <a:spcBef>
                <a:spcPts val="9"/>
              </a:spcBef>
              <a:buClr>
                <a:srgbClr val="E0752F"/>
              </a:buClr>
              <a:buSzPct val="57142"/>
              <a:buFont typeface="Wingdings"/>
              <a:buChar char=""/>
              <a:tabLst>
                <a:tab pos="994387" algn="l"/>
                <a:tab pos="994956" algn="l"/>
              </a:tabLst>
            </a:pPr>
            <a:r>
              <a:rPr sz="1300" spc="63" dirty="0">
                <a:latin typeface="Cambria"/>
                <a:cs typeface="Cambria"/>
              </a:rPr>
              <a:t>Hindari</a:t>
            </a:r>
            <a:r>
              <a:rPr sz="1300" spc="72" dirty="0">
                <a:latin typeface="Cambria"/>
                <a:cs typeface="Cambria"/>
              </a:rPr>
              <a:t> </a:t>
            </a:r>
            <a:r>
              <a:rPr sz="1300" spc="63" dirty="0">
                <a:latin typeface="Cambria"/>
                <a:cs typeface="Cambria"/>
              </a:rPr>
              <a:t>pakaian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40" dirty="0">
                <a:latin typeface="Cambria"/>
                <a:cs typeface="Cambria"/>
              </a:rPr>
              <a:t>dari</a:t>
            </a:r>
            <a:r>
              <a:rPr sz="1300" spc="67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bahan </a:t>
            </a:r>
            <a:r>
              <a:rPr sz="1300" spc="27" dirty="0">
                <a:latin typeface="Cambria"/>
                <a:cs typeface="Cambria"/>
              </a:rPr>
              <a:t>seluloid</a:t>
            </a:r>
            <a:r>
              <a:rPr sz="1300" spc="81" dirty="0">
                <a:latin typeface="Cambria"/>
                <a:cs typeface="Cambria"/>
              </a:rPr>
              <a:t> </a:t>
            </a:r>
            <a:r>
              <a:rPr sz="1300" spc="63" dirty="0">
                <a:latin typeface="Cambria"/>
                <a:cs typeface="Cambria"/>
              </a:rPr>
              <a:t>jika anda</a:t>
            </a:r>
            <a:r>
              <a:rPr sz="1300" spc="54" dirty="0">
                <a:latin typeface="Cambria"/>
                <a:cs typeface="Cambria"/>
              </a:rPr>
              <a:t> </a:t>
            </a:r>
            <a:r>
              <a:rPr sz="1300" spc="36" dirty="0">
                <a:latin typeface="Cambria"/>
                <a:cs typeface="Cambria"/>
              </a:rPr>
              <a:t>bekerja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dengan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bahan- </a:t>
            </a:r>
            <a:r>
              <a:rPr sz="1300" spc="-265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bahan</a:t>
            </a:r>
            <a:r>
              <a:rPr sz="1300" spc="45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yang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mudah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5" dirty="0">
                <a:latin typeface="Cambria"/>
                <a:cs typeface="Cambria"/>
              </a:rPr>
              <a:t>meledak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72" dirty="0">
                <a:latin typeface="Cambria"/>
                <a:cs typeface="Cambria"/>
              </a:rPr>
              <a:t>atau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58" dirty="0">
                <a:latin typeface="Cambria"/>
                <a:cs typeface="Cambria"/>
              </a:rPr>
              <a:t>mudah</a:t>
            </a:r>
            <a:r>
              <a:rPr sz="1300" spc="63" dirty="0">
                <a:latin typeface="Cambria"/>
                <a:cs typeface="Cambria"/>
              </a:rPr>
              <a:t> </a:t>
            </a:r>
            <a:r>
              <a:rPr sz="1300" spc="49" dirty="0">
                <a:latin typeface="Cambria"/>
                <a:cs typeface="Cambria"/>
              </a:rPr>
              <a:t>terbakar</a:t>
            </a:r>
            <a:endParaRPr sz="1300" dirty="0">
              <a:latin typeface="Cambria"/>
              <a:cs typeface="Cambria"/>
            </a:endParaRPr>
          </a:p>
          <a:p>
            <a:pPr marL="994387" marR="136194" lvl="2" indent="-256432" algn="just">
              <a:lnSpc>
                <a:spcPts val="1355"/>
              </a:lnSpc>
              <a:buClr>
                <a:srgbClr val="E0752F"/>
              </a:buClr>
              <a:buSzPct val="57142"/>
              <a:buFont typeface="Wingdings"/>
              <a:buChar char=""/>
              <a:tabLst>
                <a:tab pos="994956" algn="l"/>
              </a:tabLst>
            </a:pPr>
            <a:r>
              <a:rPr sz="1300" spc="67" dirty="0">
                <a:latin typeface="Cambria"/>
                <a:cs typeface="Cambria"/>
              </a:rPr>
              <a:t>Hindari </a:t>
            </a:r>
            <a:r>
              <a:rPr sz="1300" spc="40" dirty="0">
                <a:latin typeface="Cambria"/>
                <a:cs typeface="Cambria"/>
              </a:rPr>
              <a:t>membawa </a:t>
            </a:r>
            <a:r>
              <a:rPr sz="1300" spc="72" dirty="0">
                <a:latin typeface="Cambria"/>
                <a:cs typeface="Cambria"/>
              </a:rPr>
              <a:t>atau </a:t>
            </a:r>
            <a:r>
              <a:rPr sz="1300" spc="45" dirty="0">
                <a:latin typeface="Cambria"/>
                <a:cs typeface="Cambria"/>
              </a:rPr>
              <a:t>menyimpan </a:t>
            </a:r>
            <a:r>
              <a:rPr sz="1300" spc="31" dirty="0">
                <a:latin typeface="Cambria"/>
                <a:cs typeface="Cambria"/>
              </a:rPr>
              <a:t>di </a:t>
            </a:r>
            <a:r>
              <a:rPr sz="1300" spc="49" dirty="0">
                <a:latin typeface="Cambria"/>
                <a:cs typeface="Cambria"/>
              </a:rPr>
              <a:t>kantong </a:t>
            </a:r>
            <a:r>
              <a:rPr sz="1300" spc="45" dirty="0">
                <a:latin typeface="Cambria"/>
                <a:cs typeface="Cambria"/>
              </a:rPr>
              <a:t>baju barang-barang </a:t>
            </a:r>
            <a:r>
              <a:rPr sz="1300" spc="54" dirty="0">
                <a:latin typeface="Cambria"/>
                <a:cs typeface="Cambria"/>
              </a:rPr>
              <a:t>yang </a:t>
            </a:r>
            <a:r>
              <a:rPr sz="1300" spc="58" dirty="0">
                <a:latin typeface="Cambria"/>
                <a:cs typeface="Cambria"/>
              </a:rPr>
              <a:t> </a:t>
            </a:r>
            <a:r>
              <a:rPr sz="1300" spc="54" dirty="0">
                <a:latin typeface="Cambria"/>
                <a:cs typeface="Cambria"/>
              </a:rPr>
              <a:t>runcing, </a:t>
            </a:r>
            <a:r>
              <a:rPr sz="1300" spc="36" dirty="0">
                <a:latin typeface="Cambria"/>
                <a:cs typeface="Cambria"/>
              </a:rPr>
              <a:t>benda </a:t>
            </a:r>
            <a:r>
              <a:rPr sz="1300" spc="67" dirty="0">
                <a:latin typeface="Cambria"/>
                <a:cs typeface="Cambria"/>
              </a:rPr>
              <a:t>tajam, </a:t>
            </a:r>
            <a:r>
              <a:rPr sz="1300" spc="58" dirty="0">
                <a:latin typeface="Cambria"/>
                <a:cs typeface="Cambria"/>
              </a:rPr>
              <a:t>bahan </a:t>
            </a:r>
            <a:r>
              <a:rPr sz="1300" spc="54" dirty="0">
                <a:latin typeface="Cambria"/>
                <a:cs typeface="Cambria"/>
              </a:rPr>
              <a:t>yang </a:t>
            </a:r>
            <a:r>
              <a:rPr sz="1300" spc="58" dirty="0">
                <a:latin typeface="Cambria"/>
                <a:cs typeface="Cambria"/>
              </a:rPr>
              <a:t>mudah </a:t>
            </a:r>
            <a:r>
              <a:rPr sz="1300" spc="49" dirty="0">
                <a:latin typeface="Cambria"/>
                <a:cs typeface="Cambria"/>
              </a:rPr>
              <a:t>meledak, </a:t>
            </a:r>
            <a:r>
              <a:rPr sz="1300" spc="54" dirty="0">
                <a:latin typeface="Cambria"/>
                <a:cs typeface="Cambria"/>
              </a:rPr>
              <a:t>dan </a:t>
            </a:r>
            <a:r>
              <a:rPr sz="1300" spc="72" dirty="0">
                <a:latin typeface="Cambria"/>
                <a:cs typeface="Cambria"/>
              </a:rPr>
              <a:t>atau </a:t>
            </a:r>
            <a:r>
              <a:rPr sz="1300" spc="49" dirty="0">
                <a:latin typeface="Cambria"/>
                <a:cs typeface="Cambria"/>
              </a:rPr>
              <a:t>cairan </a:t>
            </a:r>
            <a:r>
              <a:rPr sz="1300" spc="54" dirty="0">
                <a:latin typeface="Cambria"/>
                <a:cs typeface="Cambria"/>
              </a:rPr>
              <a:t>yang </a:t>
            </a:r>
            <a:r>
              <a:rPr sz="1300" spc="-265" dirty="0">
                <a:latin typeface="Cambria"/>
                <a:cs typeface="Cambria"/>
              </a:rPr>
              <a:t> </a:t>
            </a:r>
            <a:r>
              <a:rPr sz="1300" spc="63" dirty="0">
                <a:latin typeface="Cambria"/>
                <a:cs typeface="Cambria"/>
              </a:rPr>
              <a:t>mudah </a:t>
            </a:r>
            <a:r>
              <a:rPr sz="1300" spc="49" dirty="0">
                <a:latin typeface="Cambria"/>
                <a:cs typeface="Cambria"/>
              </a:rPr>
              <a:t>terbakar</a:t>
            </a:r>
            <a:endParaRPr sz="1300" dirty="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78364" y="5584776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25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4654701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364682" y="403412"/>
            <a:ext cx="34636" cy="605117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7830588" y="5446059"/>
            <a:ext cx="498764" cy="484094"/>
          </a:xfrm>
          <a:custGeom>
            <a:avLst/>
            <a:gdLst/>
            <a:ahLst/>
            <a:cxnLst/>
            <a:rect l="l" t="t" r="r" b="b"/>
            <a:pathLst>
              <a:path w="548640" h="548640">
                <a:moveTo>
                  <a:pt x="548640" y="274319"/>
                </a:moveTo>
                <a:lnTo>
                  <a:pt x="544224" y="225175"/>
                </a:lnTo>
                <a:lnTo>
                  <a:pt x="531493" y="178853"/>
                </a:lnTo>
                <a:lnTo>
                  <a:pt x="511217" y="136143"/>
                </a:lnTo>
                <a:lnTo>
                  <a:pt x="484167" y="97837"/>
                </a:lnTo>
                <a:lnTo>
                  <a:pt x="451116" y="64722"/>
                </a:lnTo>
                <a:lnTo>
                  <a:pt x="412834" y="37591"/>
                </a:lnTo>
                <a:lnTo>
                  <a:pt x="370093" y="17234"/>
                </a:lnTo>
                <a:lnTo>
                  <a:pt x="323664" y="4440"/>
                </a:lnTo>
                <a:lnTo>
                  <a:pt x="274320" y="0"/>
                </a:lnTo>
                <a:lnTo>
                  <a:pt x="225175" y="4440"/>
                </a:lnTo>
                <a:lnTo>
                  <a:pt x="178853" y="17234"/>
                </a:lnTo>
                <a:lnTo>
                  <a:pt x="136144" y="37591"/>
                </a:lnTo>
                <a:lnTo>
                  <a:pt x="97837" y="64722"/>
                </a:lnTo>
                <a:lnTo>
                  <a:pt x="64722" y="97837"/>
                </a:lnTo>
                <a:lnTo>
                  <a:pt x="37591" y="136143"/>
                </a:lnTo>
                <a:lnTo>
                  <a:pt x="17234" y="178853"/>
                </a:lnTo>
                <a:lnTo>
                  <a:pt x="4440" y="225175"/>
                </a:lnTo>
                <a:lnTo>
                  <a:pt x="0" y="274319"/>
                </a:lnTo>
                <a:lnTo>
                  <a:pt x="4440" y="323664"/>
                </a:lnTo>
                <a:lnTo>
                  <a:pt x="17234" y="370093"/>
                </a:lnTo>
                <a:lnTo>
                  <a:pt x="37592" y="412834"/>
                </a:lnTo>
                <a:lnTo>
                  <a:pt x="64722" y="451116"/>
                </a:lnTo>
                <a:lnTo>
                  <a:pt x="97837" y="484167"/>
                </a:lnTo>
                <a:lnTo>
                  <a:pt x="136144" y="511217"/>
                </a:lnTo>
                <a:lnTo>
                  <a:pt x="178853" y="531493"/>
                </a:lnTo>
                <a:lnTo>
                  <a:pt x="225175" y="544224"/>
                </a:lnTo>
                <a:lnTo>
                  <a:pt x="274320" y="548639"/>
                </a:lnTo>
                <a:lnTo>
                  <a:pt x="323664" y="544224"/>
                </a:lnTo>
                <a:lnTo>
                  <a:pt x="370093" y="531493"/>
                </a:lnTo>
                <a:lnTo>
                  <a:pt x="412834" y="511217"/>
                </a:lnTo>
                <a:lnTo>
                  <a:pt x="451116" y="484167"/>
                </a:lnTo>
                <a:lnTo>
                  <a:pt x="484167" y="451116"/>
                </a:lnTo>
                <a:lnTo>
                  <a:pt x="511217" y="412834"/>
                </a:lnTo>
                <a:lnTo>
                  <a:pt x="531493" y="370093"/>
                </a:lnTo>
                <a:lnTo>
                  <a:pt x="544224" y="323664"/>
                </a:lnTo>
                <a:lnTo>
                  <a:pt x="548640" y="274319"/>
                </a:lnTo>
                <a:close/>
              </a:path>
            </a:pathLst>
          </a:custGeom>
          <a:solidFill>
            <a:srgbClr val="FE863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902854" y="609600"/>
            <a:ext cx="6412346" cy="702609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lnSpc>
                <a:spcPts val="1943"/>
              </a:lnSpc>
              <a:spcBef>
                <a:spcPts val="90"/>
              </a:spcBef>
            </a:pPr>
            <a:r>
              <a:rPr sz="1700" spc="81" dirty="0">
                <a:latin typeface="Cambria"/>
                <a:cs typeface="Cambria"/>
              </a:rPr>
              <a:t>Mencegah</a:t>
            </a:r>
            <a:r>
              <a:rPr sz="1700" spc="85" dirty="0">
                <a:latin typeface="Cambria"/>
                <a:cs typeface="Cambria"/>
              </a:rPr>
              <a:t> </a:t>
            </a:r>
            <a:r>
              <a:rPr sz="1700" spc="215" dirty="0">
                <a:latin typeface="Cambria"/>
                <a:cs typeface="Cambria"/>
              </a:rPr>
              <a:t>&amp;</a:t>
            </a:r>
            <a:r>
              <a:rPr sz="1700" spc="102" dirty="0">
                <a:latin typeface="Cambria"/>
                <a:cs typeface="Cambria"/>
              </a:rPr>
              <a:t> </a:t>
            </a:r>
            <a:r>
              <a:rPr sz="1700" spc="76" dirty="0">
                <a:latin typeface="Cambria"/>
                <a:cs typeface="Cambria"/>
              </a:rPr>
              <a:t>menanggulangi</a:t>
            </a:r>
            <a:r>
              <a:rPr sz="1700" spc="112" dirty="0">
                <a:latin typeface="Cambria"/>
                <a:cs typeface="Cambria"/>
              </a:rPr>
              <a:t> </a:t>
            </a:r>
            <a:r>
              <a:rPr sz="1700" spc="76" dirty="0">
                <a:latin typeface="Cambria"/>
                <a:cs typeface="Cambria"/>
              </a:rPr>
              <a:t>kecelakaan</a:t>
            </a:r>
            <a:r>
              <a:rPr sz="1700" spc="90" dirty="0">
                <a:latin typeface="Cambria"/>
                <a:cs typeface="Cambria"/>
              </a:rPr>
              <a:t> </a:t>
            </a:r>
            <a:r>
              <a:rPr sz="1700" spc="63" dirty="0">
                <a:latin typeface="Cambria"/>
                <a:cs typeface="Cambria"/>
              </a:rPr>
              <a:t>yg</a:t>
            </a:r>
            <a:r>
              <a:rPr sz="1700" spc="112" dirty="0">
                <a:latin typeface="Cambria"/>
                <a:cs typeface="Cambria"/>
              </a:rPr>
              <a:t> </a:t>
            </a:r>
            <a:r>
              <a:rPr sz="1700" spc="72" dirty="0">
                <a:latin typeface="Cambria"/>
                <a:cs typeface="Cambria"/>
              </a:rPr>
              <a:t>lain:</a:t>
            </a:r>
            <a:endParaRPr sz="1700" dirty="0">
              <a:latin typeface="Cambria"/>
              <a:cs typeface="Cambria"/>
            </a:endParaRPr>
          </a:p>
          <a:p>
            <a:pPr marL="11397">
              <a:lnSpc>
                <a:spcPts val="1862"/>
              </a:lnSpc>
              <a:tabLst>
                <a:tab pos="421118" algn="l"/>
              </a:tabLst>
            </a:pPr>
            <a:r>
              <a:rPr sz="1200" spc="49" dirty="0">
                <a:solidFill>
                  <a:srgbClr val="FE8637"/>
                </a:solidFill>
                <a:latin typeface="Cambria"/>
                <a:cs typeface="Cambria"/>
              </a:rPr>
              <a:t>3.	</a:t>
            </a:r>
            <a:r>
              <a:rPr sz="1700" spc="85" dirty="0">
                <a:latin typeface="Cambria"/>
                <a:cs typeface="Cambria"/>
              </a:rPr>
              <a:t>Pendekatan</a:t>
            </a:r>
            <a:r>
              <a:rPr sz="1700" spc="76" dirty="0">
                <a:latin typeface="Cambria"/>
                <a:cs typeface="Cambria"/>
              </a:rPr>
              <a:t> </a:t>
            </a:r>
            <a:r>
              <a:rPr sz="1700" spc="81" dirty="0">
                <a:latin typeface="Cambria"/>
                <a:cs typeface="Cambria"/>
              </a:rPr>
              <a:t>keselamatan</a:t>
            </a:r>
            <a:r>
              <a:rPr sz="1700" spc="76" dirty="0">
                <a:latin typeface="Cambria"/>
                <a:cs typeface="Cambria"/>
              </a:rPr>
              <a:t> </a:t>
            </a:r>
            <a:r>
              <a:rPr sz="1700" spc="85" dirty="0">
                <a:latin typeface="Cambria"/>
                <a:cs typeface="Cambria"/>
              </a:rPr>
              <a:t>lain</a:t>
            </a:r>
            <a:endParaRPr sz="1700" dirty="0">
              <a:latin typeface="Cambria"/>
              <a:cs typeface="Cambria"/>
            </a:endParaRPr>
          </a:p>
          <a:p>
            <a:pPr marL="423398">
              <a:lnSpc>
                <a:spcPts val="1638"/>
              </a:lnSpc>
              <a:tabLst>
                <a:tab pos="731116" algn="l"/>
              </a:tabLst>
            </a:pPr>
            <a:r>
              <a:rPr sz="1100" spc="58" dirty="0">
                <a:solidFill>
                  <a:srgbClr val="FE8637"/>
                </a:solidFill>
                <a:latin typeface="Cambria"/>
                <a:cs typeface="Cambria"/>
              </a:rPr>
              <a:t>d.	</a:t>
            </a:r>
            <a:r>
              <a:rPr sz="1400" spc="72" dirty="0">
                <a:latin typeface="Cambria"/>
                <a:cs typeface="Cambria"/>
              </a:rPr>
              <a:t>Peralatan</a:t>
            </a:r>
            <a:r>
              <a:rPr sz="1400" spc="63" dirty="0">
                <a:latin typeface="Cambria"/>
                <a:cs typeface="Cambria"/>
              </a:rPr>
              <a:t> Perlindungan</a:t>
            </a:r>
            <a:r>
              <a:rPr sz="1400" spc="67" dirty="0">
                <a:latin typeface="Cambria"/>
                <a:cs typeface="Cambria"/>
              </a:rPr>
              <a:t> </a:t>
            </a:r>
            <a:r>
              <a:rPr sz="1400" spc="72" dirty="0">
                <a:latin typeface="Cambria"/>
                <a:cs typeface="Cambria"/>
              </a:rPr>
              <a:t>Diri</a:t>
            </a:r>
            <a:endParaRPr sz="1400" dirty="0">
              <a:latin typeface="Cambria"/>
              <a:cs typeface="Cambr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34535" y="1389754"/>
            <a:ext cx="6652808" cy="3674049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267829" indent="-256432">
              <a:lnSpc>
                <a:spcPts val="1319"/>
              </a:lnSpc>
              <a:spcBef>
                <a:spcPts val="90"/>
              </a:spcBef>
              <a:buClr>
                <a:srgbClr val="E0752F"/>
              </a:buClr>
              <a:buSzPct val="57692"/>
              <a:buFont typeface="Wingdings"/>
              <a:buChar char=""/>
              <a:tabLst>
                <a:tab pos="267259" algn="l"/>
                <a:tab pos="267829" algn="l"/>
              </a:tabLst>
            </a:pPr>
            <a:r>
              <a:rPr sz="1200" spc="76" dirty="0">
                <a:latin typeface="Cambria"/>
                <a:cs typeface="Cambria"/>
              </a:rPr>
              <a:t>Kacamata</a:t>
            </a:r>
            <a:endParaRPr sz="1200" dirty="0">
              <a:latin typeface="Cambria"/>
              <a:cs typeface="Cambria"/>
            </a:endParaRPr>
          </a:p>
          <a:p>
            <a:pPr marL="257572" marR="4559">
              <a:lnSpc>
                <a:spcPct val="90200"/>
              </a:lnSpc>
              <a:spcBef>
                <a:spcPts val="58"/>
              </a:spcBef>
            </a:pPr>
            <a:r>
              <a:rPr sz="1200" dirty="0">
                <a:latin typeface="Times New Roman"/>
                <a:cs typeface="Times New Roman"/>
              </a:rPr>
              <a:t>Gunakan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kacamata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27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sesuai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</a:t>
            </a:r>
            <a:r>
              <a:rPr sz="1200" spc="-27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pekerjaan</a:t>
            </a:r>
            <a:r>
              <a:rPr sz="1200" spc="-22" dirty="0">
                <a:latin typeface="Times New Roman"/>
                <a:cs typeface="Times New Roman"/>
              </a:rPr>
              <a:t> </a:t>
            </a:r>
            <a:r>
              <a:rPr sz="1200" spc="-4" dirty="0">
                <a:latin typeface="Times New Roman"/>
                <a:cs typeface="Times New Roman"/>
              </a:rPr>
              <a:t>yang</a:t>
            </a:r>
            <a:r>
              <a:rPr sz="1200" spc="-27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anda</a:t>
            </a:r>
            <a:r>
              <a:rPr sz="1200" spc="-13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tangani,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misalnya</a:t>
            </a:r>
            <a:r>
              <a:rPr sz="1200" spc="-2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-13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pekerjaan </a:t>
            </a:r>
            <a:r>
              <a:rPr sz="1200" spc="-278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las diperlukan kacamata </a:t>
            </a:r>
            <a:r>
              <a:rPr sz="1200" spc="4" dirty="0">
                <a:latin typeface="Times New Roman"/>
                <a:cs typeface="Times New Roman"/>
              </a:rPr>
              <a:t>dengan kaca </a:t>
            </a:r>
            <a:r>
              <a:rPr sz="1200" dirty="0">
                <a:latin typeface="Times New Roman"/>
                <a:cs typeface="Times New Roman"/>
              </a:rPr>
              <a:t>yang dapat menyaring sinar las, kacamata renang </a:t>
            </a:r>
            <a:r>
              <a:rPr sz="1200" spc="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digunakan</a:t>
            </a:r>
            <a:r>
              <a:rPr sz="1200" spc="-13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-2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melindungi</a:t>
            </a:r>
            <a:r>
              <a:rPr sz="1200" spc="-58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mata</a:t>
            </a:r>
            <a:r>
              <a:rPr sz="1200" spc="-18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-4" dirty="0">
                <a:latin typeface="Times New Roman"/>
                <a:cs typeface="Times New Roman"/>
              </a:rPr>
              <a:t> air </a:t>
            </a:r>
            <a:r>
              <a:rPr sz="1200" spc="4" dirty="0">
                <a:latin typeface="Times New Roman"/>
                <a:cs typeface="Times New Roman"/>
              </a:rPr>
              <a:t>dan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spc="-4" dirty="0">
                <a:latin typeface="Times New Roman"/>
                <a:cs typeface="Times New Roman"/>
              </a:rPr>
              <a:t>zat </a:t>
            </a:r>
            <a:r>
              <a:rPr sz="1200" dirty="0">
                <a:latin typeface="Times New Roman"/>
                <a:cs typeface="Times New Roman"/>
              </a:rPr>
              <a:t>berbahaya</a:t>
            </a:r>
            <a:r>
              <a:rPr sz="1200" spc="-3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yang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terkandung</a:t>
            </a:r>
            <a:r>
              <a:rPr sz="1200" spc="-63" dirty="0">
                <a:latin typeface="Times New Roman"/>
                <a:cs typeface="Times New Roman"/>
              </a:rPr>
              <a:t> </a:t>
            </a:r>
            <a:r>
              <a:rPr sz="1200" spc="4" dirty="0">
                <a:latin typeface="Times New Roman"/>
                <a:cs typeface="Times New Roman"/>
              </a:rPr>
              <a:t>di</a:t>
            </a:r>
            <a:r>
              <a:rPr sz="1200" spc="-18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dalam</a:t>
            </a:r>
            <a:r>
              <a:rPr sz="1200" spc="-9" dirty="0">
                <a:latin typeface="Times New Roman"/>
                <a:cs typeface="Times New Roman"/>
              </a:rPr>
              <a:t> </a:t>
            </a:r>
            <a:r>
              <a:rPr sz="1200" spc="-4" dirty="0">
                <a:latin typeface="Times New Roman"/>
                <a:cs typeface="Times New Roman"/>
              </a:rPr>
              <a:t>air</a:t>
            </a:r>
            <a:endParaRPr sz="1200" dirty="0">
              <a:latin typeface="Times New Roman"/>
              <a:cs typeface="Times New Roman"/>
            </a:endParaRPr>
          </a:p>
          <a:p>
            <a:pPr marL="267829" indent="-256432">
              <a:lnSpc>
                <a:spcPts val="1194"/>
              </a:lnSpc>
              <a:buClr>
                <a:srgbClr val="E0752F"/>
              </a:buClr>
              <a:buSzPct val="57692"/>
              <a:buFont typeface="Wingdings"/>
              <a:buChar char=""/>
              <a:tabLst>
                <a:tab pos="267259" algn="l"/>
                <a:tab pos="267829" algn="l"/>
              </a:tabLst>
            </a:pPr>
            <a:r>
              <a:rPr sz="1200" spc="67" dirty="0">
                <a:latin typeface="Cambria"/>
                <a:cs typeface="Cambria"/>
              </a:rPr>
              <a:t>Sepatu</a:t>
            </a:r>
            <a:endParaRPr sz="1200" dirty="0">
              <a:latin typeface="Cambria"/>
              <a:cs typeface="Cambria"/>
            </a:endParaRPr>
          </a:p>
          <a:p>
            <a:pPr marL="257572" marR="163547">
              <a:lnSpc>
                <a:spcPct val="90200"/>
              </a:lnSpc>
              <a:spcBef>
                <a:spcPts val="54"/>
              </a:spcBef>
            </a:pPr>
            <a:r>
              <a:rPr sz="1200" dirty="0">
                <a:latin typeface="Times New Roman"/>
                <a:cs typeface="Times New Roman"/>
              </a:rPr>
              <a:t>Gunakan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sepatu</a:t>
            </a:r>
            <a:r>
              <a:rPr sz="1200" spc="-27" dirty="0">
                <a:latin typeface="Times New Roman"/>
                <a:cs typeface="Times New Roman"/>
              </a:rPr>
              <a:t> </a:t>
            </a:r>
            <a:r>
              <a:rPr sz="1200" spc="-4" dirty="0">
                <a:latin typeface="Times New Roman"/>
                <a:cs typeface="Times New Roman"/>
              </a:rPr>
              <a:t>yang</a:t>
            </a:r>
            <a:r>
              <a:rPr sz="1200" spc="-18" dirty="0">
                <a:latin typeface="Times New Roman"/>
                <a:cs typeface="Times New Roman"/>
              </a:rPr>
              <a:t> </a:t>
            </a:r>
            <a:r>
              <a:rPr sz="1200" spc="4" dirty="0">
                <a:latin typeface="Times New Roman"/>
                <a:cs typeface="Times New Roman"/>
              </a:rPr>
              <a:t>dapat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melindungi</a:t>
            </a:r>
            <a:r>
              <a:rPr sz="1200" spc="-54" dirty="0">
                <a:latin typeface="Times New Roman"/>
                <a:cs typeface="Times New Roman"/>
              </a:rPr>
              <a:t> </a:t>
            </a:r>
            <a:r>
              <a:rPr sz="1200" spc="9" dirty="0">
                <a:latin typeface="Times New Roman"/>
                <a:cs typeface="Times New Roman"/>
              </a:rPr>
              <a:t>kaki</a:t>
            </a:r>
            <a:r>
              <a:rPr sz="1200" spc="-2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-18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berat</a:t>
            </a:r>
            <a:r>
              <a:rPr sz="1200" spc="-9" dirty="0">
                <a:latin typeface="Times New Roman"/>
                <a:cs typeface="Times New Roman"/>
              </a:rPr>
              <a:t> </a:t>
            </a:r>
            <a:r>
              <a:rPr sz="1200" spc="-4" dirty="0">
                <a:latin typeface="Times New Roman"/>
                <a:cs typeface="Times New Roman"/>
              </a:rPr>
              <a:t>yang</a:t>
            </a:r>
            <a:r>
              <a:rPr sz="1200" spc="-27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menimpa</a:t>
            </a:r>
            <a:r>
              <a:rPr sz="1200" spc="-3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kaki,</a:t>
            </a:r>
            <a:r>
              <a:rPr sz="1200" spc="-4" dirty="0">
                <a:latin typeface="Times New Roman"/>
                <a:cs typeface="Times New Roman"/>
              </a:rPr>
              <a:t> </a:t>
            </a:r>
            <a:r>
              <a:rPr sz="1200" spc="4" dirty="0">
                <a:latin typeface="Times New Roman"/>
                <a:cs typeface="Times New Roman"/>
              </a:rPr>
              <a:t>paku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benda </a:t>
            </a:r>
            <a:r>
              <a:rPr sz="1200" spc="-278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tajamlain, </a:t>
            </a:r>
            <a:r>
              <a:rPr sz="1200" spc="4" dirty="0">
                <a:latin typeface="Times New Roman"/>
                <a:cs typeface="Times New Roman"/>
              </a:rPr>
              <a:t>benda </a:t>
            </a:r>
            <a:r>
              <a:rPr sz="1200" spc="-9" dirty="0">
                <a:latin typeface="Times New Roman"/>
                <a:cs typeface="Times New Roman"/>
              </a:rPr>
              <a:t>pijar, </a:t>
            </a:r>
            <a:r>
              <a:rPr sz="1200" dirty="0">
                <a:latin typeface="Times New Roman"/>
                <a:cs typeface="Times New Roman"/>
              </a:rPr>
              <a:t>dan asam </a:t>
            </a:r>
            <a:r>
              <a:rPr sz="1200" spc="-4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mungkin terinjak. Sepatu untuk pekerja kistrik harus </a:t>
            </a:r>
            <a:r>
              <a:rPr sz="1200" spc="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berbahan</a:t>
            </a:r>
            <a:r>
              <a:rPr sz="1200" spc="-18" dirty="0">
                <a:latin typeface="Times New Roman"/>
                <a:cs typeface="Times New Roman"/>
              </a:rPr>
              <a:t> </a:t>
            </a:r>
            <a:r>
              <a:rPr sz="1200" spc="-4" dirty="0">
                <a:latin typeface="Times New Roman"/>
                <a:cs typeface="Times New Roman"/>
              </a:rPr>
              <a:t>non-konduktor,</a:t>
            </a:r>
            <a:r>
              <a:rPr sz="1200" spc="-7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tanpa</a:t>
            </a:r>
            <a:r>
              <a:rPr sz="1200" spc="-36" dirty="0">
                <a:latin typeface="Times New Roman"/>
                <a:cs typeface="Times New Roman"/>
              </a:rPr>
              <a:t> </a:t>
            </a:r>
            <a:r>
              <a:rPr sz="1200" spc="4" dirty="0">
                <a:latin typeface="Times New Roman"/>
                <a:cs typeface="Times New Roman"/>
              </a:rPr>
              <a:t>paku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logam</a:t>
            </a:r>
            <a:endParaRPr sz="1200" dirty="0">
              <a:latin typeface="Times New Roman"/>
              <a:cs typeface="Times New Roman"/>
            </a:endParaRPr>
          </a:p>
          <a:p>
            <a:pPr marL="267829" indent="-256432">
              <a:lnSpc>
                <a:spcPts val="1194"/>
              </a:lnSpc>
              <a:buClr>
                <a:srgbClr val="E0752F"/>
              </a:buClr>
              <a:buSzPct val="57692"/>
              <a:buFont typeface="Wingdings"/>
              <a:buChar char=""/>
              <a:tabLst>
                <a:tab pos="267259" algn="l"/>
                <a:tab pos="267829" algn="l"/>
              </a:tabLst>
            </a:pPr>
            <a:r>
              <a:rPr sz="1200" spc="72" dirty="0">
                <a:latin typeface="Cambria"/>
                <a:cs typeface="Cambria"/>
              </a:rPr>
              <a:t>Sarung</a:t>
            </a:r>
            <a:r>
              <a:rPr sz="1200" spc="49" dirty="0">
                <a:latin typeface="Cambria"/>
                <a:cs typeface="Cambria"/>
              </a:rPr>
              <a:t> </a:t>
            </a:r>
            <a:r>
              <a:rPr sz="1200" spc="63" dirty="0">
                <a:latin typeface="Cambria"/>
                <a:cs typeface="Cambria"/>
              </a:rPr>
              <a:t>tangan</a:t>
            </a:r>
            <a:endParaRPr sz="1200" dirty="0">
              <a:latin typeface="Cambria"/>
              <a:cs typeface="Cambria"/>
            </a:endParaRPr>
          </a:p>
          <a:p>
            <a:pPr marL="257572" marR="63823">
              <a:lnSpc>
                <a:spcPct val="90100"/>
              </a:lnSpc>
              <a:spcBef>
                <a:spcPts val="58"/>
              </a:spcBef>
            </a:pPr>
            <a:r>
              <a:rPr sz="1200" dirty="0">
                <a:latin typeface="Times New Roman"/>
                <a:cs typeface="Times New Roman"/>
              </a:rPr>
              <a:t>Gunakan sarung tangan </a:t>
            </a:r>
            <a:r>
              <a:rPr sz="1200" spc="-4" dirty="0">
                <a:latin typeface="Times New Roman"/>
                <a:cs typeface="Times New Roman"/>
              </a:rPr>
              <a:t>yang </a:t>
            </a:r>
            <a:r>
              <a:rPr sz="1200" dirty="0">
                <a:latin typeface="Times New Roman"/>
                <a:cs typeface="Times New Roman"/>
              </a:rPr>
              <a:t>tidak menghalangi gerak jari dan tangan.Pillih sarung tangan </a:t>
            </a:r>
            <a:r>
              <a:rPr sz="1200" spc="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dengan bahan </a:t>
            </a:r>
            <a:r>
              <a:rPr sz="1200" spc="-4" dirty="0">
                <a:latin typeface="Times New Roman"/>
                <a:cs typeface="Times New Roman"/>
              </a:rPr>
              <a:t>yang sesuai </a:t>
            </a:r>
            <a:r>
              <a:rPr sz="1200" dirty="0">
                <a:latin typeface="Times New Roman"/>
                <a:cs typeface="Times New Roman"/>
              </a:rPr>
              <a:t>dengan </a:t>
            </a:r>
            <a:r>
              <a:rPr sz="1200" spc="-4" dirty="0">
                <a:latin typeface="Times New Roman"/>
                <a:cs typeface="Times New Roman"/>
              </a:rPr>
              <a:t>jenis pekerjaan yang </a:t>
            </a:r>
            <a:r>
              <a:rPr sz="1200" dirty="0">
                <a:latin typeface="Times New Roman"/>
                <a:cs typeface="Times New Roman"/>
              </a:rPr>
              <a:t>ditangani, misalnya sarung tangan </a:t>
            </a:r>
            <a:r>
              <a:rPr sz="1200" spc="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-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melindungi</a:t>
            </a:r>
            <a:r>
              <a:rPr sz="1200" spc="-49" dirty="0">
                <a:latin typeface="Times New Roman"/>
                <a:cs typeface="Times New Roman"/>
              </a:rPr>
              <a:t> </a:t>
            </a:r>
            <a:r>
              <a:rPr sz="1200" spc="-4" dirty="0">
                <a:latin typeface="Times New Roman"/>
                <a:cs typeface="Times New Roman"/>
              </a:rPr>
              <a:t>diri</a:t>
            </a:r>
            <a:r>
              <a:rPr sz="1200" spc="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-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tusukan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spc="-4" dirty="0">
                <a:latin typeface="Times New Roman"/>
                <a:cs typeface="Times New Roman"/>
              </a:rPr>
              <a:t>atau</a:t>
            </a:r>
            <a:r>
              <a:rPr sz="1200" dirty="0">
                <a:latin typeface="Times New Roman"/>
                <a:cs typeface="Times New Roman"/>
              </a:rPr>
              <a:t> sayata,</a:t>
            </a:r>
            <a:r>
              <a:rPr sz="1200" spc="-27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bahan</a:t>
            </a:r>
            <a:r>
              <a:rPr sz="1200" spc="-4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kimia</a:t>
            </a:r>
            <a:r>
              <a:rPr sz="1200" spc="-18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berbahaya,</a:t>
            </a:r>
            <a:r>
              <a:rPr sz="1200" spc="-58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panas,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sengatan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spc="-4" dirty="0">
                <a:latin typeface="Times New Roman"/>
                <a:cs typeface="Times New Roman"/>
              </a:rPr>
              <a:t>listrik </a:t>
            </a:r>
            <a:r>
              <a:rPr sz="1200" spc="-278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radiasi</a:t>
            </a:r>
            <a:r>
              <a:rPr sz="1200" spc="-4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tertentu,</a:t>
            </a:r>
            <a:r>
              <a:rPr sz="1200" spc="-36" dirty="0">
                <a:latin typeface="Times New Roman"/>
                <a:cs typeface="Times New Roman"/>
              </a:rPr>
              <a:t> </a:t>
            </a:r>
            <a:r>
              <a:rPr sz="1200" spc="4" dirty="0">
                <a:latin typeface="Times New Roman"/>
                <a:cs typeface="Times New Roman"/>
              </a:rPr>
              <a:t>berbeda</a:t>
            </a:r>
            <a:r>
              <a:rPr sz="1200" spc="-54" dirty="0">
                <a:latin typeface="Times New Roman"/>
                <a:cs typeface="Times New Roman"/>
              </a:rPr>
              <a:t> </a:t>
            </a:r>
            <a:r>
              <a:rPr sz="1200" spc="4" dirty="0">
                <a:latin typeface="Times New Roman"/>
                <a:cs typeface="Times New Roman"/>
              </a:rPr>
              <a:t>bahannya</a:t>
            </a:r>
            <a:endParaRPr sz="1200" dirty="0">
              <a:latin typeface="Times New Roman"/>
              <a:cs typeface="Times New Roman"/>
            </a:endParaRPr>
          </a:p>
          <a:p>
            <a:pPr marL="267829" indent="-256432">
              <a:lnSpc>
                <a:spcPts val="1194"/>
              </a:lnSpc>
              <a:buClr>
                <a:srgbClr val="E0752F"/>
              </a:buClr>
              <a:buSzPct val="57692"/>
              <a:buFont typeface="Wingdings"/>
              <a:buChar char=""/>
              <a:tabLst>
                <a:tab pos="267259" algn="l"/>
                <a:tab pos="267829" algn="l"/>
              </a:tabLst>
            </a:pPr>
            <a:r>
              <a:rPr sz="1200" spc="76" dirty="0">
                <a:latin typeface="Cambria"/>
                <a:cs typeface="Cambria"/>
              </a:rPr>
              <a:t>Helm</a:t>
            </a:r>
            <a:r>
              <a:rPr sz="1200" spc="22" dirty="0">
                <a:latin typeface="Cambria"/>
                <a:cs typeface="Cambria"/>
              </a:rPr>
              <a:t> </a:t>
            </a:r>
            <a:r>
              <a:rPr sz="1200" spc="54" dirty="0">
                <a:latin typeface="Cambria"/>
                <a:cs typeface="Cambria"/>
              </a:rPr>
              <a:t>pengaman</a:t>
            </a:r>
            <a:endParaRPr sz="1200" dirty="0">
              <a:latin typeface="Cambria"/>
              <a:cs typeface="Cambria"/>
            </a:endParaRPr>
          </a:p>
          <a:p>
            <a:pPr marL="257572" marR="262131">
              <a:lnSpc>
                <a:spcPts val="1265"/>
              </a:lnSpc>
              <a:spcBef>
                <a:spcPts val="76"/>
              </a:spcBef>
            </a:pPr>
            <a:r>
              <a:rPr sz="1200" dirty="0">
                <a:latin typeface="Times New Roman"/>
                <a:cs typeface="Times New Roman"/>
              </a:rPr>
              <a:t>Gunakan </a:t>
            </a:r>
            <a:r>
              <a:rPr sz="1200" spc="-4" dirty="0">
                <a:latin typeface="Times New Roman"/>
                <a:cs typeface="Times New Roman"/>
              </a:rPr>
              <a:t>topi yang </a:t>
            </a:r>
            <a:r>
              <a:rPr sz="1200" dirty="0">
                <a:latin typeface="Times New Roman"/>
                <a:cs typeface="Times New Roman"/>
              </a:rPr>
              <a:t>dapat melindungi kepala dar tertimpa benda jatuh atau </a:t>
            </a:r>
            <a:r>
              <a:rPr sz="1200" spc="4" dirty="0">
                <a:latin typeface="Times New Roman"/>
                <a:cs typeface="Times New Roman"/>
              </a:rPr>
              <a:t>benda </a:t>
            </a:r>
            <a:r>
              <a:rPr sz="1200" spc="-4" dirty="0">
                <a:latin typeface="Times New Roman"/>
                <a:cs typeface="Times New Roman"/>
              </a:rPr>
              <a:t>lain yang </a:t>
            </a:r>
            <a:r>
              <a:rPr sz="1200" spc="-278" dirty="0">
                <a:latin typeface="Times New Roman"/>
                <a:cs typeface="Times New Roman"/>
              </a:rPr>
              <a:t> </a:t>
            </a:r>
            <a:r>
              <a:rPr sz="1200" spc="-4" dirty="0">
                <a:latin typeface="Times New Roman"/>
                <a:cs typeface="Times New Roman"/>
              </a:rPr>
              <a:t>bergerak,</a:t>
            </a:r>
            <a:r>
              <a:rPr sz="1200" spc="-13" dirty="0">
                <a:latin typeface="Times New Roman"/>
                <a:cs typeface="Times New Roman"/>
              </a:rPr>
              <a:t> </a:t>
            </a:r>
            <a:r>
              <a:rPr sz="1200" spc="-4" dirty="0">
                <a:latin typeface="Times New Roman"/>
                <a:cs typeface="Times New Roman"/>
              </a:rPr>
              <a:t>tetapi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spc="-4" dirty="0">
                <a:latin typeface="Times New Roman"/>
                <a:cs typeface="Times New Roman"/>
              </a:rPr>
              <a:t>tetap</a:t>
            </a:r>
            <a:r>
              <a:rPr sz="1200" spc="-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ringan</a:t>
            </a:r>
            <a:endParaRPr sz="1200" dirty="0">
              <a:latin typeface="Times New Roman"/>
              <a:cs typeface="Times New Roman"/>
            </a:endParaRPr>
          </a:p>
          <a:p>
            <a:pPr marL="267829" indent="-256432">
              <a:lnSpc>
                <a:spcPts val="1180"/>
              </a:lnSpc>
              <a:buClr>
                <a:srgbClr val="E0752F"/>
              </a:buClr>
              <a:buSzPct val="57692"/>
              <a:buFont typeface="Wingdings"/>
              <a:buChar char=""/>
              <a:tabLst>
                <a:tab pos="267259" algn="l"/>
                <a:tab pos="267829" algn="l"/>
              </a:tabLst>
            </a:pPr>
            <a:r>
              <a:rPr sz="1200" spc="76" dirty="0">
                <a:latin typeface="Cambria"/>
                <a:cs typeface="Cambria"/>
              </a:rPr>
              <a:t>Alat</a:t>
            </a:r>
            <a:r>
              <a:rPr sz="1200" spc="49" dirty="0">
                <a:latin typeface="Cambria"/>
                <a:cs typeface="Cambria"/>
              </a:rPr>
              <a:t> </a:t>
            </a:r>
            <a:r>
              <a:rPr sz="1200" spc="40" dirty="0">
                <a:latin typeface="Cambria"/>
                <a:cs typeface="Cambria"/>
              </a:rPr>
              <a:t>pelindung</a:t>
            </a:r>
            <a:r>
              <a:rPr sz="1200" spc="67" dirty="0">
                <a:latin typeface="Cambria"/>
                <a:cs typeface="Cambria"/>
              </a:rPr>
              <a:t> </a:t>
            </a:r>
            <a:r>
              <a:rPr sz="1200" spc="49" dirty="0">
                <a:latin typeface="Cambria"/>
                <a:cs typeface="Cambria"/>
              </a:rPr>
              <a:t>telinga</a:t>
            </a:r>
            <a:endParaRPr sz="1200" dirty="0">
              <a:latin typeface="Cambria"/>
              <a:cs typeface="Cambria"/>
            </a:endParaRPr>
          </a:p>
          <a:p>
            <a:pPr marL="257572">
              <a:lnSpc>
                <a:spcPts val="1261"/>
              </a:lnSpc>
            </a:pP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-27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melindungi</a:t>
            </a:r>
            <a:r>
              <a:rPr sz="1200" spc="-58" dirty="0">
                <a:latin typeface="Times New Roman"/>
                <a:cs typeface="Times New Roman"/>
              </a:rPr>
              <a:t> </a:t>
            </a:r>
            <a:r>
              <a:rPr sz="1200" spc="4" dirty="0">
                <a:latin typeface="Times New Roman"/>
                <a:cs typeface="Times New Roman"/>
              </a:rPr>
              <a:t>pekerja</a:t>
            </a:r>
            <a:r>
              <a:rPr sz="1200" spc="-3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-2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kebisingan,</a:t>
            </a:r>
            <a:r>
              <a:rPr sz="1200" spc="-49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benda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bergerak,</a:t>
            </a:r>
            <a:r>
              <a:rPr sz="1200" spc="-3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percikan</a:t>
            </a:r>
            <a:r>
              <a:rPr sz="1200" spc="-45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bahan</a:t>
            </a:r>
            <a:r>
              <a:rPr sz="1200" spc="-27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berbahaya</a:t>
            </a:r>
            <a:endParaRPr sz="1200" dirty="0">
              <a:latin typeface="Times New Roman"/>
              <a:cs typeface="Times New Roman"/>
            </a:endParaRPr>
          </a:p>
          <a:p>
            <a:pPr marL="267829" indent="-256432">
              <a:lnSpc>
                <a:spcPts val="1261"/>
              </a:lnSpc>
              <a:buClr>
                <a:srgbClr val="E0752F"/>
              </a:buClr>
              <a:buSzPct val="57692"/>
              <a:buFont typeface="Wingdings"/>
              <a:buChar char=""/>
              <a:tabLst>
                <a:tab pos="267259" algn="l"/>
                <a:tab pos="267829" algn="l"/>
              </a:tabLst>
            </a:pPr>
            <a:r>
              <a:rPr sz="1200" spc="76" dirty="0">
                <a:latin typeface="Cambria"/>
                <a:cs typeface="Cambria"/>
              </a:rPr>
              <a:t>Alat</a:t>
            </a:r>
            <a:r>
              <a:rPr sz="1200" spc="49" dirty="0">
                <a:latin typeface="Cambria"/>
                <a:cs typeface="Cambria"/>
              </a:rPr>
              <a:t> </a:t>
            </a:r>
            <a:r>
              <a:rPr sz="1200" spc="40" dirty="0">
                <a:latin typeface="Cambria"/>
                <a:cs typeface="Cambria"/>
              </a:rPr>
              <a:t>pelindung</a:t>
            </a:r>
            <a:r>
              <a:rPr sz="1200" spc="67" dirty="0">
                <a:latin typeface="Cambria"/>
                <a:cs typeface="Cambria"/>
              </a:rPr>
              <a:t> </a:t>
            </a:r>
            <a:r>
              <a:rPr sz="1200" spc="45" dirty="0">
                <a:latin typeface="Cambria"/>
                <a:cs typeface="Cambria"/>
              </a:rPr>
              <a:t>paru-paru</a:t>
            </a:r>
            <a:endParaRPr sz="1200" dirty="0">
              <a:latin typeface="Cambria"/>
              <a:cs typeface="Cambria"/>
            </a:endParaRPr>
          </a:p>
          <a:p>
            <a:pPr marL="257572">
              <a:lnSpc>
                <a:spcPts val="1261"/>
              </a:lnSpc>
            </a:pPr>
            <a:r>
              <a:rPr sz="1200" dirty="0">
                <a:latin typeface="Times New Roman"/>
                <a:cs typeface="Times New Roman"/>
              </a:rPr>
              <a:t>Untuk</a:t>
            </a:r>
            <a:r>
              <a:rPr sz="1200" spc="-2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melindungi</a:t>
            </a:r>
            <a:r>
              <a:rPr sz="1200" spc="-58" dirty="0">
                <a:latin typeface="Times New Roman"/>
                <a:cs typeface="Times New Roman"/>
              </a:rPr>
              <a:t> </a:t>
            </a:r>
            <a:r>
              <a:rPr sz="1200" spc="4" dirty="0">
                <a:latin typeface="Times New Roman"/>
                <a:cs typeface="Times New Roman"/>
              </a:rPr>
              <a:t>pekerja</a:t>
            </a:r>
            <a:r>
              <a:rPr sz="1200" spc="-3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dari</a:t>
            </a:r>
            <a:r>
              <a:rPr sz="1200" spc="-18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bahaya</a:t>
            </a:r>
            <a:r>
              <a:rPr sz="1200" spc="-36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polusi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udara,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gas</a:t>
            </a:r>
            <a:r>
              <a:rPr sz="1200" spc="-18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beracun,</a:t>
            </a:r>
            <a:r>
              <a:rPr sz="1200" spc="-31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atau</a:t>
            </a:r>
            <a:r>
              <a:rPr sz="1200" spc="-22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Times New Roman"/>
                <a:cs typeface="Times New Roman"/>
              </a:rPr>
              <a:t>kemungkinan</a:t>
            </a:r>
            <a:endParaRPr sz="1200" dirty="0">
              <a:latin typeface="Times New Roman"/>
              <a:cs typeface="Times New Roman"/>
            </a:endParaRPr>
          </a:p>
          <a:p>
            <a:pPr marL="267829" indent="-256432">
              <a:lnSpc>
                <a:spcPts val="1270"/>
              </a:lnSpc>
              <a:buClr>
                <a:srgbClr val="E0752F"/>
              </a:buClr>
              <a:buSzPct val="57692"/>
              <a:buFont typeface="Wingdings"/>
              <a:buChar char=""/>
              <a:tabLst>
                <a:tab pos="267259" algn="l"/>
                <a:tab pos="267829" algn="l"/>
              </a:tabLst>
            </a:pPr>
            <a:r>
              <a:rPr sz="1200" spc="76" dirty="0">
                <a:latin typeface="Cambria"/>
                <a:cs typeface="Cambria"/>
              </a:rPr>
              <a:t>Alat</a:t>
            </a:r>
            <a:r>
              <a:rPr sz="1200" spc="49" dirty="0">
                <a:latin typeface="Cambria"/>
                <a:cs typeface="Cambria"/>
              </a:rPr>
              <a:t> </a:t>
            </a:r>
            <a:r>
              <a:rPr sz="1200" spc="40" dirty="0">
                <a:latin typeface="Cambria"/>
                <a:cs typeface="Cambria"/>
              </a:rPr>
              <a:t>pelindung</a:t>
            </a:r>
            <a:r>
              <a:rPr sz="1200" spc="63" dirty="0">
                <a:latin typeface="Cambria"/>
                <a:cs typeface="Cambria"/>
              </a:rPr>
              <a:t> </a:t>
            </a:r>
            <a:r>
              <a:rPr sz="1200" spc="58" dirty="0">
                <a:latin typeface="Cambria"/>
                <a:cs typeface="Cambria"/>
              </a:rPr>
              <a:t>lainnya</a:t>
            </a:r>
            <a:endParaRPr sz="1200" dirty="0">
              <a:latin typeface="Cambria"/>
              <a:cs typeface="Cambria"/>
            </a:endParaRPr>
          </a:p>
          <a:p>
            <a:pPr marL="257572">
              <a:lnSpc>
                <a:spcPts val="1328"/>
              </a:lnSpc>
            </a:pPr>
            <a:r>
              <a:rPr sz="1200" spc="49" dirty="0">
                <a:latin typeface="Cambria"/>
                <a:cs typeface="Cambria"/>
              </a:rPr>
              <a:t>Seperti</a:t>
            </a:r>
            <a:r>
              <a:rPr sz="1200" spc="67" dirty="0">
                <a:latin typeface="Cambria"/>
                <a:cs typeface="Cambria"/>
              </a:rPr>
              <a:t> </a:t>
            </a:r>
            <a:r>
              <a:rPr sz="1200" spc="58" dirty="0">
                <a:latin typeface="Cambria"/>
                <a:cs typeface="Cambria"/>
              </a:rPr>
              <a:t>tali</a:t>
            </a:r>
            <a:r>
              <a:rPr sz="1200" spc="72" dirty="0">
                <a:latin typeface="Cambria"/>
                <a:cs typeface="Cambria"/>
              </a:rPr>
              <a:t> </a:t>
            </a:r>
            <a:r>
              <a:rPr sz="1200" spc="54" dirty="0">
                <a:latin typeface="Cambria"/>
                <a:cs typeface="Cambria"/>
              </a:rPr>
              <a:t>pengaman</a:t>
            </a:r>
            <a:r>
              <a:rPr sz="1200" spc="58" dirty="0">
                <a:latin typeface="Cambria"/>
                <a:cs typeface="Cambria"/>
              </a:rPr>
              <a:t> </a:t>
            </a:r>
            <a:r>
              <a:rPr sz="1200" spc="67" dirty="0">
                <a:latin typeface="Cambria"/>
                <a:cs typeface="Cambria"/>
              </a:rPr>
              <a:t>untuk </a:t>
            </a:r>
            <a:r>
              <a:rPr sz="1200" spc="45" dirty="0">
                <a:latin typeface="Cambria"/>
                <a:cs typeface="Cambria"/>
              </a:rPr>
              <a:t>melindungi</a:t>
            </a:r>
            <a:r>
              <a:rPr sz="1200" spc="76" dirty="0">
                <a:latin typeface="Cambria"/>
                <a:cs typeface="Cambria"/>
              </a:rPr>
              <a:t> </a:t>
            </a:r>
            <a:r>
              <a:rPr sz="1200" spc="40" dirty="0">
                <a:latin typeface="Cambria"/>
                <a:cs typeface="Cambria"/>
              </a:rPr>
              <a:t>pekerja</a:t>
            </a:r>
            <a:r>
              <a:rPr sz="1200" spc="72" dirty="0">
                <a:latin typeface="Cambria"/>
                <a:cs typeface="Cambria"/>
              </a:rPr>
              <a:t> </a:t>
            </a:r>
            <a:r>
              <a:rPr sz="1200" spc="45" dirty="0">
                <a:latin typeface="Cambria"/>
                <a:cs typeface="Cambria"/>
              </a:rPr>
              <a:t>dari</a:t>
            </a:r>
            <a:r>
              <a:rPr sz="1200" spc="72" dirty="0">
                <a:latin typeface="Cambria"/>
                <a:cs typeface="Cambria"/>
              </a:rPr>
              <a:t> </a:t>
            </a:r>
            <a:r>
              <a:rPr sz="1200" spc="58" dirty="0">
                <a:latin typeface="Cambria"/>
                <a:cs typeface="Cambria"/>
              </a:rPr>
              <a:t>kemungkinan</a:t>
            </a:r>
            <a:r>
              <a:rPr sz="1200" spc="67" dirty="0">
                <a:latin typeface="Cambria"/>
                <a:cs typeface="Cambria"/>
              </a:rPr>
              <a:t> </a:t>
            </a:r>
            <a:r>
              <a:rPr sz="1200" spc="49" dirty="0">
                <a:latin typeface="Cambria"/>
                <a:cs typeface="Cambria"/>
              </a:rPr>
              <a:t>terjatu</a:t>
            </a:r>
            <a:endParaRPr sz="1200" dirty="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978370" y="5584787"/>
            <a:ext cx="208973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26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905442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3" y="990600"/>
            <a:ext cx="6177973" cy="291353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pc="63" dirty="0">
                <a:latin typeface="Cambria"/>
                <a:cs typeface="Cambria"/>
              </a:rPr>
              <a:t>Pengelompokan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36" dirty="0">
                <a:solidFill>
                  <a:srgbClr val="FF0000"/>
                </a:solidFill>
                <a:latin typeface="Cambria"/>
                <a:cs typeface="Cambria"/>
              </a:rPr>
              <a:t>potensi</a:t>
            </a:r>
            <a:r>
              <a:rPr spc="90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pc="85" dirty="0">
                <a:solidFill>
                  <a:srgbClr val="FF0000"/>
                </a:solidFill>
                <a:latin typeface="Cambria"/>
                <a:cs typeface="Cambria"/>
              </a:rPr>
              <a:t>bahaya</a:t>
            </a:r>
            <a:r>
              <a:rPr spc="121" dirty="0">
                <a:solidFill>
                  <a:srgbClr val="FF0000"/>
                </a:solidFill>
                <a:latin typeface="Cambria"/>
                <a:cs typeface="Cambria"/>
              </a:rPr>
              <a:t> </a:t>
            </a:r>
            <a:r>
              <a:rPr spc="54" dirty="0">
                <a:latin typeface="Cambria"/>
                <a:cs typeface="Cambria"/>
              </a:rPr>
              <a:t>berdasar</a:t>
            </a:r>
            <a:r>
              <a:rPr spc="102" dirty="0">
                <a:latin typeface="Cambria"/>
                <a:cs typeface="Cambria"/>
              </a:rPr>
              <a:t> </a:t>
            </a:r>
            <a:r>
              <a:rPr spc="58" dirty="0">
                <a:latin typeface="Cambria"/>
                <a:cs typeface="Cambria"/>
              </a:rPr>
              <a:t>kategori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umum</a:t>
            </a:r>
            <a:r>
              <a:rPr spc="85" dirty="0">
                <a:latin typeface="Cambria"/>
                <a:cs typeface="Cambria"/>
              </a:rPr>
              <a:t>:</a:t>
            </a:r>
            <a:endParaRPr dirty="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853" y="1673066"/>
            <a:ext cx="6616122" cy="3888917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421688" indent="-410291">
              <a:spcBef>
                <a:spcPts val="85"/>
              </a:spcBef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i="1" spc="-9" dirty="0">
                <a:latin typeface="Times New Roman"/>
                <a:cs typeface="Times New Roman"/>
              </a:rPr>
              <a:t>Hazardous </a:t>
            </a:r>
            <a:r>
              <a:rPr i="1" spc="-4" dirty="0">
                <a:latin typeface="Times New Roman"/>
                <a:cs typeface="Times New Roman"/>
              </a:rPr>
              <a:t>Substances</a:t>
            </a:r>
            <a:r>
              <a:rPr i="1"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–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potensi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bahaya dari bahan berbahaya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i="1" spc="-22" dirty="0">
                <a:latin typeface="Times New Roman"/>
                <a:cs typeface="Times New Roman"/>
              </a:rPr>
              <a:t>Pressure</a:t>
            </a:r>
            <a:r>
              <a:rPr i="1" spc="-13" dirty="0">
                <a:latin typeface="Times New Roman"/>
                <a:cs typeface="Times New Roman"/>
              </a:rPr>
              <a:t> </a:t>
            </a:r>
            <a:r>
              <a:rPr i="1" spc="-9" dirty="0">
                <a:latin typeface="Times New Roman"/>
                <a:cs typeface="Times New Roman"/>
              </a:rPr>
              <a:t>Hazards</a:t>
            </a:r>
            <a:r>
              <a:rPr i="1" spc="-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–</a:t>
            </a:r>
            <a:r>
              <a:rPr spc="-9" dirty="0">
                <a:latin typeface="Times New Roman"/>
                <a:cs typeface="Times New Roman"/>
              </a:rPr>
              <a:t> potensi</a:t>
            </a:r>
            <a:r>
              <a:rPr spc="-31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bahaya</a:t>
            </a:r>
            <a:r>
              <a:rPr spc="-4" dirty="0">
                <a:latin typeface="Times New Roman"/>
                <a:cs typeface="Times New Roman"/>
              </a:rPr>
              <a:t> udara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bertekanan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i="1" spc="-4" dirty="0">
                <a:latin typeface="Times New Roman"/>
                <a:cs typeface="Times New Roman"/>
              </a:rPr>
              <a:t>Thermal</a:t>
            </a:r>
            <a:r>
              <a:rPr i="1" spc="9" dirty="0">
                <a:latin typeface="Times New Roman"/>
                <a:cs typeface="Times New Roman"/>
              </a:rPr>
              <a:t> </a:t>
            </a:r>
            <a:r>
              <a:rPr i="1" spc="-13" dirty="0">
                <a:latin typeface="Times New Roman"/>
                <a:cs typeface="Times New Roman"/>
              </a:rPr>
              <a:t>Hazards </a:t>
            </a:r>
            <a:r>
              <a:rPr spc="-4" dirty="0">
                <a:latin typeface="Times New Roman"/>
                <a:cs typeface="Times New Roman"/>
              </a:rPr>
              <a:t>–</a:t>
            </a:r>
            <a:r>
              <a:rPr spc="-9" dirty="0">
                <a:latin typeface="Times New Roman"/>
                <a:cs typeface="Times New Roman"/>
              </a:rPr>
              <a:t> potensi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bahaya</a:t>
            </a:r>
            <a:r>
              <a:rPr spc="-4" dirty="0">
                <a:latin typeface="Times New Roman"/>
                <a:cs typeface="Times New Roman"/>
              </a:rPr>
              <a:t> udara</a:t>
            </a:r>
            <a:r>
              <a:rPr spc="-9" dirty="0">
                <a:latin typeface="Times New Roman"/>
                <a:cs typeface="Times New Roman"/>
              </a:rPr>
              <a:t> panas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i="1" spc="-4" dirty="0">
                <a:latin typeface="Times New Roman"/>
                <a:cs typeface="Times New Roman"/>
              </a:rPr>
              <a:t>Electrical </a:t>
            </a:r>
            <a:r>
              <a:rPr i="1" spc="-18" dirty="0">
                <a:latin typeface="Times New Roman"/>
                <a:cs typeface="Times New Roman"/>
              </a:rPr>
              <a:t>Hazards</a:t>
            </a:r>
            <a:r>
              <a:rPr i="1"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–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potensi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bahaya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kelistrikan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i="1" spc="-4" dirty="0">
                <a:latin typeface="Times New Roman"/>
                <a:cs typeface="Times New Roman"/>
              </a:rPr>
              <a:t>Mechanical </a:t>
            </a:r>
            <a:r>
              <a:rPr i="1" spc="-18" dirty="0">
                <a:latin typeface="Times New Roman"/>
                <a:cs typeface="Times New Roman"/>
              </a:rPr>
              <a:t>Hazards</a:t>
            </a:r>
            <a:r>
              <a:rPr i="1"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–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potensi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bahaya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mekanik</a:t>
            </a:r>
            <a:endParaRPr dirty="0">
              <a:latin typeface="Times New Roman"/>
              <a:cs typeface="Times New Roman"/>
            </a:endParaRPr>
          </a:p>
          <a:p>
            <a:pPr marL="421688" marR="4559" indent="-410291"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i="1" dirty="0">
                <a:latin typeface="Times New Roman"/>
                <a:cs typeface="Times New Roman"/>
              </a:rPr>
              <a:t>Gravitational</a:t>
            </a:r>
            <a:r>
              <a:rPr i="1" spc="108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and</a:t>
            </a:r>
            <a:r>
              <a:rPr i="1" spc="67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Acceleration </a:t>
            </a:r>
            <a:r>
              <a:rPr i="1" spc="-18" dirty="0">
                <a:latin typeface="Times New Roman"/>
                <a:cs typeface="Times New Roman"/>
              </a:rPr>
              <a:t>Hazards</a:t>
            </a:r>
            <a:r>
              <a:rPr i="1" spc="-45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–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potensi</a:t>
            </a:r>
            <a:r>
              <a:rPr spc="-36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bahaya</a:t>
            </a:r>
            <a:r>
              <a:rPr spc="-13" dirty="0">
                <a:latin typeface="Times New Roman"/>
                <a:cs typeface="Times New Roman"/>
              </a:rPr>
              <a:t> gravitasi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dan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13" dirty="0">
                <a:latin typeface="Times New Roman"/>
                <a:cs typeface="Times New Roman"/>
              </a:rPr>
              <a:t>akselerasi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i="1" spc="-4" dirty="0">
                <a:latin typeface="Times New Roman"/>
                <a:cs typeface="Times New Roman"/>
              </a:rPr>
              <a:t>Radiation</a:t>
            </a:r>
            <a:r>
              <a:rPr i="1" spc="9" dirty="0">
                <a:latin typeface="Times New Roman"/>
                <a:cs typeface="Times New Roman"/>
              </a:rPr>
              <a:t> </a:t>
            </a:r>
            <a:r>
              <a:rPr i="1" spc="-18" dirty="0">
                <a:latin typeface="Times New Roman"/>
                <a:cs typeface="Times New Roman"/>
              </a:rPr>
              <a:t>Hazards</a:t>
            </a:r>
            <a:r>
              <a:rPr i="1"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–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potensi</a:t>
            </a:r>
            <a:r>
              <a:rPr spc="-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bahaya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radiasi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i="1" spc="-9" dirty="0">
                <a:latin typeface="Times New Roman"/>
                <a:cs typeface="Times New Roman"/>
              </a:rPr>
              <a:t>Microbiological</a:t>
            </a:r>
            <a:r>
              <a:rPr i="1" spc="-4" dirty="0">
                <a:latin typeface="Times New Roman"/>
                <a:cs typeface="Times New Roman"/>
              </a:rPr>
              <a:t> </a:t>
            </a:r>
            <a:r>
              <a:rPr i="1" spc="-18" dirty="0">
                <a:latin typeface="Times New Roman"/>
                <a:cs typeface="Times New Roman"/>
              </a:rPr>
              <a:t>Hazards</a:t>
            </a:r>
            <a:r>
              <a:rPr i="1" spc="-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–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potensi bahaya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mikrobiologi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i="1" spc="-18" dirty="0">
                <a:latin typeface="Times New Roman"/>
                <a:cs typeface="Times New Roman"/>
              </a:rPr>
              <a:t>Vibration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and</a:t>
            </a:r>
            <a:r>
              <a:rPr i="1" spc="13" dirty="0">
                <a:latin typeface="Times New Roman"/>
                <a:cs typeface="Times New Roman"/>
              </a:rPr>
              <a:t> </a:t>
            </a:r>
            <a:r>
              <a:rPr i="1" spc="-9" dirty="0">
                <a:latin typeface="Times New Roman"/>
                <a:cs typeface="Times New Roman"/>
              </a:rPr>
              <a:t>Noise</a:t>
            </a:r>
            <a:r>
              <a:rPr i="1" spc="4" dirty="0">
                <a:latin typeface="Times New Roman"/>
                <a:cs typeface="Times New Roman"/>
              </a:rPr>
              <a:t> </a:t>
            </a:r>
            <a:r>
              <a:rPr i="1" spc="-18" dirty="0">
                <a:latin typeface="Times New Roman"/>
                <a:cs typeface="Times New Roman"/>
              </a:rPr>
              <a:t>Hazards</a:t>
            </a:r>
            <a:r>
              <a:rPr i="1" spc="-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–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potensi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bhy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kebisingan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&amp;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vibrasi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i="1" spc="-13" dirty="0">
                <a:latin typeface="Times New Roman"/>
                <a:cs typeface="Times New Roman"/>
              </a:rPr>
              <a:t>Hazards</a:t>
            </a:r>
            <a:r>
              <a:rPr i="1" spc="-9" dirty="0">
                <a:latin typeface="Times New Roman"/>
                <a:cs typeface="Times New Roman"/>
              </a:rPr>
              <a:t> </a:t>
            </a:r>
            <a:r>
              <a:rPr i="1" spc="-13" dirty="0">
                <a:latin typeface="Times New Roman"/>
                <a:cs typeface="Times New Roman"/>
              </a:rPr>
              <a:t>relating</a:t>
            </a:r>
            <a:r>
              <a:rPr i="1" spc="13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to</a:t>
            </a:r>
            <a:r>
              <a:rPr i="1" spc="9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human</a:t>
            </a:r>
            <a:r>
              <a:rPr i="1" spc="13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Factors</a:t>
            </a:r>
            <a:r>
              <a:rPr i="1"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–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potensi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bahaya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ergonomi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i="1" spc="-9" dirty="0">
                <a:latin typeface="Times New Roman"/>
                <a:cs typeface="Times New Roman"/>
              </a:rPr>
              <a:t>Enviromental</a:t>
            </a:r>
            <a:r>
              <a:rPr i="1" spc="-4" dirty="0">
                <a:latin typeface="Times New Roman"/>
                <a:cs typeface="Times New Roman"/>
              </a:rPr>
              <a:t> </a:t>
            </a:r>
            <a:r>
              <a:rPr i="1" spc="-13" dirty="0">
                <a:latin typeface="Times New Roman"/>
                <a:cs typeface="Times New Roman"/>
              </a:rPr>
              <a:t>Hazards</a:t>
            </a:r>
            <a:r>
              <a:rPr i="1"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–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potensi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bahaya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lingkungan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kerja</a:t>
            </a:r>
            <a:endParaRPr dirty="0">
              <a:latin typeface="Times New Roman"/>
              <a:cs typeface="Times New Roman"/>
            </a:endParaRPr>
          </a:p>
          <a:p>
            <a:pPr marL="421688" marR="417699" indent="-410291"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Potensi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bahaya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berhubungan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kualitas produk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jasa,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proses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produksi,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properti,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image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publik,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dll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3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700418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4" y="838200"/>
            <a:ext cx="6492586" cy="841929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 marR="4559">
              <a:spcBef>
                <a:spcPts val="85"/>
              </a:spcBef>
            </a:pPr>
            <a:r>
              <a:rPr spc="-4" dirty="0">
                <a:latin typeface="Times New Roman"/>
                <a:cs typeface="Times New Roman"/>
              </a:rPr>
              <a:t>Menurut</a:t>
            </a:r>
            <a:r>
              <a:rPr spc="36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Ramli</a:t>
            </a:r>
            <a:r>
              <a:rPr dirty="0">
                <a:latin typeface="Times New Roman"/>
                <a:cs typeface="Times New Roman"/>
              </a:rPr>
              <a:t> (2009),</a:t>
            </a:r>
            <a:r>
              <a:rPr spc="22" dirty="0">
                <a:latin typeface="Times New Roman"/>
                <a:cs typeface="Times New Roman"/>
              </a:rPr>
              <a:t> </a:t>
            </a:r>
            <a:r>
              <a:rPr spc="-9" dirty="0">
                <a:solidFill>
                  <a:srgbClr val="FF0000"/>
                </a:solidFill>
                <a:latin typeface="Times New Roman"/>
                <a:cs typeface="Times New Roman"/>
              </a:rPr>
              <a:t>bahaya</a:t>
            </a:r>
            <a:r>
              <a:rPr spc="36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adalah</a:t>
            </a:r>
            <a:r>
              <a:rPr spc="3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segala</a:t>
            </a:r>
            <a:r>
              <a:rPr spc="36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sesuatu</a:t>
            </a:r>
            <a:r>
              <a:rPr spc="-9" dirty="0">
                <a:latin typeface="Times New Roman"/>
                <a:cs typeface="Times New Roman"/>
              </a:rPr>
              <a:t> termasuk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situasi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atas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tindakan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yang</a:t>
            </a:r>
            <a:r>
              <a:rPr spc="36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berpotensi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menimbulkan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kecelakaan </a:t>
            </a:r>
            <a:r>
              <a:rPr dirty="0">
                <a:latin typeface="Times New Roman"/>
                <a:cs typeface="Times New Roman"/>
              </a:rPr>
              <a:t>atau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cidera </a:t>
            </a:r>
            <a:r>
              <a:rPr spc="-4" dirty="0">
                <a:latin typeface="Times New Roman"/>
                <a:cs typeface="Times New Roman"/>
              </a:rPr>
              <a:t> </a:t>
            </a:r>
            <a:r>
              <a:rPr spc="4" dirty="0">
                <a:latin typeface="Times New Roman"/>
                <a:cs typeface="Times New Roman"/>
              </a:rPr>
              <a:t>pada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manusia,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kerusakan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atau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gangguan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lainnya</a:t>
            </a:r>
            <a:r>
              <a:rPr spc="-9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852" y="2140442"/>
            <a:ext cx="5116947" cy="3611919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421688" indent="-410291">
              <a:spcBef>
                <a:spcPts val="85"/>
              </a:spcBef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Jenis</a:t>
            </a:r>
            <a:r>
              <a:rPr spc="-40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bahaya</a:t>
            </a:r>
            <a:r>
              <a:rPr spc="-4" dirty="0">
                <a:latin typeface="Times New Roman"/>
                <a:cs typeface="Times New Roman"/>
              </a:rPr>
              <a:t>:</a:t>
            </a:r>
            <a:endParaRPr dirty="0">
              <a:latin typeface="Times New Roman"/>
              <a:cs typeface="Times New Roman"/>
            </a:endParaRPr>
          </a:p>
          <a:p>
            <a:pPr marL="749921" lvl="1" indent="-410860">
              <a:buClr>
                <a:srgbClr val="FE8637"/>
              </a:buClr>
              <a:buSzPct val="80000"/>
              <a:buAutoNum type="alphaLcPeriod"/>
              <a:tabLst>
                <a:tab pos="749351" algn="l"/>
                <a:tab pos="749921" algn="l"/>
              </a:tabLst>
            </a:pPr>
            <a:r>
              <a:rPr spc="-4" dirty="0">
                <a:latin typeface="Times New Roman"/>
                <a:cs typeface="Times New Roman"/>
              </a:rPr>
              <a:t>Bahaya</a:t>
            </a:r>
            <a:r>
              <a:rPr spc="-2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mekanis</a:t>
            </a:r>
            <a:endParaRPr dirty="0">
              <a:latin typeface="Times New Roman"/>
              <a:cs typeface="Times New Roman"/>
            </a:endParaRPr>
          </a:p>
          <a:p>
            <a:pPr marL="749921" lvl="1" indent="-410860">
              <a:buClr>
                <a:srgbClr val="FE8637"/>
              </a:buClr>
              <a:buSzPct val="80000"/>
              <a:buAutoNum type="alphaLcPeriod"/>
              <a:tabLst>
                <a:tab pos="749351" algn="l"/>
                <a:tab pos="749921" algn="l"/>
              </a:tabLst>
            </a:pPr>
            <a:r>
              <a:rPr spc="-4" dirty="0">
                <a:latin typeface="Times New Roman"/>
                <a:cs typeface="Times New Roman"/>
              </a:rPr>
              <a:t>Bahaya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listrik</a:t>
            </a:r>
            <a:endParaRPr dirty="0">
              <a:latin typeface="Times New Roman"/>
              <a:cs typeface="Times New Roman"/>
            </a:endParaRPr>
          </a:p>
          <a:p>
            <a:pPr marL="749921" lvl="1" indent="-410860">
              <a:buClr>
                <a:srgbClr val="FE8637"/>
              </a:buClr>
              <a:buSzPct val="80000"/>
              <a:buAutoNum type="alphaLcPeriod"/>
              <a:tabLst>
                <a:tab pos="749351" algn="l"/>
                <a:tab pos="749921" algn="l"/>
              </a:tabLst>
            </a:pPr>
            <a:r>
              <a:rPr spc="-4" dirty="0">
                <a:latin typeface="Times New Roman"/>
                <a:cs typeface="Times New Roman"/>
              </a:rPr>
              <a:t>Bahaya</a:t>
            </a:r>
            <a:r>
              <a:rPr spc="-2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kimiawi</a:t>
            </a:r>
            <a:endParaRPr dirty="0">
              <a:latin typeface="Times New Roman"/>
              <a:cs typeface="Times New Roman"/>
            </a:endParaRPr>
          </a:p>
          <a:p>
            <a:pPr marL="749921" lvl="1" indent="-410291">
              <a:buClr>
                <a:srgbClr val="FE8637"/>
              </a:buClr>
              <a:buSzPct val="80000"/>
              <a:buAutoNum type="alphaLcPeriod"/>
              <a:tabLst>
                <a:tab pos="749351" algn="l"/>
                <a:tab pos="749921" algn="l"/>
              </a:tabLst>
            </a:pPr>
            <a:r>
              <a:rPr spc="-4" dirty="0">
                <a:latin typeface="Times New Roman"/>
                <a:cs typeface="Times New Roman"/>
              </a:rPr>
              <a:t>Bahaya</a:t>
            </a:r>
            <a:r>
              <a:rPr spc="-2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fisis</a:t>
            </a:r>
            <a:endParaRPr dirty="0">
              <a:latin typeface="Times New Roman"/>
              <a:cs typeface="Times New Roman"/>
            </a:endParaRPr>
          </a:p>
          <a:p>
            <a:pPr marL="749921" lvl="1" indent="-410291">
              <a:buClr>
                <a:srgbClr val="FE8637"/>
              </a:buClr>
              <a:buSzPct val="80000"/>
              <a:buAutoNum type="alphaLcPeriod"/>
              <a:tabLst>
                <a:tab pos="749351" algn="l"/>
                <a:tab pos="749921" algn="l"/>
              </a:tabLst>
            </a:pPr>
            <a:r>
              <a:rPr spc="-4" dirty="0">
                <a:latin typeface="Times New Roman"/>
                <a:cs typeface="Times New Roman"/>
              </a:rPr>
              <a:t>Bahaya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biologis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rabicPeriod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Sumber</a:t>
            </a:r>
            <a:r>
              <a:rPr spc="-3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bahaya</a:t>
            </a:r>
            <a:r>
              <a:rPr spc="-4" dirty="0">
                <a:latin typeface="Times New Roman"/>
                <a:cs typeface="Times New Roman"/>
              </a:rPr>
              <a:t>:</a:t>
            </a:r>
            <a:endParaRPr dirty="0">
              <a:latin typeface="Times New Roman"/>
              <a:cs typeface="Times New Roman"/>
            </a:endParaRPr>
          </a:p>
          <a:p>
            <a:pPr marL="749921" lvl="1" indent="-410291">
              <a:buClr>
                <a:srgbClr val="FE8637"/>
              </a:buClr>
              <a:buSzPct val="80000"/>
              <a:buAutoNum type="alphaLcPeriod"/>
              <a:tabLst>
                <a:tab pos="749351" algn="l"/>
                <a:tab pos="749921" algn="l"/>
              </a:tabLst>
            </a:pPr>
            <a:r>
              <a:rPr spc="-4" dirty="0">
                <a:latin typeface="Times New Roman"/>
                <a:cs typeface="Times New Roman"/>
              </a:rPr>
              <a:t>Bahan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eksplosif</a:t>
            </a:r>
            <a:endParaRPr dirty="0">
              <a:latin typeface="Times New Roman"/>
              <a:cs typeface="Times New Roman"/>
            </a:endParaRPr>
          </a:p>
          <a:p>
            <a:pPr marL="749921" lvl="1" indent="-410291">
              <a:buClr>
                <a:srgbClr val="FE8637"/>
              </a:buClr>
              <a:buSzPct val="80000"/>
              <a:buAutoNum type="alphaLcPeriod"/>
              <a:tabLst>
                <a:tab pos="749351" algn="l"/>
                <a:tab pos="749921" algn="l"/>
              </a:tabLst>
            </a:pPr>
            <a:r>
              <a:rPr spc="-4" dirty="0">
                <a:latin typeface="Times New Roman"/>
                <a:cs typeface="Times New Roman"/>
              </a:rPr>
              <a:t>Bahan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mengoksidasi</a:t>
            </a:r>
            <a:endParaRPr dirty="0">
              <a:latin typeface="Times New Roman"/>
              <a:cs typeface="Times New Roman"/>
            </a:endParaRPr>
          </a:p>
          <a:p>
            <a:pPr marL="749921" lvl="1" indent="-410291">
              <a:buClr>
                <a:srgbClr val="FE8637"/>
              </a:buClr>
              <a:buSzPct val="80000"/>
              <a:buAutoNum type="alphaLcPeriod"/>
              <a:tabLst>
                <a:tab pos="749351" algn="l"/>
                <a:tab pos="749921" algn="l"/>
              </a:tabLst>
            </a:pPr>
            <a:r>
              <a:rPr spc="-4" dirty="0">
                <a:latin typeface="Times New Roman"/>
                <a:cs typeface="Times New Roman"/>
              </a:rPr>
              <a:t>Bahan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mudah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terbakar</a:t>
            </a:r>
            <a:endParaRPr dirty="0">
              <a:latin typeface="Times New Roman"/>
              <a:cs typeface="Times New Roman"/>
            </a:endParaRPr>
          </a:p>
          <a:p>
            <a:pPr marL="749921" lvl="1" indent="-410291">
              <a:buClr>
                <a:srgbClr val="FE8637"/>
              </a:buClr>
              <a:buSzPct val="80000"/>
              <a:buAutoNum type="alphaLcPeriod"/>
              <a:tabLst>
                <a:tab pos="749351" algn="l"/>
                <a:tab pos="749921" algn="l"/>
              </a:tabLst>
            </a:pPr>
            <a:r>
              <a:rPr spc="-4" dirty="0">
                <a:latin typeface="Times New Roman"/>
                <a:cs typeface="Times New Roman"/>
              </a:rPr>
              <a:t>Bahan</a:t>
            </a:r>
            <a:r>
              <a:rPr spc="-2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beracun</a:t>
            </a:r>
            <a:endParaRPr dirty="0">
              <a:latin typeface="Times New Roman"/>
              <a:cs typeface="Times New Roman"/>
            </a:endParaRPr>
          </a:p>
          <a:p>
            <a:pPr marL="749921" lvl="1" indent="-410291">
              <a:buClr>
                <a:srgbClr val="FE8637"/>
              </a:buClr>
              <a:buSzPct val="80000"/>
              <a:buAutoNum type="alphaLcPeriod"/>
              <a:tabLst>
                <a:tab pos="749351" algn="l"/>
                <a:tab pos="749921" algn="l"/>
              </a:tabLst>
            </a:pPr>
            <a:r>
              <a:rPr spc="-4" dirty="0" err="1">
                <a:latin typeface="Times New Roman"/>
                <a:cs typeface="Times New Roman"/>
              </a:rPr>
              <a:t>Bahan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4" dirty="0" err="1" smtClean="0">
                <a:latin typeface="Times New Roman"/>
                <a:cs typeface="Times New Roman"/>
              </a:rPr>
              <a:t>korosif</a:t>
            </a:r>
            <a:endParaRPr lang="en-US" spc="-4" dirty="0" smtClean="0">
              <a:latin typeface="Times New Roman"/>
              <a:cs typeface="Times New Roman"/>
            </a:endParaRPr>
          </a:p>
          <a:p>
            <a:pPr marL="749921" lvl="1" indent="-410291">
              <a:buClr>
                <a:srgbClr val="FE8637"/>
              </a:buClr>
              <a:buSzPct val="80000"/>
              <a:buAutoNum type="alphaLcPeriod"/>
              <a:tabLst>
                <a:tab pos="749351" algn="l"/>
                <a:tab pos="749921" algn="l"/>
              </a:tabLst>
            </a:pPr>
            <a:r>
              <a:rPr lang="en-US" spc="-4" dirty="0" err="1" smtClean="0">
                <a:latin typeface="Times New Roman"/>
                <a:cs typeface="Times New Roman"/>
              </a:rPr>
              <a:t>Bahan</a:t>
            </a:r>
            <a:r>
              <a:rPr lang="en-US" spc="-4" dirty="0" smtClean="0">
                <a:latin typeface="Times New Roman"/>
                <a:cs typeface="Times New Roman"/>
              </a:rPr>
              <a:t> </a:t>
            </a:r>
            <a:r>
              <a:rPr lang="en-US" spc="-4" dirty="0" err="1" smtClean="0">
                <a:latin typeface="Times New Roman"/>
                <a:cs typeface="Times New Roman"/>
              </a:rPr>
              <a:t>radioaktif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4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301853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4" y="762000"/>
            <a:ext cx="6585527" cy="2438354"/>
          </a:xfrm>
          <a:prstGeom prst="rect">
            <a:avLst/>
          </a:prstGeom>
        </p:spPr>
        <p:txBody>
          <a:bodyPr vert="horz" wrap="square" lIns="0" tIns="67812" rIns="0" bIns="0" rtlCol="0">
            <a:spAutoFit/>
          </a:bodyPr>
          <a:lstStyle/>
          <a:p>
            <a:pPr marL="421688" indent="-410291">
              <a:spcBef>
                <a:spcPts val="534"/>
              </a:spcBef>
              <a:buClr>
                <a:srgbClr val="FE8637"/>
              </a:buClr>
              <a:buSzPct val="70000"/>
              <a:buAutoNum type="arabicPeriod" startAt="3"/>
              <a:tabLst>
                <a:tab pos="421118" algn="l"/>
                <a:tab pos="421688" algn="l"/>
              </a:tabLst>
            </a:pPr>
            <a:r>
              <a:rPr spc="-27" dirty="0">
                <a:latin typeface="Times New Roman"/>
                <a:cs typeface="Times New Roman"/>
              </a:rPr>
              <a:t>Teknik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identifikasi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bahaya</a:t>
            </a:r>
            <a:endParaRPr dirty="0">
              <a:latin typeface="Times New Roman"/>
              <a:cs typeface="Times New Roman"/>
            </a:endParaRPr>
          </a:p>
          <a:p>
            <a:pPr marL="749921" lvl="1" indent="-410860">
              <a:spcBef>
                <a:spcPts val="377"/>
              </a:spcBef>
              <a:buClr>
                <a:srgbClr val="FE8637"/>
              </a:buClr>
              <a:buSzPct val="79411"/>
              <a:buAutoNum type="alphaLcPeriod"/>
              <a:tabLst>
                <a:tab pos="749351" algn="l"/>
                <a:tab pos="749921" algn="l"/>
              </a:tabLst>
            </a:pPr>
            <a:r>
              <a:rPr sz="1500" spc="-22" dirty="0">
                <a:latin typeface="Times New Roman"/>
                <a:cs typeface="Times New Roman"/>
              </a:rPr>
              <a:t>Teknik</a:t>
            </a:r>
            <a:r>
              <a:rPr sz="1500" spc="-31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pasif</a:t>
            </a:r>
            <a:endParaRPr sz="1500" dirty="0">
              <a:latin typeface="Times New Roman"/>
              <a:cs typeface="Times New Roman"/>
            </a:endParaRPr>
          </a:p>
          <a:p>
            <a:pPr marL="749921" lvl="1" indent="-410860">
              <a:spcBef>
                <a:spcPts val="363"/>
              </a:spcBef>
              <a:buClr>
                <a:srgbClr val="FE8637"/>
              </a:buClr>
              <a:buSzPct val="79411"/>
              <a:buAutoNum type="alphaLcPeriod"/>
              <a:tabLst>
                <a:tab pos="749351" algn="l"/>
                <a:tab pos="749921" algn="l"/>
              </a:tabLst>
            </a:pPr>
            <a:r>
              <a:rPr sz="1500" spc="-22" dirty="0">
                <a:latin typeface="Times New Roman"/>
                <a:cs typeface="Times New Roman"/>
              </a:rPr>
              <a:t>Teknik</a:t>
            </a:r>
            <a:r>
              <a:rPr sz="1500" spc="-18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semi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proaktif</a:t>
            </a:r>
            <a:endParaRPr sz="1500" dirty="0">
              <a:latin typeface="Times New Roman"/>
              <a:cs typeface="Times New Roman"/>
            </a:endParaRPr>
          </a:p>
          <a:p>
            <a:pPr marL="749921" lvl="1" indent="-410860">
              <a:spcBef>
                <a:spcPts val="367"/>
              </a:spcBef>
              <a:buClr>
                <a:srgbClr val="FE8637"/>
              </a:buClr>
              <a:buSzPct val="79411"/>
              <a:buAutoNum type="alphaLcPeriod"/>
              <a:tabLst>
                <a:tab pos="749351" algn="l"/>
                <a:tab pos="749921" algn="l"/>
              </a:tabLst>
            </a:pPr>
            <a:r>
              <a:rPr sz="1500" spc="-22" dirty="0">
                <a:latin typeface="Times New Roman"/>
                <a:cs typeface="Times New Roman"/>
              </a:rPr>
              <a:t>Teknik</a:t>
            </a:r>
            <a:r>
              <a:rPr sz="1500" spc="-2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proaktif</a:t>
            </a:r>
            <a:endParaRPr sz="15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529"/>
              </a:spcBef>
              <a:buClr>
                <a:srgbClr val="FE8637"/>
              </a:buClr>
              <a:buSzPct val="70000"/>
              <a:buAutoNum type="arabicPeriod" startAt="3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Identifikasi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sumber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bahaya,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dilakukan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mempertimbangkan</a:t>
            </a:r>
            <a:endParaRPr dirty="0">
              <a:latin typeface="Times New Roman"/>
              <a:cs typeface="Times New Roman"/>
            </a:endParaRPr>
          </a:p>
          <a:p>
            <a:pPr marL="749921" lvl="1" indent="-410860">
              <a:spcBef>
                <a:spcPts val="377"/>
              </a:spcBef>
              <a:buClr>
                <a:srgbClr val="FE8637"/>
              </a:buClr>
              <a:buSzPct val="79411"/>
              <a:buAutoNum type="alphaLcPeriod"/>
              <a:tabLst>
                <a:tab pos="749351" algn="l"/>
                <a:tab pos="749921" algn="l"/>
              </a:tabLst>
            </a:pPr>
            <a:r>
              <a:rPr sz="1500" spc="-4" dirty="0">
                <a:latin typeface="Times New Roman"/>
                <a:cs typeface="Times New Roman"/>
              </a:rPr>
              <a:t>Kondisi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kejadian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dpt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menimbulkan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potensi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bahaya</a:t>
            </a:r>
            <a:endParaRPr sz="1500" dirty="0">
              <a:latin typeface="Times New Roman"/>
              <a:cs typeface="Times New Roman"/>
            </a:endParaRPr>
          </a:p>
          <a:p>
            <a:pPr marL="749921" lvl="1" indent="-410860">
              <a:spcBef>
                <a:spcPts val="363"/>
              </a:spcBef>
              <a:buClr>
                <a:srgbClr val="FE8637"/>
              </a:buClr>
              <a:buSzPct val="79411"/>
              <a:buAutoNum type="alphaLcPeriod"/>
              <a:tabLst>
                <a:tab pos="749351" algn="l"/>
                <a:tab pos="749921" algn="l"/>
              </a:tabLst>
            </a:pPr>
            <a:r>
              <a:rPr sz="1500" spc="-4" dirty="0">
                <a:latin typeface="Times New Roman"/>
                <a:cs typeface="Times New Roman"/>
              </a:rPr>
              <a:t>Jenis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kecelakaan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 </a:t>
            </a:r>
            <a:r>
              <a:rPr sz="1500" spc="-49" dirty="0">
                <a:latin typeface="Times New Roman"/>
                <a:cs typeface="Times New Roman"/>
              </a:rPr>
              <a:t>PAK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yg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mungkin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dpt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terjadi</a:t>
            </a:r>
            <a:endParaRPr sz="15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529"/>
              </a:spcBef>
              <a:buClr>
                <a:srgbClr val="FE8637"/>
              </a:buClr>
              <a:buSzPct val="70000"/>
              <a:buAutoNum type="arabicPeriod" startAt="3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Kegiatan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identifikasi bahaya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235364" y="3301266"/>
            <a:ext cx="6460836" cy="1699592"/>
          </a:xfrm>
          <a:prstGeom prst="rect">
            <a:avLst/>
          </a:prstGeom>
        </p:spPr>
        <p:txBody>
          <a:bodyPr vert="horz" wrap="square" lIns="0" tIns="57555" rIns="0" bIns="0" rtlCol="0">
            <a:spAutoFit/>
          </a:bodyPr>
          <a:lstStyle/>
          <a:p>
            <a:pPr marL="421688" indent="-410291">
              <a:spcBef>
                <a:spcPts val="453"/>
              </a:spcBef>
              <a:buClr>
                <a:srgbClr val="FE8637"/>
              </a:buClr>
              <a:buSzPct val="79411"/>
              <a:buAutoNum type="alphaLcPeriod"/>
              <a:tabLst>
                <a:tab pos="421118" algn="l"/>
                <a:tab pos="421688" algn="l"/>
              </a:tabLst>
            </a:pPr>
            <a:r>
              <a:rPr sz="1500" spc="-4" dirty="0">
                <a:latin typeface="Times New Roman"/>
                <a:cs typeface="Times New Roman"/>
              </a:rPr>
              <a:t>Konsultasi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dengan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orang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yg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berpengalaman</a:t>
            </a:r>
            <a:endParaRPr sz="15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67"/>
              </a:spcBef>
              <a:buClr>
                <a:srgbClr val="FE8637"/>
              </a:buClr>
              <a:buSzPct val="79411"/>
              <a:buAutoNum type="alphaLcPeriod"/>
              <a:tabLst>
                <a:tab pos="421118" algn="l"/>
                <a:tab pos="421688" algn="l"/>
              </a:tabLst>
            </a:pPr>
            <a:r>
              <a:rPr sz="1500" spc="-4" dirty="0">
                <a:latin typeface="Times New Roman"/>
                <a:cs typeface="Times New Roman"/>
              </a:rPr>
              <a:t>Pemeriksaan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fisik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lingkungan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kerja</a:t>
            </a:r>
            <a:endParaRPr sz="15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67"/>
              </a:spcBef>
              <a:buClr>
                <a:srgbClr val="FE8637"/>
              </a:buClr>
              <a:buSzPct val="79411"/>
              <a:buAutoNum type="alphaLcPeriod"/>
              <a:tabLst>
                <a:tab pos="421118" algn="l"/>
                <a:tab pos="421688" algn="l"/>
              </a:tabLst>
            </a:pPr>
            <a:r>
              <a:rPr sz="1500" spc="-4" dirty="0">
                <a:latin typeface="Times New Roman"/>
                <a:cs typeface="Times New Roman"/>
              </a:rPr>
              <a:t>Mencatat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cidera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sakit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pada insiden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waktu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lalu</a:t>
            </a:r>
            <a:endParaRPr sz="15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63"/>
              </a:spcBef>
              <a:buClr>
                <a:srgbClr val="FE8637"/>
              </a:buClr>
              <a:buSzPct val="79411"/>
              <a:buAutoNum type="alphaLcPeriod"/>
              <a:tabLst>
                <a:tab pos="421118" algn="l"/>
                <a:tab pos="421688" algn="l"/>
              </a:tabLst>
            </a:pPr>
            <a:r>
              <a:rPr sz="1500" spc="-4" dirty="0">
                <a:latin typeface="Times New Roman"/>
                <a:cs typeface="Times New Roman"/>
              </a:rPr>
              <a:t>Informasi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identifikasi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bahaya,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penelitian,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dan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nasihat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dari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para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ahli</a:t>
            </a:r>
            <a:endParaRPr sz="15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67"/>
              </a:spcBef>
              <a:buClr>
                <a:srgbClr val="FE8637"/>
              </a:buClr>
              <a:buSzPct val="79411"/>
              <a:buAutoNum type="alphaLcPeriod"/>
              <a:tabLst>
                <a:tab pos="421118" algn="l"/>
                <a:tab pos="421688" algn="l"/>
              </a:tabLst>
            </a:pPr>
            <a:r>
              <a:rPr sz="1500" spc="-4" dirty="0">
                <a:latin typeface="Times New Roman"/>
                <a:cs typeface="Times New Roman"/>
              </a:rPr>
              <a:t>Analisis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tugas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untuk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identifikasi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bahaya</a:t>
            </a:r>
            <a:endParaRPr sz="1500" dirty="0">
              <a:latin typeface="Times New Roman"/>
              <a:cs typeface="Times New Roman"/>
            </a:endParaRPr>
          </a:p>
          <a:p>
            <a:pPr marL="421688" indent="-410291">
              <a:spcBef>
                <a:spcPts val="363"/>
              </a:spcBef>
              <a:buClr>
                <a:srgbClr val="FE8637"/>
              </a:buClr>
              <a:buSzPct val="79411"/>
              <a:buAutoNum type="alphaLcPeriod"/>
              <a:tabLst>
                <a:tab pos="421118" algn="l"/>
                <a:tab pos="421688" algn="l"/>
              </a:tabLst>
            </a:pPr>
            <a:r>
              <a:rPr sz="1500" spc="-4" dirty="0">
                <a:latin typeface="Times New Roman"/>
                <a:cs typeface="Times New Roman"/>
              </a:rPr>
              <a:t>Sistem</a:t>
            </a:r>
            <a:r>
              <a:rPr sz="1500" spc="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formal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analisa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bahaya,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misal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i="1" spc="-13" dirty="0">
                <a:latin typeface="Times New Roman"/>
                <a:cs typeface="Times New Roman"/>
              </a:rPr>
              <a:t>Hazard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5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605127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3" y="698259"/>
            <a:ext cx="7121929" cy="2730741"/>
          </a:xfrm>
          <a:prstGeom prst="rect">
            <a:avLst/>
          </a:prstGeom>
        </p:spPr>
        <p:txBody>
          <a:bodyPr vert="horz" wrap="square" lIns="0" tIns="67812" rIns="0" bIns="0" rtlCol="0">
            <a:spAutoFit/>
          </a:bodyPr>
          <a:lstStyle/>
          <a:p>
            <a:pPr marL="421688" indent="-410291">
              <a:spcBef>
                <a:spcPts val="534"/>
              </a:spcBef>
              <a:buClr>
                <a:srgbClr val="FE8637"/>
              </a:buClr>
              <a:buSzPct val="70000"/>
              <a:buAutoNum type="arabicPeriod" startAt="6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Kegunaan identifikasi bahaya</a:t>
            </a:r>
            <a:endParaRPr dirty="0">
              <a:latin typeface="Times New Roman"/>
              <a:cs typeface="Times New Roman"/>
            </a:endParaRPr>
          </a:p>
          <a:p>
            <a:pPr marL="749921" lvl="1" indent="-410860">
              <a:spcBef>
                <a:spcPts val="377"/>
              </a:spcBef>
              <a:buClr>
                <a:srgbClr val="FE8637"/>
              </a:buClr>
              <a:buSzPct val="79411"/>
              <a:buAutoNum type="alphaLcPeriod"/>
              <a:tabLst>
                <a:tab pos="749351" algn="l"/>
                <a:tab pos="749921" algn="l"/>
              </a:tabLst>
            </a:pPr>
            <a:r>
              <a:rPr sz="1500" spc="-4" dirty="0">
                <a:latin typeface="Times New Roman"/>
                <a:cs typeface="Times New Roman"/>
              </a:rPr>
              <a:t>Untuk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mengetahui bahaya-bahaya</a:t>
            </a:r>
            <a:r>
              <a:rPr sz="1500" spc="-2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yang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ada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  <a:p>
            <a:pPr marL="749921" marR="4559" lvl="1" indent="-410291">
              <a:spcBef>
                <a:spcPts val="363"/>
              </a:spcBef>
              <a:buClr>
                <a:srgbClr val="FE8637"/>
              </a:buClr>
              <a:buSzPct val="79411"/>
              <a:buAutoNum type="alphaLcPeriod"/>
              <a:tabLst>
                <a:tab pos="749351" algn="l"/>
                <a:tab pos="749921" algn="l"/>
              </a:tabLst>
            </a:pPr>
            <a:r>
              <a:rPr sz="1500" spc="-4" dirty="0">
                <a:latin typeface="Times New Roman"/>
                <a:cs typeface="Times New Roman"/>
              </a:rPr>
              <a:t>Untuk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mengetahui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potensi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bahaya tersebut,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baik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akibat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maupun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frekuensi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terjadinya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  <a:p>
            <a:pPr marL="749921" lvl="1" indent="-410860">
              <a:spcBef>
                <a:spcPts val="367"/>
              </a:spcBef>
              <a:buClr>
                <a:srgbClr val="FE8637"/>
              </a:buClr>
              <a:buSzPct val="79411"/>
              <a:buAutoNum type="alphaLcPeriod"/>
              <a:tabLst>
                <a:tab pos="749351" algn="l"/>
                <a:tab pos="749921" algn="l"/>
              </a:tabLst>
            </a:pPr>
            <a:r>
              <a:rPr sz="1500" spc="-4" dirty="0">
                <a:latin typeface="Times New Roman"/>
                <a:cs typeface="Times New Roman"/>
              </a:rPr>
              <a:t>Untuk mengetahui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lokasi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bahaya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  <a:p>
            <a:pPr marL="749921" marR="798358" lvl="1" indent="-410291">
              <a:spcBef>
                <a:spcPts val="367"/>
              </a:spcBef>
              <a:buClr>
                <a:srgbClr val="FE8637"/>
              </a:buClr>
              <a:buSzPct val="79411"/>
              <a:buAutoNum type="alphaLcPeriod"/>
              <a:tabLst>
                <a:tab pos="749351" algn="l"/>
                <a:tab pos="749921" algn="l"/>
              </a:tabLst>
            </a:pPr>
            <a:r>
              <a:rPr sz="1500" spc="-4" dirty="0">
                <a:latin typeface="Times New Roman"/>
                <a:cs typeface="Times New Roman"/>
              </a:rPr>
              <a:t>Untuk</a:t>
            </a:r>
            <a:r>
              <a:rPr sz="1500" spc="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menunjukkan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bahwa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bahaya-bahaya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tersebut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telah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dapat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memberikan</a:t>
            </a:r>
            <a:r>
              <a:rPr sz="1500" spc="-18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perlindungan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  <a:p>
            <a:pPr marL="749921" marR="311138" lvl="1" indent="-410291">
              <a:spcBef>
                <a:spcPts val="363"/>
              </a:spcBef>
              <a:buClr>
                <a:srgbClr val="FE8637"/>
              </a:buClr>
              <a:buSzPct val="79411"/>
              <a:buAutoNum type="alphaLcPeriod"/>
              <a:tabLst>
                <a:tab pos="749351" algn="l"/>
                <a:tab pos="749921" algn="l"/>
              </a:tabLst>
            </a:pPr>
            <a:r>
              <a:rPr sz="1500" spc="-4" dirty="0">
                <a:latin typeface="Times New Roman"/>
                <a:cs typeface="Times New Roman"/>
              </a:rPr>
              <a:t>Untuk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menunjukkan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bahwa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bahaya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tertentu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tidak</a:t>
            </a:r>
            <a:r>
              <a:rPr sz="1500" spc="4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akan</a:t>
            </a:r>
            <a:r>
              <a:rPr sz="1500" spc="22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menimbulkan </a:t>
            </a:r>
            <a:r>
              <a:rPr sz="1500" spc="-367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akibat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kecelakaan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sehingga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tidak diberikan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perlindungan</a:t>
            </a:r>
            <a:r>
              <a:rPr sz="1500" spc="-4" dirty="0">
                <a:latin typeface="Times New Roman"/>
                <a:cs typeface="Times New Roman"/>
              </a:rPr>
              <a:t>.</a:t>
            </a:r>
            <a:endParaRPr sz="1500" dirty="0">
              <a:latin typeface="Times New Roman"/>
              <a:cs typeface="Times New Roman"/>
            </a:endParaRPr>
          </a:p>
          <a:p>
            <a:pPr marL="749921" lvl="1" indent="-410291">
              <a:spcBef>
                <a:spcPts val="367"/>
              </a:spcBef>
              <a:buClr>
                <a:srgbClr val="FE8637"/>
              </a:buClr>
              <a:buSzPct val="79411"/>
              <a:buAutoNum type="alphaLcPeriod"/>
              <a:tabLst>
                <a:tab pos="749351" algn="l"/>
                <a:tab pos="749921" algn="l"/>
              </a:tabLst>
            </a:pPr>
            <a:r>
              <a:rPr sz="1500" spc="-4" dirty="0">
                <a:latin typeface="Times New Roman"/>
                <a:cs typeface="Times New Roman"/>
              </a:rPr>
              <a:t>Untuk</a:t>
            </a:r>
            <a:r>
              <a:rPr sz="1500" spc="-9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analisa</a:t>
            </a:r>
            <a:r>
              <a:rPr sz="1500" spc="-13" dirty="0">
                <a:latin typeface="Times New Roman"/>
                <a:cs typeface="Times New Roman"/>
              </a:rPr>
              <a:t> </a:t>
            </a:r>
            <a:r>
              <a:rPr sz="1500" spc="-4" dirty="0">
                <a:latin typeface="Times New Roman"/>
                <a:cs typeface="Times New Roman"/>
              </a:rPr>
              <a:t>lebih lanjut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6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9800690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02853" y="762000"/>
            <a:ext cx="4109605" cy="278466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sz="1700" spc="67" dirty="0">
                <a:latin typeface="Cambria"/>
                <a:cs typeface="Cambria"/>
              </a:rPr>
              <a:t>Contoh</a:t>
            </a:r>
            <a:r>
              <a:rPr sz="1700" spc="81" dirty="0">
                <a:latin typeface="Cambria"/>
                <a:cs typeface="Cambria"/>
              </a:rPr>
              <a:t> teknik</a:t>
            </a:r>
            <a:r>
              <a:rPr sz="1700" spc="85" dirty="0">
                <a:latin typeface="Cambria"/>
                <a:cs typeface="Cambria"/>
              </a:rPr>
              <a:t> </a:t>
            </a:r>
            <a:r>
              <a:rPr sz="1700" spc="67" dirty="0">
                <a:latin typeface="Cambria"/>
                <a:cs typeface="Cambria"/>
              </a:rPr>
              <a:t>mengidentifikasi</a:t>
            </a:r>
            <a:r>
              <a:rPr sz="1700" spc="81" dirty="0">
                <a:latin typeface="Cambria"/>
                <a:cs typeface="Cambria"/>
              </a:rPr>
              <a:t> </a:t>
            </a:r>
            <a:r>
              <a:rPr sz="1700" spc="76" dirty="0">
                <a:latin typeface="Cambria"/>
                <a:cs typeface="Cambria"/>
              </a:rPr>
              <a:t>bahaya</a:t>
            </a:r>
            <a:r>
              <a:rPr sz="1700" spc="76" dirty="0">
                <a:latin typeface="Cambria"/>
                <a:cs typeface="Cambria"/>
              </a:rPr>
              <a:t>:</a:t>
            </a:r>
            <a:endParaRPr sz="1700" dirty="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853" y="1447800"/>
            <a:ext cx="7121930" cy="3753971"/>
          </a:xfrm>
          <a:prstGeom prst="rect">
            <a:avLst/>
          </a:prstGeom>
        </p:spPr>
        <p:txBody>
          <a:bodyPr vert="horz" wrap="square" lIns="0" tIns="62114" rIns="0" bIns="0" rtlCol="0">
            <a:spAutoFit/>
          </a:bodyPr>
          <a:lstStyle/>
          <a:p>
            <a:pPr marL="421688" marR="217112" indent="-410291">
              <a:lnSpc>
                <a:spcPts val="1633"/>
              </a:lnSpc>
              <a:spcBef>
                <a:spcPts val="489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Berjalanlah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berkeliling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4" dirty="0">
                <a:latin typeface="Times New Roman"/>
                <a:cs typeface="Times New Roman"/>
              </a:rPr>
              <a:t>dan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perhatikan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hal-hal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yang </a:t>
            </a:r>
            <a:r>
              <a:rPr sz="1700" spc="-4" dirty="0">
                <a:latin typeface="Times New Roman"/>
                <a:cs typeface="Times New Roman"/>
              </a:rPr>
              <a:t>dapat</a:t>
            </a:r>
            <a:r>
              <a:rPr sz="1700" spc="22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menjadi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sumber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kecelakaan</a:t>
            </a:r>
            <a:r>
              <a:rPr sz="1700" spc="-9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  <a:p>
            <a:pPr marL="421688" marR="442773" indent="-410291">
              <a:lnSpc>
                <a:spcPts val="1633"/>
              </a:lnSpc>
              <a:spcBef>
                <a:spcPts val="4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Jangan</a:t>
            </a:r>
            <a:r>
              <a:rPr sz="1700" spc="206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hiraukan</a:t>
            </a:r>
            <a:r>
              <a:rPr sz="1700" spc="211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hal-hal</a:t>
            </a:r>
            <a:r>
              <a:rPr sz="1700" spc="20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yang</a:t>
            </a:r>
            <a:r>
              <a:rPr sz="1700" spc="215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sepele,</a:t>
            </a:r>
            <a:r>
              <a:rPr sz="1700" spc="21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pusatkan</a:t>
            </a:r>
            <a:r>
              <a:rPr sz="1700" spc="206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perhatian</a:t>
            </a:r>
            <a:r>
              <a:rPr sz="1700" spc="18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pada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sesuatu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yang </a:t>
            </a:r>
            <a:r>
              <a:rPr sz="1700" spc="-4" dirty="0">
                <a:latin typeface="Times New Roman"/>
                <a:cs typeface="Times New Roman"/>
              </a:rPr>
              <a:t>dapat</a:t>
            </a:r>
            <a:r>
              <a:rPr sz="1700" spc="13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menyebabkan </a:t>
            </a:r>
            <a:r>
              <a:rPr sz="1700" spc="-4" dirty="0">
                <a:latin typeface="Times New Roman"/>
                <a:cs typeface="Times New Roman"/>
              </a:rPr>
              <a:t>insiden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serius</a:t>
            </a:r>
            <a:r>
              <a:rPr sz="1700" spc="-4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  <a:p>
            <a:pPr marL="421688" marR="4559" indent="-410291">
              <a:lnSpc>
                <a:spcPts val="1633"/>
              </a:lnSpc>
              <a:spcBef>
                <a:spcPts val="9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18" dirty="0">
                <a:latin typeface="Times New Roman"/>
                <a:cs typeface="Times New Roman"/>
              </a:rPr>
              <a:t>Tanyakan </a:t>
            </a:r>
            <a:r>
              <a:rPr sz="1700" spc="-4" dirty="0">
                <a:latin typeface="Times New Roman"/>
                <a:cs typeface="Times New Roman"/>
              </a:rPr>
              <a:t>kepada pekerja mengenai pendapat mereka tentang </a:t>
            </a:r>
            <a:r>
              <a:rPr sz="1700" spc="-9" dirty="0">
                <a:latin typeface="Times New Roman"/>
                <a:cs typeface="Times New Roman"/>
              </a:rPr>
              <a:t>bahaya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spc="13" dirty="0">
                <a:latin typeface="Times New Roman"/>
                <a:cs typeface="Times New Roman"/>
              </a:rPr>
              <a:t>dari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pekerjaan </a:t>
            </a:r>
            <a:r>
              <a:rPr sz="1700" spc="-9" dirty="0">
                <a:latin typeface="Times New Roman"/>
                <a:cs typeface="Times New Roman"/>
              </a:rPr>
              <a:t>yang </a:t>
            </a:r>
            <a:r>
              <a:rPr sz="1700" spc="-4" dirty="0">
                <a:latin typeface="Times New Roman"/>
                <a:cs typeface="Times New Roman"/>
              </a:rPr>
              <a:t>dilakukan</a:t>
            </a:r>
            <a:r>
              <a:rPr sz="1700" spc="-4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lnSpc>
                <a:spcPts val="1448"/>
              </a:lnSpc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dirty="0">
                <a:latin typeface="Times New Roman"/>
                <a:cs typeface="Times New Roman"/>
              </a:rPr>
              <a:t>Cermati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instruksi</a:t>
            </a:r>
            <a:r>
              <a:rPr sz="1700" spc="-54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kerja</a:t>
            </a:r>
            <a:r>
              <a:rPr sz="1700" spc="9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yang</a:t>
            </a:r>
            <a:r>
              <a:rPr sz="1700" spc="-4" dirty="0">
                <a:latin typeface="Times New Roman"/>
                <a:cs typeface="Times New Roman"/>
              </a:rPr>
              <a:t> dibuat</a:t>
            </a:r>
            <a:r>
              <a:rPr sz="1700" spc="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oleh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pabrik</a:t>
            </a:r>
            <a:r>
              <a:rPr sz="1700" spc="-4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  <a:p>
            <a:pPr marL="421688" marR="478673" indent="-410291">
              <a:lnSpc>
                <a:spcPts val="1633"/>
              </a:lnSpc>
              <a:spcBef>
                <a:spcPts val="193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Pelajari </a:t>
            </a:r>
            <a:r>
              <a:rPr sz="1700" dirty="0">
                <a:latin typeface="Times New Roman"/>
                <a:cs typeface="Times New Roman"/>
              </a:rPr>
              <a:t>catatan </a:t>
            </a:r>
            <a:r>
              <a:rPr sz="1700" spc="-4" dirty="0">
                <a:latin typeface="Times New Roman"/>
                <a:cs typeface="Times New Roman"/>
              </a:rPr>
              <a:t>insiden dan catatan kesehatan pekerja </a:t>
            </a:r>
            <a:r>
              <a:rPr sz="1700" spc="9" dirty="0">
                <a:latin typeface="Times New Roman"/>
                <a:cs typeface="Times New Roman"/>
              </a:rPr>
              <a:t>di </a:t>
            </a:r>
            <a:r>
              <a:rPr sz="1700" spc="-9" dirty="0">
                <a:latin typeface="Times New Roman"/>
                <a:cs typeface="Times New Roman"/>
              </a:rPr>
              <a:t>tempat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tersebut</a:t>
            </a:r>
            <a:r>
              <a:rPr sz="1700" spc="-4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lnSpc>
                <a:spcPts val="1448"/>
              </a:lnSpc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Pelajari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hasil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temuan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inspeksi</a:t>
            </a:r>
            <a:r>
              <a:rPr sz="1700" spc="-54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terdahulu</a:t>
            </a:r>
            <a:r>
              <a:rPr sz="1700" spc="-4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lnSpc>
                <a:spcPts val="1638"/>
              </a:lnSpc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Lakukan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pengamatan,</a:t>
            </a:r>
            <a:r>
              <a:rPr sz="1700" spc="4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terutama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pada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sumber-sumber</a:t>
            </a:r>
            <a:r>
              <a:rPr sz="1700" spc="9" dirty="0">
                <a:latin typeface="Times New Roman"/>
                <a:cs typeface="Times New Roman"/>
              </a:rPr>
              <a:t> </a:t>
            </a:r>
            <a:r>
              <a:rPr sz="1700" spc="-13" dirty="0">
                <a:latin typeface="Times New Roman"/>
                <a:cs typeface="Times New Roman"/>
              </a:rPr>
              <a:t>energi</a:t>
            </a:r>
            <a:r>
              <a:rPr sz="1700" spc="-13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  <a:p>
            <a:pPr marL="421688" indent="-410291">
              <a:lnSpc>
                <a:spcPts val="1638"/>
              </a:lnSpc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dirty="0">
                <a:latin typeface="Times New Roman"/>
                <a:cs typeface="Times New Roman"/>
              </a:rPr>
              <a:t>Cermati</a:t>
            </a:r>
            <a:r>
              <a:rPr sz="1700" spc="-45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semua</a:t>
            </a:r>
            <a:r>
              <a:rPr sz="1700" spc="4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jenis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pekerjaan</a:t>
            </a:r>
            <a:r>
              <a:rPr sz="1700" spc="-9" dirty="0">
                <a:latin typeface="Times New Roman"/>
                <a:cs typeface="Times New Roman"/>
              </a:rPr>
              <a:t> yang</a:t>
            </a:r>
            <a:r>
              <a:rPr sz="1700" spc="-4" dirty="0">
                <a:latin typeface="Times New Roman"/>
                <a:cs typeface="Times New Roman"/>
              </a:rPr>
              <a:t> ada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9" dirty="0">
                <a:latin typeface="Times New Roman"/>
                <a:cs typeface="Times New Roman"/>
              </a:rPr>
              <a:t>di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lokasi</a:t>
            </a:r>
            <a:r>
              <a:rPr sz="1700" spc="-54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tersebut</a:t>
            </a:r>
            <a:r>
              <a:rPr sz="1700" dirty="0">
                <a:latin typeface="Times New Roman"/>
                <a:cs typeface="Times New Roman"/>
              </a:rPr>
              <a:t>.</a:t>
            </a:r>
          </a:p>
          <a:p>
            <a:pPr marL="421688" marR="234208" indent="-410291">
              <a:lnSpc>
                <a:spcPts val="1633"/>
              </a:lnSpc>
              <a:spcBef>
                <a:spcPts val="197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Pertimbangkan</a:t>
            </a:r>
            <a:r>
              <a:rPr sz="1700" spc="76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keberadaan</a:t>
            </a:r>
            <a:r>
              <a:rPr sz="1700" spc="63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orang</a:t>
            </a:r>
            <a:r>
              <a:rPr sz="1700" spc="11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lain</a:t>
            </a:r>
            <a:r>
              <a:rPr sz="1700" spc="81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yang</a:t>
            </a:r>
            <a:r>
              <a:rPr sz="1700" spc="90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tidak</a:t>
            </a:r>
            <a:r>
              <a:rPr sz="1700" spc="11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selalu</a:t>
            </a:r>
            <a:r>
              <a:rPr sz="1700" spc="85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berada</a:t>
            </a:r>
            <a:r>
              <a:rPr sz="1700" spc="72" dirty="0">
                <a:latin typeface="Times New Roman"/>
                <a:cs typeface="Times New Roman"/>
              </a:rPr>
              <a:t> </a:t>
            </a:r>
            <a:r>
              <a:rPr sz="1700" spc="9" dirty="0">
                <a:latin typeface="Times New Roman"/>
                <a:cs typeface="Times New Roman"/>
              </a:rPr>
              <a:t>di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spc="4" dirty="0">
                <a:latin typeface="Times New Roman"/>
                <a:cs typeface="Times New Roman"/>
              </a:rPr>
              <a:t>lokasi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tersebut</a:t>
            </a:r>
            <a:r>
              <a:rPr sz="1700" spc="-4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  <a:p>
            <a:pPr marL="421688" marR="13106" indent="-410291">
              <a:lnSpc>
                <a:spcPts val="1633"/>
              </a:lnSpc>
              <a:spcBef>
                <a:spcPts val="4"/>
              </a:spcBef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-4" dirty="0">
                <a:latin typeface="Times New Roman"/>
                <a:cs typeface="Times New Roman"/>
              </a:rPr>
              <a:t>Perkirakan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semua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orang</a:t>
            </a:r>
            <a:r>
              <a:rPr sz="1700" dirty="0">
                <a:latin typeface="Times New Roman"/>
                <a:cs typeface="Times New Roman"/>
              </a:rPr>
              <a:t> </a:t>
            </a:r>
            <a:r>
              <a:rPr sz="1700" spc="-18" dirty="0">
                <a:latin typeface="Times New Roman"/>
                <a:cs typeface="Times New Roman"/>
              </a:rPr>
              <a:t>yang </a:t>
            </a:r>
            <a:r>
              <a:rPr sz="1700" dirty="0">
                <a:latin typeface="Times New Roman"/>
                <a:cs typeface="Times New Roman"/>
              </a:rPr>
              <a:t>dimungkinkan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bisa</a:t>
            </a:r>
            <a:r>
              <a:rPr sz="1700" spc="-13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terluka</a:t>
            </a:r>
            <a:r>
              <a:rPr sz="1700" spc="-9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akibat</a:t>
            </a:r>
            <a:r>
              <a:rPr sz="1700" spc="58" dirty="0">
                <a:latin typeface="Times New Roman"/>
                <a:cs typeface="Times New Roman"/>
              </a:rPr>
              <a:t> </a:t>
            </a:r>
            <a:r>
              <a:rPr sz="1700" spc="4" dirty="0">
                <a:latin typeface="Times New Roman"/>
                <a:cs typeface="Times New Roman"/>
              </a:rPr>
              <a:t>dari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kegiatan</a:t>
            </a:r>
            <a:r>
              <a:rPr sz="1700" spc="-27" dirty="0">
                <a:latin typeface="Times New Roman"/>
                <a:cs typeface="Times New Roman"/>
              </a:rPr>
              <a:t> </a:t>
            </a:r>
            <a:r>
              <a:rPr sz="1700" spc="9" dirty="0">
                <a:latin typeface="Times New Roman"/>
                <a:cs typeface="Times New Roman"/>
              </a:rPr>
              <a:t>di</a:t>
            </a:r>
            <a:r>
              <a:rPr sz="1700" spc="-31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lokasi</a:t>
            </a:r>
            <a:r>
              <a:rPr sz="1700" spc="-54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tersebut</a:t>
            </a:r>
            <a:r>
              <a:rPr sz="1700" spc="-4" dirty="0">
                <a:latin typeface="Times New Roman"/>
                <a:cs typeface="Times New Roman"/>
              </a:rPr>
              <a:t>.</a:t>
            </a:r>
            <a:endParaRPr sz="1700" dirty="0">
              <a:latin typeface="Times New Roman"/>
              <a:cs typeface="Times New Roman"/>
            </a:endParaRPr>
          </a:p>
          <a:p>
            <a:pPr marL="421688" marR="10257" indent="-410291">
              <a:lnSpc>
                <a:spcPts val="1642"/>
              </a:lnSpc>
              <a:buClr>
                <a:srgbClr val="FE8637"/>
              </a:buClr>
              <a:buSzPct val="68421"/>
              <a:buAutoNum type="alphaLcPeriod"/>
              <a:tabLst>
                <a:tab pos="421118" algn="l"/>
                <a:tab pos="421688" algn="l"/>
              </a:tabLst>
            </a:pPr>
            <a:r>
              <a:rPr sz="1700" spc="4" dirty="0">
                <a:latin typeface="Times New Roman"/>
                <a:cs typeface="Times New Roman"/>
              </a:rPr>
              <a:t>Dari</a:t>
            </a:r>
            <a:r>
              <a:rPr sz="1700" spc="9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setiap bahaya yang teridentifikasi, </a:t>
            </a:r>
            <a:r>
              <a:rPr sz="1700" spc="-4" dirty="0">
                <a:latin typeface="Times New Roman"/>
                <a:cs typeface="Times New Roman"/>
              </a:rPr>
              <a:t>perhatikan jumlah </a:t>
            </a:r>
            <a:r>
              <a:rPr sz="1700" dirty="0">
                <a:latin typeface="Times New Roman"/>
                <a:cs typeface="Times New Roman"/>
              </a:rPr>
              <a:t>orang </a:t>
            </a:r>
            <a:r>
              <a:rPr sz="1700" spc="4" dirty="0">
                <a:latin typeface="Times New Roman"/>
                <a:cs typeface="Times New Roman"/>
              </a:rPr>
              <a:t>dan </a:t>
            </a:r>
            <a:r>
              <a:rPr sz="1700" spc="-412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lamanya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4" dirty="0">
                <a:latin typeface="Times New Roman"/>
                <a:cs typeface="Times New Roman"/>
              </a:rPr>
              <a:t>terkena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paparan</a:t>
            </a:r>
            <a:r>
              <a:rPr sz="1700" spc="-22" dirty="0">
                <a:latin typeface="Times New Roman"/>
                <a:cs typeface="Times New Roman"/>
              </a:rPr>
              <a:t> </a:t>
            </a:r>
            <a:r>
              <a:rPr sz="1700" spc="-9" dirty="0">
                <a:latin typeface="Times New Roman"/>
                <a:cs typeface="Times New Roman"/>
              </a:rPr>
              <a:t>bahaya</a:t>
            </a:r>
            <a:r>
              <a:rPr sz="1700" spc="-18" dirty="0">
                <a:latin typeface="Times New Roman"/>
                <a:cs typeface="Times New Roman"/>
              </a:rPr>
              <a:t> </a:t>
            </a:r>
            <a:r>
              <a:rPr sz="1700" dirty="0">
                <a:latin typeface="Times New Roman"/>
                <a:cs typeface="Times New Roman"/>
              </a:rPr>
              <a:t>tersebut</a:t>
            </a:r>
            <a:endParaRPr sz="1700"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7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3550467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931429" y="762000"/>
            <a:ext cx="6026150" cy="291353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pc="36" dirty="0">
                <a:latin typeface="Cambria"/>
                <a:cs typeface="Cambria"/>
              </a:rPr>
              <a:t>Pokok-pokok</a:t>
            </a:r>
            <a:r>
              <a:rPr spc="121" dirty="0">
                <a:latin typeface="Cambria"/>
                <a:cs typeface="Cambria"/>
              </a:rPr>
              <a:t> </a:t>
            </a:r>
            <a:r>
              <a:rPr spc="81" dirty="0">
                <a:latin typeface="Cambria"/>
                <a:cs typeface="Cambria"/>
              </a:rPr>
              <a:t>yang</a:t>
            </a:r>
            <a:r>
              <a:rPr spc="117" dirty="0">
                <a:latin typeface="Cambria"/>
                <a:cs typeface="Cambria"/>
              </a:rPr>
              <a:t> </a:t>
            </a:r>
            <a:r>
              <a:rPr spc="85" dirty="0">
                <a:latin typeface="Cambria"/>
                <a:cs typeface="Cambria"/>
              </a:rPr>
              <a:t>harus</a:t>
            </a:r>
            <a:r>
              <a:rPr spc="112" dirty="0">
                <a:latin typeface="Cambria"/>
                <a:cs typeface="Cambria"/>
              </a:rPr>
              <a:t> </a:t>
            </a:r>
            <a:r>
              <a:rPr spc="54" dirty="0">
                <a:latin typeface="Cambria"/>
                <a:cs typeface="Cambria"/>
              </a:rPr>
              <a:t>dicermati</a:t>
            </a:r>
            <a:r>
              <a:rPr spc="94" dirty="0">
                <a:latin typeface="Cambria"/>
                <a:cs typeface="Cambria"/>
              </a:rPr>
              <a:t> </a:t>
            </a:r>
            <a:r>
              <a:rPr spc="63" dirty="0">
                <a:latin typeface="Cambria"/>
                <a:cs typeface="Cambria"/>
              </a:rPr>
              <a:t>dari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90" dirty="0">
                <a:latin typeface="Cambria"/>
                <a:cs typeface="Cambria"/>
              </a:rPr>
              <a:t>catatan</a:t>
            </a:r>
            <a:r>
              <a:rPr spc="108" dirty="0">
                <a:latin typeface="Cambria"/>
                <a:cs typeface="Cambria"/>
              </a:rPr>
              <a:t> </a:t>
            </a:r>
            <a:r>
              <a:rPr spc="49" dirty="0">
                <a:latin typeface="Cambria"/>
                <a:cs typeface="Cambria"/>
              </a:rPr>
              <a:t>insiden</a:t>
            </a:r>
            <a:r>
              <a:rPr spc="49" dirty="0">
                <a:latin typeface="Cambria"/>
                <a:cs typeface="Cambria"/>
              </a:rPr>
              <a:t>:</a:t>
            </a:r>
            <a:endParaRPr dirty="0">
              <a:latin typeface="Cambria"/>
              <a:cs typeface="Cambr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02853" y="1219200"/>
            <a:ext cx="7121930" cy="3888917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421688" indent="-410291">
              <a:spcBef>
                <a:spcPts val="85"/>
              </a:spcBef>
              <a:buClr>
                <a:srgbClr val="FE8637"/>
              </a:buClr>
              <a:buSzPct val="70000"/>
              <a:buAutoNum type="alphaLcPeriod"/>
              <a:tabLst>
                <a:tab pos="421118" algn="l"/>
                <a:tab pos="421688" algn="l"/>
              </a:tabLst>
            </a:pPr>
            <a:r>
              <a:rPr spc="-9" dirty="0">
                <a:latin typeface="Times New Roman"/>
                <a:cs typeface="Times New Roman"/>
              </a:rPr>
              <a:t>Benda</a:t>
            </a:r>
            <a:r>
              <a:rPr spc="265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yang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menjadi</a:t>
            </a:r>
            <a:r>
              <a:rPr spc="22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sumber</a:t>
            </a:r>
            <a:r>
              <a:rPr spc="242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kecelakaan</a:t>
            </a:r>
            <a:r>
              <a:rPr spc="215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(palu,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sling,</a:t>
            </a:r>
            <a:r>
              <a:rPr spc="242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plat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besi</a:t>
            </a:r>
            <a:r>
              <a:rPr spc="-9" dirty="0">
                <a:latin typeface="Times New Roman"/>
                <a:cs typeface="Times New Roman"/>
              </a:rPr>
              <a:t>,</a:t>
            </a:r>
            <a:endParaRPr dirty="0">
              <a:latin typeface="Times New Roman"/>
              <a:cs typeface="Times New Roman"/>
            </a:endParaRPr>
          </a:p>
          <a:p>
            <a:pPr marL="421688"/>
            <a:r>
              <a:rPr i="1" dirty="0">
                <a:latin typeface="Times New Roman"/>
                <a:cs typeface="Times New Roman"/>
              </a:rPr>
              <a:t>dump</a:t>
            </a:r>
            <a:r>
              <a:rPr i="1" spc="-4" dirty="0">
                <a:latin typeface="Times New Roman"/>
                <a:cs typeface="Times New Roman"/>
              </a:rPr>
              <a:t> truck</a:t>
            </a:r>
            <a:r>
              <a:rPr spc="-4" dirty="0">
                <a:latin typeface="Times New Roman"/>
                <a:cs typeface="Times New Roman"/>
              </a:rPr>
              <a:t>, dan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lain-lain).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lphaLcPeriod" startAt="2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Jenis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kecelakaan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yang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terjadi</a:t>
            </a:r>
            <a:r>
              <a:rPr spc="-9" dirty="0">
                <a:latin typeface="Times New Roman"/>
                <a:cs typeface="Times New Roman"/>
              </a:rPr>
              <a:t> (terjepit,</a:t>
            </a:r>
            <a:r>
              <a:rPr spc="31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jatuh,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tabrakan,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dll</a:t>
            </a:r>
            <a:r>
              <a:rPr spc="-4" dirty="0">
                <a:latin typeface="Times New Roman"/>
                <a:cs typeface="Times New Roman"/>
              </a:rPr>
              <a:t>.).</a:t>
            </a:r>
            <a:endParaRPr dirty="0">
              <a:latin typeface="Times New Roman"/>
              <a:cs typeface="Times New Roman"/>
            </a:endParaRPr>
          </a:p>
          <a:p>
            <a:pPr marL="421688" marR="246745" indent="-410291">
              <a:buClr>
                <a:srgbClr val="FE8637"/>
              </a:buClr>
              <a:buSzPct val="70000"/>
              <a:buAutoNum type="alphaLcPeriod" startAt="2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Kondisi</a:t>
            </a:r>
            <a:r>
              <a:rPr spc="144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tidak</a:t>
            </a:r>
            <a:r>
              <a:rPr spc="193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standar</a:t>
            </a:r>
            <a:r>
              <a:rPr spc="206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yang</a:t>
            </a:r>
            <a:r>
              <a:rPr spc="21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menimbulkan</a:t>
            </a:r>
            <a:r>
              <a:rPr spc="17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insiden</a:t>
            </a:r>
            <a:r>
              <a:rPr spc="14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(licin,</a:t>
            </a:r>
            <a:r>
              <a:rPr spc="175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tajam,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sempit,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berdebu,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lain-lain).</a:t>
            </a:r>
            <a:endParaRPr dirty="0">
              <a:latin typeface="Times New Roman"/>
              <a:cs typeface="Times New Roman"/>
            </a:endParaRPr>
          </a:p>
          <a:p>
            <a:pPr marL="421688" marR="486651" indent="-410291">
              <a:buClr>
                <a:srgbClr val="FE8637"/>
              </a:buClr>
              <a:buSzPct val="70000"/>
              <a:buAutoNum type="alphaLcPeriod" startAt="2"/>
              <a:tabLst>
                <a:tab pos="421118" algn="l"/>
                <a:tab pos="421688" algn="l"/>
              </a:tabLst>
            </a:pPr>
            <a:r>
              <a:rPr spc="-9" dirty="0">
                <a:latin typeface="Times New Roman"/>
                <a:cs typeface="Times New Roman"/>
              </a:rPr>
              <a:t>Tindakan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tidak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aman</a:t>
            </a:r>
            <a:r>
              <a:rPr spc="31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yang</a:t>
            </a:r>
            <a:r>
              <a:rPr spc="5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menimbulkan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insiden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(tidak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4" dirty="0">
                <a:latin typeface="Times New Roman"/>
                <a:cs typeface="Times New Roman"/>
              </a:rPr>
              <a:t>pakai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APD,</a:t>
            </a:r>
            <a:r>
              <a:rPr spc="5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tidak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melaksanakan</a:t>
            </a:r>
            <a:r>
              <a:rPr spc="-27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prosedur,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lain-lain).</a:t>
            </a:r>
            <a:endParaRPr dirty="0">
              <a:latin typeface="Times New Roman"/>
              <a:cs typeface="Times New Roman"/>
            </a:endParaRPr>
          </a:p>
          <a:p>
            <a:pPr marL="421688" indent="-410291">
              <a:buClr>
                <a:srgbClr val="FE8637"/>
              </a:buClr>
              <a:buSzPct val="70000"/>
              <a:buAutoNum type="alphaLcPeriod" startAt="2"/>
              <a:tabLst>
                <a:tab pos="421118" algn="l"/>
                <a:tab pos="421688" algn="l"/>
              </a:tabLst>
            </a:pPr>
            <a:r>
              <a:rPr dirty="0">
                <a:latin typeface="Times New Roman"/>
                <a:cs typeface="Times New Roman"/>
              </a:rPr>
              <a:t>Bagian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tubuh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yang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cedera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(kepala,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tubuh,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kaki,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tangan,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dll</a:t>
            </a:r>
            <a:r>
              <a:rPr spc="-4" dirty="0">
                <a:latin typeface="Times New Roman"/>
                <a:cs typeface="Times New Roman"/>
              </a:rPr>
              <a:t>.).</a:t>
            </a:r>
            <a:endParaRPr dirty="0">
              <a:latin typeface="Times New Roman"/>
              <a:cs typeface="Times New Roman"/>
            </a:endParaRPr>
          </a:p>
          <a:p>
            <a:pPr marL="421688" marR="4559" indent="-410291">
              <a:buClr>
                <a:srgbClr val="FE8637"/>
              </a:buClr>
              <a:buSzPct val="70000"/>
              <a:buAutoNum type="alphaLcPeriod" startAt="2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Seksi-seksi</a:t>
            </a:r>
            <a:r>
              <a:rPr spc="171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mana</a:t>
            </a:r>
            <a:r>
              <a:rPr spc="179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yang</a:t>
            </a:r>
            <a:r>
              <a:rPr spc="197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sering</a:t>
            </a:r>
            <a:r>
              <a:rPr spc="166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ditemukan</a:t>
            </a:r>
            <a:r>
              <a:rPr spc="15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penyimpangan</a:t>
            </a:r>
            <a:r>
              <a:rPr spc="14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/</a:t>
            </a:r>
            <a:r>
              <a:rPr spc="175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deviasi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pada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catatan inspeksi</a:t>
            </a:r>
            <a:r>
              <a:rPr spc="-5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terdahulu</a:t>
            </a:r>
            <a:r>
              <a:rPr spc="-4" dirty="0">
                <a:latin typeface="Times New Roman"/>
                <a:cs typeface="Times New Roman"/>
              </a:rPr>
              <a:t>,</a:t>
            </a:r>
            <a:endParaRPr dirty="0">
              <a:latin typeface="Times New Roman"/>
              <a:cs typeface="Times New Roman"/>
            </a:endParaRPr>
          </a:p>
          <a:p>
            <a:pPr marL="421688" marR="323674" indent="-410291">
              <a:buClr>
                <a:srgbClr val="FE8637"/>
              </a:buClr>
              <a:buSzPct val="70000"/>
              <a:buAutoNum type="alphaLcPeriod" startAt="2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Jenis-jenis</a:t>
            </a:r>
            <a:r>
              <a:rPr spc="153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deviasi</a:t>
            </a:r>
            <a:r>
              <a:rPr spc="14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/</a:t>
            </a:r>
            <a:r>
              <a:rPr spc="21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penyimpangan</a:t>
            </a:r>
            <a:r>
              <a:rPr spc="17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yang</a:t>
            </a:r>
            <a:r>
              <a:rPr spc="19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ditemukan</a:t>
            </a:r>
            <a:r>
              <a:rPr spc="175" dirty="0">
                <a:latin typeface="Times New Roman"/>
                <a:cs typeface="Times New Roman"/>
              </a:rPr>
              <a:t> </a:t>
            </a:r>
            <a:r>
              <a:rPr spc="9" dirty="0">
                <a:latin typeface="Times New Roman"/>
                <a:cs typeface="Times New Roman"/>
              </a:rPr>
              <a:t>dari</a:t>
            </a:r>
            <a:r>
              <a:rPr spc="17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hasil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inspeksi</a:t>
            </a:r>
            <a:r>
              <a:rPr spc="-2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terdahulu</a:t>
            </a:r>
            <a:r>
              <a:rPr spc="-4" dirty="0">
                <a:latin typeface="Times New Roman"/>
                <a:cs typeface="Times New Roman"/>
              </a:rPr>
              <a:t>,</a:t>
            </a:r>
            <a:endParaRPr dirty="0">
              <a:latin typeface="Times New Roman"/>
              <a:cs typeface="Times New Roman"/>
            </a:endParaRPr>
          </a:p>
          <a:p>
            <a:pPr marL="421688" marR="216543" indent="-410291">
              <a:buClr>
                <a:srgbClr val="FE8637"/>
              </a:buClr>
              <a:buSzPct val="70000"/>
              <a:buAutoNum type="alphaLcPeriod" startAt="2"/>
              <a:tabLst>
                <a:tab pos="421118" algn="l"/>
                <a:tab pos="421688" algn="l"/>
              </a:tabLst>
            </a:pPr>
            <a:r>
              <a:rPr spc="-4" dirty="0">
                <a:latin typeface="Times New Roman"/>
                <a:cs typeface="Times New Roman"/>
              </a:rPr>
              <a:t>Daerah-daerah </a:t>
            </a:r>
            <a:r>
              <a:rPr dirty="0">
                <a:latin typeface="Times New Roman"/>
                <a:cs typeface="Times New Roman"/>
              </a:rPr>
              <a:t>kritis </a:t>
            </a:r>
            <a:r>
              <a:rPr spc="-9" dirty="0">
                <a:latin typeface="Times New Roman"/>
                <a:cs typeface="Times New Roman"/>
              </a:rPr>
              <a:t>mana yang </a:t>
            </a:r>
            <a:r>
              <a:rPr spc="-4" dirty="0">
                <a:latin typeface="Times New Roman"/>
                <a:cs typeface="Times New Roman"/>
              </a:rPr>
              <a:t>sering </a:t>
            </a:r>
            <a:r>
              <a:rPr dirty="0">
                <a:latin typeface="Times New Roman"/>
                <a:cs typeface="Times New Roman"/>
              </a:rPr>
              <a:t>terlepas dari pengawasan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13" dirty="0">
                <a:latin typeface="Times New Roman"/>
                <a:cs typeface="Times New Roman"/>
              </a:rPr>
              <a:t>supervisor.</a:t>
            </a:r>
            <a:endParaRPr dirty="0">
              <a:latin typeface="Times New Roman"/>
              <a:cs typeface="Times New Roman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024783" y="5584787"/>
            <a:ext cx="116032" cy="21067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11397">
              <a:spcBef>
                <a:spcPts val="85"/>
              </a:spcBef>
            </a:pPr>
            <a:r>
              <a:rPr sz="1300" b="1" spc="-27" dirty="0">
                <a:solidFill>
                  <a:srgbClr val="FFFFFF"/>
                </a:solidFill>
                <a:latin typeface="Cambria"/>
                <a:cs typeface="Cambria"/>
              </a:rPr>
              <a:t>8</a:t>
            </a:r>
            <a:endParaRPr sz="1300">
              <a:latin typeface="Cambria"/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val="2802882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830588" y="403412"/>
            <a:ext cx="569191" cy="6051176"/>
            <a:chOff x="8613647" y="457200"/>
            <a:chExt cx="62611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201149" y="457200"/>
              <a:ext cx="381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8613647" y="6172200"/>
              <a:ext cx="548640" cy="548640"/>
            </a:xfrm>
            <a:custGeom>
              <a:avLst/>
              <a:gdLst/>
              <a:ahLst/>
              <a:cxnLst/>
              <a:rect l="l" t="t" r="r" b="b"/>
              <a:pathLst>
                <a:path w="548640" h="548640">
                  <a:moveTo>
                    <a:pt x="548640" y="274319"/>
                  </a:moveTo>
                  <a:lnTo>
                    <a:pt x="544224" y="225175"/>
                  </a:lnTo>
                  <a:lnTo>
                    <a:pt x="531493" y="178853"/>
                  </a:lnTo>
                  <a:lnTo>
                    <a:pt x="511217" y="136143"/>
                  </a:lnTo>
                  <a:lnTo>
                    <a:pt x="484167" y="97837"/>
                  </a:lnTo>
                  <a:lnTo>
                    <a:pt x="451116" y="64722"/>
                  </a:lnTo>
                  <a:lnTo>
                    <a:pt x="412834" y="37591"/>
                  </a:lnTo>
                  <a:lnTo>
                    <a:pt x="370093" y="17234"/>
                  </a:lnTo>
                  <a:lnTo>
                    <a:pt x="323664" y="4440"/>
                  </a:lnTo>
                  <a:lnTo>
                    <a:pt x="274320" y="0"/>
                  </a:lnTo>
                  <a:lnTo>
                    <a:pt x="225175" y="4440"/>
                  </a:lnTo>
                  <a:lnTo>
                    <a:pt x="178853" y="17234"/>
                  </a:lnTo>
                  <a:lnTo>
                    <a:pt x="136144" y="37591"/>
                  </a:lnTo>
                  <a:lnTo>
                    <a:pt x="97837" y="64722"/>
                  </a:lnTo>
                  <a:lnTo>
                    <a:pt x="64722" y="97837"/>
                  </a:lnTo>
                  <a:lnTo>
                    <a:pt x="37591" y="136143"/>
                  </a:lnTo>
                  <a:lnTo>
                    <a:pt x="17234" y="178853"/>
                  </a:lnTo>
                  <a:lnTo>
                    <a:pt x="4440" y="225175"/>
                  </a:lnTo>
                  <a:lnTo>
                    <a:pt x="0" y="274319"/>
                  </a:lnTo>
                  <a:lnTo>
                    <a:pt x="4440" y="323664"/>
                  </a:lnTo>
                  <a:lnTo>
                    <a:pt x="17234" y="370093"/>
                  </a:lnTo>
                  <a:lnTo>
                    <a:pt x="37592" y="412834"/>
                  </a:lnTo>
                  <a:lnTo>
                    <a:pt x="64722" y="451116"/>
                  </a:lnTo>
                  <a:lnTo>
                    <a:pt x="97837" y="484167"/>
                  </a:lnTo>
                  <a:lnTo>
                    <a:pt x="136144" y="511217"/>
                  </a:lnTo>
                  <a:lnTo>
                    <a:pt x="178853" y="531493"/>
                  </a:lnTo>
                  <a:lnTo>
                    <a:pt x="225175" y="544224"/>
                  </a:lnTo>
                  <a:lnTo>
                    <a:pt x="274320" y="548639"/>
                  </a:lnTo>
                  <a:lnTo>
                    <a:pt x="323664" y="544224"/>
                  </a:lnTo>
                  <a:lnTo>
                    <a:pt x="370093" y="531493"/>
                  </a:lnTo>
                  <a:lnTo>
                    <a:pt x="412834" y="511217"/>
                  </a:lnTo>
                  <a:lnTo>
                    <a:pt x="451116" y="484167"/>
                  </a:lnTo>
                  <a:lnTo>
                    <a:pt x="484167" y="451116"/>
                  </a:lnTo>
                  <a:lnTo>
                    <a:pt x="511217" y="412834"/>
                  </a:lnTo>
                  <a:lnTo>
                    <a:pt x="531493" y="370093"/>
                  </a:lnTo>
                  <a:lnTo>
                    <a:pt x="544224" y="323664"/>
                  </a:lnTo>
                  <a:lnTo>
                    <a:pt x="548640" y="274319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459278" y="403411"/>
            <a:ext cx="51955" cy="6051176"/>
          </a:xfrm>
          <a:custGeom>
            <a:avLst/>
            <a:gdLst/>
            <a:ahLst/>
            <a:cxnLst/>
            <a:rect l="l" t="t" r="r" b="b"/>
            <a:pathLst>
              <a:path w="57150" h="6858000">
                <a:moveTo>
                  <a:pt x="11430" y="0"/>
                </a:moveTo>
                <a:lnTo>
                  <a:pt x="0" y="0"/>
                </a:lnTo>
                <a:lnTo>
                  <a:pt x="0" y="6858000"/>
                </a:lnTo>
                <a:lnTo>
                  <a:pt x="11430" y="6858000"/>
                </a:lnTo>
                <a:lnTo>
                  <a:pt x="11430" y="0"/>
                </a:lnTo>
                <a:close/>
              </a:path>
              <a:path w="57150" h="6858000">
                <a:moveTo>
                  <a:pt x="57150" y="0"/>
                </a:moveTo>
                <a:lnTo>
                  <a:pt x="22860" y="0"/>
                </a:lnTo>
                <a:lnTo>
                  <a:pt x="22860" y="6858000"/>
                </a:lnTo>
                <a:lnTo>
                  <a:pt x="57150" y="6858000"/>
                </a:lnTo>
                <a:lnTo>
                  <a:pt x="57150" y="0"/>
                </a:lnTo>
                <a:close/>
              </a:path>
            </a:pathLst>
          </a:custGeom>
          <a:solidFill>
            <a:srgbClr val="FEC3AE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8451273" y="403412"/>
            <a:ext cx="277091" cy="6051176"/>
            <a:chOff x="9296400" y="457200"/>
            <a:chExt cx="304800" cy="6858000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296400" y="457200"/>
              <a:ext cx="304800" cy="6858000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9368027" y="457200"/>
              <a:ext cx="10160" cy="6858000"/>
            </a:xfrm>
            <a:custGeom>
              <a:avLst/>
              <a:gdLst/>
              <a:ahLst/>
              <a:cxnLst/>
              <a:rect l="l" t="t" r="r" b="b"/>
              <a:pathLst>
                <a:path w="10159" h="6858000">
                  <a:moveTo>
                    <a:pt x="9905" y="6858000"/>
                  </a:moveTo>
                  <a:lnTo>
                    <a:pt x="9905" y="0"/>
                  </a:lnTo>
                  <a:lnTo>
                    <a:pt x="0" y="0"/>
                  </a:lnTo>
                  <a:lnTo>
                    <a:pt x="0" y="6858000"/>
                  </a:lnTo>
                  <a:lnTo>
                    <a:pt x="9905" y="6858000"/>
                  </a:lnTo>
                  <a:close/>
                </a:path>
              </a:pathLst>
            </a:custGeom>
            <a:solidFill>
              <a:srgbClr val="FE863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902854" y="838200"/>
            <a:ext cx="6927734" cy="688617"/>
          </a:xfrm>
          <a:prstGeom prst="rect">
            <a:avLst/>
          </a:prstGeom>
        </p:spPr>
        <p:txBody>
          <a:bodyPr vert="horz" wrap="square" lIns="0" tIns="11397" rIns="0" bIns="0" rtlCol="0">
            <a:spAutoFit/>
          </a:bodyPr>
          <a:lstStyle/>
          <a:p>
            <a:pPr marL="11397">
              <a:spcBef>
                <a:spcPts val="90"/>
              </a:spcBef>
            </a:pPr>
            <a:r>
              <a:rPr lang="en-US" spc="269" dirty="0" smtClean="0"/>
              <a:t>PE</a:t>
            </a:r>
            <a:r>
              <a:rPr spc="269" dirty="0" smtClean="0"/>
              <a:t>NGENDALIAN</a:t>
            </a:r>
            <a:r>
              <a:rPr spc="247" dirty="0" smtClean="0"/>
              <a:t> </a:t>
            </a:r>
            <a:r>
              <a:rPr lang="en-US" spc="242" dirty="0" smtClean="0"/>
              <a:t>RI</a:t>
            </a:r>
            <a:r>
              <a:rPr spc="242" dirty="0" smtClean="0"/>
              <a:t>SIKO</a:t>
            </a:r>
            <a:endParaRPr sz="2700" dirty="0"/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4294967295"/>
          </p:nvPr>
        </p:nvSpPr>
        <p:spPr>
          <a:xfrm>
            <a:off x="7955279" y="5587006"/>
            <a:ext cx="255155" cy="285630"/>
          </a:xfrm>
          <a:prstGeom prst="rect">
            <a:avLst/>
          </a:prstGeom>
        </p:spPr>
        <p:txBody>
          <a:bodyPr vert="horz" wrap="square" lIns="0" tIns="8548" rIns="0" bIns="0" rtlCol="0">
            <a:spAutoFit/>
          </a:bodyPr>
          <a:lstStyle/>
          <a:p>
            <a:pPr marL="34191">
              <a:spcBef>
                <a:spcPts val="67"/>
              </a:spcBef>
            </a:pPr>
            <a:r>
              <a:rPr spc="-27" dirty="0"/>
              <a:t>9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902854" y="1837093"/>
            <a:ext cx="7177116" cy="3186161"/>
          </a:xfrm>
          <a:prstGeom prst="rect">
            <a:avLst/>
          </a:prstGeom>
        </p:spPr>
        <p:txBody>
          <a:bodyPr vert="horz" wrap="square" lIns="0" tIns="10827" rIns="0" bIns="0" rtlCol="0">
            <a:spAutoFit/>
          </a:bodyPr>
          <a:lstStyle/>
          <a:p>
            <a:pPr marL="257002" marR="20515" indent="-246175">
              <a:spcBef>
                <a:spcPts val="85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-4" dirty="0">
                <a:latin typeface="Times New Roman"/>
                <a:cs typeface="Times New Roman"/>
              </a:rPr>
              <a:t>Prinsip </a:t>
            </a:r>
            <a:r>
              <a:rPr spc="-4" dirty="0">
                <a:solidFill>
                  <a:srgbClr val="FF0000"/>
                </a:solidFill>
                <a:latin typeface="Times New Roman"/>
                <a:cs typeface="Times New Roman"/>
              </a:rPr>
              <a:t>analisa keselamatan dan kesehatan kerja </a:t>
            </a:r>
            <a:r>
              <a:rPr spc="-4" dirty="0">
                <a:latin typeface="Times New Roman"/>
                <a:cs typeface="Times New Roman"/>
              </a:rPr>
              <a:t>adalah mencari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penyebab dari</a:t>
            </a:r>
            <a:r>
              <a:rPr spc="27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seluruh</a:t>
            </a:r>
            <a:r>
              <a:rPr spc="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tingkat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lapisan,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dari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lapisan umum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sampai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dengan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pokok</a:t>
            </a:r>
            <a:r>
              <a:rPr spc="36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penyebabnya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dicari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secara</a:t>
            </a:r>
            <a:r>
              <a:rPr spc="10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tuntas,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hingga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dapat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diketahui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penyebab</a:t>
            </a:r>
            <a:r>
              <a:rPr spc="-45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utamanya</a:t>
            </a:r>
            <a:r>
              <a:rPr spc="-5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melakukan</a:t>
            </a:r>
            <a:r>
              <a:rPr spc="-6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perbaikan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257002" marR="178363" indent="-246175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-9" dirty="0">
                <a:latin typeface="Times New Roman"/>
                <a:cs typeface="Times New Roman"/>
              </a:rPr>
              <a:t>Bahaya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yang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sudah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diidentifikasi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dan</a:t>
            </a:r>
            <a:r>
              <a:rPr spc="-4" dirty="0">
                <a:latin typeface="Times New Roman"/>
                <a:cs typeface="Times New Roman"/>
              </a:rPr>
              <a:t> dinilai,</a:t>
            </a:r>
            <a:r>
              <a:rPr spc="31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maka</a:t>
            </a:r>
            <a:r>
              <a:rPr spc="13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selanjutnya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harus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dilakukan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perencanaan</a:t>
            </a:r>
            <a:r>
              <a:rPr spc="-4" dirty="0">
                <a:latin typeface="Times New Roman"/>
                <a:cs typeface="Times New Roman"/>
              </a:rPr>
              <a:t> pengendalian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36" dirty="0">
                <a:latin typeface="Times New Roman"/>
                <a:cs typeface="Times New Roman"/>
              </a:rPr>
              <a:t>resiko</a:t>
            </a:r>
            <a:r>
              <a:rPr spc="85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untuk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mengurangi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31" dirty="0">
                <a:latin typeface="Times New Roman"/>
                <a:cs typeface="Times New Roman"/>
              </a:rPr>
              <a:t>resiko</a:t>
            </a:r>
            <a:r>
              <a:rPr spc="76" dirty="0">
                <a:latin typeface="Times New Roman"/>
                <a:cs typeface="Times New Roman"/>
              </a:rPr>
              <a:t> </a:t>
            </a:r>
            <a:r>
              <a:rPr spc="4" dirty="0">
                <a:latin typeface="Times New Roman"/>
                <a:cs typeface="Times New Roman"/>
              </a:rPr>
              <a:t>sampai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batas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maksimal</a:t>
            </a:r>
            <a:r>
              <a:rPr spc="-9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  <a:p>
            <a:pPr marL="257002" marR="4559" indent="-246175">
              <a:spcBef>
                <a:spcPts val="538"/>
              </a:spcBef>
              <a:buClr>
                <a:srgbClr val="FE8637"/>
              </a:buClr>
              <a:buSzPct val="70000"/>
              <a:buFont typeface="Wingdings"/>
              <a:buChar char=""/>
              <a:tabLst>
                <a:tab pos="257572" algn="l"/>
              </a:tabLst>
            </a:pPr>
            <a:r>
              <a:rPr spc="-4" dirty="0">
                <a:latin typeface="Times New Roman"/>
                <a:cs typeface="Times New Roman"/>
              </a:rPr>
              <a:t>Pengendalian </a:t>
            </a:r>
            <a:r>
              <a:rPr spc="27" dirty="0">
                <a:latin typeface="Times New Roman"/>
                <a:cs typeface="Times New Roman"/>
              </a:rPr>
              <a:t>resiko </a:t>
            </a:r>
            <a:r>
              <a:rPr spc="-4" dirty="0">
                <a:latin typeface="Times New Roman"/>
                <a:cs typeface="Times New Roman"/>
              </a:rPr>
              <a:t>dapat mengikuti</a:t>
            </a:r>
            <a:r>
              <a:rPr dirty="0">
                <a:latin typeface="Times New Roman"/>
                <a:cs typeface="Times New Roman"/>
              </a:rPr>
              <a:t> Pendekatan </a:t>
            </a:r>
            <a:r>
              <a:rPr spc="4" dirty="0">
                <a:latin typeface="Times New Roman"/>
                <a:cs typeface="Times New Roman"/>
              </a:rPr>
              <a:t>Hirarki </a:t>
            </a:r>
            <a:r>
              <a:rPr spc="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Pengendalian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(</a:t>
            </a:r>
            <a:r>
              <a:rPr i="1" spc="-9" dirty="0">
                <a:latin typeface="Times New Roman"/>
                <a:cs typeface="Times New Roman"/>
              </a:rPr>
              <a:t>Hirarchy</a:t>
            </a:r>
            <a:r>
              <a:rPr i="1" dirty="0">
                <a:latin typeface="Times New Roman"/>
                <a:cs typeface="Times New Roman"/>
              </a:rPr>
              <a:t> </a:t>
            </a:r>
            <a:r>
              <a:rPr i="1" spc="-4" dirty="0">
                <a:latin typeface="Times New Roman"/>
                <a:cs typeface="Times New Roman"/>
              </a:rPr>
              <a:t>of</a:t>
            </a:r>
            <a:r>
              <a:rPr i="1" spc="27" dirty="0">
                <a:latin typeface="Times New Roman"/>
                <a:cs typeface="Times New Roman"/>
              </a:rPr>
              <a:t> </a:t>
            </a:r>
            <a:r>
              <a:rPr i="1" spc="-13" dirty="0">
                <a:latin typeface="Times New Roman"/>
                <a:cs typeface="Times New Roman"/>
              </a:rPr>
              <a:t>Control</a:t>
            </a:r>
            <a:r>
              <a:rPr spc="-13" dirty="0">
                <a:latin typeface="Times New Roman"/>
                <a:cs typeface="Times New Roman"/>
              </a:rPr>
              <a:t>).</a:t>
            </a:r>
            <a:r>
              <a:rPr spc="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Hirarki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pengedalian</a:t>
            </a:r>
            <a:r>
              <a:rPr spc="-22" dirty="0">
                <a:latin typeface="Times New Roman"/>
                <a:cs typeface="Times New Roman"/>
              </a:rPr>
              <a:t> </a:t>
            </a:r>
            <a:r>
              <a:rPr spc="27" dirty="0">
                <a:latin typeface="Times New Roman"/>
                <a:cs typeface="Times New Roman"/>
              </a:rPr>
              <a:t>resiko </a:t>
            </a:r>
            <a:r>
              <a:rPr spc="31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adalah suatu</a:t>
            </a:r>
            <a:r>
              <a:rPr spc="-13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urutan-urutan</a:t>
            </a:r>
            <a:r>
              <a:rPr dirty="0">
                <a:latin typeface="Times New Roman"/>
                <a:cs typeface="Times New Roman"/>
              </a:rPr>
              <a:t> dalam pencegahan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dirty="0">
                <a:latin typeface="Times New Roman"/>
                <a:cs typeface="Times New Roman"/>
              </a:rPr>
              <a:t>dan</a:t>
            </a:r>
            <a:r>
              <a:rPr spc="22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pengendalian 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40" dirty="0">
                <a:latin typeface="Times New Roman"/>
                <a:cs typeface="Times New Roman"/>
              </a:rPr>
              <a:t>resiko</a:t>
            </a:r>
            <a:r>
              <a:rPr spc="108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yang</a:t>
            </a:r>
            <a:r>
              <a:rPr spc="40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mungkin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timbul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-9" dirty="0">
                <a:latin typeface="Times New Roman"/>
                <a:cs typeface="Times New Roman"/>
              </a:rPr>
              <a:t>yang</a:t>
            </a:r>
            <a:r>
              <a:rPr dirty="0">
                <a:latin typeface="Times New Roman"/>
                <a:cs typeface="Times New Roman"/>
              </a:rPr>
              <a:t> terdiri</a:t>
            </a:r>
            <a:r>
              <a:rPr spc="-18" dirty="0">
                <a:latin typeface="Times New Roman"/>
                <a:cs typeface="Times New Roman"/>
              </a:rPr>
              <a:t> </a:t>
            </a:r>
            <a:r>
              <a:rPr spc="4" dirty="0">
                <a:latin typeface="Times New Roman"/>
                <a:cs typeface="Times New Roman"/>
              </a:rPr>
              <a:t>dari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beberapa</a:t>
            </a:r>
            <a:r>
              <a:rPr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tingkatan </a:t>
            </a:r>
            <a:r>
              <a:rPr spc="-434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secara</a:t>
            </a:r>
            <a:r>
              <a:rPr spc="-9" dirty="0">
                <a:latin typeface="Times New Roman"/>
                <a:cs typeface="Times New Roman"/>
              </a:rPr>
              <a:t> </a:t>
            </a:r>
            <a:r>
              <a:rPr spc="-4" dirty="0">
                <a:latin typeface="Times New Roman"/>
                <a:cs typeface="Times New Roman"/>
              </a:rPr>
              <a:t>berurutan</a:t>
            </a:r>
            <a:r>
              <a:rPr spc="-4" dirty="0">
                <a:latin typeface="Times New Roman"/>
                <a:cs typeface="Times New Roman"/>
              </a:rPr>
              <a:t>.</a:t>
            </a:r>
            <a:endParaRPr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61452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2687</Words>
  <Application>Microsoft Office PowerPoint</Application>
  <PresentationFormat>On-screen Show (4:3)</PresentationFormat>
  <Paragraphs>256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PowerPoint Presentation</vt:lpstr>
      <vt:lpstr>ANALISIS RISIKO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PENGENDALIAN RISIKO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12</cp:revision>
  <dcterms:created xsi:type="dcterms:W3CDTF">2022-11-07T03:52:25Z</dcterms:created>
  <dcterms:modified xsi:type="dcterms:W3CDTF">2022-11-07T04:11:23Z</dcterms:modified>
</cp:coreProperties>
</file>