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329" r:id="rId3"/>
    <p:sldId id="393" r:id="rId4"/>
    <p:sldId id="394" r:id="rId5"/>
    <p:sldId id="390" r:id="rId6"/>
    <p:sldId id="370" r:id="rId7"/>
    <p:sldId id="372" r:id="rId8"/>
    <p:sldId id="391" r:id="rId9"/>
    <p:sldId id="392" r:id="rId10"/>
    <p:sldId id="373" r:id="rId11"/>
    <p:sldId id="374" r:id="rId12"/>
    <p:sldId id="375" r:id="rId13"/>
    <p:sldId id="371" r:id="rId14"/>
    <p:sldId id="376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37" r:id="rId23"/>
    <p:sldId id="377" r:id="rId24"/>
    <p:sldId id="378" r:id="rId25"/>
    <p:sldId id="338" r:id="rId26"/>
    <p:sldId id="395" r:id="rId27"/>
    <p:sldId id="342" r:id="rId28"/>
    <p:sldId id="343" r:id="rId29"/>
    <p:sldId id="344" r:id="rId30"/>
    <p:sldId id="345" r:id="rId31"/>
    <p:sldId id="346" r:id="rId32"/>
    <p:sldId id="347" r:id="rId33"/>
    <p:sldId id="348" r:id="rId34"/>
    <p:sldId id="349" r:id="rId35"/>
    <p:sldId id="350" r:id="rId36"/>
    <p:sldId id="351" r:id="rId37"/>
    <p:sldId id="352" r:id="rId38"/>
    <p:sldId id="353" r:id="rId39"/>
    <p:sldId id="354" r:id="rId40"/>
    <p:sldId id="355" r:id="rId41"/>
    <p:sldId id="356" r:id="rId42"/>
    <p:sldId id="357" r:id="rId43"/>
    <p:sldId id="358" r:id="rId44"/>
  </p:sldIdLst>
  <p:sldSz cx="9144000" cy="6858000" type="screen4x3"/>
  <p:notesSz cx="6858000" cy="9144000"/>
  <p:custDataLst>
    <p:tags r:id="rId4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A90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178" autoAdjust="0"/>
    <p:restoredTop sz="94660"/>
  </p:normalViewPr>
  <p:slideViewPr>
    <p:cSldViewPr>
      <p:cViewPr varScale="1">
        <p:scale>
          <a:sx n="73" d="100"/>
          <a:sy n="73" d="100"/>
        </p:scale>
        <p:origin x="-139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8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02D447-CABE-46C4-8061-E4697015554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gray">
          <a:xfrm>
            <a:off x="368300" y="395288"/>
            <a:ext cx="13843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i="1">
                <a:solidFill>
                  <a:schemeClr val="accent2"/>
                </a:solidFill>
              </a:rPr>
              <a:t>LOGO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810000" y="5029200"/>
            <a:ext cx="47244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057400"/>
            <a:ext cx="6096000" cy="682625"/>
          </a:xfrm>
        </p:spPr>
        <p:txBody>
          <a:bodyPr/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33256-762F-426B-81BC-C8B4197B2C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655638"/>
            <a:ext cx="2095500" cy="5592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655638"/>
            <a:ext cx="6134100" cy="5592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F6520-94AC-4620-ADAF-9A8AF7EFB8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55638"/>
            <a:ext cx="49530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81000" y="1600200"/>
            <a:ext cx="8305800" cy="46482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4008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0" y="64008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71800" y="64008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fld id="{8C0D53A5-F3C6-43B9-BE7E-B823CB201A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55638"/>
            <a:ext cx="49530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600200"/>
            <a:ext cx="8305800" cy="464820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4008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0" y="64008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71800" y="64008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fld id="{70B722B8-C3D5-4C22-BDCE-121C7F2195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93EEC-57BE-4C35-BE36-B7DC242C0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7E88AA-8077-4955-855E-32C260F947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44B51-F842-4684-9A19-84DC636E27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938354-E502-496F-A03A-A23F14A5F4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BC868E-4376-4463-9BB8-846836320F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4DBCFC-F256-4C04-AAEB-C7EB681DBD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2E637E-7DC5-4473-ABC7-0C19E3CE01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0E4440-6BF1-41AC-B0D0-278C01A305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304800" y="64008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6096000" y="64008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2971800" y="64008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2B550F2-3928-4FF5-8B9C-175B466023B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304800" y="655638"/>
            <a:ext cx="49530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585910" y="3857628"/>
            <a:ext cx="327237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id-ID" sz="2000" b="1" dirty="0" smtClean="0">
                <a:solidFill>
                  <a:schemeClr val="tx2"/>
                </a:solidFill>
              </a:rPr>
              <a:t>Dr. Dewi Lengkana, M. Si.</a:t>
            </a:r>
          </a:p>
          <a:p>
            <a:pPr algn="r"/>
            <a:r>
              <a:rPr lang="id-ID" sz="2000" b="1" dirty="0" smtClean="0">
                <a:solidFill>
                  <a:schemeClr val="tx2"/>
                </a:solidFill>
              </a:rPr>
              <a:t>Ismi Rakhmawati, M. Pd</a:t>
            </a:r>
            <a:r>
              <a:rPr lang="id-ID" sz="2000" b="1" dirty="0" smtClean="0">
                <a:solidFill>
                  <a:schemeClr val="tx2"/>
                </a:solidFill>
              </a:rPr>
              <a:t>.</a:t>
            </a:r>
            <a:endParaRPr lang="en-US" sz="2000" b="1" dirty="0" smtClean="0">
              <a:solidFill>
                <a:schemeClr val="tx2"/>
              </a:solidFill>
            </a:endParaRPr>
          </a:p>
          <a:p>
            <a:pPr algn="r"/>
            <a:r>
              <a:rPr lang="en-US" sz="2000" b="1" dirty="0" err="1" smtClean="0">
                <a:solidFill>
                  <a:schemeClr val="tx2"/>
                </a:solidFill>
              </a:rPr>
              <a:t>Berti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Yolida</a:t>
            </a:r>
            <a:r>
              <a:rPr lang="en-US" sz="2000" b="1" dirty="0" smtClean="0">
                <a:solidFill>
                  <a:schemeClr val="tx2"/>
                </a:solidFill>
              </a:rPr>
              <a:t>, </a:t>
            </a:r>
            <a:r>
              <a:rPr lang="en-US" sz="2000" b="1" dirty="0" err="1" smtClean="0">
                <a:solidFill>
                  <a:schemeClr val="tx2"/>
                </a:solidFill>
              </a:rPr>
              <a:t>S.Pd</a:t>
            </a:r>
            <a:r>
              <a:rPr lang="en-US" sz="2000" b="1" dirty="0" smtClean="0">
                <a:solidFill>
                  <a:schemeClr val="tx2"/>
                </a:solidFill>
              </a:rPr>
              <a:t>., </a:t>
            </a:r>
            <a:r>
              <a:rPr lang="en-US" sz="2000" b="1" dirty="0" err="1" smtClean="0">
                <a:solidFill>
                  <a:schemeClr val="tx2"/>
                </a:solidFill>
              </a:rPr>
              <a:t>M.Pd</a:t>
            </a:r>
            <a:r>
              <a:rPr lang="en-US" sz="2000" b="1" smtClean="0">
                <a:solidFill>
                  <a:schemeClr val="tx2"/>
                </a:solidFill>
              </a:rPr>
              <a:t>.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2056" name="Picture 8" descr="E:\gambar\Logo\10. UNI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3" y="-24"/>
            <a:ext cx="1007545" cy="912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714612" y="2246309"/>
            <a:ext cx="6096000" cy="682625"/>
          </a:xfrm>
        </p:spPr>
        <p:txBody>
          <a:bodyPr/>
          <a:lstStyle/>
          <a:p>
            <a:r>
              <a:rPr lang="id-ID" sz="4400" dirty="0" smtClean="0"/>
              <a:t>NEMATHELMINTES</a:t>
            </a:r>
            <a:br>
              <a:rPr lang="id-ID" sz="4400" dirty="0" smtClean="0"/>
            </a:br>
            <a:r>
              <a:rPr lang="id-ID" sz="4400" dirty="0" smtClean="0"/>
              <a:t>NEMATODA</a:t>
            </a:r>
            <a:endParaRPr lang="id-ID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Hickman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06" t="7787" r="49010" b="31146"/>
          <a:stretch/>
        </p:blipFill>
        <p:spPr bwMode="auto">
          <a:xfrm>
            <a:off x="26318" y="3075"/>
            <a:ext cx="3969618" cy="679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26939"/>
            <a:ext cx="5148064" cy="564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134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Hickman</a:t>
            </a:r>
            <a:endParaRPr lang="en-US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65" t="69732" b="5172"/>
          <a:stretch/>
        </p:blipFill>
        <p:spPr bwMode="auto">
          <a:xfrm>
            <a:off x="-21846" y="1844824"/>
            <a:ext cx="9165846" cy="418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7138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Hickman</a:t>
            </a:r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35" t="8607" r="9887" b="34016"/>
          <a:stretch/>
        </p:blipFill>
        <p:spPr bwMode="auto">
          <a:xfrm>
            <a:off x="4242" y="-1"/>
            <a:ext cx="8193790" cy="666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289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Hickman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5977830" cy="602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6389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Hickman</a:t>
            </a:r>
            <a:endParaRPr lang="en-U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3787" y="1"/>
            <a:ext cx="6786027" cy="32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464" y="-257820"/>
            <a:ext cx="4908921" cy="708949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3" b="41638"/>
          <a:stretch/>
        </p:blipFill>
        <p:spPr bwMode="auto">
          <a:xfrm>
            <a:off x="-94128" y="3360281"/>
            <a:ext cx="4346592" cy="244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1943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4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85720" y="614364"/>
            <a:ext cx="7772400" cy="742934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dirty="0" err="1" smtClean="0"/>
              <a:t>Nematoda</a:t>
            </a:r>
            <a:endParaRPr lang="en-US" sz="3200" dirty="0"/>
          </a:p>
        </p:txBody>
      </p:sp>
      <p:sp>
        <p:nvSpPr>
          <p:cNvPr id="603143" name="Text Box 7"/>
          <p:cNvSpPr txBox="1">
            <a:spLocks noChangeArrowheads="1"/>
          </p:cNvSpPr>
          <p:nvPr/>
        </p:nvSpPr>
        <p:spPr bwMode="auto">
          <a:xfrm>
            <a:off x="357158" y="1447800"/>
            <a:ext cx="4900642" cy="494045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marL="457200" indent="-4572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b="1" i="1" dirty="0" err="1" smtClean="0"/>
              <a:t>Ascaris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Lumbricoides</a:t>
            </a:r>
            <a:endParaRPr lang="en-US" sz="2000" b="1" i="1" dirty="0" smtClean="0"/>
          </a:p>
          <a:p>
            <a:pPr marL="457200" indent="-4572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b="1" dirty="0" err="1" smtClean="0"/>
              <a:t>Parasit</a:t>
            </a:r>
            <a:r>
              <a:rPr lang="en-US" sz="1800" b="1" dirty="0" smtClean="0"/>
              <a:t> </a:t>
            </a:r>
            <a:r>
              <a:rPr lang="en-US" sz="1800" b="1" dirty="0" err="1"/>
              <a:t>pada</a:t>
            </a:r>
            <a:r>
              <a:rPr lang="en-US" sz="1800" b="1" dirty="0"/>
              <a:t> </a:t>
            </a:r>
            <a:r>
              <a:rPr lang="en-US" sz="1800" b="1" dirty="0" err="1"/>
              <a:t>usus</a:t>
            </a:r>
            <a:r>
              <a:rPr lang="en-US" sz="1800" b="1" dirty="0"/>
              <a:t> </a:t>
            </a:r>
            <a:r>
              <a:rPr lang="en-US" sz="1800" b="1" dirty="0" err="1"/>
              <a:t>manusia</a:t>
            </a:r>
            <a:r>
              <a:rPr lang="en-US" sz="1800" b="1" dirty="0"/>
              <a:t> (</a:t>
            </a:r>
            <a:r>
              <a:rPr lang="en-US" sz="1800" b="1" dirty="0" err="1"/>
              <a:t>di</a:t>
            </a:r>
            <a:r>
              <a:rPr lang="en-US" sz="1800" b="1" dirty="0"/>
              <a:t> </a:t>
            </a:r>
            <a:r>
              <a:rPr lang="en-US" sz="1800" b="1" dirty="0" err="1"/>
              <a:t>sebut</a:t>
            </a:r>
            <a:r>
              <a:rPr lang="en-US" sz="1800" b="1" dirty="0"/>
              <a:t> </a:t>
            </a:r>
            <a:r>
              <a:rPr lang="en-US" sz="1800" b="1" dirty="0" err="1"/>
              <a:t>juga</a:t>
            </a:r>
            <a:r>
              <a:rPr lang="en-US" sz="1800" b="1" dirty="0"/>
              <a:t> </a:t>
            </a:r>
            <a:r>
              <a:rPr lang="en-US" sz="1800" b="1" dirty="0" err="1"/>
              <a:t>cacing</a:t>
            </a:r>
            <a:r>
              <a:rPr lang="en-US" sz="1800" b="1" dirty="0"/>
              <a:t> </a:t>
            </a:r>
            <a:r>
              <a:rPr lang="en-US" sz="1800" b="1" dirty="0" err="1"/>
              <a:t>perut</a:t>
            </a:r>
            <a:r>
              <a:rPr lang="en-US" sz="1800" b="1" dirty="0"/>
              <a:t>).</a:t>
            </a:r>
          </a:p>
          <a:p>
            <a:pPr marL="457200" indent="-4572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b="1" dirty="0" err="1"/>
              <a:t>Bukan</a:t>
            </a:r>
            <a:r>
              <a:rPr lang="en-US" sz="1800" b="1" dirty="0"/>
              <a:t> </a:t>
            </a:r>
            <a:r>
              <a:rPr lang="en-US" sz="1800" b="1" dirty="0" err="1"/>
              <a:t>hermaprodit</a:t>
            </a:r>
            <a:endParaRPr lang="en-US" sz="1800" b="1" dirty="0"/>
          </a:p>
          <a:p>
            <a:pPr marL="457200" indent="-4572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b="1" dirty="0" err="1"/>
              <a:t>Reproduksi</a:t>
            </a:r>
            <a:r>
              <a:rPr lang="en-US" sz="1800" b="1" dirty="0"/>
              <a:t> </a:t>
            </a:r>
            <a:r>
              <a:rPr lang="en-US" sz="1800" b="1" dirty="0" err="1"/>
              <a:t>secara</a:t>
            </a:r>
            <a:r>
              <a:rPr lang="en-US" sz="1800" b="1" dirty="0"/>
              <a:t> </a:t>
            </a:r>
            <a:r>
              <a:rPr lang="en-US" sz="1800" b="1" dirty="0" err="1"/>
              <a:t>seksual</a:t>
            </a:r>
            <a:endParaRPr lang="en-US" sz="1800" b="1" dirty="0"/>
          </a:p>
          <a:p>
            <a:pPr marL="457200" indent="-4572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b="1" dirty="0" err="1"/>
              <a:t>Cacing</a:t>
            </a:r>
            <a:r>
              <a:rPr lang="en-US" sz="1800" b="1" dirty="0"/>
              <a:t> </a:t>
            </a:r>
            <a:r>
              <a:rPr lang="en-US" sz="1800" b="1" dirty="0" err="1"/>
              <a:t>jantan</a:t>
            </a:r>
            <a:r>
              <a:rPr lang="en-US" sz="1800" b="1" dirty="0"/>
              <a:t> </a:t>
            </a:r>
            <a:r>
              <a:rPr lang="en-US" sz="1800" b="1" dirty="0" err="1"/>
              <a:t>lebih</a:t>
            </a:r>
            <a:r>
              <a:rPr lang="en-US" sz="1800" b="1" dirty="0"/>
              <a:t> </a:t>
            </a:r>
            <a:r>
              <a:rPr lang="en-US" sz="1800" b="1" dirty="0" err="1"/>
              <a:t>kecil</a:t>
            </a:r>
            <a:r>
              <a:rPr lang="en-US" sz="1800" b="1" dirty="0"/>
              <a:t> </a:t>
            </a:r>
            <a:r>
              <a:rPr lang="en-US" sz="1800" b="1" dirty="0" err="1"/>
              <a:t>ukurannya</a:t>
            </a:r>
            <a:r>
              <a:rPr lang="en-US" sz="1800" b="1" dirty="0"/>
              <a:t> </a:t>
            </a:r>
            <a:r>
              <a:rPr lang="en-US" sz="1800" b="1" dirty="0" err="1"/>
              <a:t>di</a:t>
            </a:r>
            <a:r>
              <a:rPr lang="en-US" sz="1800" b="1" dirty="0"/>
              <a:t> banding </a:t>
            </a:r>
            <a:r>
              <a:rPr lang="en-US" sz="1800" b="1" dirty="0" err="1"/>
              <a:t>dengan</a:t>
            </a:r>
            <a:r>
              <a:rPr lang="en-US" sz="1800" b="1" dirty="0"/>
              <a:t> </a:t>
            </a:r>
            <a:r>
              <a:rPr lang="en-US" sz="1800" b="1" dirty="0" err="1"/>
              <a:t>cacing</a:t>
            </a:r>
            <a:r>
              <a:rPr lang="en-US" sz="1800" b="1" dirty="0"/>
              <a:t> </a:t>
            </a:r>
            <a:r>
              <a:rPr lang="en-US" sz="1800" b="1" dirty="0" err="1"/>
              <a:t>betina</a:t>
            </a:r>
            <a:endParaRPr lang="en-US" sz="1800" b="1" dirty="0"/>
          </a:p>
          <a:p>
            <a:pPr marL="457200" indent="-4572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b="1" dirty="0" err="1"/>
              <a:t>Memiliki</a:t>
            </a:r>
            <a:r>
              <a:rPr lang="en-US" sz="1800" b="1" dirty="0"/>
              <a:t> </a:t>
            </a:r>
            <a:r>
              <a:rPr lang="en-US" sz="1800" b="1" dirty="0" err="1"/>
              <a:t>panjang</a:t>
            </a:r>
            <a:r>
              <a:rPr lang="en-US" sz="1800" b="1" dirty="0"/>
              <a:t> </a:t>
            </a:r>
            <a:r>
              <a:rPr lang="en-US" sz="1800" b="1" dirty="0" err="1"/>
              <a:t>bervariasi</a:t>
            </a:r>
            <a:r>
              <a:rPr lang="en-US" sz="1800" b="1" dirty="0"/>
              <a:t>, </a:t>
            </a:r>
            <a:r>
              <a:rPr lang="en-US" sz="1800" b="1" dirty="0" err="1"/>
              <a:t>antara</a:t>
            </a:r>
            <a:r>
              <a:rPr lang="en-US" sz="1800" b="1" dirty="0"/>
              <a:t> 31 cm </a:t>
            </a:r>
            <a:r>
              <a:rPr lang="en-US" sz="1800" b="1" dirty="0" err="1"/>
              <a:t>s.d</a:t>
            </a:r>
            <a:r>
              <a:rPr lang="en-US" sz="1800" b="1" dirty="0"/>
              <a:t> 49 cm</a:t>
            </a:r>
          </a:p>
          <a:p>
            <a:pPr marL="457200" indent="-4572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b="1" dirty="0" err="1"/>
              <a:t>Infeksi</a:t>
            </a:r>
            <a:r>
              <a:rPr lang="en-US" sz="1800" b="1" dirty="0"/>
              <a:t> </a:t>
            </a:r>
            <a:r>
              <a:rPr lang="en-US" sz="1800" b="1" dirty="0" err="1"/>
              <a:t>cacing</a:t>
            </a:r>
            <a:r>
              <a:rPr lang="en-US" sz="1800" b="1" dirty="0"/>
              <a:t> </a:t>
            </a:r>
            <a:r>
              <a:rPr lang="en-US" sz="1800" b="1" dirty="0" err="1"/>
              <a:t>Ascaris</a:t>
            </a:r>
            <a:r>
              <a:rPr lang="en-US" sz="1800" b="1" dirty="0"/>
              <a:t> </a:t>
            </a:r>
            <a:r>
              <a:rPr lang="en-US" sz="1800" b="1" dirty="0" err="1"/>
              <a:t>menyebabkan</a:t>
            </a:r>
            <a:r>
              <a:rPr lang="en-US" sz="1800" b="1" dirty="0"/>
              <a:t> </a:t>
            </a:r>
            <a:r>
              <a:rPr lang="en-US" sz="1800" b="1" dirty="0" err="1"/>
              <a:t>penyakit</a:t>
            </a:r>
            <a:r>
              <a:rPr lang="en-US" sz="1800" b="1" dirty="0"/>
              <a:t> </a:t>
            </a:r>
            <a:r>
              <a:rPr lang="en-US" sz="1800" b="1" dirty="0" err="1"/>
              <a:t>askariasis</a:t>
            </a:r>
            <a:r>
              <a:rPr lang="en-US" sz="1800" b="1" dirty="0"/>
              <a:t>, </a:t>
            </a:r>
            <a:r>
              <a:rPr lang="en-US" sz="1800" b="1" dirty="0" err="1"/>
              <a:t>umumnya</a:t>
            </a:r>
            <a:r>
              <a:rPr lang="en-US" sz="1800" b="1" dirty="0"/>
              <a:t> </a:t>
            </a:r>
            <a:r>
              <a:rPr lang="en-US" sz="1800" b="1" dirty="0" err="1"/>
              <a:t>menyerang</a:t>
            </a:r>
            <a:r>
              <a:rPr lang="en-US" sz="1800" b="1" dirty="0"/>
              <a:t> </a:t>
            </a:r>
            <a:r>
              <a:rPr lang="en-US" sz="1800" b="1" dirty="0" err="1"/>
              <a:t>anak-anak</a:t>
            </a:r>
            <a:endParaRPr lang="en-US" sz="1800" b="1" dirty="0"/>
          </a:p>
          <a:p>
            <a:pPr marL="457200" indent="-4572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b="1" dirty="0" err="1"/>
              <a:t>Infeksi</a:t>
            </a:r>
            <a:r>
              <a:rPr lang="en-US" sz="1800" b="1" dirty="0"/>
              <a:t> </a:t>
            </a:r>
            <a:r>
              <a:rPr lang="en-US" sz="1800" b="1" dirty="0" err="1"/>
              <a:t>melalui</a:t>
            </a:r>
            <a:r>
              <a:rPr lang="en-US" sz="1800" b="1" dirty="0"/>
              <a:t> </a:t>
            </a:r>
            <a:r>
              <a:rPr lang="en-US" sz="1800" b="1" dirty="0" err="1"/>
              <a:t>makanan</a:t>
            </a:r>
            <a:r>
              <a:rPr lang="en-US" sz="1800" b="1" dirty="0"/>
              <a:t> </a:t>
            </a:r>
            <a:r>
              <a:rPr lang="en-US" sz="1800" b="1" dirty="0" err="1"/>
              <a:t>atau</a:t>
            </a:r>
            <a:r>
              <a:rPr lang="en-US" sz="1800" b="1" dirty="0"/>
              <a:t> </a:t>
            </a:r>
            <a:r>
              <a:rPr lang="en-US" sz="1800" b="1" dirty="0" err="1"/>
              <a:t>minuman</a:t>
            </a:r>
            <a:r>
              <a:rPr lang="en-US" sz="1800" b="1" dirty="0"/>
              <a:t> yang </a:t>
            </a:r>
            <a:r>
              <a:rPr lang="en-US" sz="1800" b="1" dirty="0" err="1"/>
              <a:t>mengandung</a:t>
            </a:r>
            <a:r>
              <a:rPr lang="en-US" sz="1800" b="1" dirty="0"/>
              <a:t> </a:t>
            </a:r>
            <a:r>
              <a:rPr lang="en-US" sz="1800" b="1" dirty="0" err="1"/>
              <a:t>telur</a:t>
            </a:r>
            <a:r>
              <a:rPr lang="en-US" sz="1800" b="1" dirty="0"/>
              <a:t> </a:t>
            </a:r>
            <a:r>
              <a:rPr lang="en-US" sz="1800" b="1" dirty="0" err="1"/>
              <a:t>Ascaris</a:t>
            </a:r>
            <a:endParaRPr lang="en-US" sz="1800" b="1" dirty="0"/>
          </a:p>
        </p:txBody>
      </p:sp>
      <p:pic>
        <p:nvPicPr>
          <p:cNvPr id="603144" name="Picture 8" descr="Roundwor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3657600"/>
            <a:ext cx="3429000" cy="2798763"/>
          </a:xfrm>
          <a:prstGeom prst="rect">
            <a:avLst/>
          </a:prstGeom>
          <a:noFill/>
        </p:spPr>
      </p:pic>
      <p:sp>
        <p:nvSpPr>
          <p:cNvPr id="603145" name="Text Box 9"/>
          <p:cNvSpPr txBox="1">
            <a:spLocks noChangeArrowheads="1"/>
          </p:cNvSpPr>
          <p:nvPr/>
        </p:nvSpPr>
        <p:spPr bwMode="auto">
          <a:xfrm>
            <a:off x="5791200" y="3124200"/>
            <a:ext cx="2743200" cy="274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/>
              <a:t>Gb. Cacing Ascaris</a:t>
            </a:r>
          </a:p>
        </p:txBody>
      </p:sp>
      <p:sp>
        <p:nvSpPr>
          <p:cNvPr id="603146" name="Rectangle 10" descr="2219a"/>
          <p:cNvSpPr>
            <a:spLocks noGrp="1" noChangeAspect="1" noChangeArrowheads="1"/>
          </p:cNvSpPr>
          <p:nvPr/>
        </p:nvSpPr>
        <p:spPr bwMode="auto">
          <a:xfrm>
            <a:off x="5486400" y="457200"/>
            <a:ext cx="3429000" cy="2513013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18"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2"/>
          <p:cNvSpPr>
            <a:spLocks noChangeArrowheads="1"/>
          </p:cNvSpPr>
          <p:nvPr/>
        </p:nvSpPr>
        <p:spPr bwMode="auto">
          <a:xfrm>
            <a:off x="400050" y="798537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0850" indent="-450850" eaLnBrk="1" hangingPunct="1">
              <a:lnSpc>
                <a:spcPct val="90000"/>
              </a:lnSpc>
            </a:pPr>
            <a:r>
              <a:rPr kumimoji="0" lang="en-US" sz="3200" b="1">
                <a:solidFill>
                  <a:schemeClr val="tx2"/>
                </a:solidFill>
                <a:latin typeface="Times New Roman" pitchFamily="18" charset="0"/>
              </a:rPr>
              <a:t>Siklus Hidup Ascaris</a:t>
            </a:r>
          </a:p>
        </p:txBody>
      </p:sp>
      <p:pic>
        <p:nvPicPr>
          <p:cNvPr id="635907" name="Picture 3" descr="Ascar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722337"/>
            <a:ext cx="4135438" cy="627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908" name="Text Box 4"/>
          <p:cNvSpPr txBox="1">
            <a:spLocks noChangeArrowheads="1"/>
          </p:cNvSpPr>
          <p:nvPr/>
        </p:nvSpPr>
        <p:spPr bwMode="auto">
          <a:xfrm>
            <a:off x="457200" y="1428736"/>
            <a:ext cx="3962400" cy="48593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1600" dirty="0" err="1"/>
              <a:t>Telur</a:t>
            </a:r>
            <a:r>
              <a:rPr lang="en-US" sz="1600" dirty="0"/>
              <a:t> yang </a:t>
            </a:r>
            <a:r>
              <a:rPr lang="en-US" sz="1600" dirty="0" err="1"/>
              <a:t>keluar</a:t>
            </a:r>
            <a:r>
              <a:rPr lang="en-US" sz="1600" dirty="0"/>
              <a:t> </a:t>
            </a:r>
            <a:r>
              <a:rPr lang="en-US" sz="1600" dirty="0" err="1"/>
              <a:t>bersama</a:t>
            </a:r>
            <a:r>
              <a:rPr lang="en-US" sz="1600" dirty="0"/>
              <a:t> </a:t>
            </a:r>
            <a:r>
              <a:rPr lang="en-US" sz="1600" dirty="0" err="1"/>
              <a:t>feses</a:t>
            </a:r>
            <a:r>
              <a:rPr lang="en-US" sz="1600" dirty="0"/>
              <a:t> </a:t>
            </a:r>
            <a:r>
              <a:rPr lang="en-US" sz="1600" dirty="0" err="1"/>
              <a:t>penderita</a:t>
            </a:r>
            <a:r>
              <a:rPr lang="en-US" sz="1600" dirty="0"/>
              <a:t> </a:t>
            </a:r>
            <a:r>
              <a:rPr lang="en-US" sz="1600" dirty="0" err="1"/>
              <a:t>berada</a:t>
            </a:r>
            <a:r>
              <a:rPr lang="en-US" sz="1600" dirty="0"/>
              <a:t> </a:t>
            </a:r>
            <a:r>
              <a:rPr lang="en-US" sz="1600" dirty="0" err="1"/>
              <a:t>di</a:t>
            </a:r>
            <a:r>
              <a:rPr lang="en-US" sz="1600" dirty="0"/>
              <a:t> </a:t>
            </a:r>
            <a:r>
              <a:rPr lang="en-US" sz="1600" dirty="0" err="1"/>
              <a:t>tanah</a:t>
            </a:r>
            <a:r>
              <a:rPr lang="en-US" sz="1600" dirty="0"/>
              <a:t>/ </a:t>
            </a:r>
            <a:r>
              <a:rPr lang="en-US" sz="1600" dirty="0" err="1"/>
              <a:t>rumput</a:t>
            </a:r>
            <a:r>
              <a:rPr lang="en-US" sz="1600" dirty="0"/>
              <a:t>.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1600" dirty="0" err="1"/>
              <a:t>Telur</a:t>
            </a:r>
            <a:r>
              <a:rPr lang="en-US" sz="1600" dirty="0"/>
              <a:t> </a:t>
            </a:r>
            <a:r>
              <a:rPr lang="en-US" sz="1600" dirty="0" err="1"/>
              <a:t>ini</a:t>
            </a:r>
            <a:r>
              <a:rPr lang="en-US" sz="1600" dirty="0"/>
              <a:t> </a:t>
            </a:r>
            <a:r>
              <a:rPr lang="en-US" sz="1600" dirty="0" err="1"/>
              <a:t>akan</a:t>
            </a:r>
            <a:r>
              <a:rPr lang="en-US" sz="1600" dirty="0"/>
              <a:t> </a:t>
            </a:r>
            <a:r>
              <a:rPr lang="en-US" sz="1600" dirty="0" err="1"/>
              <a:t>masuk</a:t>
            </a:r>
            <a:r>
              <a:rPr lang="en-US" sz="1600" dirty="0"/>
              <a:t> </a:t>
            </a:r>
            <a:r>
              <a:rPr lang="en-US" sz="1600" dirty="0" err="1"/>
              <a:t>ke</a:t>
            </a:r>
            <a:r>
              <a:rPr lang="en-US" sz="1600" dirty="0"/>
              <a:t> </a:t>
            </a:r>
            <a:r>
              <a:rPr lang="en-US" sz="1600" dirty="0" err="1"/>
              <a:t>tubuh</a:t>
            </a:r>
            <a:r>
              <a:rPr lang="en-US" sz="1600" dirty="0"/>
              <a:t> </a:t>
            </a:r>
            <a:r>
              <a:rPr lang="en-US" sz="1600" dirty="0" err="1"/>
              <a:t>manusia</a:t>
            </a:r>
            <a:r>
              <a:rPr lang="en-US" sz="1600" dirty="0"/>
              <a:t> </a:t>
            </a:r>
            <a:r>
              <a:rPr lang="en-US" sz="1600" dirty="0" err="1"/>
              <a:t>melalui</a:t>
            </a:r>
            <a:r>
              <a:rPr lang="en-US" sz="1600" dirty="0"/>
              <a:t> </a:t>
            </a:r>
            <a:r>
              <a:rPr lang="en-US" sz="1600" dirty="0" err="1"/>
              <a:t>tangan</a:t>
            </a:r>
            <a:r>
              <a:rPr lang="en-US" sz="1600" dirty="0"/>
              <a:t> yang </a:t>
            </a:r>
            <a:r>
              <a:rPr lang="en-US" sz="1600" dirty="0" err="1"/>
              <a:t>terkontaminasi</a:t>
            </a:r>
            <a:r>
              <a:rPr lang="en-US" sz="1600" dirty="0"/>
              <a:t>, </a:t>
            </a:r>
            <a:r>
              <a:rPr lang="en-US" sz="1600" dirty="0" err="1"/>
              <a:t>atau</a:t>
            </a:r>
            <a:r>
              <a:rPr lang="en-US" sz="1600" dirty="0"/>
              <a:t> </a:t>
            </a:r>
            <a:r>
              <a:rPr lang="en-US" sz="1600" dirty="0" err="1"/>
              <a:t>debu</a:t>
            </a:r>
            <a:r>
              <a:rPr lang="en-US" sz="1600" dirty="0"/>
              <a:t>, </a:t>
            </a:r>
            <a:r>
              <a:rPr lang="en-US" sz="1600" dirty="0" err="1"/>
              <a:t>atau</a:t>
            </a:r>
            <a:r>
              <a:rPr lang="en-US" sz="1600" dirty="0"/>
              <a:t> </a:t>
            </a:r>
            <a:r>
              <a:rPr lang="en-US" sz="1600" dirty="0" err="1"/>
              <a:t>minuman</a:t>
            </a:r>
            <a:r>
              <a:rPr lang="en-US" sz="1600" dirty="0"/>
              <a:t>/</a:t>
            </a:r>
            <a:r>
              <a:rPr lang="en-US" sz="1600" dirty="0" err="1"/>
              <a:t>makanan</a:t>
            </a:r>
            <a:r>
              <a:rPr lang="en-US" sz="1600" dirty="0"/>
              <a:t> yang </a:t>
            </a:r>
            <a:r>
              <a:rPr lang="en-US" sz="1600" dirty="0" err="1"/>
              <a:t>terkontaminasi</a:t>
            </a:r>
            <a:r>
              <a:rPr lang="en-US" sz="1600" dirty="0"/>
              <a:t>.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1600" dirty="0" err="1"/>
              <a:t>Telur</a:t>
            </a:r>
            <a:r>
              <a:rPr lang="en-US" sz="1600" dirty="0"/>
              <a:t> </a:t>
            </a:r>
            <a:r>
              <a:rPr lang="en-US" sz="1600" dirty="0" err="1"/>
              <a:t>akan</a:t>
            </a:r>
            <a:r>
              <a:rPr lang="en-US" sz="1600" dirty="0"/>
              <a:t> </a:t>
            </a:r>
            <a:r>
              <a:rPr lang="en-US" sz="1600" dirty="0" err="1"/>
              <a:t>masuk</a:t>
            </a:r>
            <a:r>
              <a:rPr lang="en-US" sz="1600" dirty="0"/>
              <a:t> </a:t>
            </a:r>
            <a:r>
              <a:rPr lang="en-US" sz="1600" dirty="0" err="1"/>
              <a:t>ke</a:t>
            </a:r>
            <a:r>
              <a:rPr lang="en-US" sz="1600" dirty="0"/>
              <a:t> </a:t>
            </a:r>
            <a:r>
              <a:rPr lang="en-US" sz="1600" dirty="0" err="1"/>
              <a:t>usus</a:t>
            </a:r>
            <a:r>
              <a:rPr lang="en-US" sz="1600" dirty="0"/>
              <a:t> </a:t>
            </a:r>
            <a:r>
              <a:rPr lang="en-US" sz="1600" dirty="0" err="1"/>
              <a:t>lalu</a:t>
            </a:r>
            <a:r>
              <a:rPr lang="en-US" sz="1600" dirty="0"/>
              <a:t> </a:t>
            </a:r>
            <a:r>
              <a:rPr lang="en-US" sz="1600" dirty="0" err="1"/>
              <a:t>berkembang</a:t>
            </a:r>
            <a:r>
              <a:rPr lang="en-US" sz="1600" dirty="0"/>
              <a:t> </a:t>
            </a:r>
            <a:r>
              <a:rPr lang="en-US" sz="1600" dirty="0" err="1"/>
              <a:t>menjadi</a:t>
            </a:r>
            <a:r>
              <a:rPr lang="en-US" sz="1600" dirty="0"/>
              <a:t> larva </a:t>
            </a:r>
            <a:r>
              <a:rPr lang="en-US" sz="1600" dirty="0" err="1"/>
              <a:t>Ascaris</a:t>
            </a:r>
            <a:endParaRPr lang="en-US" sz="1600" dirty="0"/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1600" dirty="0"/>
              <a:t>Larva </a:t>
            </a:r>
            <a:r>
              <a:rPr lang="en-US" sz="1600" dirty="0" err="1"/>
              <a:t>akan</a:t>
            </a:r>
            <a:r>
              <a:rPr lang="en-US" sz="1600" dirty="0"/>
              <a:t> </a:t>
            </a:r>
            <a:r>
              <a:rPr lang="en-US" sz="1600" dirty="0" err="1"/>
              <a:t>keluar</a:t>
            </a:r>
            <a:r>
              <a:rPr lang="en-US" sz="1600" dirty="0"/>
              <a:t> </a:t>
            </a:r>
            <a:r>
              <a:rPr lang="en-US" sz="1600" dirty="0" err="1"/>
              <a:t>dari</a:t>
            </a:r>
            <a:r>
              <a:rPr lang="en-US" sz="1600" dirty="0"/>
              <a:t> </a:t>
            </a:r>
            <a:r>
              <a:rPr lang="en-US" sz="1600" dirty="0" err="1"/>
              <a:t>usus</a:t>
            </a:r>
            <a:r>
              <a:rPr lang="en-US" sz="1600" dirty="0"/>
              <a:t> </a:t>
            </a:r>
            <a:r>
              <a:rPr lang="en-US" sz="1600" dirty="0" err="1"/>
              <a:t>menusu</a:t>
            </a:r>
            <a:r>
              <a:rPr lang="en-US" sz="1600" dirty="0"/>
              <a:t> </a:t>
            </a:r>
            <a:r>
              <a:rPr lang="en-US" sz="1600" dirty="0" err="1"/>
              <a:t>jantung</a:t>
            </a:r>
            <a:r>
              <a:rPr lang="en-US" sz="1600" dirty="0"/>
              <a:t> </a:t>
            </a:r>
            <a:r>
              <a:rPr lang="en-US" sz="1600" dirty="0" err="1"/>
              <a:t>lalu</a:t>
            </a:r>
            <a:r>
              <a:rPr lang="en-US" sz="1600" dirty="0"/>
              <a:t> </a:t>
            </a:r>
            <a:r>
              <a:rPr lang="en-US" sz="1600" dirty="0" err="1"/>
              <a:t>ke</a:t>
            </a:r>
            <a:r>
              <a:rPr lang="en-US" sz="1600" dirty="0"/>
              <a:t> </a:t>
            </a:r>
            <a:r>
              <a:rPr lang="en-US" sz="1600" dirty="0" err="1"/>
              <a:t>paru-paru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kemudian</a:t>
            </a:r>
            <a:r>
              <a:rPr lang="en-US" sz="1600" dirty="0"/>
              <a:t> </a:t>
            </a:r>
            <a:r>
              <a:rPr lang="en-US" sz="1600" dirty="0" err="1"/>
              <a:t>keluar</a:t>
            </a:r>
            <a:r>
              <a:rPr lang="en-US" sz="1600" dirty="0"/>
              <a:t>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kembali</a:t>
            </a:r>
            <a:r>
              <a:rPr lang="en-US" sz="1600" dirty="0"/>
              <a:t> </a:t>
            </a:r>
            <a:r>
              <a:rPr lang="en-US" sz="1600" dirty="0" err="1"/>
              <a:t>ke</a:t>
            </a:r>
            <a:r>
              <a:rPr lang="en-US" sz="1600" dirty="0"/>
              <a:t> </a:t>
            </a:r>
            <a:r>
              <a:rPr lang="en-US" sz="1600" dirty="0" err="1"/>
              <a:t>usus</a:t>
            </a:r>
            <a:r>
              <a:rPr lang="en-US" sz="1600" dirty="0"/>
              <a:t>. Di </a:t>
            </a:r>
            <a:r>
              <a:rPr lang="en-US" sz="1600" dirty="0" err="1"/>
              <a:t>usus</a:t>
            </a:r>
            <a:r>
              <a:rPr lang="en-US" sz="1600" dirty="0"/>
              <a:t> </a:t>
            </a:r>
            <a:r>
              <a:rPr lang="en-US" sz="1600" dirty="0" err="1"/>
              <a:t>Ascaris</a:t>
            </a:r>
            <a:r>
              <a:rPr lang="en-US" sz="1600" dirty="0"/>
              <a:t> </a:t>
            </a:r>
            <a:r>
              <a:rPr lang="en-US" sz="1600" dirty="0" err="1"/>
              <a:t>berkembang</a:t>
            </a:r>
            <a:r>
              <a:rPr lang="en-US" sz="1600" dirty="0"/>
              <a:t> </a:t>
            </a:r>
            <a:r>
              <a:rPr lang="en-US" sz="1600" dirty="0" err="1"/>
              <a:t>menjadi</a:t>
            </a:r>
            <a:r>
              <a:rPr lang="en-US" sz="1600" dirty="0"/>
              <a:t> </a:t>
            </a:r>
            <a:r>
              <a:rPr lang="en-US" sz="1600" dirty="0" err="1"/>
              <a:t>dewasa</a:t>
            </a:r>
            <a:r>
              <a:rPr lang="en-US" sz="1600" dirty="0"/>
              <a:t>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bereproduksi</a:t>
            </a:r>
            <a:endParaRPr lang="en-US" sz="1600" dirty="0"/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1600" dirty="0" err="1"/>
              <a:t>Kemudian</a:t>
            </a:r>
            <a:r>
              <a:rPr lang="en-US" sz="1600" dirty="0"/>
              <a:t> </a:t>
            </a:r>
            <a:r>
              <a:rPr lang="en-US" sz="1600" dirty="0" err="1"/>
              <a:t>dihasilkan</a:t>
            </a:r>
            <a:r>
              <a:rPr lang="en-US" sz="1600" dirty="0"/>
              <a:t> </a:t>
            </a:r>
            <a:r>
              <a:rPr lang="en-US" sz="1600" dirty="0" err="1"/>
              <a:t>telur-telur</a:t>
            </a:r>
            <a:r>
              <a:rPr lang="en-US" sz="1600" dirty="0"/>
              <a:t> </a:t>
            </a:r>
            <a:r>
              <a:rPr lang="en-US" sz="1600" dirty="0" err="1"/>
              <a:t>lagi</a:t>
            </a:r>
            <a:endParaRPr lang="en-US" sz="1600" dirty="0"/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1600" dirty="0" err="1"/>
              <a:t>Telur</a:t>
            </a:r>
            <a:r>
              <a:rPr lang="en-US" sz="1600" dirty="0"/>
              <a:t> yang </a:t>
            </a:r>
            <a:r>
              <a:rPr lang="en-US" sz="1600" dirty="0" err="1"/>
              <a:t>dihasilkan</a:t>
            </a:r>
            <a:r>
              <a:rPr lang="en-US" sz="1600" dirty="0"/>
              <a:t> </a:t>
            </a:r>
            <a:r>
              <a:rPr lang="en-US" sz="1600" dirty="0" err="1"/>
              <a:t>bisa</a:t>
            </a:r>
            <a:r>
              <a:rPr lang="en-US" sz="1600" dirty="0"/>
              <a:t> </a:t>
            </a:r>
            <a:r>
              <a:rPr lang="en-US" sz="1600" dirty="0" err="1"/>
              <a:t>mencapai</a:t>
            </a:r>
            <a:r>
              <a:rPr lang="en-US" sz="1600" dirty="0"/>
              <a:t> 200 </a:t>
            </a:r>
            <a:r>
              <a:rPr lang="en-US" sz="1600" dirty="0" err="1"/>
              <a:t>ribu</a:t>
            </a:r>
            <a:r>
              <a:rPr lang="en-US" sz="1600" dirty="0"/>
              <a:t> </a:t>
            </a:r>
            <a:r>
              <a:rPr lang="en-US" sz="1600" dirty="0" err="1"/>
              <a:t>buah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930" name="Picture 2" descr="NEMA00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3581400"/>
            <a:ext cx="4267200" cy="2789238"/>
          </a:xfrm>
          <a:prstGeom prst="rect">
            <a:avLst/>
          </a:prstGeom>
          <a:noFill/>
        </p:spPr>
      </p:pic>
      <p:pic>
        <p:nvPicPr>
          <p:cNvPr id="636931" name="Picture 3" descr="gbr cacing pada mulu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447800"/>
            <a:ext cx="4581525" cy="5059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4282" y="428612"/>
            <a:ext cx="81534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 err="1"/>
              <a:t>Ancylostoma</a:t>
            </a:r>
            <a:r>
              <a:rPr lang="en-US" i="1" dirty="0"/>
              <a:t> </a:t>
            </a:r>
            <a:r>
              <a:rPr lang="en-US" i="1" dirty="0" err="1"/>
              <a:t>duodenale</a:t>
            </a:r>
            <a:r>
              <a:rPr lang="en-US" dirty="0"/>
              <a:t> </a:t>
            </a:r>
            <a:r>
              <a:rPr lang="id-ID" dirty="0" smtClean="0"/>
              <a:t/>
            </a:r>
            <a:br>
              <a:rPr lang="id-ID" dirty="0" smtClean="0"/>
            </a:br>
            <a:r>
              <a:rPr lang="en-US" dirty="0" smtClean="0"/>
              <a:t>( </a:t>
            </a:r>
            <a:r>
              <a:rPr lang="en-US" dirty="0" err="1"/>
              <a:t>Cacing</a:t>
            </a:r>
            <a:r>
              <a:rPr lang="en-US" dirty="0"/>
              <a:t> Tambang)</a:t>
            </a:r>
          </a:p>
        </p:txBody>
      </p:sp>
      <p:sp>
        <p:nvSpPr>
          <p:cNvPr id="604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66866"/>
            <a:ext cx="7772400" cy="2362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71500" indent="-571500"/>
            <a:r>
              <a:rPr lang="en-US" sz="2000" b="1" dirty="0" err="1"/>
              <a:t>Hidup</a:t>
            </a:r>
            <a:r>
              <a:rPr lang="en-US" sz="2000" b="1" dirty="0"/>
              <a:t> </a:t>
            </a:r>
            <a:r>
              <a:rPr lang="en-US" sz="2000" b="1" dirty="0" err="1"/>
              <a:t>parasit</a:t>
            </a:r>
            <a:r>
              <a:rPr lang="en-US" sz="2000" b="1" dirty="0"/>
              <a:t> </a:t>
            </a:r>
            <a:r>
              <a:rPr lang="en-US" sz="2000" b="1" dirty="0" err="1"/>
              <a:t>pada</a:t>
            </a:r>
            <a:r>
              <a:rPr lang="en-US" sz="2000" b="1" dirty="0"/>
              <a:t> </a:t>
            </a:r>
            <a:r>
              <a:rPr lang="en-US" sz="2000" b="1" dirty="0" err="1"/>
              <a:t>manusia</a:t>
            </a:r>
            <a:r>
              <a:rPr lang="en-US" sz="2000" b="1" dirty="0"/>
              <a:t>, </a:t>
            </a:r>
            <a:r>
              <a:rPr lang="en-US" sz="2000" b="1" dirty="0" err="1"/>
              <a:t>dengan</a:t>
            </a:r>
            <a:r>
              <a:rPr lang="en-US" sz="2000" b="1" dirty="0"/>
              <a:t> </a:t>
            </a:r>
            <a:r>
              <a:rPr lang="en-US" sz="2000" b="1" dirty="0" err="1"/>
              <a:t>menyerap</a:t>
            </a:r>
            <a:r>
              <a:rPr lang="en-US" sz="2000" b="1" dirty="0"/>
              <a:t> </a:t>
            </a:r>
            <a:r>
              <a:rPr lang="en-US" sz="2000" b="1" dirty="0" err="1"/>
              <a:t>darah</a:t>
            </a:r>
            <a:r>
              <a:rPr lang="en-US" sz="2000" b="1" dirty="0"/>
              <a:t> </a:t>
            </a:r>
            <a:r>
              <a:rPr lang="en-US" sz="2000" b="1" dirty="0" err="1"/>
              <a:t>dan</a:t>
            </a:r>
            <a:r>
              <a:rPr lang="en-US" sz="2000" b="1" dirty="0"/>
              <a:t> </a:t>
            </a:r>
            <a:r>
              <a:rPr lang="en-US" sz="2000" b="1" dirty="0" err="1"/>
              <a:t>cairan</a:t>
            </a:r>
            <a:r>
              <a:rPr lang="en-US" sz="2000" b="1" dirty="0"/>
              <a:t> </a:t>
            </a:r>
            <a:r>
              <a:rPr lang="en-US" sz="2000" b="1" dirty="0" err="1"/>
              <a:t>tubuh</a:t>
            </a:r>
            <a:endParaRPr lang="en-US" sz="2000" b="1" dirty="0"/>
          </a:p>
          <a:p>
            <a:pPr marL="571500" indent="-571500"/>
            <a:r>
              <a:rPr lang="en-US" sz="2000" b="1" dirty="0" err="1"/>
              <a:t>Cacing</a:t>
            </a:r>
            <a:r>
              <a:rPr lang="en-US" sz="2000" b="1" dirty="0"/>
              <a:t> </a:t>
            </a:r>
            <a:r>
              <a:rPr lang="en-US" sz="2000" b="1" dirty="0" err="1"/>
              <a:t>menempel</a:t>
            </a:r>
            <a:r>
              <a:rPr lang="en-US" sz="2000" b="1" dirty="0"/>
              <a:t> </a:t>
            </a:r>
            <a:r>
              <a:rPr lang="en-US" sz="2000" b="1" dirty="0" err="1"/>
              <a:t>pada</a:t>
            </a:r>
            <a:r>
              <a:rPr lang="en-US" sz="2000" b="1" dirty="0"/>
              <a:t> </a:t>
            </a:r>
            <a:r>
              <a:rPr lang="en-US" sz="2000" b="1" dirty="0" err="1"/>
              <a:t>usus</a:t>
            </a:r>
            <a:r>
              <a:rPr lang="en-US" sz="2000" b="1" dirty="0"/>
              <a:t> </a:t>
            </a:r>
            <a:r>
              <a:rPr lang="en-US" sz="2000" b="1" dirty="0" err="1"/>
              <a:t>inang</a:t>
            </a:r>
            <a:r>
              <a:rPr lang="en-US" sz="2000" b="1" dirty="0"/>
              <a:t> </a:t>
            </a:r>
            <a:r>
              <a:rPr lang="en-US" sz="2000" b="1" dirty="0" err="1"/>
              <a:t>karena</a:t>
            </a:r>
            <a:r>
              <a:rPr lang="en-US" sz="2000" b="1" dirty="0"/>
              <a:t> </a:t>
            </a:r>
            <a:r>
              <a:rPr lang="en-US" sz="2000" b="1" dirty="0" err="1"/>
              <a:t>memiliki</a:t>
            </a:r>
            <a:r>
              <a:rPr lang="en-US" sz="2000" b="1" dirty="0"/>
              <a:t> </a:t>
            </a:r>
            <a:r>
              <a:rPr lang="en-US" sz="2000" b="1" dirty="0" err="1"/>
              <a:t>kait</a:t>
            </a:r>
            <a:r>
              <a:rPr lang="en-US" sz="2000" b="1" dirty="0"/>
              <a:t> </a:t>
            </a:r>
            <a:r>
              <a:rPr lang="en-US" sz="2000" b="1" dirty="0" err="1"/>
              <a:t>kitin</a:t>
            </a:r>
            <a:endParaRPr lang="en-US" sz="2000" b="1" dirty="0"/>
          </a:p>
          <a:p>
            <a:pPr marL="571500" indent="-571500"/>
            <a:r>
              <a:rPr lang="en-US" sz="2000" b="1" dirty="0" err="1"/>
              <a:t>Reproduksi</a:t>
            </a:r>
            <a:r>
              <a:rPr lang="en-US" sz="2000" b="1" dirty="0"/>
              <a:t> </a:t>
            </a:r>
            <a:r>
              <a:rPr lang="en-US" sz="2000" b="1" dirty="0" err="1"/>
              <a:t>secara</a:t>
            </a:r>
            <a:r>
              <a:rPr lang="en-US" sz="2000" b="1" dirty="0"/>
              <a:t> </a:t>
            </a:r>
            <a:r>
              <a:rPr lang="en-US" sz="2000" b="1" dirty="0" err="1"/>
              <a:t>seksual</a:t>
            </a:r>
            <a:endParaRPr lang="en-US" sz="2000" b="1" dirty="0"/>
          </a:p>
          <a:p>
            <a:pPr marL="571500" indent="-571500">
              <a:buFontTx/>
              <a:buNone/>
            </a:pPr>
            <a:endParaRPr lang="en-US" b="1" dirty="0"/>
          </a:p>
        </p:txBody>
      </p:sp>
      <p:pic>
        <p:nvPicPr>
          <p:cNvPr id="604164" name="Picture 4" descr="duodenale_se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505200"/>
            <a:ext cx="21351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65" name="Line 5"/>
          <p:cNvSpPr>
            <a:spLocks noChangeShapeType="1"/>
          </p:cNvSpPr>
          <p:nvPr/>
        </p:nvSpPr>
        <p:spPr bwMode="auto">
          <a:xfrm>
            <a:off x="1752600" y="4495800"/>
            <a:ext cx="228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endParaRPr lang="id-ID"/>
          </a:p>
        </p:txBody>
      </p:sp>
      <p:sp>
        <p:nvSpPr>
          <p:cNvPr id="604166" name="Text Box 6"/>
          <p:cNvSpPr txBox="1">
            <a:spLocks noChangeArrowheads="1"/>
          </p:cNvSpPr>
          <p:nvPr/>
        </p:nvSpPr>
        <p:spPr bwMode="auto">
          <a:xfrm>
            <a:off x="4114800" y="4343400"/>
            <a:ext cx="11430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4 buah kait kitin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978" name="Picture 2" descr="ancylostoma_zykl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609600"/>
            <a:ext cx="4035425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8979" name="Rectangle 3"/>
          <p:cNvSpPr>
            <a:spLocks noChangeArrowheads="1"/>
          </p:cNvSpPr>
          <p:nvPr/>
        </p:nvSpPr>
        <p:spPr bwMode="auto">
          <a:xfrm>
            <a:off x="304800" y="428604"/>
            <a:ext cx="426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0850" indent="-450850" eaLnBrk="1" hangingPunct="1">
              <a:lnSpc>
                <a:spcPct val="90000"/>
              </a:lnSpc>
            </a:pPr>
            <a:r>
              <a:rPr kumimoji="0" lang="en-US" sz="3200" b="1" i="1" dirty="0" err="1">
                <a:solidFill>
                  <a:schemeClr val="tx2"/>
                </a:solidFill>
                <a:latin typeface="Times New Roman" pitchFamily="18" charset="0"/>
              </a:rPr>
              <a:t>Siklus</a:t>
            </a:r>
            <a:r>
              <a:rPr kumimoji="0" lang="en-US" sz="3200" b="1" i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kumimoji="0" lang="en-US" sz="3200" b="1" i="1" dirty="0" err="1">
                <a:solidFill>
                  <a:schemeClr val="tx2"/>
                </a:solidFill>
                <a:latin typeface="Times New Roman" pitchFamily="18" charset="0"/>
              </a:rPr>
              <a:t>Hidup</a:t>
            </a:r>
            <a:r>
              <a:rPr kumimoji="0" lang="en-US" sz="3200" b="1" i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</a:p>
          <a:p>
            <a:pPr marL="450850" indent="-450850" eaLnBrk="1" hangingPunct="1">
              <a:lnSpc>
                <a:spcPct val="90000"/>
              </a:lnSpc>
            </a:pPr>
            <a:r>
              <a:rPr kumimoji="0" lang="en-US" sz="3200" b="1" i="1" dirty="0" err="1">
                <a:solidFill>
                  <a:schemeClr val="tx2"/>
                </a:solidFill>
                <a:latin typeface="Times New Roman" pitchFamily="18" charset="0"/>
              </a:rPr>
              <a:t>Ancylostoma</a:t>
            </a:r>
            <a:r>
              <a:rPr kumimoji="0" lang="en-US" sz="3200" b="1" i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kumimoji="0" lang="en-US" sz="3200" b="1" i="1" dirty="0" err="1">
                <a:solidFill>
                  <a:schemeClr val="tx2"/>
                </a:solidFill>
                <a:latin typeface="Times New Roman" pitchFamily="18" charset="0"/>
              </a:rPr>
              <a:t>duodenale</a:t>
            </a:r>
            <a:endParaRPr kumimoji="0" lang="en-US" sz="3200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47700"/>
            <a:ext cx="77724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dirty="0" err="1" smtClean="0"/>
              <a:t>Nemathelmintes</a:t>
            </a:r>
            <a:endParaRPr lang="en-US" sz="3200" dirty="0"/>
          </a:p>
        </p:txBody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504" y="1790700"/>
            <a:ext cx="3888432" cy="4114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/>
            <a:r>
              <a:rPr lang="en-US" sz="1800" b="1" dirty="0" err="1"/>
              <a:t>Tubuh</a:t>
            </a:r>
            <a:r>
              <a:rPr lang="en-US" sz="1800" b="1" dirty="0"/>
              <a:t> </a:t>
            </a:r>
            <a:r>
              <a:rPr lang="en-US" sz="1800" b="1" dirty="0" err="1"/>
              <a:t>simetri</a:t>
            </a:r>
            <a:r>
              <a:rPr lang="en-US" sz="1800" b="1" dirty="0"/>
              <a:t> bilateral, </a:t>
            </a:r>
            <a:r>
              <a:rPr lang="en-US" sz="1800" b="1" dirty="0" err="1"/>
              <a:t>bulat</a:t>
            </a:r>
            <a:r>
              <a:rPr lang="en-US" sz="1800" b="1" dirty="0"/>
              <a:t> </a:t>
            </a:r>
            <a:r>
              <a:rPr lang="en-US" sz="1800" b="1" dirty="0" err="1"/>
              <a:t>panjang</a:t>
            </a:r>
            <a:r>
              <a:rPr lang="en-US" sz="1800" b="1" dirty="0"/>
              <a:t>, </a:t>
            </a:r>
            <a:r>
              <a:rPr lang="en-US" sz="1800" b="1" dirty="0" err="1"/>
              <a:t>bagian</a:t>
            </a:r>
            <a:r>
              <a:rPr lang="en-US" sz="1800" b="1" dirty="0"/>
              <a:t> anterior </a:t>
            </a:r>
            <a:r>
              <a:rPr lang="en-US" sz="1800" b="1" dirty="0" err="1"/>
              <a:t>dan</a:t>
            </a:r>
            <a:r>
              <a:rPr lang="en-US" sz="1800" b="1" dirty="0"/>
              <a:t> posterior </a:t>
            </a:r>
            <a:r>
              <a:rPr lang="en-US" sz="1800" b="1" dirty="0" err="1"/>
              <a:t>runcing</a:t>
            </a:r>
            <a:r>
              <a:rPr lang="en-US" sz="1800" b="1" dirty="0"/>
              <a:t>.</a:t>
            </a:r>
          </a:p>
          <a:p>
            <a:pPr marL="342900" indent="-342900"/>
            <a:r>
              <a:rPr lang="en-US" sz="1800" b="1" dirty="0" err="1"/>
              <a:t>Ditemukan</a:t>
            </a:r>
            <a:r>
              <a:rPr lang="en-US" sz="1800" b="1" dirty="0"/>
              <a:t> </a:t>
            </a:r>
            <a:r>
              <a:rPr lang="en-US" sz="1800" b="1" dirty="0" err="1"/>
              <a:t>hampir</a:t>
            </a:r>
            <a:r>
              <a:rPr lang="en-US" sz="1800" b="1" dirty="0"/>
              <a:t> </a:t>
            </a:r>
            <a:r>
              <a:rPr lang="en-US" sz="1800" b="1" dirty="0" err="1"/>
              <a:t>di</a:t>
            </a:r>
            <a:r>
              <a:rPr lang="en-US" sz="1800" b="1" dirty="0"/>
              <a:t> </a:t>
            </a:r>
            <a:r>
              <a:rPr lang="en-US" sz="1800" b="1" dirty="0" err="1"/>
              <a:t>semua</a:t>
            </a:r>
            <a:r>
              <a:rPr lang="en-US" sz="1800" b="1" dirty="0"/>
              <a:t> </a:t>
            </a:r>
            <a:r>
              <a:rPr lang="en-US" sz="1800" b="1" dirty="0" err="1"/>
              <a:t>tempat</a:t>
            </a:r>
            <a:r>
              <a:rPr lang="en-US" sz="1800" b="1" dirty="0"/>
              <a:t> – </a:t>
            </a:r>
            <a:r>
              <a:rPr lang="en-US" sz="1800" b="1" dirty="0" err="1"/>
              <a:t>darat</a:t>
            </a:r>
            <a:r>
              <a:rPr lang="en-US" sz="1800" b="1" dirty="0"/>
              <a:t>, air </a:t>
            </a:r>
            <a:r>
              <a:rPr lang="en-US" sz="1800" b="1" dirty="0" err="1"/>
              <a:t>tawar</a:t>
            </a:r>
            <a:r>
              <a:rPr lang="en-US" sz="1800" b="1" dirty="0"/>
              <a:t>, </a:t>
            </a:r>
            <a:r>
              <a:rPr lang="en-US" sz="1800" b="1" dirty="0" err="1"/>
              <a:t>laut</a:t>
            </a:r>
            <a:r>
              <a:rPr lang="en-US" sz="1800" b="1" dirty="0"/>
              <a:t>, </a:t>
            </a:r>
            <a:r>
              <a:rPr lang="en-US" sz="1800" b="1" dirty="0" err="1"/>
              <a:t>kebanyakan</a:t>
            </a:r>
            <a:r>
              <a:rPr lang="en-US" sz="1800" b="1" dirty="0"/>
              <a:t> </a:t>
            </a:r>
            <a:r>
              <a:rPr lang="en-US" sz="1800" b="1" dirty="0" err="1"/>
              <a:t>adalah</a:t>
            </a:r>
            <a:r>
              <a:rPr lang="en-US" sz="1800" b="1" dirty="0"/>
              <a:t> </a:t>
            </a:r>
            <a:r>
              <a:rPr lang="en-US" sz="1800" b="1" dirty="0" err="1"/>
              <a:t>parasit</a:t>
            </a:r>
            <a:r>
              <a:rPr lang="en-US" sz="1800" b="1" dirty="0"/>
              <a:t>.</a:t>
            </a:r>
          </a:p>
          <a:p>
            <a:pPr marL="342900" indent="-342900"/>
            <a:r>
              <a:rPr lang="en-US" sz="1800" b="1" dirty="0" err="1"/>
              <a:t>Memiliki</a:t>
            </a:r>
            <a:r>
              <a:rPr lang="en-US" sz="1800" b="1" dirty="0"/>
              <a:t> </a:t>
            </a:r>
            <a:r>
              <a:rPr lang="en-US" sz="1800" b="1" dirty="0" err="1"/>
              <a:t>rongga</a:t>
            </a:r>
            <a:r>
              <a:rPr lang="en-US" sz="1800" b="1" dirty="0"/>
              <a:t> </a:t>
            </a:r>
            <a:r>
              <a:rPr lang="en-US" sz="1800" b="1" dirty="0" err="1"/>
              <a:t>tubuh</a:t>
            </a:r>
            <a:r>
              <a:rPr lang="en-US" sz="1800" b="1" dirty="0"/>
              <a:t> </a:t>
            </a:r>
            <a:r>
              <a:rPr lang="en-US" sz="1800" b="1" dirty="0" err="1"/>
              <a:t>semu</a:t>
            </a:r>
            <a:r>
              <a:rPr lang="en-US" sz="1800" b="1" dirty="0"/>
              <a:t> (</a:t>
            </a:r>
            <a:r>
              <a:rPr lang="en-US" sz="1800" b="1" dirty="0" err="1"/>
              <a:t>Pseudoselom</a:t>
            </a:r>
            <a:r>
              <a:rPr lang="en-US" sz="1800" b="1" dirty="0"/>
              <a:t>)</a:t>
            </a:r>
          </a:p>
          <a:p>
            <a:pPr marL="342900" indent="-342900"/>
            <a:r>
              <a:rPr lang="en-US" sz="1800" b="1" dirty="0" err="1"/>
              <a:t>Biasanya</a:t>
            </a:r>
            <a:r>
              <a:rPr lang="en-US" sz="1800" b="1" dirty="0"/>
              <a:t> </a:t>
            </a:r>
            <a:r>
              <a:rPr lang="en-US" sz="1800" b="1" dirty="0" err="1"/>
              <a:t>bukan</a:t>
            </a:r>
            <a:r>
              <a:rPr lang="en-US" sz="1800" b="1" dirty="0"/>
              <a:t> </a:t>
            </a:r>
            <a:r>
              <a:rPr lang="en-US" sz="1800" b="1" dirty="0" err="1"/>
              <a:t>hermaprodit</a:t>
            </a:r>
            <a:r>
              <a:rPr lang="en-US" sz="1800" b="1" dirty="0"/>
              <a:t> (1 </a:t>
            </a:r>
            <a:r>
              <a:rPr lang="en-US" sz="1800" b="1" dirty="0" err="1"/>
              <a:t>individu</a:t>
            </a:r>
            <a:r>
              <a:rPr lang="en-US" sz="1800" b="1" dirty="0"/>
              <a:t> </a:t>
            </a:r>
            <a:r>
              <a:rPr lang="en-US" sz="1800" b="1" dirty="0" err="1"/>
              <a:t>jantan</a:t>
            </a:r>
            <a:r>
              <a:rPr lang="en-US" sz="1800" b="1" dirty="0"/>
              <a:t> </a:t>
            </a:r>
            <a:r>
              <a:rPr lang="en-US" sz="1800" b="1" dirty="0" err="1"/>
              <a:t>dan</a:t>
            </a:r>
            <a:r>
              <a:rPr lang="en-US" sz="1800" b="1" dirty="0"/>
              <a:t> </a:t>
            </a:r>
            <a:r>
              <a:rPr lang="en-US" sz="1800" b="1" dirty="0" err="1"/>
              <a:t>betina</a:t>
            </a:r>
            <a:r>
              <a:rPr lang="en-US" sz="1800" b="1" dirty="0"/>
              <a:t> </a:t>
            </a:r>
            <a:r>
              <a:rPr lang="en-US" sz="1800" b="1" dirty="0" err="1"/>
              <a:t>terpisah</a:t>
            </a:r>
            <a:r>
              <a:rPr lang="en-US" sz="1800" b="1" dirty="0"/>
              <a:t> – </a:t>
            </a:r>
            <a:r>
              <a:rPr lang="en-US" sz="1800" b="1" dirty="0" err="1"/>
              <a:t>betina</a:t>
            </a:r>
            <a:r>
              <a:rPr lang="en-US" sz="1800" b="1" dirty="0"/>
              <a:t> </a:t>
            </a:r>
            <a:r>
              <a:rPr lang="en-US" sz="1800" b="1" dirty="0" err="1"/>
              <a:t>umumnya</a:t>
            </a:r>
            <a:r>
              <a:rPr lang="en-US" sz="1800" b="1" dirty="0"/>
              <a:t> </a:t>
            </a:r>
            <a:r>
              <a:rPr lang="en-US" sz="1800" b="1" dirty="0" err="1"/>
              <a:t>berukuran</a:t>
            </a:r>
            <a:r>
              <a:rPr lang="en-US" sz="1800" b="1" dirty="0"/>
              <a:t> </a:t>
            </a:r>
            <a:r>
              <a:rPr lang="en-US" sz="1800" b="1" dirty="0" err="1"/>
              <a:t>lebih</a:t>
            </a:r>
            <a:r>
              <a:rPr lang="en-US" sz="1800" b="1" dirty="0"/>
              <a:t> </a:t>
            </a:r>
            <a:r>
              <a:rPr lang="en-US" sz="1800" b="1" dirty="0" err="1"/>
              <a:t>besar</a:t>
            </a:r>
            <a:r>
              <a:rPr lang="en-US" sz="1800" b="1" dirty="0"/>
              <a:t>).</a:t>
            </a:r>
          </a:p>
          <a:p>
            <a:pPr marL="342900" indent="-342900"/>
            <a:r>
              <a:rPr lang="en-US" sz="1800" b="1" dirty="0" err="1"/>
              <a:t>Saluran</a:t>
            </a:r>
            <a:r>
              <a:rPr lang="en-US" sz="1800" b="1" dirty="0"/>
              <a:t> </a:t>
            </a:r>
            <a:r>
              <a:rPr lang="en-US" sz="1800" b="1" dirty="0" err="1"/>
              <a:t>pencernaan</a:t>
            </a:r>
            <a:r>
              <a:rPr lang="en-US" sz="1800" b="1" dirty="0"/>
              <a:t> </a:t>
            </a:r>
            <a:r>
              <a:rPr lang="en-US" sz="1800" b="1" dirty="0" err="1"/>
              <a:t>sempurna-mulut</a:t>
            </a:r>
            <a:r>
              <a:rPr lang="en-US" sz="1800" b="1" dirty="0"/>
              <a:t> </a:t>
            </a:r>
            <a:r>
              <a:rPr lang="en-US" sz="1800" b="1" dirty="0" err="1"/>
              <a:t>sampai</a:t>
            </a:r>
            <a:r>
              <a:rPr lang="en-US" sz="1800" b="1" dirty="0"/>
              <a:t> </a:t>
            </a:r>
            <a:r>
              <a:rPr lang="en-US" sz="1800" b="1" dirty="0" err="1"/>
              <a:t>dengan</a:t>
            </a:r>
            <a:r>
              <a:rPr lang="en-US" sz="1800" b="1" dirty="0"/>
              <a:t> anus.</a:t>
            </a:r>
          </a:p>
          <a:p>
            <a:pPr marL="342900" indent="-342900"/>
            <a:endParaRPr lang="en-US" sz="1800" b="1" dirty="0"/>
          </a:p>
          <a:p>
            <a:pPr marL="342900" indent="-342900"/>
            <a:endParaRPr lang="en-US" sz="1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1270103"/>
            <a:ext cx="5148064" cy="5587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4282" y="357166"/>
            <a:ext cx="77724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 err="1"/>
              <a:t>Enterobius</a:t>
            </a:r>
            <a:r>
              <a:rPr lang="en-US" i="1" dirty="0"/>
              <a:t> </a:t>
            </a:r>
            <a:r>
              <a:rPr lang="en-US" i="1" dirty="0" err="1"/>
              <a:t>vermicularis</a:t>
            </a:r>
            <a:r>
              <a:rPr lang="en-US" i="1" dirty="0"/>
              <a:t> </a:t>
            </a:r>
            <a:r>
              <a:rPr lang="id-ID" i="1" dirty="0" smtClean="0"/>
              <a:t/>
            </a:r>
            <a:br>
              <a:rPr lang="id-ID" i="1" dirty="0" smtClean="0"/>
            </a:br>
            <a:r>
              <a:rPr lang="en-US" dirty="0" err="1" smtClean="0"/>
              <a:t>Cacing</a:t>
            </a:r>
            <a:r>
              <a:rPr lang="en-US" dirty="0" smtClean="0"/>
              <a:t> </a:t>
            </a:r>
            <a:r>
              <a:rPr lang="en-US" dirty="0" err="1"/>
              <a:t>Kremi</a:t>
            </a:r>
            <a:endParaRPr lang="en-US" dirty="0"/>
          </a:p>
        </p:txBody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43092"/>
            <a:ext cx="7772400" cy="4114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b="1" dirty="0" err="1"/>
              <a:t>Parasit</a:t>
            </a:r>
            <a:r>
              <a:rPr lang="en-US" sz="2000" b="1" dirty="0"/>
              <a:t> yang </a:t>
            </a:r>
            <a:r>
              <a:rPr lang="en-US" sz="2000" b="1" dirty="0" err="1"/>
              <a:t>menyerang</a:t>
            </a:r>
            <a:r>
              <a:rPr lang="en-US" sz="2000" b="1" dirty="0"/>
              <a:t> </a:t>
            </a:r>
            <a:r>
              <a:rPr lang="en-US" sz="2000" b="1" dirty="0" err="1"/>
              <a:t>anak-anak</a:t>
            </a:r>
            <a:r>
              <a:rPr lang="en-US" sz="2000" b="1" dirty="0"/>
              <a:t>.</a:t>
            </a:r>
          </a:p>
          <a:p>
            <a:r>
              <a:rPr lang="en-US" sz="2000" b="1" dirty="0" err="1"/>
              <a:t>Menginfeksi</a:t>
            </a:r>
            <a:r>
              <a:rPr lang="en-US" sz="2000" b="1" dirty="0"/>
              <a:t> </a:t>
            </a:r>
            <a:r>
              <a:rPr lang="en-US" sz="2000" b="1" dirty="0" err="1"/>
              <a:t>manusia</a:t>
            </a:r>
            <a:r>
              <a:rPr lang="en-US" sz="2000" b="1" dirty="0"/>
              <a:t> </a:t>
            </a:r>
            <a:r>
              <a:rPr lang="en-US" sz="2000" b="1" dirty="0" err="1"/>
              <a:t>melalui</a:t>
            </a:r>
            <a:r>
              <a:rPr lang="en-US" sz="2000" b="1" dirty="0"/>
              <a:t> </a:t>
            </a:r>
            <a:r>
              <a:rPr lang="en-US" sz="2000" b="1" dirty="0" err="1"/>
              <a:t>makanan</a:t>
            </a:r>
            <a:r>
              <a:rPr lang="en-US" sz="2000" b="1" dirty="0"/>
              <a:t> yang </a:t>
            </a:r>
            <a:r>
              <a:rPr lang="en-US" sz="2000" b="1" dirty="0" err="1"/>
              <a:t>dipegang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 </a:t>
            </a:r>
            <a:r>
              <a:rPr lang="en-US" sz="2000" b="1" dirty="0" err="1"/>
              <a:t>tangan</a:t>
            </a:r>
            <a:r>
              <a:rPr lang="en-US" sz="2000" b="1" dirty="0"/>
              <a:t> yang </a:t>
            </a:r>
            <a:r>
              <a:rPr lang="en-US" sz="2000" b="1" dirty="0" err="1"/>
              <a:t>kotor</a:t>
            </a:r>
            <a:r>
              <a:rPr lang="en-US" sz="2000" b="1" dirty="0"/>
              <a:t> </a:t>
            </a:r>
            <a:r>
              <a:rPr lang="en-US" sz="2000" b="1" dirty="0" err="1"/>
              <a:t>dan</a:t>
            </a:r>
            <a:r>
              <a:rPr lang="en-US" sz="2000" b="1" dirty="0"/>
              <a:t> </a:t>
            </a:r>
            <a:r>
              <a:rPr lang="en-US" sz="2000" b="1" dirty="0" err="1"/>
              <a:t>terinfeksi</a:t>
            </a:r>
            <a:r>
              <a:rPr lang="en-US" sz="2000" b="1" dirty="0"/>
              <a:t> </a:t>
            </a:r>
            <a:r>
              <a:rPr lang="en-US" sz="2000" b="1" dirty="0" err="1"/>
              <a:t>telur</a:t>
            </a:r>
            <a:r>
              <a:rPr lang="en-US" sz="2000" b="1" dirty="0"/>
              <a:t> </a:t>
            </a:r>
            <a:r>
              <a:rPr lang="en-US" sz="2000" b="1" dirty="0" err="1"/>
              <a:t>cacing</a:t>
            </a:r>
            <a:r>
              <a:rPr lang="en-US" sz="2000" b="1" dirty="0"/>
              <a:t>.</a:t>
            </a:r>
          </a:p>
          <a:p>
            <a:r>
              <a:rPr lang="en-US" sz="2000" b="1" dirty="0" err="1"/>
              <a:t>Cacing</a:t>
            </a:r>
            <a:r>
              <a:rPr lang="en-US" sz="2000" b="1" dirty="0"/>
              <a:t> </a:t>
            </a:r>
            <a:r>
              <a:rPr lang="en-US" sz="2000" b="1" dirty="0" err="1"/>
              <a:t>dewasa</a:t>
            </a:r>
            <a:r>
              <a:rPr lang="en-US" sz="2000" b="1" dirty="0"/>
              <a:t> </a:t>
            </a:r>
            <a:r>
              <a:rPr lang="en-US" sz="2000" b="1" dirty="0" err="1"/>
              <a:t>memiliki</a:t>
            </a:r>
            <a:r>
              <a:rPr lang="en-US" sz="2000" b="1" dirty="0"/>
              <a:t> </a:t>
            </a:r>
            <a:r>
              <a:rPr lang="en-US" sz="2000" b="1" dirty="0" err="1"/>
              <a:t>panjang</a:t>
            </a:r>
            <a:r>
              <a:rPr lang="en-US" sz="2000" b="1" dirty="0"/>
              <a:t> </a:t>
            </a:r>
            <a:r>
              <a:rPr lang="en-US" sz="2000" b="1" dirty="0" err="1"/>
              <a:t>sekitar</a:t>
            </a:r>
            <a:r>
              <a:rPr lang="en-US" sz="2000" b="1" dirty="0"/>
              <a:t> ½ </a:t>
            </a:r>
            <a:r>
              <a:rPr lang="en-US" sz="2000" b="1" dirty="0" err="1"/>
              <a:t>inchi</a:t>
            </a:r>
            <a:r>
              <a:rPr lang="en-US" sz="2000" b="1" dirty="0"/>
              <a:t>.</a:t>
            </a:r>
          </a:p>
          <a:p>
            <a:r>
              <a:rPr lang="en-US" sz="2000" b="1" dirty="0" err="1"/>
              <a:t>Hidup</a:t>
            </a:r>
            <a:r>
              <a:rPr lang="en-US" sz="2000" b="1" dirty="0"/>
              <a:t> </a:t>
            </a:r>
            <a:r>
              <a:rPr lang="en-US" sz="2000" b="1" dirty="0" err="1"/>
              <a:t>sebagai</a:t>
            </a:r>
            <a:r>
              <a:rPr lang="en-US" sz="2000" b="1" dirty="0"/>
              <a:t> </a:t>
            </a:r>
            <a:r>
              <a:rPr lang="en-US" sz="2000" b="1" dirty="0" err="1"/>
              <a:t>parasit</a:t>
            </a:r>
            <a:r>
              <a:rPr lang="en-US" sz="2000" b="1" dirty="0"/>
              <a:t> </a:t>
            </a:r>
            <a:r>
              <a:rPr lang="en-US" sz="2000" b="1" dirty="0" err="1"/>
              <a:t>pada</a:t>
            </a:r>
            <a:r>
              <a:rPr lang="en-US" sz="2000" b="1" dirty="0"/>
              <a:t> </a:t>
            </a:r>
            <a:r>
              <a:rPr lang="en-US" sz="2000" b="1" dirty="0" err="1"/>
              <a:t>usus</a:t>
            </a:r>
            <a:r>
              <a:rPr lang="en-US" sz="2000" b="1" dirty="0"/>
              <a:t> </a:t>
            </a:r>
            <a:r>
              <a:rPr lang="en-US" sz="2000" b="1" dirty="0" err="1"/>
              <a:t>besar</a:t>
            </a:r>
            <a:r>
              <a:rPr lang="en-US" sz="2000" b="1" dirty="0"/>
              <a:t>, </a:t>
            </a:r>
            <a:r>
              <a:rPr lang="en-US" sz="2000" b="1" dirty="0" err="1"/>
              <a:t>dan</a:t>
            </a:r>
            <a:r>
              <a:rPr lang="en-US" sz="2000" b="1" dirty="0"/>
              <a:t> </a:t>
            </a:r>
            <a:r>
              <a:rPr lang="en-US" sz="2000" b="1" dirty="0" err="1"/>
              <a:t>bila</a:t>
            </a:r>
            <a:r>
              <a:rPr lang="en-US" sz="2000" b="1" dirty="0"/>
              <a:t> </a:t>
            </a:r>
            <a:r>
              <a:rPr lang="en-US" sz="2000" b="1" dirty="0" err="1"/>
              <a:t>bertelur</a:t>
            </a:r>
            <a:r>
              <a:rPr lang="en-US" sz="2000" b="1" dirty="0"/>
              <a:t> </a:t>
            </a:r>
            <a:r>
              <a:rPr lang="en-US" sz="2000" b="1" dirty="0" err="1"/>
              <a:t>akan</a:t>
            </a:r>
            <a:r>
              <a:rPr lang="en-US" sz="2000" b="1" dirty="0"/>
              <a:t> </a:t>
            </a:r>
            <a:r>
              <a:rPr lang="en-US" sz="2000" b="1" dirty="0" err="1"/>
              <a:t>menuju</a:t>
            </a:r>
            <a:r>
              <a:rPr lang="en-US" sz="2000" b="1" dirty="0"/>
              <a:t> </a:t>
            </a:r>
            <a:r>
              <a:rPr lang="en-US" sz="2000" b="1" dirty="0" err="1"/>
              <a:t>ke</a:t>
            </a:r>
            <a:r>
              <a:rPr lang="en-US" sz="2000" b="1" dirty="0"/>
              <a:t> anus.</a:t>
            </a:r>
          </a:p>
        </p:txBody>
      </p:sp>
      <p:pic>
        <p:nvPicPr>
          <p:cNvPr id="605188" name="Picture 4" descr="NEMA00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3581400"/>
            <a:ext cx="3124200" cy="2497138"/>
          </a:xfrm>
          <a:prstGeom prst="rect">
            <a:avLst/>
          </a:prstGeom>
          <a:noFill/>
        </p:spPr>
      </p:pic>
      <p:sp>
        <p:nvSpPr>
          <p:cNvPr id="605189" name="Text Box 5"/>
          <p:cNvSpPr txBox="1">
            <a:spLocks noChangeArrowheads="1"/>
          </p:cNvSpPr>
          <p:nvPr/>
        </p:nvSpPr>
        <p:spPr bwMode="auto">
          <a:xfrm>
            <a:off x="3276600" y="6172200"/>
            <a:ext cx="2895600" cy="274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/>
              <a:t>Gb. Enterobius vermicularis jantan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002" name="Picture 2" descr="enterobius lif cy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2043135"/>
            <a:ext cx="5562600" cy="4672013"/>
          </a:xfrm>
          <a:prstGeom prst="rect">
            <a:avLst/>
          </a:prstGeom>
          <a:noFill/>
        </p:spPr>
      </p:pic>
      <p:sp>
        <p:nvSpPr>
          <p:cNvPr id="640003" name="Rectangle 3"/>
          <p:cNvSpPr>
            <a:spLocks noChangeArrowheads="1"/>
          </p:cNvSpPr>
          <p:nvPr/>
        </p:nvSpPr>
        <p:spPr bwMode="auto">
          <a:xfrm>
            <a:off x="142844" y="157162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0850" indent="-450850" eaLnBrk="1" hangingPunct="1">
              <a:lnSpc>
                <a:spcPct val="90000"/>
              </a:lnSpc>
            </a:pPr>
            <a:r>
              <a:rPr kumimoji="0" lang="en-US" sz="3200" b="1" dirty="0" err="1">
                <a:solidFill>
                  <a:schemeClr val="tx2"/>
                </a:solidFill>
                <a:latin typeface="Times New Roman" pitchFamily="18" charset="0"/>
              </a:rPr>
              <a:t>Siklus</a:t>
            </a:r>
            <a:r>
              <a:rPr kumimoji="0" lang="en-US" sz="32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kumimoji="0" lang="en-US" sz="3200" b="1" dirty="0" err="1">
                <a:solidFill>
                  <a:schemeClr val="tx2"/>
                </a:solidFill>
                <a:latin typeface="Times New Roman" pitchFamily="18" charset="0"/>
              </a:rPr>
              <a:t>Hidup</a:t>
            </a:r>
            <a:r>
              <a:rPr kumimoji="0" lang="en-US" sz="32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kumimoji="0" lang="en-US" sz="3200" b="1" i="1" dirty="0" err="1">
                <a:solidFill>
                  <a:schemeClr val="tx2"/>
                </a:solidFill>
                <a:latin typeface="Times New Roman" pitchFamily="18" charset="0"/>
              </a:rPr>
              <a:t>Enterobius</a:t>
            </a:r>
            <a:r>
              <a:rPr kumimoji="0" lang="en-US" sz="3200" b="1" i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kumimoji="0" lang="en-US" sz="3200" b="1" i="1" dirty="0" err="1">
                <a:solidFill>
                  <a:schemeClr val="tx2"/>
                </a:solidFill>
                <a:latin typeface="Times New Roman" pitchFamily="18" charset="0"/>
              </a:rPr>
              <a:t>vermicularis</a:t>
            </a:r>
            <a:endParaRPr kumimoji="0" lang="en-US" sz="3200" b="1" i="1" dirty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20" y="642926"/>
            <a:ext cx="77724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i="1" dirty="0" err="1"/>
              <a:t>Wuchereria</a:t>
            </a:r>
            <a:r>
              <a:rPr lang="en-US" sz="3200" i="1" dirty="0"/>
              <a:t> </a:t>
            </a:r>
            <a:r>
              <a:rPr lang="en-US" sz="3200" i="1" dirty="0" err="1"/>
              <a:t>Bancrofti</a:t>
            </a:r>
            <a:r>
              <a:rPr lang="en-US" sz="3200" i="1" dirty="0"/>
              <a:t> </a:t>
            </a:r>
          </a:p>
        </p:txBody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596" y="1571628"/>
            <a:ext cx="7772400" cy="2286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/>
            <a:r>
              <a:rPr lang="en-US" sz="2000" b="1" dirty="0"/>
              <a:t>Habitat </a:t>
            </a:r>
            <a:r>
              <a:rPr lang="en-US" sz="2000" b="1" dirty="0" err="1"/>
              <a:t>utama</a:t>
            </a:r>
            <a:r>
              <a:rPr lang="en-US" sz="2000" b="1" dirty="0"/>
              <a:t> </a:t>
            </a:r>
            <a:r>
              <a:rPr lang="en-US" sz="2000" b="1" dirty="0" err="1"/>
              <a:t>di</a:t>
            </a:r>
            <a:r>
              <a:rPr lang="en-US" sz="2000" b="1" dirty="0"/>
              <a:t> </a:t>
            </a:r>
            <a:r>
              <a:rPr lang="en-US" sz="2000" b="1" dirty="0" err="1"/>
              <a:t>pembuluh</a:t>
            </a:r>
            <a:r>
              <a:rPr lang="en-US" sz="2000" b="1" dirty="0"/>
              <a:t> </a:t>
            </a:r>
            <a:r>
              <a:rPr lang="en-US" sz="2000" b="1" dirty="0" err="1"/>
              <a:t>limfe</a:t>
            </a:r>
            <a:endParaRPr lang="en-US" sz="2000" b="1" dirty="0"/>
          </a:p>
          <a:p>
            <a:pPr marL="342900" indent="-342900"/>
            <a:r>
              <a:rPr lang="en-US" sz="2000" b="1" dirty="0" err="1"/>
              <a:t>Penumpukan</a:t>
            </a:r>
            <a:r>
              <a:rPr lang="en-US" sz="2000" b="1" dirty="0"/>
              <a:t> </a:t>
            </a:r>
            <a:r>
              <a:rPr lang="en-US" sz="2000" b="1" dirty="0" err="1"/>
              <a:t>cacing</a:t>
            </a:r>
            <a:r>
              <a:rPr lang="en-US" sz="2000" b="1" dirty="0"/>
              <a:t> </a:t>
            </a:r>
            <a:r>
              <a:rPr lang="en-US" sz="2000" b="1" dirty="0" err="1"/>
              <a:t>filaria</a:t>
            </a:r>
            <a:r>
              <a:rPr lang="en-US" sz="2000" b="1" dirty="0"/>
              <a:t> </a:t>
            </a:r>
            <a:r>
              <a:rPr lang="en-US" sz="2000" b="1" dirty="0" err="1"/>
              <a:t>di</a:t>
            </a:r>
            <a:r>
              <a:rPr lang="en-US" sz="2000" b="1" dirty="0"/>
              <a:t> </a:t>
            </a:r>
            <a:r>
              <a:rPr lang="en-US" sz="2000" b="1" dirty="0" err="1"/>
              <a:t>pembuluh</a:t>
            </a:r>
            <a:r>
              <a:rPr lang="en-US" sz="2000" b="1" dirty="0"/>
              <a:t> </a:t>
            </a:r>
            <a:r>
              <a:rPr lang="en-US" sz="2000" b="1" dirty="0" err="1"/>
              <a:t>limfe</a:t>
            </a:r>
            <a:r>
              <a:rPr lang="en-US" sz="2000" b="1" dirty="0"/>
              <a:t> </a:t>
            </a:r>
            <a:r>
              <a:rPr lang="en-US" sz="2000" b="1" dirty="0" err="1"/>
              <a:t>dapat</a:t>
            </a:r>
            <a:r>
              <a:rPr lang="en-US" sz="2000" b="1" dirty="0"/>
              <a:t> </a:t>
            </a:r>
            <a:r>
              <a:rPr lang="en-US" sz="2000" b="1" dirty="0" err="1"/>
              <a:t>menyebabkan</a:t>
            </a:r>
            <a:r>
              <a:rPr lang="en-US" sz="2000" b="1" dirty="0"/>
              <a:t> </a:t>
            </a:r>
            <a:r>
              <a:rPr lang="en-US" sz="2000" b="1" dirty="0" err="1"/>
              <a:t>penyakit</a:t>
            </a:r>
            <a:r>
              <a:rPr lang="en-US" sz="2000" b="1" dirty="0"/>
              <a:t> kaki </a:t>
            </a:r>
            <a:r>
              <a:rPr lang="en-US" sz="2000" b="1" dirty="0" err="1"/>
              <a:t>gajah</a:t>
            </a:r>
            <a:r>
              <a:rPr lang="en-US" sz="2000" b="1" dirty="0"/>
              <a:t>.</a:t>
            </a:r>
          </a:p>
          <a:p>
            <a:pPr marL="342900" indent="-342900"/>
            <a:r>
              <a:rPr lang="en-US" sz="2000" b="1" dirty="0" err="1"/>
              <a:t>Cacing</a:t>
            </a:r>
            <a:r>
              <a:rPr lang="en-US" sz="2000" b="1" dirty="0"/>
              <a:t> </a:t>
            </a:r>
            <a:r>
              <a:rPr lang="en-US" sz="2000" b="1" dirty="0" err="1"/>
              <a:t>filaria</a:t>
            </a:r>
            <a:r>
              <a:rPr lang="en-US" sz="2000" b="1" dirty="0"/>
              <a:t> </a:t>
            </a:r>
            <a:r>
              <a:rPr lang="en-US" sz="2000" b="1" dirty="0" err="1"/>
              <a:t>menginfeksi</a:t>
            </a:r>
            <a:r>
              <a:rPr lang="en-US" sz="2000" b="1" dirty="0"/>
              <a:t> </a:t>
            </a:r>
            <a:r>
              <a:rPr lang="en-US" sz="2000" b="1" dirty="0" err="1"/>
              <a:t>manusia</a:t>
            </a:r>
            <a:r>
              <a:rPr lang="en-US" sz="2000" b="1" dirty="0"/>
              <a:t> </a:t>
            </a:r>
            <a:r>
              <a:rPr lang="en-US" sz="2000" b="1" dirty="0" err="1"/>
              <a:t>melalui</a:t>
            </a:r>
            <a:r>
              <a:rPr lang="en-US" sz="2000" b="1" dirty="0"/>
              <a:t> </a:t>
            </a:r>
            <a:r>
              <a:rPr lang="en-US" sz="2000" b="1" dirty="0" err="1"/>
              <a:t>perantara</a:t>
            </a:r>
            <a:r>
              <a:rPr lang="en-US" sz="2000" b="1" dirty="0"/>
              <a:t> </a:t>
            </a:r>
            <a:r>
              <a:rPr lang="en-US" sz="2000" b="1" dirty="0" err="1"/>
              <a:t>nyamuk</a:t>
            </a:r>
            <a:r>
              <a:rPr lang="en-US" sz="2000" b="1" dirty="0"/>
              <a:t> </a:t>
            </a:r>
            <a:r>
              <a:rPr lang="en-US" sz="2000" b="1" dirty="0" err="1"/>
              <a:t>Culex</a:t>
            </a:r>
            <a:r>
              <a:rPr lang="en-US" sz="2000" b="1" dirty="0"/>
              <a:t> yang </a:t>
            </a:r>
            <a:r>
              <a:rPr lang="en-US" sz="2000" b="1" dirty="0" err="1"/>
              <a:t>mengigit</a:t>
            </a:r>
            <a:r>
              <a:rPr lang="en-US" sz="2000" b="1" dirty="0"/>
              <a:t> </a:t>
            </a:r>
            <a:r>
              <a:rPr lang="en-US" sz="2000" b="1" dirty="0" err="1"/>
              <a:t>penderita</a:t>
            </a:r>
            <a:r>
              <a:rPr lang="en-US" sz="2000" b="1" dirty="0"/>
              <a:t>.</a:t>
            </a:r>
          </a:p>
          <a:p>
            <a:pPr marL="342900" indent="-342900">
              <a:buFontTx/>
              <a:buNone/>
            </a:pP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40" t="8607" r="7907" b="34016"/>
          <a:stretch/>
        </p:blipFill>
        <p:spPr bwMode="auto">
          <a:xfrm>
            <a:off x="323528" y="0"/>
            <a:ext cx="8532440" cy="674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518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Hickman</a:t>
            </a:r>
            <a:endParaRPr lang="en-U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41" t="66803" r="8520"/>
          <a:stretch/>
        </p:blipFill>
        <p:spPr bwMode="auto">
          <a:xfrm>
            <a:off x="13617" y="1700808"/>
            <a:ext cx="9097371" cy="421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2252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7" name="Text Box 3"/>
          <p:cNvSpPr txBox="1">
            <a:spLocks noChangeArrowheads="1"/>
          </p:cNvSpPr>
          <p:nvPr/>
        </p:nvSpPr>
        <p:spPr bwMode="auto">
          <a:xfrm>
            <a:off x="2743200" y="838200"/>
            <a:ext cx="3657600" cy="274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/>
              <a:t>Gb. Penyakit Kaki Gajah</a:t>
            </a:r>
          </a:p>
        </p:txBody>
      </p:sp>
      <p:pic>
        <p:nvPicPr>
          <p:cNvPr id="641028" name="Picture 2" descr="http://www.liv.ac.uk/researchintelligence/issue26/images/elephantias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219200"/>
            <a:ext cx="3214688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1029" name="Picture 2" descr="Another typical example of chronic lymphatic filarias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257300"/>
            <a:ext cx="40513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45339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4320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571604" y="2800175"/>
            <a:ext cx="5929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 smtClean="0">
                <a:latin typeface="Berlin Sans FB Demi" pitchFamily="34" charset="0"/>
              </a:rPr>
              <a:t>MIND MAP</a:t>
            </a:r>
          </a:p>
          <a:p>
            <a:pPr algn="ctr"/>
            <a:r>
              <a:rPr lang="id-ID" sz="2400" b="1" dirty="0" smtClean="0">
                <a:latin typeface="Berlin Sans FB Demi" pitchFamily="34" charset="0"/>
              </a:rPr>
              <a:t>TUGAS MAHASISWA ANGKATAN 2013</a:t>
            </a:r>
          </a:p>
          <a:p>
            <a:pPr algn="ctr"/>
            <a:r>
              <a:rPr lang="id-ID" sz="2400" b="1" dirty="0" smtClean="0">
                <a:latin typeface="Berlin Sans FB Demi" pitchFamily="34" charset="0"/>
              </a:rPr>
              <a:t>PENDIDIKAN BIOLOGI UNILA</a:t>
            </a:r>
            <a:endParaRPr lang="id-ID" sz="2400" b="1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2050" name="Picture 2" descr="D:\kuliah\Gambar\IMG_20141024_00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09277" y="-1309278"/>
            <a:ext cx="6525444" cy="91440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3074" name="Picture 2" descr="D:\kuliah\Gambar\IMG_20141024_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29500" y="-1043770"/>
            <a:ext cx="6480000" cy="91389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2" y="0"/>
            <a:ext cx="8170497" cy="683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4582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098" name="Picture 2" descr="D:\kuliah\Gambar\IMG_20141024_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85598" y="-900402"/>
            <a:ext cx="6480000" cy="90368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122" name="Picture 2" descr="D:\kuliah\Gambar\IMG_20141024_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275265" y="-897265"/>
            <a:ext cx="6480000" cy="90305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6146" name="Picture 2" descr="D:\kuliah\Gambar\IMG_20141024_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99987" y="-886014"/>
            <a:ext cx="6480000" cy="90080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7170" name="Picture 2" descr="D:\kuliah\Gambar\IMG_20141024_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41871" y="-944130"/>
            <a:ext cx="6480000" cy="91242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8194" name="Picture 2" descr="D:\kuliah\Gambar\IMG_20141024_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34503" y="-951499"/>
            <a:ext cx="6480000" cy="91389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9218" name="Picture 2" descr="D:\kuliah\Gambar\IMG_20141024_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27106" y="-958894"/>
            <a:ext cx="6480000" cy="9153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10242" name="Picture 2" descr="D:\kuliah\Gambar\IMG_20141024_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34503" y="-951499"/>
            <a:ext cx="6480000" cy="91389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11266" name="Picture 2" descr="D:\kuliah\Gambar\IMG_20141024_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41872" y="-944130"/>
            <a:ext cx="6480000" cy="91242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12290" name="Picture 2" descr="D:\kuliah\Gambar\IMG_20141024_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7303"/>
          <a:stretch>
            <a:fillRect/>
          </a:stretch>
        </p:blipFill>
        <p:spPr bwMode="auto">
          <a:xfrm>
            <a:off x="3777872" y="357166"/>
            <a:ext cx="5366128" cy="6248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13314" name="Picture 2" descr="D:\kuliah\Gambar\IMG_20141024_0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29500" y="-951499"/>
            <a:ext cx="6480000" cy="91389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8256"/>
            <a:ext cx="4572000" cy="4888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151" y="2435927"/>
            <a:ext cx="4678849" cy="441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14821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5" name="Picture 3" descr="D:\kuliah\Gambar\IMG_20141024_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5307"/>
          <a:stretch>
            <a:fillRect/>
          </a:stretch>
        </p:blipFill>
        <p:spPr bwMode="auto">
          <a:xfrm>
            <a:off x="2633794" y="0"/>
            <a:ext cx="651020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14338" name="Picture 2" descr="D:\kuliah\Gambar\IMG_20141024_0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64" y="-376134"/>
            <a:ext cx="5143536" cy="72341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15362" name="Picture 2" descr="D:\kuliah\Gambar\IMG_20141024_0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34503" y="-951499"/>
            <a:ext cx="6480000" cy="91389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16386" name="Picture 2" descr="D:\kuliah\Gambar\IMG_20141024_0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27106" y="-958894"/>
            <a:ext cx="6480000" cy="9153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6478"/>
            <a:ext cx="9248698" cy="259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5266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656" y="911340"/>
            <a:ext cx="9170656" cy="591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1454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Hcikman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87"/>
            <a:ext cx="5664844" cy="68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8478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0" y="11705"/>
            <a:ext cx="7017241" cy="686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7611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26" y="0"/>
            <a:ext cx="6062174" cy="675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31262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74e8afc9219fdc894ae56414a7f625145f82946"/>
</p:tagLst>
</file>

<file path=ppt/theme/theme1.xml><?xml version="1.0" encoding="utf-8"?>
<a:theme xmlns:a="http://schemas.openxmlformats.org/drawingml/2006/main" name="cdb2004211gl">
  <a:themeElements>
    <a:clrScheme name="1922tgp_connection_light 2">
      <a:dk1>
        <a:srgbClr val="000000"/>
      </a:dk1>
      <a:lt1>
        <a:srgbClr val="FFFFFF"/>
      </a:lt1>
      <a:dk2>
        <a:srgbClr val="37399B"/>
      </a:dk2>
      <a:lt2>
        <a:srgbClr val="C0C0C0"/>
      </a:lt2>
      <a:accent1>
        <a:srgbClr val="4987E3"/>
      </a:accent1>
      <a:accent2>
        <a:srgbClr val="D23516"/>
      </a:accent2>
      <a:accent3>
        <a:srgbClr val="FFFFFF"/>
      </a:accent3>
      <a:accent4>
        <a:srgbClr val="000000"/>
      </a:accent4>
      <a:accent5>
        <a:srgbClr val="B1C3EF"/>
      </a:accent5>
      <a:accent6>
        <a:srgbClr val="BE2F13"/>
      </a:accent6>
      <a:hlink>
        <a:srgbClr val="36A1B6"/>
      </a:hlink>
      <a:folHlink>
        <a:srgbClr val="7FB242"/>
      </a:folHlink>
    </a:clrScheme>
    <a:fontScheme name="1922tgp_connection_ligh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922tgp_connection_light 1">
        <a:dk1>
          <a:srgbClr val="000000"/>
        </a:dk1>
        <a:lt1>
          <a:srgbClr val="FFFFFF"/>
        </a:lt1>
        <a:dk2>
          <a:srgbClr val="165E86"/>
        </a:dk2>
        <a:lt2>
          <a:srgbClr val="969696"/>
        </a:lt2>
        <a:accent1>
          <a:srgbClr val="2AA08A"/>
        </a:accent1>
        <a:accent2>
          <a:srgbClr val="AA67DD"/>
        </a:accent2>
        <a:accent3>
          <a:srgbClr val="FFFFFF"/>
        </a:accent3>
        <a:accent4>
          <a:srgbClr val="000000"/>
        </a:accent4>
        <a:accent5>
          <a:srgbClr val="ACCDC4"/>
        </a:accent5>
        <a:accent6>
          <a:srgbClr val="9A5DC8"/>
        </a:accent6>
        <a:hlink>
          <a:srgbClr val="7D96D3"/>
        </a:hlink>
        <a:folHlink>
          <a:srgbClr val="DEDB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22tgp_connection_light 2">
        <a:dk1>
          <a:srgbClr val="000000"/>
        </a:dk1>
        <a:lt1>
          <a:srgbClr val="FFFFFF"/>
        </a:lt1>
        <a:dk2>
          <a:srgbClr val="37399B"/>
        </a:dk2>
        <a:lt2>
          <a:srgbClr val="C0C0C0"/>
        </a:lt2>
        <a:accent1>
          <a:srgbClr val="4987E3"/>
        </a:accent1>
        <a:accent2>
          <a:srgbClr val="D23516"/>
        </a:accent2>
        <a:accent3>
          <a:srgbClr val="FFFFFF"/>
        </a:accent3>
        <a:accent4>
          <a:srgbClr val="000000"/>
        </a:accent4>
        <a:accent5>
          <a:srgbClr val="B1C3EF"/>
        </a:accent5>
        <a:accent6>
          <a:srgbClr val="BE2F13"/>
        </a:accent6>
        <a:hlink>
          <a:srgbClr val="36A1B6"/>
        </a:hlink>
        <a:folHlink>
          <a:srgbClr val="7FB2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22tgp_connection_light 3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117AC1"/>
        </a:accent1>
        <a:accent2>
          <a:srgbClr val="3E9887"/>
        </a:accent2>
        <a:accent3>
          <a:srgbClr val="FFFFFF"/>
        </a:accent3>
        <a:accent4>
          <a:srgbClr val="000000"/>
        </a:accent4>
        <a:accent5>
          <a:srgbClr val="AABEDD"/>
        </a:accent5>
        <a:accent6>
          <a:srgbClr val="37897A"/>
        </a:accent6>
        <a:hlink>
          <a:srgbClr val="D17FB6"/>
        </a:hlink>
        <a:folHlink>
          <a:srgbClr val="E398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cdb2004211gl</Template>
  <TotalTime>3525</TotalTime>
  <Words>383</Words>
  <Application>Microsoft Office PowerPoint</Application>
  <PresentationFormat>On-screen Show (4:3)</PresentationFormat>
  <Paragraphs>69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cdb2004211gl</vt:lpstr>
      <vt:lpstr>NEMATHELMINTES NEMATODA</vt:lpstr>
      <vt:lpstr>Nemathelmintes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Nematoda</vt:lpstr>
      <vt:lpstr>Slide 16</vt:lpstr>
      <vt:lpstr>Slide 17</vt:lpstr>
      <vt:lpstr>Ancylostoma duodenale  ( Cacing Tambang)</vt:lpstr>
      <vt:lpstr>Slide 19</vt:lpstr>
      <vt:lpstr>Enterobius vermicularis  Cacing Kremi</vt:lpstr>
      <vt:lpstr>Slide 21</vt:lpstr>
      <vt:lpstr>Wuchereria Bancrofti 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Company>Amihnah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Amih</dc:creator>
  <cp:lastModifiedBy>Windows User</cp:lastModifiedBy>
  <cp:revision>93</cp:revision>
  <dcterms:created xsi:type="dcterms:W3CDTF">2014-09-19T22:55:37Z</dcterms:created>
  <dcterms:modified xsi:type="dcterms:W3CDTF">2020-11-13T14:37:53Z</dcterms:modified>
</cp:coreProperties>
</file>