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4" r:id="rId6"/>
    <p:sldId id="257" r:id="rId7"/>
    <p:sldId id="266" r:id="rId8"/>
    <p:sldId id="267" r:id="rId9"/>
    <p:sldId id="268" r:id="rId10"/>
    <p:sldId id="258" r:id="rId11"/>
    <p:sldId id="269" r:id="rId12"/>
    <p:sldId id="270" r:id="rId13"/>
    <p:sldId id="271" r:id="rId14"/>
    <p:sldId id="272" r:id="rId15"/>
    <p:sldId id="273" r:id="rId16"/>
    <p:sldId id="276" r:id="rId17"/>
    <p:sldId id="275" r:id="rId18"/>
    <p:sldId id="259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291" autoAdjust="0"/>
  </p:normalViewPr>
  <p:slideViewPr>
    <p:cSldViewPr snapToGrid="0" showGuides="1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xmlns="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=""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xmlns="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xmlns="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xmlns="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=""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xmlns="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xmlns="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xmlns="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xmlns="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xmlns="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xmlns="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:a16="http://schemas.microsoft.com/office/drawing/2014/main" xmlns="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xmlns="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xmlns="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xmlns="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xmlns="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xmlns="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xmlns="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Building glass walls and sky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PANCASILA SEBAGAI SISTEM FILSAFAT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021" y="3773555"/>
            <a:ext cx="10090287" cy="861946"/>
          </a:xfrm>
        </p:spPr>
        <p:txBody>
          <a:bodyPr/>
          <a:lstStyle/>
          <a:p>
            <a:r>
              <a:rPr lang="id-ID" dirty="0" smtClean="0"/>
              <a:t>Febra Anjar Kusuma S.Pd.,M.Pd</a:t>
            </a:r>
            <a:endParaRPr lang="ru-RU" dirty="0"/>
          </a:p>
        </p:txBody>
      </p:sp>
      <p:pic>
        <p:nvPicPr>
          <p:cNvPr id="5" name="Picture 4" descr="garu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394200"/>
            <a:ext cx="2433383" cy="2463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05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0200" y="2133600"/>
            <a:ext cx="5168900" cy="4533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demikian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Pancasila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filsafat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memiliki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ciri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khas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berbeda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sistem-sistem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filsafat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lainnya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seperti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materialisme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idealisme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rasionalisme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liberalisme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komunisme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sebagainya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id-ID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7800" y="2273300"/>
            <a:ext cx="5346700" cy="4368800"/>
          </a:xfrm>
        </p:spPr>
        <p:txBody>
          <a:bodyPr>
            <a:normAutofit/>
          </a:bodyPr>
          <a:lstStyle/>
          <a:p>
            <a:pPr marL="901700" lvl="1" indent="-358775" algn="just">
              <a:buClr>
                <a:schemeClr val="tx1"/>
              </a:buClr>
              <a:buFont typeface="Wingdings" pitchFamily="2" charset="2"/>
              <a:buChar char="§"/>
              <a:tabLst>
                <a:tab pos="901700" algn="l"/>
              </a:tabLst>
            </a:pPr>
            <a:r>
              <a:rPr lang="en-US" i="1" dirty="0" err="1" smtClean="0">
                <a:latin typeface="Comic Sans MS" pitchFamily="66" charset="0"/>
              </a:rPr>
              <a:t>Tuhan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yaitu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sebagai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kausa</a:t>
            </a:r>
            <a:r>
              <a:rPr lang="en-US" dirty="0" smtClean="0">
                <a:latin typeface="Comic Sans MS" pitchFamily="66" charset="0"/>
              </a:rPr>
              <a:t> prima</a:t>
            </a:r>
          </a:p>
          <a:p>
            <a:pPr marL="901700" lvl="1" indent="-358775" algn="just">
              <a:buClr>
                <a:schemeClr val="tx1"/>
              </a:buClr>
              <a:buFont typeface="Wingdings" pitchFamily="2" charset="2"/>
              <a:buChar char="§"/>
              <a:tabLst>
                <a:tab pos="901700" algn="l"/>
              </a:tabLst>
            </a:pPr>
            <a:r>
              <a:rPr lang="en-US" i="1" dirty="0" err="1" smtClean="0">
                <a:latin typeface="Comic Sans MS" pitchFamily="66" charset="0"/>
              </a:rPr>
              <a:t>Manusia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yaitu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makhluk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individu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makhluk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sosial</a:t>
            </a:r>
            <a:endParaRPr lang="en-US" dirty="0" smtClean="0">
              <a:latin typeface="Comic Sans MS" pitchFamily="66" charset="0"/>
            </a:endParaRPr>
          </a:p>
          <a:p>
            <a:pPr marL="901700" lvl="1" indent="-358775" algn="just">
              <a:buClr>
                <a:schemeClr val="tx1"/>
              </a:buClr>
              <a:buFont typeface="Wingdings" pitchFamily="2" charset="2"/>
              <a:buChar char="§"/>
              <a:tabLst>
                <a:tab pos="901700" algn="l"/>
              </a:tabLst>
            </a:pPr>
            <a:r>
              <a:rPr lang="en-US" i="1" dirty="0" err="1" smtClean="0">
                <a:latin typeface="Comic Sans MS" pitchFamily="66" charset="0"/>
              </a:rPr>
              <a:t>Satu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yaitu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kesatuan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memiliki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kepribadian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sendiri</a:t>
            </a:r>
            <a:endParaRPr lang="en-US" dirty="0" smtClean="0">
              <a:latin typeface="Comic Sans MS" pitchFamily="66" charset="0"/>
            </a:endParaRPr>
          </a:p>
          <a:p>
            <a:pPr marL="901700" lvl="1" indent="-358775" algn="just">
              <a:buClr>
                <a:schemeClr val="tx1"/>
              </a:buClr>
              <a:buFont typeface="Wingdings" pitchFamily="2" charset="2"/>
              <a:buChar char="§"/>
              <a:tabLst>
                <a:tab pos="901700" algn="l"/>
              </a:tabLst>
            </a:pPr>
            <a:r>
              <a:rPr lang="en-US" i="1" dirty="0" smtClean="0">
                <a:latin typeface="Comic Sans MS" pitchFamily="66" charset="0"/>
              </a:rPr>
              <a:t>Rakyat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yaitu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unsur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mutlak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negara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harus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bekerja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gotong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royong</a:t>
            </a:r>
            <a:endParaRPr lang="en-US" dirty="0" smtClean="0">
              <a:latin typeface="Comic Sans MS" pitchFamily="66" charset="0"/>
            </a:endParaRPr>
          </a:p>
          <a:p>
            <a:pPr marL="901700" lvl="1" indent="-358775" algn="just">
              <a:buClr>
                <a:schemeClr val="tx1"/>
              </a:buClr>
              <a:buFont typeface="Wingdings" pitchFamily="2" charset="2"/>
              <a:buChar char="§"/>
              <a:tabLst>
                <a:tab pos="901700" algn="l"/>
              </a:tabLst>
            </a:pPr>
            <a:r>
              <a:rPr lang="en-US" i="1" dirty="0" err="1" smtClean="0">
                <a:latin typeface="Comic Sans MS" pitchFamily="66" charset="0"/>
              </a:rPr>
              <a:t>Adil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yaitu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keadilan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sendiri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</a:t>
            </a:r>
            <a:r>
              <a:rPr lang="en-US" dirty="0" smtClean="0">
                <a:latin typeface="Comic Sans MS" pitchFamily="66" charset="0"/>
              </a:rPr>
              <a:t> lain yang </a:t>
            </a:r>
            <a:r>
              <a:rPr lang="en-US" dirty="0" err="1" smtClean="0">
                <a:latin typeface="Comic Sans MS" pitchFamily="66" charset="0"/>
              </a:rPr>
              <a:t>menjadi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haknya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20700"/>
            <a:ext cx="6515100" cy="1346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INTI SILA</a:t>
            </a:r>
            <a:r>
              <a:rPr lang="id-ID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PANCASILA </a:t>
            </a:r>
            <a:br>
              <a:rPr lang="en-US" sz="3200" dirty="0" smtClean="0">
                <a:latin typeface="Comic Sans MS" pitchFamily="66" charset="0"/>
              </a:rPr>
            </a:br>
            <a:endParaRPr lang="id-ID" sz="3200" dirty="0"/>
          </a:p>
        </p:txBody>
      </p:sp>
      <p:pic>
        <p:nvPicPr>
          <p:cNvPr id="7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6623" r="16623"/>
          <a:stretch/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0200" y="2514600"/>
            <a:ext cx="4865688" cy="3962399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</a:pP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Membahas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Pancasila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filsafat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berarti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mengungkapkan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konsep-konsep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kebenaran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Pancasila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bukan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saja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ditujukan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bangsa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Indonesia,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melainkan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juga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bagi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manusia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umumnya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buClr>
                <a:schemeClr val="tx1"/>
              </a:buClr>
            </a:pP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Wawasan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filsafat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meliputi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bidang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penyelidikan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ontologi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epistemologi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aksiologi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Ketiga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bidang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tersebut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dianggap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mencakup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kesemestaan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id-ID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6623" r="16623"/>
          <a:stretch/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ANALISIS </a:t>
            </a:r>
            <a:r>
              <a:rPr lang="id-ID" dirty="0" smtClean="0"/>
              <a:t>SOAL 1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6623" r="16623"/>
          <a:stretch/>
        </p:blipFill>
        <p:spPr/>
      </p:pic>
      <p:pic>
        <p:nvPicPr>
          <p:cNvPr id="8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3" r="16623"/>
          <a:stretch/>
        </p:blipFill>
        <p:spPr>
          <a:xfrm>
            <a:off x="5672138" y="15240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9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3" r="16623"/>
          <a:stretch/>
        </p:blipFill>
        <p:spPr>
          <a:xfrm>
            <a:off x="5824538" y="30480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10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3" r="16623"/>
          <a:stretch/>
        </p:blipFill>
        <p:spPr>
          <a:xfrm>
            <a:off x="5976938" y="45720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11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3" r="16623"/>
          <a:stretch/>
        </p:blipFill>
        <p:spPr>
          <a:xfrm>
            <a:off x="6129338" y="60960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12" name="Picture 4" descr="garu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828799"/>
            <a:ext cx="4648200" cy="471170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4572000"/>
            <a:ext cx="6337300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A. Jelaskan </a:t>
            </a:r>
            <a:r>
              <a:rPr lang="id-ID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bentuk </a:t>
            </a:r>
            <a:r>
              <a:rPr lang="fi-FI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kearifan lokal yang terkait dengan ketuhanan, </a:t>
            </a:r>
            <a:r>
              <a:rPr lang="id-ID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</a:t>
            </a:r>
            <a:r>
              <a:rPr lang="fi-FI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emanusiaan</a:t>
            </a:r>
            <a:r>
              <a:rPr lang="fi-FI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persatuan,</a:t>
            </a:r>
            <a:r>
              <a:rPr lang="id-ID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demokrasi, dan keadilan dalam budaya masyarakat Indonesia</a:t>
            </a:r>
            <a:r>
              <a:rPr lang="id-ID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!</a:t>
            </a:r>
            <a:endParaRPr lang="id-ID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65786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6623" r="16623"/>
          <a:stretch/>
        </p:blipFill>
        <p:spPr>
          <a:xfrm>
            <a:off x="6362700" y="0"/>
            <a:ext cx="5829300" cy="6797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0743" t="17230" r="27972"/>
          <a:stretch/>
        </p:blipFill>
        <p:spPr>
          <a:xfrm>
            <a:off x="0" y="404811"/>
            <a:ext cx="6108872" cy="54851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96113" y="2330719"/>
            <a:ext cx="4840287" cy="36382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B. </a:t>
            </a:r>
            <a:r>
              <a:rPr lang="id-ID" sz="2400" i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Bagaimanakah </a:t>
            </a:r>
            <a:r>
              <a:rPr lang="id-ID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menurut pendapatmu sebagai mahasiswa tentang proses terbentuknya prinsip-prinsip dalam sila-sila Pancasila itu dalam kehidupan. Misalnya, apakah Anda dapat menerima jika teman anda minta izin untuk melaksanakan ibadah sesuai agamanya di</a:t>
            </a:r>
            <a:r>
              <a:rPr lang="sv-SE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saat sedang ada kegiatan bersama</a:t>
            </a:r>
            <a:r>
              <a:rPr lang="id-ID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 Jelaskan!</a:t>
            </a:r>
            <a:endParaRPr lang="id-ID" sz="24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71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Low Angle View of Office Building Against Blue Sky">
            <a:extLst>
              <a:ext uri="{FF2B5EF4-FFF2-40B4-BE49-F238E27FC236}">
                <a16:creationId xmlns:a16="http://schemas.microsoft.com/office/drawing/2014/main" xmlns="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/>
          <a:srcRect l="2749" r="2749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420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600700" cy="2209800"/>
          </a:xfrm>
        </p:spPr>
        <p:txBody>
          <a:bodyPr>
            <a:noAutofit/>
          </a:bodyPr>
          <a:lstStyle/>
          <a:p>
            <a:pPr algn="ctr"/>
            <a:r>
              <a:rPr lang="id-ID" sz="2200" i="1" dirty="0" smtClean="0"/>
              <a:t>FILSAFAT MERUPAKAN AWAL DARI ILMU PENGETAHUAN, FILSAFAT DISEBUT </a:t>
            </a:r>
            <a:r>
              <a:rPr lang="en-US" sz="2200" i="1" dirty="0" smtClean="0"/>
              <a:t>JUGA SEBAGAI “MOTHER OF SCIENCE”</a:t>
            </a:r>
            <a:endParaRPr lang="id-ID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Placeholder 18" descr="Building glass walls and sky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-48" t="6766" r="19843" b="3091"/>
          <a:stretch/>
        </p:blipFill>
        <p:spPr>
          <a:xfrm>
            <a:off x="3660521" y="469900"/>
            <a:ext cx="8528303" cy="6388100"/>
          </a:xfrm>
        </p:spPr>
      </p:pic>
      <p:pic>
        <p:nvPicPr>
          <p:cNvPr id="10" name="Picture 4" descr="garu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65300"/>
            <a:ext cx="2032000" cy="2057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Low Angle View of Office Building Against Clear Sky">
            <a:extLst>
              <a:ext uri="{FF2B5EF4-FFF2-40B4-BE49-F238E27FC236}">
                <a16:creationId xmlns:a16="http://schemas.microsoft.com/office/drawing/2014/main" xmlns="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3926" b="139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>
                <a:latin typeface="Comic Sans MS" pitchFamily="66" charset="0"/>
                <a:cs typeface="Times New Roman" pitchFamily="18" charset="0"/>
              </a:rPr>
              <a:t>KONSEP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FILSAFAT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941" y="1993900"/>
            <a:ext cx="5614381" cy="468630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Istilah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‘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filsafat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’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etimologis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padanan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kata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falsafah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(Arab)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philosophy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Inggris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 yang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berasal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Yunani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 (</a:t>
            </a:r>
            <a:r>
              <a:rPr lang="en-US" i="1" dirty="0" err="1" smtClean="0">
                <a:latin typeface="Comic Sans MS" pitchFamily="66" charset="0"/>
                <a:cs typeface="Times New Roman" pitchFamily="18" charset="0"/>
              </a:rPr>
              <a:t>philosophia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).</a:t>
            </a:r>
            <a:endParaRPr lang="id-ID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Kata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Comic Sans MS" pitchFamily="66" charset="0"/>
                <a:cs typeface="Times New Roman" pitchFamily="18" charset="0"/>
              </a:rPr>
              <a:t>philosophia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kata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majemuk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terususun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kata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Comic Sans MS" pitchFamily="66" charset="0"/>
                <a:cs typeface="Times New Roman" pitchFamily="18" charset="0"/>
              </a:rPr>
              <a:t>philos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atau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Comic Sans MS" pitchFamily="66" charset="0"/>
                <a:cs typeface="Times New Roman" pitchFamily="18" charset="0"/>
              </a:rPr>
              <a:t>philein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berarti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kekasih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sahabat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mencintai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kata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Comic Sans MS" pitchFamily="66" charset="0"/>
                <a:cs typeface="Times New Roman" pitchFamily="18" charset="0"/>
              </a:rPr>
              <a:t>sophia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berarti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kebijaksanaan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hikmat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kearifan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pengetahuan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id-ID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demikian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Comic Sans MS" pitchFamily="66" charset="0"/>
                <a:cs typeface="Times New Roman" pitchFamily="18" charset="0"/>
              </a:rPr>
              <a:t>philosophia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harafiah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berarti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mencintai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kebijaksanaan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mencintai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hikmat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atau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mencintai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pengetahuan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 </a:t>
            </a:r>
            <a:endParaRPr lang="id-ID" dirty="0" smtClean="0">
              <a:latin typeface="Comic Sans MS" pitchFamily="66" charset="0"/>
              <a:cs typeface="Times New Roman" pitchFamily="18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 algn="just"/>
            <a:endParaRPr lang="id-ID" sz="1600" b="1" dirty="0">
              <a:solidFill>
                <a:schemeClr val="tx1"/>
              </a:solidFill>
              <a:latin typeface="Franklin Gothic Demi" panose="020B0703020102020204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6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007100" cy="3136900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Cinta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mempunyai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pengertian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luas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id-ID" sz="2000" dirty="0" smtClean="0"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edangkan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kebijaksanaan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mempunyai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arti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bermacam-macam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berbeda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satu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lainnya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.</a:t>
            </a:r>
            <a:r>
              <a:rPr lang="id-ID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Istilah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philosophos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pertama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kali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Pythagoras. </a:t>
            </a:r>
          </a:p>
          <a:p>
            <a:pPr algn="just">
              <a:buClr>
                <a:schemeClr val="tx1"/>
              </a:buClr>
            </a:pP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Ketika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Pythagoras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ditanya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apakah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engkau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seorang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bijaksana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? </a:t>
            </a:r>
          </a:p>
          <a:p>
            <a:pPr algn="just">
              <a:buClr>
                <a:schemeClr val="tx1"/>
              </a:buClr>
            </a:pP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rendah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hati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Pythagoras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menjawab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, ‘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saya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hanyalah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Comic Sans MS" pitchFamily="66" charset="0"/>
                <a:cs typeface="Times New Roman" pitchFamily="18" charset="0"/>
              </a:rPr>
              <a:t>philosophos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yakni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orang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mencintai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pengetahuan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’.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endParaRPr lang="id-ID" sz="2000" dirty="0" smtClean="0"/>
          </a:p>
          <a:p>
            <a:endParaRPr lang="id-ID" sz="20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1300" y="2225392"/>
            <a:ext cx="5397500" cy="4378608"/>
          </a:xfrm>
        </p:spPr>
        <p:txBody>
          <a:bodyPr>
            <a:normAutofit/>
          </a:bodyPr>
          <a:lstStyle/>
          <a:p>
            <a:pPr lvl="1" algn="just">
              <a:buClr>
                <a:schemeClr val="tx1"/>
              </a:buClr>
              <a:buNone/>
            </a:pPr>
            <a:r>
              <a:rPr lang="id-ID" sz="2800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Ada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dua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pengertian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ilsafat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yaitu</a:t>
            </a:r>
            <a:r>
              <a:rPr lang="id-ID" sz="2800" dirty="0" smtClean="0">
                <a:solidFill>
                  <a:schemeClr val="bg1"/>
                </a:solidFill>
                <a:latin typeface="Comic Sans MS" pitchFamily="66" charset="0"/>
              </a:rPr>
              <a:t> f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ilsafat</a:t>
            </a:r>
            <a:r>
              <a:rPr lang="id-ID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arti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filsafat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arti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produk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lvl="1" algn="just">
              <a:buClr>
                <a:schemeClr val="tx1"/>
              </a:buClr>
              <a:buBlip>
                <a:blip r:embed="rId2"/>
              </a:buBlip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Filsafat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ilmu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metode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filsafat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pandangan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hidup</a:t>
            </a:r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algn="just">
              <a:buClr>
                <a:schemeClr val="tx1"/>
              </a:buClr>
              <a:buBlip>
                <a:blip r:embed="rId2"/>
              </a:buBlip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Filsafat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arti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teoritis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filsafat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arti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praktis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5000" y="1981200"/>
            <a:ext cx="4508500" cy="4660900"/>
          </a:xfrm>
        </p:spPr>
        <p:txBody>
          <a:bodyPr>
            <a:normAutofit/>
          </a:bodyPr>
          <a:lstStyle/>
          <a:p>
            <a:pPr lvl="1" algn="just">
              <a:buClr>
                <a:schemeClr val="tx1"/>
              </a:buClr>
              <a:buNone/>
            </a:pPr>
            <a:r>
              <a:rPr lang="id-ID" sz="2000" dirty="0" smtClean="0">
                <a:latin typeface="Comic Sans MS" pitchFamily="66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Pancasila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dapat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digolongkan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filsafat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arti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produk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pandangan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hidup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arti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praktis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id-ID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Ini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berarti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Filsafat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Pancasila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mempunyai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fungsi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peranan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pedoman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pegangan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sikap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tingkah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laku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perbuatan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kehidupan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sehari-hari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bermasyarakat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berbangsa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bernegara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bagi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bangsa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Indonesia.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032746"/>
            <a:ext cx="6718300" cy="834154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Comic Sans MS" pitchFamily="66" charset="0"/>
              </a:rPr>
              <a:t>KONSEP </a:t>
            </a:r>
            <a:r>
              <a:rPr lang="en-US" sz="2400" dirty="0" smtClean="0">
                <a:latin typeface="Comic Sans MS" pitchFamily="66" charset="0"/>
              </a:rPr>
              <a:t>FILSAFAT PANCASILA</a:t>
            </a:r>
            <a:endParaRPr lang="ru-R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955800"/>
            <a:ext cx="5524500" cy="4902201"/>
          </a:xfrm>
        </p:spPr>
        <p:txBody>
          <a:bodyPr>
            <a:noAutofit/>
          </a:bodyPr>
          <a:lstStyle/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Comic Sans MS" pitchFamily="66" charset="0"/>
              </a:rPr>
              <a:t>Pancasila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sebagai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filsafat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mengandung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pandangan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 err="1" smtClean="0">
                <a:latin typeface="Comic Sans MS" pitchFamily="66" charset="0"/>
              </a:rPr>
              <a:t>nilai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 err="1" smtClean="0">
                <a:latin typeface="Comic Sans MS" pitchFamily="66" charset="0"/>
              </a:rPr>
              <a:t>dan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pemikiran</a:t>
            </a:r>
            <a:r>
              <a:rPr lang="en-US" sz="1800" dirty="0" smtClean="0">
                <a:latin typeface="Comic Sans MS" pitchFamily="66" charset="0"/>
              </a:rPr>
              <a:t> yang </a:t>
            </a:r>
            <a:r>
              <a:rPr lang="en-US" sz="1800" dirty="0" err="1" smtClean="0">
                <a:latin typeface="Comic Sans MS" pitchFamily="66" charset="0"/>
              </a:rPr>
              <a:t>dapat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menjadi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substansi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isi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pembentukan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ideologi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Pancasila</a:t>
            </a:r>
            <a:r>
              <a:rPr lang="en-US" sz="1800" dirty="0" smtClean="0">
                <a:latin typeface="Comic Sans MS" pitchFamily="66" charset="0"/>
              </a:rPr>
              <a:t>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Comic Sans MS" pitchFamily="66" charset="0"/>
              </a:rPr>
              <a:t>Filsafat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Pancasila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dapat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didefinisikan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secara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ringkas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sebagai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refleksi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kritis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dan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rasional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tentang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Pancasila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sebagai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dasar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negara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dan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kenyataan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budaya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bangsa</a:t>
            </a:r>
            <a:r>
              <a:rPr lang="en-US" sz="1800" i="1" dirty="0" smtClean="0">
                <a:latin typeface="Comic Sans MS" pitchFamily="66" charset="0"/>
              </a:rPr>
              <a:t>, </a:t>
            </a:r>
            <a:r>
              <a:rPr lang="en-US" sz="1800" i="1" dirty="0" err="1" smtClean="0">
                <a:latin typeface="Comic Sans MS" pitchFamily="66" charset="0"/>
              </a:rPr>
              <a:t>dengan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tujuan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untuk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mendapatkan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pokok-pokok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pengertiannya</a:t>
            </a:r>
            <a:r>
              <a:rPr lang="en-US" sz="1800" i="1" dirty="0" smtClean="0">
                <a:latin typeface="Comic Sans MS" pitchFamily="66" charset="0"/>
              </a:rPr>
              <a:t> yang </a:t>
            </a:r>
            <a:r>
              <a:rPr lang="en-US" sz="1800" i="1" dirty="0" err="1" smtClean="0">
                <a:latin typeface="Comic Sans MS" pitchFamily="66" charset="0"/>
              </a:rPr>
              <a:t>mendasar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dan</a:t>
            </a:r>
            <a:r>
              <a:rPr lang="en-US" sz="1800" i="1" dirty="0" smtClean="0">
                <a:latin typeface="Comic Sans MS" pitchFamily="66" charset="0"/>
              </a:rPr>
              <a:t> </a:t>
            </a:r>
            <a:r>
              <a:rPr lang="en-US" sz="1800" i="1" dirty="0" err="1" smtClean="0">
                <a:latin typeface="Comic Sans MS" pitchFamily="66" charset="0"/>
              </a:rPr>
              <a:t>menyeluruh</a:t>
            </a:r>
            <a:r>
              <a:rPr lang="en-US" sz="1800" i="1" dirty="0" smtClean="0">
                <a:latin typeface="Comic Sans MS" pitchFamily="66" charset="0"/>
              </a:rPr>
              <a:t>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Comic Sans MS" pitchFamily="66" charset="0"/>
              </a:rPr>
              <a:t>Pancasila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dikatakan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sebagai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filsafat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 err="1" smtClean="0">
                <a:latin typeface="Comic Sans MS" pitchFamily="66" charset="0"/>
              </a:rPr>
              <a:t>karena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Pancasila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merupakan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hasil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perenungan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jiwa</a:t>
            </a:r>
            <a:r>
              <a:rPr lang="en-US" sz="1800" dirty="0" smtClean="0">
                <a:latin typeface="Comic Sans MS" pitchFamily="66" charset="0"/>
              </a:rPr>
              <a:t> yang </a:t>
            </a:r>
            <a:r>
              <a:rPr lang="en-US" sz="1800" dirty="0" err="1" smtClean="0">
                <a:latin typeface="Comic Sans MS" pitchFamily="66" charset="0"/>
              </a:rPr>
              <a:t>mendalam</a:t>
            </a:r>
            <a:r>
              <a:rPr lang="en-US" sz="1800" dirty="0" smtClean="0">
                <a:latin typeface="Comic Sans MS" pitchFamily="66" charset="0"/>
              </a:rPr>
              <a:t> yang </a:t>
            </a:r>
            <a:r>
              <a:rPr lang="en-US" sz="1800" dirty="0" err="1" smtClean="0">
                <a:latin typeface="Comic Sans MS" pitchFamily="66" charset="0"/>
              </a:rPr>
              <a:t>dilakukan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oleh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i="1" dirty="0" smtClean="0">
                <a:latin typeface="Comic Sans MS" pitchFamily="66" charset="0"/>
              </a:rPr>
              <a:t>the </a:t>
            </a:r>
            <a:r>
              <a:rPr lang="en-US" sz="1800" i="1" dirty="0" err="1" smtClean="0">
                <a:latin typeface="Comic Sans MS" pitchFamily="66" charset="0"/>
              </a:rPr>
              <a:t>faounding</a:t>
            </a:r>
            <a:r>
              <a:rPr lang="en-US" sz="1800" i="1" dirty="0" smtClean="0">
                <a:latin typeface="Comic Sans MS" pitchFamily="66" charset="0"/>
              </a:rPr>
              <a:t> father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kita</a:t>
            </a:r>
            <a:r>
              <a:rPr lang="en-US" sz="1800" dirty="0" smtClean="0">
                <a:latin typeface="Comic Sans MS" pitchFamily="66" charset="0"/>
              </a:rPr>
              <a:t>, yang </a:t>
            </a:r>
            <a:r>
              <a:rPr lang="en-US" sz="1800" dirty="0" err="1" smtClean="0">
                <a:latin typeface="Comic Sans MS" pitchFamily="66" charset="0"/>
              </a:rPr>
              <a:t>dituangkan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dalam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suatu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sistem</a:t>
            </a:r>
            <a:r>
              <a:rPr lang="en-US" sz="1800" dirty="0" smtClean="0">
                <a:latin typeface="Comic Sans MS" pitchFamily="66" charset="0"/>
              </a:rPr>
              <a:t> (</a:t>
            </a:r>
            <a:r>
              <a:rPr lang="en-US" sz="1800" dirty="0" err="1" smtClean="0">
                <a:latin typeface="Comic Sans MS" pitchFamily="66" charset="0"/>
              </a:rPr>
              <a:t>Ruslan</a:t>
            </a:r>
            <a:r>
              <a:rPr lang="en-US" sz="1800" dirty="0" smtClean="0">
                <a:latin typeface="Comic Sans MS" pitchFamily="66" charset="0"/>
              </a:rPr>
              <a:t> Abdul </a:t>
            </a:r>
            <a:r>
              <a:rPr lang="en-US" sz="1800" dirty="0" err="1" smtClean="0">
                <a:latin typeface="Comic Sans MS" pitchFamily="66" charset="0"/>
              </a:rPr>
              <a:t>Gani</a:t>
            </a:r>
            <a:r>
              <a:rPr lang="en-US" sz="1800" dirty="0" smtClean="0">
                <a:latin typeface="Comic Sans MS" pitchFamily="66" charset="0"/>
              </a:rPr>
              <a:t>).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Comic Sans MS" pitchFamily="66" charset="0"/>
              </a:rPr>
              <a:t>Filsafat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Pancasila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memberi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pengetahuan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penngertian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ilmiah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yaitu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tentang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hakikat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dari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Pancasla</a:t>
            </a:r>
            <a:r>
              <a:rPr lang="en-US" sz="1800" dirty="0" smtClean="0">
                <a:latin typeface="Comic Sans MS" pitchFamily="66" charset="0"/>
              </a:rPr>
              <a:t> (</a:t>
            </a:r>
            <a:r>
              <a:rPr lang="en-US" sz="1800" dirty="0" err="1" smtClean="0">
                <a:latin typeface="Comic Sans MS" pitchFamily="66" charset="0"/>
              </a:rPr>
              <a:t>Notonagoro</a:t>
            </a:r>
            <a:r>
              <a:rPr lang="en-US" sz="1800" dirty="0" smtClean="0">
                <a:latin typeface="Comic Sans MS" pitchFamily="66" charset="0"/>
              </a:rPr>
              <a:t>).</a:t>
            </a:r>
            <a:endParaRPr lang="id-ID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="" xmlns:p14="http://schemas.microsoft.com/office/powerpoint/2010/main" val="26557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0500" y="3074529"/>
            <a:ext cx="5168900" cy="3618371"/>
          </a:xfrm>
        </p:spPr>
        <p:txBody>
          <a:bodyPr>
            <a:normAutofit fontScale="92500" lnSpcReduction="10000"/>
          </a:bodyPr>
          <a:lstStyle/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deduktif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yaitu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mencari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hakikat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Pancasila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serta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menganalisis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menyusunnya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secara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sistematis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menjadi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keutuhan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pandangan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komprehensif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Cara </a:t>
            </a:r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induktif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yaitu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mengamati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gejala-gejala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sosial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budaya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masyarakat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merefleksikannya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menarik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arti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makna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hakiki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gejala-gejala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800" y="431800"/>
            <a:ext cx="6565900" cy="1397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PANCASILA SEBAGAI SUATU SISTEM FILSAFAT</a:t>
            </a:r>
            <a:endParaRPr lang="id-ID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2225393"/>
            <a:ext cx="6223000" cy="7337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 err="1" smtClean="0">
                <a:latin typeface="Comic Sans MS" pitchFamily="66" charset="0"/>
              </a:rPr>
              <a:t>Pembahasan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mengenai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Pancasila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sebagai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filsafat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dapat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dilakukan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cara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deduktif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induktif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2019300"/>
            <a:ext cx="5511800" cy="48387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000" dirty="0" err="1" smtClean="0">
                <a:latin typeface="Comic Sans MS" pitchFamily="66" charset="0"/>
              </a:rPr>
              <a:t>Pancasila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terdiri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atas</a:t>
            </a:r>
            <a:r>
              <a:rPr lang="en-US" sz="2000" dirty="0" smtClean="0">
                <a:latin typeface="Comic Sans MS" pitchFamily="66" charset="0"/>
              </a:rPr>
              <a:t> lima </a:t>
            </a:r>
            <a:r>
              <a:rPr lang="en-US" sz="2000" dirty="0" err="1" smtClean="0">
                <a:latin typeface="Comic Sans MS" pitchFamily="66" charset="0"/>
              </a:rPr>
              <a:t>sila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pada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hakikatnya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merupakan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filsafat</a:t>
            </a:r>
            <a:r>
              <a:rPr lang="en-US" sz="2000" dirty="0" smtClean="0">
                <a:latin typeface="Comic Sans MS" pitchFamily="66" charset="0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Yang </a:t>
            </a:r>
            <a:r>
              <a:rPr lang="en-US" sz="2000" dirty="0" err="1" smtClean="0">
                <a:latin typeface="Comic Sans MS" pitchFamily="66" charset="0"/>
              </a:rPr>
              <a:t>dimaksud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suatu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kesatuan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bagian-bagian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saling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berhubungan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saling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bekerjasama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untuk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tujuan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tertentu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secara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keseluruhan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merupakan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suatu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kesatuan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utuh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 smtClean="0">
                <a:latin typeface="Comic Sans MS" pitchFamily="66" charset="0"/>
              </a:rPr>
              <a:t>Sila-sila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Pancasila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merupakan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filsafat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pada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hakikatnya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merupakan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suatu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kesatuan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organis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Artinya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antara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sila-sila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Pancasila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saling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berkaitan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saling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berhubungan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bahkan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saling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mengkualifikasi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Pemikiran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dasar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terkandung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Pancasila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yaitu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pemikiran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tentang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manusia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berhubungan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Tuhan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sendiri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sesama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masyarakat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err="1" smtClean="0">
                <a:latin typeface="Comic Sans MS" pitchFamily="66" charset="0"/>
              </a:rPr>
              <a:t>bangsa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nilai-nilai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dimiliki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oleh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bangsa</a:t>
            </a:r>
            <a:r>
              <a:rPr lang="en-US" sz="2000" dirty="0" smtClean="0">
                <a:latin typeface="Comic Sans MS" pitchFamily="66" charset="0"/>
              </a:rPr>
              <a:t> Indonesia.</a:t>
            </a:r>
          </a:p>
          <a:p>
            <a:endParaRPr lang="id-ID" sz="2000" dirty="0"/>
          </a:p>
        </p:txBody>
      </p:sp>
      <p:pic>
        <p:nvPicPr>
          <p:cNvPr id="7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6623" r="16623"/>
          <a:stretch/>
        </p:blipFill>
        <p:spPr/>
      </p:pic>
      <p:pic>
        <p:nvPicPr>
          <p:cNvPr id="8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847525" y="0"/>
            <a:ext cx="5775834" cy="6489700"/>
          </a:xfrm>
        </p:spPr>
      </p:pic>
      <p:pic>
        <p:nvPicPr>
          <p:cNvPr id="9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xmlns="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5999925" y="152400"/>
            <a:ext cx="5775834" cy="648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A0EF5-23A9-4627-BC46-745B7DD804D2}">
  <ds:schemaRefs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722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PANCASILA SEBAGAI SISTEM FILSAFAT</vt:lpstr>
      <vt:lpstr>FILSAFAT MERUPAKAN AWAL DARI ILMU PENGETAHUAN, FILSAFAT DISEBUT JUGA SEBAGAI “MOTHER OF SCIENCE”</vt:lpstr>
      <vt:lpstr>KONSEP FILSAFAT</vt:lpstr>
      <vt:lpstr>Slide 4</vt:lpstr>
      <vt:lpstr>Slide 5</vt:lpstr>
      <vt:lpstr>Slide 6</vt:lpstr>
      <vt:lpstr>KONSEP FILSAFAT PANCASILA</vt:lpstr>
      <vt:lpstr>PANCASILA SEBAGAI SUATU SISTEM FILSAFAT</vt:lpstr>
      <vt:lpstr>Slide 9</vt:lpstr>
      <vt:lpstr>Slide 10</vt:lpstr>
      <vt:lpstr>INTI SILA PANCASILA  </vt:lpstr>
      <vt:lpstr>Slide 12</vt:lpstr>
      <vt:lpstr>ANALISIS SOAL 1</vt:lpstr>
      <vt:lpstr>Slide 14</vt:lpstr>
      <vt:lpstr>Slide 15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2020-08-29T11:44:37Z</dcterms:created>
  <dcterms:modified xsi:type="dcterms:W3CDTF">2020-11-09T13:24:44Z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