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59" r:id="rId4"/>
    <p:sldId id="260" r:id="rId5"/>
    <p:sldId id="263" r:id="rId6"/>
    <p:sldId id="261" r:id="rId7"/>
    <p:sldId id="269" r:id="rId8"/>
    <p:sldId id="268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80"/>
    <a:srgbClr val="FCFCFC"/>
    <a:srgbClr val="E8E8E8"/>
    <a:srgbClr val="FFD84B"/>
    <a:srgbClr val="FFFF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 varScale="1">
        <p:scale>
          <a:sx n="55" d="100"/>
          <a:sy n="55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483CF2-08C0-4112-8C26-A6F777425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363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74B361-10AA-4251-9FAD-E6965F608C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05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E4EE27-1EAE-4EC6-AA9F-9E9245DB7A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D6A1-86F2-4451-A5E4-09EE4C000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E762C-2864-4FA7-AC45-3E51B981A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9CB70E-F7DE-4036-B625-9943C9F00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7D394-65F7-4045-AA70-C08F5B4FF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C6566-40A7-4E4D-B8CB-12EC275B5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ADB61-76D8-48CD-BBB1-E46D62710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DE6B-F988-45C8-BC9A-4874B3AE1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AC8B-C84A-4E8E-8EC7-EC6519FD5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F345-88DE-45F1-9E33-C482D4E20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4006B-27A0-490F-9B92-6870F666E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5DD6-17F2-4902-83C0-CAEB742C1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0D2AEA-1B81-4DF1-9E6C-CD093B3AFE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1480"/>
            <a:ext cx="6429388" cy="1470025"/>
          </a:xfrm>
        </p:spPr>
        <p:txBody>
          <a:bodyPr/>
          <a:lstStyle/>
          <a:p>
            <a:r>
              <a:rPr lang="id-ID" sz="6600" dirty="0" smtClean="0">
                <a:solidFill>
                  <a:srgbClr val="000000"/>
                </a:solidFill>
                <a:latin typeface="Berlin Sans FB Demi" pitchFamily="34" charset="0"/>
              </a:rPr>
              <a:t>GIZI &amp; KESEHATAN</a:t>
            </a:r>
            <a:endParaRPr lang="en-US" sz="6600" dirty="0">
              <a:latin typeface="Berlin Sans FB Dem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6400800" cy="457200"/>
          </a:xfrm>
        </p:spPr>
        <p:txBody>
          <a:bodyPr/>
          <a:lstStyle/>
          <a:p>
            <a:r>
              <a:rPr lang="id-ID" sz="2200" b="1" dirty="0" smtClean="0"/>
              <a:t>KBO </a:t>
            </a:r>
            <a:r>
              <a:rPr lang="en-US" sz="2200" b="1" dirty="0" smtClean="0"/>
              <a:t>616211</a:t>
            </a:r>
            <a:r>
              <a:rPr lang="id-ID" sz="2200" b="1" dirty="0" smtClean="0"/>
              <a:t>/ 2 sks (2-0)</a:t>
            </a:r>
          </a:p>
          <a:p>
            <a:r>
              <a:rPr lang="id-ID" sz="2200" b="1" dirty="0" smtClean="0"/>
              <a:t>Dosen: </a:t>
            </a:r>
            <a:endParaRPr lang="en-US" sz="2200" b="1" dirty="0" smtClean="0"/>
          </a:p>
          <a:p>
            <a:r>
              <a:rPr lang="en-US" sz="2200" b="1" dirty="0" smtClean="0"/>
              <a:t>1. Drs. </a:t>
            </a:r>
            <a:r>
              <a:rPr lang="en-US" sz="2200" b="1" dirty="0" err="1" smtClean="0"/>
              <a:t>Darlen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Sikumbang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M.Biomed</a:t>
            </a:r>
            <a:endParaRPr lang="en-US" sz="2200" b="1" dirty="0" smtClean="0"/>
          </a:p>
          <a:p>
            <a:pPr marL="457200" indent="-457200"/>
            <a:r>
              <a:rPr lang="en-US" sz="2200" b="1" dirty="0" smtClean="0"/>
              <a:t>2. </a:t>
            </a:r>
            <a:r>
              <a:rPr lang="en-US" sz="2200" b="1" dirty="0" err="1" smtClean="0"/>
              <a:t>Rini</a:t>
            </a:r>
            <a:r>
              <a:rPr lang="en-US" sz="2200" b="1" dirty="0" smtClean="0"/>
              <a:t> Rita T. </a:t>
            </a:r>
            <a:r>
              <a:rPr lang="en-US" sz="2200" b="1" dirty="0" err="1" smtClean="0"/>
              <a:t>Marpaung</a:t>
            </a:r>
            <a:r>
              <a:rPr lang="en-US" sz="2200" b="1" dirty="0" smtClean="0"/>
              <a:t>, M. Pd.</a:t>
            </a:r>
            <a:endParaRPr lang="id-ID" sz="2200" b="1" dirty="0" smtClean="0"/>
          </a:p>
          <a:p>
            <a:pPr marL="457200" indent="-457200"/>
            <a:endParaRPr lang="id-ID" sz="2200" b="1" dirty="0" smtClean="0"/>
          </a:p>
        </p:txBody>
      </p:sp>
      <p:pic>
        <p:nvPicPr>
          <p:cNvPr id="2052" name="Picture 4" descr="E:\gambar\Logo\01. UN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643446"/>
            <a:ext cx="1290700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Mata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me</a:t>
            </a:r>
            <a:r>
              <a:rPr lang="id-ID" dirty="0" smtClean="0"/>
              <a:t>mbahas tentang makanan yang memenuhi syarat bagi kesehatan tubuh. Di dalamnya mencakup unsur-unsur gizi yang diperlukan tubuh, nilai gizi makanan, mengatur menu, kebiasaan makan yang keliru, pola makan, gizi dan kesehatan tubuh, gizi dan kecerdasan, gizi dan produktivitas kerja.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3505200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 smtClean="0">
                <a:latin typeface="Arial Unicode MS" pitchFamily="34" charset="-128"/>
              </a:rPr>
              <a:t>Diusahakan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tidak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terlambat</a:t>
            </a:r>
            <a:r>
              <a:rPr lang="en-US" sz="2000" dirty="0" smtClean="0">
                <a:latin typeface="Arial Unicode MS" pitchFamily="34" charset="-128"/>
              </a:rPr>
              <a:t> (</a:t>
            </a:r>
            <a:r>
              <a:rPr lang="id-ID" sz="2000" dirty="0" smtClean="0">
                <a:latin typeface="Arial Unicode MS" pitchFamily="34" charset="-128"/>
              </a:rPr>
              <a:t>toleransi keterlambatan 10 menit</a:t>
            </a:r>
            <a:r>
              <a:rPr lang="en-US" sz="2000" dirty="0" smtClean="0">
                <a:latin typeface="Arial Unicode MS" pitchFamily="34" charset="-128"/>
              </a:rPr>
              <a:t>)</a:t>
            </a:r>
            <a:endParaRPr lang="id-ID" sz="2000" dirty="0" smtClean="0">
              <a:latin typeface="Arial Unicode MS" pitchFamily="34" charset="-128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 smtClean="0">
                <a:latin typeface="Arial Unicode MS" pitchFamily="34" charset="-128"/>
              </a:rPr>
              <a:t>M</a:t>
            </a:r>
            <a:r>
              <a:rPr lang="en-US" sz="2000" dirty="0" err="1" smtClean="0">
                <a:latin typeface="Arial Unicode MS" pitchFamily="34" charset="-128"/>
              </a:rPr>
              <a:t>emakai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pakaian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sopan</a:t>
            </a:r>
            <a:r>
              <a:rPr lang="en-US" sz="2000" dirty="0" smtClean="0">
                <a:latin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</a:rPr>
              <a:t>tidak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boleh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memakai</a:t>
            </a:r>
            <a:r>
              <a:rPr lang="en-US" sz="2000" dirty="0" smtClean="0">
                <a:latin typeface="Arial Unicode MS" pitchFamily="34" charset="-128"/>
              </a:rPr>
              <a:t> jean, </a:t>
            </a:r>
            <a:r>
              <a:rPr lang="en-US" sz="2000" dirty="0" err="1" smtClean="0">
                <a:latin typeface="Arial Unicode MS" pitchFamily="34" charset="-128"/>
              </a:rPr>
              <a:t>kaos</a:t>
            </a:r>
            <a:r>
              <a:rPr lang="en-US" sz="2000" dirty="0" smtClean="0">
                <a:latin typeface="Arial Unicode MS" pitchFamily="34" charset="-128"/>
              </a:rPr>
              <a:t> oblong, </a:t>
            </a:r>
            <a:r>
              <a:rPr lang="en-US" sz="2000" dirty="0" err="1" smtClean="0">
                <a:latin typeface="Arial Unicode MS" pitchFamily="34" charset="-128"/>
              </a:rPr>
              <a:t>sendal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endParaRPr lang="id-ID" sz="2000" dirty="0" smtClean="0">
              <a:latin typeface="Arial Unicode MS" pitchFamily="34" charset="-128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>
                <a:latin typeface="Arial Unicode MS" pitchFamily="34" charset="-128"/>
              </a:rPr>
              <a:t>S</a:t>
            </a:r>
            <a:r>
              <a:rPr lang="en-US" sz="2000" dirty="0" err="1" smtClean="0">
                <a:latin typeface="Arial Unicode MS" pitchFamily="34" charset="-128"/>
              </a:rPr>
              <a:t>elama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kuliah</a:t>
            </a:r>
            <a:r>
              <a:rPr lang="en-US" sz="2000" dirty="0" smtClean="0">
                <a:latin typeface="Arial Unicode MS" pitchFamily="34" charset="-128"/>
              </a:rPr>
              <a:t> hp di-</a:t>
            </a:r>
            <a:r>
              <a:rPr lang="en-US" sz="2000" i="1" dirty="0" smtClean="0">
                <a:latin typeface="Arial Unicode MS" pitchFamily="34" charset="-128"/>
              </a:rPr>
              <a:t>off</a:t>
            </a:r>
            <a:r>
              <a:rPr lang="en-US" sz="2000" dirty="0" smtClean="0">
                <a:latin typeface="Arial Unicode MS" pitchFamily="34" charset="-128"/>
              </a:rPr>
              <a:t>-</a:t>
            </a:r>
            <a:r>
              <a:rPr lang="en-US" sz="2000" dirty="0" err="1" smtClean="0">
                <a:latin typeface="Arial Unicode MS" pitchFamily="34" charset="-128"/>
              </a:rPr>
              <a:t>kan</a:t>
            </a:r>
            <a:r>
              <a:rPr lang="id-ID" sz="2000" dirty="0" smtClean="0">
                <a:latin typeface="Arial Unicode MS" pitchFamily="34" charset="-128"/>
              </a:rPr>
              <a:t> atau </a:t>
            </a:r>
            <a:r>
              <a:rPr lang="id-ID" sz="2000" i="1" dirty="0" smtClean="0">
                <a:latin typeface="Arial Unicode MS" pitchFamily="34" charset="-128"/>
              </a:rPr>
              <a:t>silent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>
                <a:latin typeface="Arial Unicode MS" pitchFamily="34" charset="-128"/>
              </a:rPr>
              <a:t>Mengerjakan semua </a:t>
            </a:r>
            <a:r>
              <a:rPr lang="id-ID" sz="2000" dirty="0" smtClean="0">
                <a:latin typeface="Arial Unicode MS" pitchFamily="34" charset="-128"/>
              </a:rPr>
              <a:t>tugas</a:t>
            </a:r>
            <a:endParaRPr lang="en-US" sz="2000" dirty="0">
              <a:latin typeface="Arial Unicode MS" pitchFamily="34" charset="-128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 smtClean="0">
                <a:latin typeface="Arial Unicode MS" pitchFamily="34" charset="-128"/>
              </a:rPr>
              <a:t>M</a:t>
            </a:r>
            <a:r>
              <a:rPr lang="en-US" sz="2000" dirty="0" err="1" smtClean="0">
                <a:latin typeface="Arial Unicode MS" pitchFamily="34" charset="-128"/>
              </a:rPr>
              <a:t>engikuti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semua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ujian</a:t>
            </a:r>
            <a:r>
              <a:rPr lang="en-US" sz="2000" dirty="0" smtClean="0">
                <a:latin typeface="Arial Unicode MS" pitchFamily="34" charset="-128"/>
              </a:rPr>
              <a:t>/</a:t>
            </a:r>
            <a:r>
              <a:rPr lang="en-US" sz="2000" dirty="0" err="1" smtClean="0">
                <a:latin typeface="Arial Unicode MS" pitchFamily="34" charset="-128"/>
              </a:rPr>
              <a:t>kuis</a:t>
            </a:r>
            <a:r>
              <a:rPr lang="en-US" sz="2000" dirty="0" smtClean="0">
                <a:latin typeface="Arial Unicode MS" pitchFamily="34" charset="-128"/>
              </a:rPr>
              <a:t>, </a:t>
            </a:r>
            <a:r>
              <a:rPr lang="en-US" sz="2000" dirty="0" err="1" smtClean="0">
                <a:latin typeface="Arial Unicode MS" pitchFamily="34" charset="-128"/>
              </a:rPr>
              <a:t>tidak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ada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ujian</a:t>
            </a:r>
            <a:r>
              <a:rPr lang="en-US" sz="2000" dirty="0" smtClean="0">
                <a:latin typeface="Arial Unicode MS" pitchFamily="34" charset="-128"/>
              </a:rPr>
              <a:t>/</a:t>
            </a:r>
            <a:r>
              <a:rPr lang="en-US" sz="2000" dirty="0" err="1" smtClean="0">
                <a:latin typeface="Arial Unicode MS" pitchFamily="34" charset="-128"/>
              </a:rPr>
              <a:t>kuis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susulan</a:t>
            </a:r>
            <a:endParaRPr lang="id-ID" sz="2000" dirty="0">
              <a:latin typeface="Arial Unicode MS" pitchFamily="34" charset="-128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 smtClean="0">
                <a:latin typeface="Arial Unicode MS" pitchFamily="34" charset="-128"/>
              </a:rPr>
              <a:t>T</a:t>
            </a:r>
            <a:r>
              <a:rPr lang="en-US" sz="2000" dirty="0" err="1" smtClean="0">
                <a:latin typeface="Arial Unicode MS" pitchFamily="34" charset="-128"/>
              </a:rPr>
              <a:t>idak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mengganggu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perkulihan</a:t>
            </a:r>
            <a:r>
              <a:rPr lang="en-US" sz="2000" dirty="0" smtClean="0">
                <a:latin typeface="Arial Unicode MS" pitchFamily="34" charset="-128"/>
              </a:rPr>
              <a:t> (</a:t>
            </a:r>
            <a:r>
              <a:rPr lang="en-US" sz="2000" dirty="0" err="1" smtClean="0">
                <a:latin typeface="Arial Unicode MS" pitchFamily="34" charset="-128"/>
              </a:rPr>
              <a:t>suara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dan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sikap</a:t>
            </a:r>
            <a:r>
              <a:rPr lang="en-US" sz="2000" dirty="0" smtClean="0">
                <a:latin typeface="Arial Unicode MS" pitchFamily="34" charset="-128"/>
              </a:rPr>
              <a:t>)</a:t>
            </a:r>
            <a:endParaRPr lang="id-ID" sz="2000" dirty="0" smtClean="0">
              <a:latin typeface="Arial Unicode MS" pitchFamily="34" charset="-128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id-ID" sz="2000" dirty="0" smtClean="0">
                <a:latin typeface="Arial Unicode MS" pitchFamily="34" charset="-128"/>
              </a:rPr>
              <a:t>M</a:t>
            </a:r>
            <a:r>
              <a:rPr lang="en-US" sz="2000" dirty="0" err="1" smtClean="0">
                <a:latin typeface="Arial Unicode MS" pitchFamily="34" charset="-128"/>
              </a:rPr>
              <a:t>enjaga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kebersihan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ruangan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dan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keteraturan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susunan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tempat</a:t>
            </a:r>
            <a:r>
              <a:rPr lang="en-US" sz="2000" dirty="0" smtClean="0">
                <a:latin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</a:rPr>
              <a:t>duduk</a:t>
            </a:r>
            <a:endParaRPr lang="id-ID" sz="2000" dirty="0" smtClean="0">
              <a:latin typeface="Arial Unicode MS" pitchFamily="34" charset="-128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TATA TERTIB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Makalah</a:t>
            </a:r>
            <a:r>
              <a:rPr lang="id-ID" dirty="0" smtClean="0"/>
              <a:t> (</a:t>
            </a:r>
            <a:r>
              <a:rPr lang="en-US" dirty="0" smtClean="0"/>
              <a:t>25</a:t>
            </a:r>
            <a:r>
              <a:rPr lang="id-ID" dirty="0" smtClean="0"/>
              <a:t>%)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UTS (20%)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UAS (</a:t>
            </a:r>
            <a:r>
              <a:rPr lang="en-US" dirty="0" smtClean="0"/>
              <a:t>20</a:t>
            </a:r>
            <a:r>
              <a:rPr lang="id-ID" dirty="0" smtClean="0"/>
              <a:t>%)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Kuis</a:t>
            </a:r>
            <a:r>
              <a:rPr lang="en-US" dirty="0" smtClean="0"/>
              <a:t> (15%)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Diskusi</a:t>
            </a:r>
            <a:r>
              <a:rPr lang="en-US" dirty="0" smtClean="0"/>
              <a:t> (</a:t>
            </a:r>
            <a:r>
              <a:rPr lang="en-US" dirty="0" err="1" smtClean="0"/>
              <a:t>Presentasi</a:t>
            </a:r>
            <a:r>
              <a:rPr lang="en-US" dirty="0" smtClean="0"/>
              <a:t> + </a:t>
            </a:r>
            <a:r>
              <a:rPr lang="en-US" dirty="0" err="1" smtClean="0"/>
              <a:t>Bertanya</a:t>
            </a:r>
            <a:r>
              <a:rPr lang="en-US" dirty="0" smtClean="0"/>
              <a:t>) </a:t>
            </a:r>
            <a:r>
              <a:rPr lang="id-ID" dirty="0" smtClean="0"/>
              <a:t>(</a:t>
            </a:r>
            <a:r>
              <a:rPr lang="en-US" dirty="0" smtClean="0"/>
              <a:t>20</a:t>
            </a:r>
            <a:r>
              <a:rPr lang="id-ID" dirty="0" smtClean="0"/>
              <a:t>%)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PRESENTASI KELOMPOK</a:t>
            </a:r>
          </a:p>
          <a:p>
            <a:r>
              <a:rPr lang="id-ID" dirty="0" smtClean="0"/>
              <a:t>MAKALAH</a:t>
            </a:r>
          </a:p>
          <a:p>
            <a:r>
              <a:rPr lang="id-ID" dirty="0" smtClean="0"/>
              <a:t>LKM</a:t>
            </a:r>
          </a:p>
          <a:p>
            <a:r>
              <a:rPr lang="id-ID" dirty="0" smtClean="0"/>
              <a:t>RINGKASAN</a:t>
            </a:r>
          </a:p>
          <a:p>
            <a:r>
              <a:rPr lang="id-ID" dirty="0" smtClean="0"/>
              <a:t>MIND MAP</a:t>
            </a:r>
          </a:p>
          <a:p>
            <a:r>
              <a:rPr lang="id-ID" dirty="0" smtClean="0"/>
              <a:t>MENCARI FENOMENA/INFO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4258918"/>
              </p:ext>
            </p:extLst>
          </p:nvPr>
        </p:nvGraphicFramePr>
        <p:xfrm>
          <a:off x="648072" y="44624"/>
          <a:ext cx="7956376" cy="60990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1193457"/>
                <a:gridCol w="676291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Per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Pendahuluan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dirty="0" smtClean="0">
                          <a:effectLst/>
                        </a:rPr>
                        <a:t>S</a:t>
                      </a:r>
                      <a:r>
                        <a:rPr lang="en-US" sz="2000" dirty="0" err="1" smtClean="0">
                          <a:effectLst/>
                        </a:rPr>
                        <a:t>osialisasi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kontrak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kuliah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000" dirty="0" err="1" smtClean="0">
                          <a:effectLst/>
                        </a:rPr>
                        <a:t>Pengertian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ilmu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gizi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dirty="0" smtClean="0">
                          <a:effectLst/>
                        </a:rPr>
                        <a:t>Sejarah</a:t>
                      </a:r>
                      <a:r>
                        <a:rPr lang="id-ID" sz="2000" baseline="0" dirty="0" smtClean="0">
                          <a:effectLst/>
                        </a:rPr>
                        <a:t> ilmu gizi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</a:rPr>
                        <a:t>Keterkaitan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ilmu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gizi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dengan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ilmu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lainnya</a:t>
                      </a:r>
                      <a:endParaRPr lang="en-US" sz="2000" b="1" dirty="0" smtClean="0">
                        <a:effectLst/>
                      </a:endParaRPr>
                    </a:p>
                  </a:txBody>
                  <a:tcPr marL="32084" marR="32084" marT="0" marB="0"/>
                </a:tc>
              </a:tr>
              <a:tr h="4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Ilmu gizi 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</a:t>
                      </a:r>
                      <a:r>
                        <a:rPr lang="en-US" sz="2000" dirty="0" err="1" smtClean="0">
                          <a:effectLst/>
                        </a:rPr>
                        <a:t>Perkembangan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ilmu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gizi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2</a:t>
                      </a:r>
                      <a:r>
                        <a:rPr lang="en-US" sz="2000" dirty="0" smtClean="0">
                          <a:effectLst/>
                        </a:rPr>
                        <a:t>. </a:t>
                      </a:r>
                      <a:r>
                        <a:rPr lang="en-US" sz="2000" dirty="0" err="1" smtClean="0">
                          <a:effectLst/>
                        </a:rPr>
                        <a:t>Pola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pangan</a:t>
                      </a:r>
                      <a:r>
                        <a:rPr lang="en-US" sz="2000" dirty="0">
                          <a:effectLst/>
                        </a:rPr>
                        <a:t> di Indonesia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4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3-4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Prinsip</a:t>
                      </a:r>
                      <a:r>
                        <a:rPr lang="id-ID" sz="2000" baseline="0" dirty="0" smtClean="0">
                          <a:effectLst/>
                        </a:rPr>
                        <a:t> Gizi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Prinsip dasar ilmu gizi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Prinsip ilmu gizi dalam daur kehidupan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491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5-6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Keseimbangan </a:t>
                      </a:r>
                      <a:r>
                        <a:rPr lang="en-US" sz="2000" dirty="0" smtClean="0">
                          <a:effectLst/>
                        </a:rPr>
                        <a:t>e</a:t>
                      </a:r>
                      <a:r>
                        <a:rPr lang="id-ID" sz="2000" dirty="0" smtClean="0">
                          <a:effectLst/>
                        </a:rPr>
                        <a:t>nergi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r>
                        <a:rPr lang="en-US" sz="2000" dirty="0" err="1" smtClean="0">
                          <a:effectLst/>
                        </a:rPr>
                        <a:t>Kandungan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energi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bahan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makanan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 </a:t>
                      </a:r>
                      <a:r>
                        <a:rPr lang="en-US" sz="2000" dirty="0" err="1" smtClean="0">
                          <a:effectLst/>
                        </a:rPr>
                        <a:t>Kebutuhan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energi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individu</a:t>
                      </a:r>
                      <a:endParaRPr lang="en-US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 </a:t>
                      </a:r>
                      <a:r>
                        <a:rPr lang="en-US" sz="2000" dirty="0" err="1" smtClean="0">
                          <a:effectLst/>
                        </a:rPr>
                        <a:t>Keseimbangan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energi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sesuai</a:t>
                      </a:r>
                      <a:r>
                        <a:rPr lang="en-US" sz="2000" dirty="0" smtClean="0">
                          <a:effectLst/>
                        </a:rPr>
                        <a:t> IMT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 Status </a:t>
                      </a:r>
                      <a:r>
                        <a:rPr lang="en-US" sz="2000" dirty="0" err="1" smtClean="0">
                          <a:effectLst/>
                        </a:rPr>
                        <a:t>gizi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perorangan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3051252"/>
              </p:ext>
            </p:extLst>
          </p:nvPr>
        </p:nvGraphicFramePr>
        <p:xfrm>
          <a:off x="648072" y="44624"/>
          <a:ext cx="7956376" cy="5748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{284E427A-3D55-4303-BF80-6455036E1DE7}</a:tableStyleId>
              </a:tblPr>
              <a:tblGrid>
                <a:gridCol w="1193457"/>
                <a:gridCol w="676291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</a:rPr>
                        <a:t>Per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7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Karbohidrat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id-ID" sz="2000" baseline="0" dirty="0" smtClean="0">
                          <a:effectLst/>
                        </a:rPr>
                        <a:t>protein </a:t>
                      </a:r>
                      <a:r>
                        <a:rPr lang="en-US" sz="2000" baseline="0" dirty="0" err="1" smtClean="0">
                          <a:effectLst/>
                        </a:rPr>
                        <a:t>dan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lipida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</a:t>
                      </a: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gizi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makanan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</a:t>
                      </a:r>
                      <a:r>
                        <a:rPr lang="en-US" sz="2000" dirty="0" err="1">
                          <a:effectLst/>
                        </a:rPr>
                        <a:t>Pencernaan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absorbs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8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Vtamin, mineral</a:t>
                      </a:r>
                      <a:r>
                        <a:rPr lang="id-ID" sz="2000" baseline="0" dirty="0" smtClean="0">
                          <a:effectLst/>
                        </a:rPr>
                        <a:t> dan air</a:t>
                      </a:r>
                      <a:endParaRPr lang="id-ID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dirty="0">
                          <a:effectLst/>
                        </a:rPr>
                        <a:t>. </a:t>
                      </a:r>
                      <a:r>
                        <a:rPr lang="en-US" sz="2000" dirty="0" err="1">
                          <a:effectLst/>
                        </a:rPr>
                        <a:t>Nilai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gizi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bahan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makanan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</a:t>
                      </a:r>
                      <a:r>
                        <a:rPr lang="en-US" sz="2000" dirty="0" err="1">
                          <a:effectLst/>
                        </a:rPr>
                        <a:t>Pencernaan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absorbs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9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UTS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10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Pencernaan</a:t>
                      </a:r>
                      <a:r>
                        <a:rPr lang="id-ID" sz="2000" baseline="0" dirty="0" smtClean="0">
                          <a:effectLst/>
                        </a:rPr>
                        <a:t> dan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absorbsi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nutrient </a:t>
                      </a:r>
                      <a:endParaRPr lang="id-ID" sz="2000" dirty="0" smtClean="0">
                        <a:effectLst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Penyerapan zat gizi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id-ID" sz="2000" baseline="0" dirty="0" smtClean="0">
                          <a:effectLst/>
                        </a:rPr>
                        <a:t>Fungsi zat gizi bagi pencernaan</a:t>
                      </a:r>
                      <a:endParaRPr lang="id-ID" sz="2000" b="1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11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d-ID" sz="2000" baseline="0" dirty="0" smtClean="0">
                          <a:effectLst/>
                        </a:rPr>
                        <a:t>Metabolisme gizi dalam pencernaan</a:t>
                      </a:r>
                      <a:endParaRPr lang="id-ID" sz="2000" b="1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12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id-ID" sz="2000" baseline="0" dirty="0" smtClean="0">
                          <a:effectLst/>
                        </a:rPr>
                        <a:t>Dampak mal nutrisi bagi pencernaan</a:t>
                      </a:r>
                      <a:endParaRPr lang="id-ID" sz="2000" b="1" baseline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9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13-16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effectLst/>
                        </a:rPr>
                        <a:t>Merancang program pendidikan gizi dan atau mengkaji</a:t>
                      </a:r>
                      <a:r>
                        <a:rPr lang="id-ID" sz="2000" baseline="0" dirty="0" smtClean="0">
                          <a:effectLst/>
                        </a:rPr>
                        <a:t> penelitian dalam bidang ilmu gizi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  <a:tr h="295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084" marR="32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37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Arisman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Gizi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Daur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Kehidupan</a:t>
            </a:r>
            <a:r>
              <a:rPr lang="en-US" sz="2000" dirty="0" smtClean="0"/>
              <a:t>. </a:t>
            </a:r>
            <a:r>
              <a:rPr lang="en-US" sz="2000" dirty="0"/>
              <a:t>Jakarta. EGC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Barasi</a:t>
            </a:r>
            <a:r>
              <a:rPr lang="en-US" sz="2000" dirty="0" smtClean="0"/>
              <a:t> Mary E. 2009.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. AT. A. </a:t>
            </a:r>
            <a:r>
              <a:rPr lang="en-US" sz="2000" dirty="0" err="1" smtClean="0"/>
              <a:t>Galance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Almatsier</a:t>
            </a:r>
            <a:r>
              <a:rPr lang="en-US" sz="2000" dirty="0" smtClean="0"/>
              <a:t>, </a:t>
            </a:r>
            <a:r>
              <a:rPr lang="en-US" sz="2000" dirty="0" err="1" smtClean="0"/>
              <a:t>Sunita</a:t>
            </a:r>
            <a:r>
              <a:rPr lang="en-US" sz="2000" dirty="0" smtClean="0"/>
              <a:t>. 2009. </a:t>
            </a:r>
            <a:r>
              <a:rPr lang="en-US" sz="2000" i="1" dirty="0" err="1" smtClean="0"/>
              <a:t>Prinsip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Dasar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Ilmu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Gizi</a:t>
            </a:r>
            <a:r>
              <a:rPr lang="en-US" sz="2000" i="1" dirty="0" smtClean="0"/>
              <a:t>. </a:t>
            </a:r>
            <a:r>
              <a:rPr lang="en-US" sz="2000" dirty="0"/>
              <a:t>Jakarta. </a:t>
            </a:r>
            <a:r>
              <a:rPr lang="en-US" sz="2000" dirty="0" err="1" smtClean="0"/>
              <a:t>Gramedia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Campbell, et al. 2011. </a:t>
            </a:r>
            <a:r>
              <a:rPr lang="en-US" sz="2000" i="1" dirty="0"/>
              <a:t>Biology</a:t>
            </a:r>
            <a:r>
              <a:rPr lang="en-US" sz="2000" dirty="0"/>
              <a:t>. USA. </a:t>
            </a:r>
            <a:r>
              <a:rPr lang="en-US" sz="2000" dirty="0" smtClean="0"/>
              <a:t>Pearson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Sullivan, Robert. 2004. </a:t>
            </a:r>
            <a:r>
              <a:rPr lang="en-US" sz="2000" i="1" dirty="0" smtClean="0"/>
              <a:t>Digestion and </a:t>
            </a:r>
            <a:r>
              <a:rPr lang="en-US" sz="2000" i="1" dirty="0" err="1" smtClean="0"/>
              <a:t>Nutrion</a:t>
            </a:r>
            <a:r>
              <a:rPr lang="en-US" sz="2000" dirty="0" smtClean="0"/>
              <a:t>. Philadelphia. </a:t>
            </a:r>
            <a:r>
              <a:rPr lang="en-US" sz="2000" dirty="0"/>
              <a:t>Chelsea </a:t>
            </a:r>
            <a:r>
              <a:rPr lang="en-US" sz="2000" dirty="0" smtClean="0"/>
              <a:t>House </a:t>
            </a:r>
            <a:r>
              <a:rPr lang="en-US" sz="2000" dirty="0" err="1" smtClean="0"/>
              <a:t>Publiseher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Yeung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Laquatra</a:t>
            </a:r>
            <a:r>
              <a:rPr lang="en-US" sz="2000" dirty="0" smtClean="0"/>
              <a:t>. 2003. </a:t>
            </a:r>
            <a:r>
              <a:rPr lang="en-US" sz="2000" i="1" dirty="0" smtClean="0"/>
              <a:t>Handbook of Nutrition.</a:t>
            </a:r>
            <a:r>
              <a:rPr lang="en-US" sz="2000" dirty="0" smtClean="0"/>
              <a:t> USA. Heinz. </a:t>
            </a:r>
          </a:p>
          <a:p>
            <a:r>
              <a:rPr lang="en-US" sz="2000" dirty="0" err="1" smtClean="0"/>
              <a:t>Sumber</a:t>
            </a:r>
            <a:r>
              <a:rPr lang="en-US" sz="2000" dirty="0" smtClean="0"/>
              <a:t> internet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519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1738</TotalTime>
  <Words>423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577TGp_fruit_light_ani</vt:lpstr>
      <vt:lpstr>GIZI &amp; KESEHATAN</vt:lpstr>
      <vt:lpstr>DESKRIPSI</vt:lpstr>
      <vt:lpstr>TATA TERTIB</vt:lpstr>
      <vt:lpstr>PENILAIAN</vt:lpstr>
      <vt:lpstr>TUGAS</vt:lpstr>
      <vt:lpstr>Slide 6</vt:lpstr>
      <vt:lpstr>Slide 7</vt:lpstr>
      <vt:lpstr>Referensi</vt:lpstr>
    </vt:vector>
  </TitlesOfParts>
  <Company>Amihnah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Amih</dc:creator>
  <cp:lastModifiedBy>Toshiba</cp:lastModifiedBy>
  <cp:revision>106</cp:revision>
  <dcterms:created xsi:type="dcterms:W3CDTF">2014-09-05T05:09:46Z</dcterms:created>
  <dcterms:modified xsi:type="dcterms:W3CDTF">2020-05-30T15:39:26Z</dcterms:modified>
</cp:coreProperties>
</file>