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954" r:id="rId4"/>
  </p:sldMasterIdLst>
  <p:notesMasterIdLst>
    <p:notesMasterId r:id="rId26"/>
  </p:notesMasterIdLst>
  <p:handoutMasterIdLst>
    <p:handoutMasterId r:id="rId27"/>
  </p:handoutMasterIdLst>
  <p:sldIdLst>
    <p:sldId id="261" r:id="rId5"/>
    <p:sldId id="316" r:id="rId6"/>
    <p:sldId id="318" r:id="rId7"/>
    <p:sldId id="317" r:id="rId8"/>
    <p:sldId id="314" r:id="rId9"/>
    <p:sldId id="315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4" autoAdjust="0"/>
  </p:normalViewPr>
  <p:slideViewPr>
    <p:cSldViewPr>
      <p:cViewPr varScale="1">
        <p:scale>
          <a:sx n="84" d="100"/>
          <a:sy n="84" d="100"/>
        </p:scale>
        <p:origin x="581" y="82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11/3/2021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11/3/2021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7157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ub.ac.id/iroel/files/2013/03/Etika-Lingkungan-Hidup.ppt" TargetMode="External"/><Relationship Id="rId2" Type="http://schemas.openxmlformats.org/officeDocument/2006/relationships/hyperlink" Target="https://biodiversitywarriors.kehati.or.id/artikel/prinsip-etika-lingkungan/?lang=en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06F8B2E-A7F5-4413-BEED-BFF7C3D9F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1784" y="3680270"/>
            <a:ext cx="4072586" cy="146304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Swis721 Hv BT" panose="020B0804020202020204" pitchFamily="34" charset="0"/>
              </a:rPr>
              <a:t>Arif Surtono</a:t>
            </a:r>
            <a:endParaRPr lang="en-US" sz="2800" dirty="0">
              <a:latin typeface="Swis721 Hv BT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biosentrisme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>
                <a:latin typeface="Swis721 Hv BT" panose="020B0804020202020204" pitchFamily="34" charset="0"/>
              </a:rPr>
              <a:t>Tidak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benar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bahwa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hanya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mempunyai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nilai</a:t>
            </a:r>
            <a:r>
              <a:rPr lang="en-US" altLang="en-US" sz="2400" dirty="0">
                <a:latin typeface="Swis721 Hv BT" panose="020B0804020202020204" pitchFamily="34" charset="0"/>
              </a:rPr>
              <a:t>, </a:t>
            </a:r>
            <a:r>
              <a:rPr lang="en-US" altLang="en-US" sz="2400" dirty="0" err="1">
                <a:latin typeface="Swis721 Hv BT" panose="020B0804020202020204" pitchFamily="34" charset="0"/>
              </a:rPr>
              <a:t>alam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juga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mempunyai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nilai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dirinya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sendiri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smtClean="0">
                <a:latin typeface="Swis721 Hv BT" panose="020B0804020202020204" pitchFamily="34" charset="0"/>
              </a:rPr>
              <a:t>yang </a:t>
            </a:r>
            <a:r>
              <a:rPr lang="en-US" altLang="en-US" sz="2400" dirty="0" err="1" smtClean="0">
                <a:latin typeface="Swis721 Hv BT" panose="020B0804020202020204" pitchFamily="34" charset="0"/>
              </a:rPr>
              <a:t>lepas</a:t>
            </a:r>
            <a:r>
              <a:rPr lang="en-US" altLang="en-US" sz="2400" dirty="0" smtClean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dari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kepentingan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Menganggap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setiap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kehidupan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makhluk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hidup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mempunyai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nilai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berharga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dirinya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sendiri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mempunyai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kewajiban</a:t>
            </a:r>
            <a:r>
              <a:rPr lang="en-US" altLang="en-US" sz="2400" dirty="0">
                <a:latin typeface="Swis721 Hv BT" panose="020B0804020202020204" pitchFamily="34" charset="0"/>
              </a:rPr>
              <a:t> moral </a:t>
            </a:r>
            <a:r>
              <a:rPr lang="en-US" altLang="en-US" sz="2400" dirty="0" err="1">
                <a:latin typeface="Swis721 Hv BT" panose="020B0804020202020204" pitchFamily="34" charset="0"/>
              </a:rPr>
              <a:t>terhadap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alam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22578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biosentrisme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>
                <a:latin typeface="Swis721 Hv BT" panose="020B0804020202020204" pitchFamily="34" charset="0"/>
              </a:rPr>
              <a:t>Keyakinan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bahwa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adalah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anggota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dari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komunitas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kehidupan</a:t>
            </a:r>
            <a:r>
              <a:rPr lang="en-US" altLang="en-US" sz="2400" dirty="0">
                <a:latin typeface="Swis721 Hv BT" panose="020B0804020202020204" pitchFamily="34" charset="0"/>
              </a:rPr>
              <a:t> di </a:t>
            </a:r>
            <a:r>
              <a:rPr lang="en-US" altLang="en-US" sz="2400" dirty="0" err="1" smtClean="0">
                <a:latin typeface="Swis721 Hv BT" panose="020B0804020202020204" pitchFamily="34" charset="0"/>
              </a:rPr>
              <a:t>bumi</a:t>
            </a:r>
            <a:r>
              <a:rPr lang="en-US" altLang="en-US" sz="2400" dirty="0" smtClean="0">
                <a:latin typeface="Swis721 Hv BT" panose="020B0804020202020204" pitchFamily="34" charset="0"/>
              </a:rPr>
              <a:t>, </a:t>
            </a:r>
            <a:r>
              <a:rPr lang="en-US" altLang="en-US" sz="2400" dirty="0" err="1">
                <a:latin typeface="Swis721 Hv BT" panose="020B0804020202020204" pitchFamily="34" charset="0"/>
              </a:rPr>
              <a:t>sama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seperti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makhluk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hidup</a:t>
            </a:r>
            <a:r>
              <a:rPr lang="en-US" altLang="en-US" sz="2400" dirty="0">
                <a:latin typeface="Swis721 Hv BT" panose="020B0804020202020204" pitchFamily="34" charset="0"/>
              </a:rPr>
              <a:t> yang lain.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Spesies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bersama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spesies</a:t>
            </a:r>
            <a:r>
              <a:rPr lang="en-US" altLang="en-US" sz="2400" dirty="0">
                <a:latin typeface="Swis721 Hv BT" panose="020B0804020202020204" pitchFamily="34" charset="0"/>
              </a:rPr>
              <a:t> yang lain </a:t>
            </a:r>
            <a:r>
              <a:rPr lang="en-US" altLang="en-US" sz="2400" dirty="0" err="1">
                <a:latin typeface="Swis721 Hv BT" panose="020B0804020202020204" pitchFamily="34" charset="0"/>
              </a:rPr>
              <a:t>adalah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bagian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dari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sistem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ekosistem</a:t>
            </a:r>
            <a:r>
              <a:rPr lang="en-US" altLang="en-US" sz="2400" dirty="0">
                <a:latin typeface="Swis721 Hv BT" panose="020B0804020202020204" pitchFamily="34" charset="0"/>
              </a:rPr>
              <a:t>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saling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tergantung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Organisme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adalah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pusat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kehidupan</a:t>
            </a:r>
            <a:r>
              <a:rPr lang="en-US" altLang="en-US" sz="2400" dirty="0">
                <a:latin typeface="Swis721 Hv BT" panose="020B0804020202020204" pitchFamily="34" charset="0"/>
              </a:rPr>
              <a:t>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mempunyai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tujuan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sendiri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dirinya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 smtClean="0">
                <a:latin typeface="Swis721 Hv BT" panose="020B0804020202020204" pitchFamily="34" charset="0"/>
              </a:rPr>
              <a:t>sendiri</a:t>
            </a:r>
            <a:r>
              <a:rPr lang="en-US" altLang="en-US" sz="2400" dirty="0" smtClean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tidak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lebih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unggul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daripada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mahkluk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hidup</a:t>
            </a:r>
            <a:r>
              <a:rPr lang="en-US" altLang="en-US" sz="2400" dirty="0">
                <a:latin typeface="Swis721 Hv BT" panose="020B0804020202020204" pitchFamily="34" charset="0"/>
              </a:rPr>
              <a:t> yang lain.</a:t>
            </a:r>
          </a:p>
          <a:p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3551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ekosentrisme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altLang="en-US" sz="2400" dirty="0">
                <a:latin typeface="Swis721 Hv BT" panose="020B0804020202020204" pitchFamily="34" charset="0"/>
              </a:rPr>
              <a:t>Ekosentrisme merupakan kelanjutan dari teori etika lingkungan biosentrisme.</a:t>
            </a:r>
            <a:endParaRPr lang="en-US" altLang="en-US" sz="2400" dirty="0">
              <a:latin typeface="Swis721 Hv BT" panose="020B0804020202020204" pitchFamily="34" charset="0"/>
            </a:endParaRP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T</a:t>
            </a:r>
            <a:r>
              <a:rPr lang="en-US" altLang="en-US" sz="2400" dirty="0" err="1" smtClean="0">
                <a:latin typeface="Swis721 Hv BT" panose="020B0804020202020204" pitchFamily="34" charset="0"/>
              </a:rPr>
              <a:t>eori</a:t>
            </a:r>
            <a:r>
              <a:rPr lang="en-US" altLang="en-US" sz="2400" dirty="0" smtClean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ini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sering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disamakan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begitu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saja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karena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terdapat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banyak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kesamaan</a:t>
            </a:r>
            <a:endParaRPr lang="en-US" altLang="en-US" sz="2400" dirty="0">
              <a:latin typeface="Swis721 Hv BT" panose="020B0804020202020204" pitchFamily="34" charset="0"/>
            </a:endParaRP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Yaitu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penekanannya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atas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pendobrakan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cara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pandang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antroposentrisme</a:t>
            </a:r>
            <a:r>
              <a:rPr lang="en-US" altLang="en-US" sz="2400" dirty="0">
                <a:latin typeface="Swis721 Hv BT" panose="020B0804020202020204" pitchFamily="34" charset="0"/>
              </a:rPr>
              <a:t>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membatasi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keberlakuan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hanya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komunitas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225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ekosentrisme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>
                <a:latin typeface="Swis721 Hv BT" panose="020B0804020202020204" pitchFamily="34" charset="0"/>
              </a:rPr>
              <a:t>Keduanya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memperluas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keberlakuan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untuk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mencakup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komunitas</a:t>
            </a:r>
            <a:r>
              <a:rPr lang="en-US" altLang="en-US" sz="2400" dirty="0">
                <a:latin typeface="Swis721 Hv BT" panose="020B0804020202020204" pitchFamily="34" charset="0"/>
              </a:rPr>
              <a:t>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lebih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luas</a:t>
            </a:r>
            <a:r>
              <a:rPr lang="en-US" altLang="en-US" sz="2400" dirty="0">
                <a:latin typeface="Swis721 Hv BT" panose="020B0804020202020204" pitchFamily="34" charset="0"/>
              </a:rPr>
              <a:t>. 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biosentrisme</a:t>
            </a:r>
            <a:r>
              <a:rPr lang="en-US" altLang="en-US" sz="2400" dirty="0">
                <a:latin typeface="Swis721 Hv BT" panose="020B0804020202020204" pitchFamily="34" charset="0"/>
              </a:rPr>
              <a:t>, </a:t>
            </a:r>
            <a:r>
              <a:rPr lang="en-US" altLang="en-US" sz="2400" dirty="0" err="1">
                <a:latin typeface="Swis721 Hv BT" panose="020B0804020202020204" pitchFamily="34" charset="0"/>
              </a:rPr>
              <a:t>konsep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dibatasi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komunitas</a:t>
            </a:r>
            <a:r>
              <a:rPr lang="en-US" altLang="en-US" sz="2400" dirty="0">
                <a:latin typeface="Swis721 Hv BT" panose="020B0804020202020204" pitchFamily="34" charset="0"/>
              </a:rPr>
              <a:t>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hidup</a:t>
            </a:r>
            <a:r>
              <a:rPr lang="en-US" altLang="en-US" sz="2400" dirty="0">
                <a:latin typeface="Swis721 Hv BT" panose="020B0804020202020204" pitchFamily="34" charset="0"/>
              </a:rPr>
              <a:t> (</a:t>
            </a:r>
            <a:r>
              <a:rPr lang="en-US" altLang="en-US" sz="2400" dirty="0" err="1">
                <a:latin typeface="Swis721 Hv BT" panose="020B0804020202020204" pitchFamily="34" charset="0"/>
              </a:rPr>
              <a:t>biosentrism</a:t>
            </a:r>
            <a:r>
              <a:rPr lang="en-US" altLang="en-US" sz="2400" dirty="0">
                <a:latin typeface="Swis721 Hv BT" panose="020B0804020202020204" pitchFamily="34" charset="0"/>
              </a:rPr>
              <a:t>), </a:t>
            </a:r>
            <a:r>
              <a:rPr lang="en-US" altLang="en-US" sz="2400" dirty="0" err="1">
                <a:latin typeface="Swis721 Hv BT" panose="020B0804020202020204" pitchFamily="34" charset="0"/>
              </a:rPr>
              <a:t>seperti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tumbuhan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hewan</a:t>
            </a:r>
            <a:r>
              <a:rPr lang="en-US" altLang="en-US" sz="2400" dirty="0">
                <a:latin typeface="Swis721 Hv BT" panose="020B0804020202020204" pitchFamily="34" charset="0"/>
              </a:rPr>
              <a:t>. 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Sedang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pada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ekosentrisme</a:t>
            </a:r>
            <a:r>
              <a:rPr lang="en-US" altLang="en-US" sz="2400" dirty="0">
                <a:latin typeface="Swis721 Hv BT" panose="020B0804020202020204" pitchFamily="34" charset="0"/>
              </a:rPr>
              <a:t>, </a:t>
            </a:r>
            <a:r>
              <a:rPr lang="en-US" altLang="en-US" sz="2400" dirty="0" err="1">
                <a:latin typeface="Swis721 Hv BT" panose="020B0804020202020204" pitchFamily="34" charset="0"/>
              </a:rPr>
              <a:t>pemakaian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diperluas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untuk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mencakup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komunitas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ekosistem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seluruhnya</a:t>
            </a:r>
            <a:r>
              <a:rPr lang="en-US" altLang="en-US" sz="2400" dirty="0">
                <a:latin typeface="Swis721 Hv BT" panose="020B0804020202020204" pitchFamily="34" charset="0"/>
              </a:rPr>
              <a:t> (</a:t>
            </a:r>
            <a:r>
              <a:rPr lang="en-US" altLang="en-US" sz="2400" dirty="0" err="1">
                <a:latin typeface="Swis721 Hv BT" panose="020B0804020202020204" pitchFamily="34" charset="0"/>
              </a:rPr>
              <a:t>ekosentrism</a:t>
            </a:r>
            <a:r>
              <a:rPr lang="en-US" altLang="en-US" sz="2400" dirty="0">
                <a:latin typeface="Swis721 Hv BT" panose="020B0804020202020204" pitchFamily="34" charset="0"/>
              </a:rPr>
              <a:t>).</a:t>
            </a:r>
          </a:p>
          <a:p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01698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Aliran-aliran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solidFill>
            <a:srgbClr val="FFFF00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Teosentrisme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Ekofeminisme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Zoosentrisme</a:t>
            </a:r>
            <a:endParaRPr lang="en-US" dirty="0" smtClean="0"/>
          </a:p>
          <a:p>
            <a:pPr marL="0" indent="0">
              <a:buNone/>
            </a:pPr>
            <a:r>
              <a:rPr lang="en-US" sz="2400" b="1" u="sng" dirty="0" err="1" smtClean="0"/>
              <a:t>Tugas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Anda</a:t>
            </a:r>
            <a:r>
              <a:rPr lang="en-US" sz="2400" b="1" u="sng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aliran-aliran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(Point 1, 2 </a:t>
            </a:r>
            <a:r>
              <a:rPr lang="en-US" dirty="0" err="1" smtClean="0"/>
              <a:t>dan</a:t>
            </a:r>
            <a:r>
              <a:rPr lang="en-US" dirty="0" smtClean="0"/>
              <a:t> 3 di </a:t>
            </a:r>
            <a:r>
              <a:rPr lang="en-US" dirty="0" err="1" smtClean="0"/>
              <a:t>atas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Makalahnya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file document (MS Word)</a:t>
            </a:r>
          </a:p>
          <a:p>
            <a:pPr marL="0" indent="0">
              <a:buNone/>
            </a:pP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link </a:t>
            </a:r>
            <a:r>
              <a:rPr lang="en-US" dirty="0" err="1" smtClean="0"/>
              <a:t>Googledrive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938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57048" y="2231886"/>
            <a:ext cx="10288693" cy="366064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fontAlgn="base"/>
            <a:r>
              <a:rPr lang="en-US" b="1" dirty="0"/>
              <a:t>1.Prinsip </a:t>
            </a:r>
            <a:r>
              <a:rPr lang="en-US" b="1" dirty="0" err="1"/>
              <a:t>sikap</a:t>
            </a:r>
            <a:r>
              <a:rPr lang="en-US" b="1" dirty="0"/>
              <a:t> </a:t>
            </a:r>
            <a:r>
              <a:rPr lang="en-US" b="1" dirty="0" err="1"/>
              <a:t>hormat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alam</a:t>
            </a:r>
            <a:r>
              <a:rPr lang="en-US" b="1" dirty="0"/>
              <a:t> (</a:t>
            </a:r>
            <a:r>
              <a:rPr lang="en-US" b="1" i="1" dirty="0"/>
              <a:t>respect for nature</a:t>
            </a:r>
            <a:r>
              <a:rPr lang="en-US" b="1" dirty="0"/>
              <a:t>)</a:t>
            </a:r>
          </a:p>
          <a:p>
            <a:pPr marL="0" indent="0" fontAlgn="base">
              <a:buNone/>
            </a:pP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,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tumbuh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alamiah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penciptanya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merawat</a:t>
            </a:r>
            <a:r>
              <a:rPr lang="en-US" dirty="0"/>
              <a:t>, </a:t>
            </a:r>
            <a:r>
              <a:rPr lang="en-US" dirty="0" err="1"/>
              <a:t>menjaga</a:t>
            </a:r>
            <a:r>
              <a:rPr lang="en-US" dirty="0"/>
              <a:t>, </a:t>
            </a:r>
            <a:r>
              <a:rPr lang="en-US" dirty="0" err="1"/>
              <a:t>melindungi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melestarikan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diperbolehkan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dibenarkan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moral.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https://biodiversitywarriors.kehati.or.id/artikel/prinsip-etika-lingkungan/?lang=en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15</a:t>
            </a:fld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548640" y="2145792"/>
            <a:ext cx="102886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Prinsip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etika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lingkungan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hidup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dirumuskan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dengan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tujuan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untuk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dapat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dipakai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sebagai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pegangan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tuntutan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bagi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perilaku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manusia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dalam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berhadapan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dengan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alam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. Minimal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ada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Sembilan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prinsip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dalam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etika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lingkungan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hidup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 (Sonny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Keraf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, 2002), </a:t>
            </a:r>
            <a:r>
              <a:rPr lang="en-US" sz="2000" dirty="0" err="1">
                <a:solidFill>
                  <a:srgbClr val="212529"/>
                </a:solidFill>
                <a:latin typeface="Arial Rounded MT Bold" panose="020F0704030504030204" pitchFamily="34" charset="0"/>
              </a:rPr>
              <a:t>yaitu</a:t>
            </a:r>
            <a:r>
              <a:rPr lang="en-US" sz="2000" dirty="0">
                <a:solidFill>
                  <a:srgbClr val="212529"/>
                </a:solidFill>
                <a:latin typeface="Arial Rounded MT Bold" panose="020F0704030504030204" pitchFamily="34" charset="0"/>
              </a:rPr>
              <a:t>: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731936" cy="366064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sz="2400" dirty="0">
                <a:latin typeface="Arial Rounded MT Bold" panose="020F0704030504030204" pitchFamily="34" charset="0"/>
              </a:rPr>
              <a:t>2.     </a:t>
            </a:r>
            <a:r>
              <a:rPr lang="en-US" sz="2400" b="1" dirty="0">
                <a:latin typeface="Arial Rounded MT Bold" panose="020F0704030504030204" pitchFamily="34" charset="0"/>
              </a:rPr>
              <a:t> </a:t>
            </a:r>
            <a:r>
              <a:rPr lang="en-US" sz="2400" b="1" dirty="0" err="1">
                <a:latin typeface="Arial Rounded MT Bold" panose="020F0704030504030204" pitchFamily="34" charset="0"/>
              </a:rPr>
              <a:t>Prinsip</a:t>
            </a:r>
            <a:r>
              <a:rPr lang="en-US" sz="24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tanggung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jawab</a:t>
            </a:r>
            <a:r>
              <a:rPr lang="en-US" sz="2200" b="1" dirty="0">
                <a:latin typeface="Arial Rounded MT Bold" panose="020F0704030504030204" pitchFamily="34" charset="0"/>
              </a:rPr>
              <a:t> (</a:t>
            </a:r>
            <a:r>
              <a:rPr lang="en-US" sz="2200" b="1" i="1" dirty="0">
                <a:latin typeface="Arial Rounded MT Bold" panose="020F0704030504030204" pitchFamily="34" charset="0"/>
              </a:rPr>
              <a:t>moral responsibility for nature</a:t>
            </a:r>
            <a:r>
              <a:rPr lang="en-US" sz="2200" b="1" dirty="0">
                <a:latin typeface="Arial Rounded MT Bold" panose="020F0704030504030204" pitchFamily="34" charset="0"/>
              </a:rPr>
              <a:t>)</a:t>
            </a:r>
          </a:p>
          <a:p>
            <a:pPr fontAlgn="base"/>
            <a:r>
              <a:rPr lang="en-US" sz="2400" dirty="0" err="1"/>
              <a:t>Sejatinya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milik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dihargai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rasa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sendirinya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</a:t>
            </a:r>
          </a:p>
          <a:p>
            <a:pPr fontAlgn="base"/>
            <a:r>
              <a:rPr lang="en-US" sz="2200" dirty="0">
                <a:latin typeface="Arial Rounded MT Bold" panose="020F0704030504030204" pitchFamily="34" charset="0"/>
              </a:rPr>
              <a:t>3.      </a:t>
            </a:r>
            <a:r>
              <a:rPr lang="en-US" sz="2200" b="1" dirty="0" err="1">
                <a:latin typeface="Arial Rounded MT Bold" panose="020F0704030504030204" pitchFamily="34" charset="0"/>
              </a:rPr>
              <a:t>Prinsip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solidaritas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kosmis</a:t>
            </a:r>
            <a:r>
              <a:rPr lang="en-US" sz="2200" b="1" dirty="0">
                <a:latin typeface="Arial Rounded MT Bold" panose="020F0704030504030204" pitchFamily="34" charset="0"/>
              </a:rPr>
              <a:t> (</a:t>
            </a:r>
            <a:r>
              <a:rPr lang="en-US" sz="2200" b="1" i="1" dirty="0">
                <a:latin typeface="Arial Rounded MT Bold" panose="020F0704030504030204" pitchFamily="34" charset="0"/>
              </a:rPr>
              <a:t>cosmic solidarity)</a:t>
            </a:r>
            <a:endParaRPr lang="en-US" sz="2200" b="1" dirty="0">
              <a:latin typeface="Arial Rounded MT Bold" panose="020F0704030504030204" pitchFamily="34" charset="0"/>
            </a:endParaRPr>
          </a:p>
          <a:p>
            <a:pPr fontAlgn="base"/>
            <a:r>
              <a:rPr lang="en-US" sz="2400" dirty="0" err="1"/>
              <a:t>Solidaritas</a:t>
            </a:r>
            <a:r>
              <a:rPr lang="en-US" sz="2400" dirty="0"/>
              <a:t> </a:t>
            </a:r>
            <a:r>
              <a:rPr lang="en-US" sz="2400" dirty="0" err="1"/>
              <a:t>kosmis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hakekatnya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solidaritas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. </a:t>
            </a:r>
            <a:r>
              <a:rPr lang="en-US" sz="2400" dirty="0" err="1"/>
              <a:t>Solidaritas</a:t>
            </a:r>
            <a:r>
              <a:rPr lang="en-US" sz="2400" dirty="0"/>
              <a:t> </a:t>
            </a:r>
            <a:r>
              <a:rPr lang="en-US" sz="2400" dirty="0" err="1"/>
              <a:t>kosmis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mengontrol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batas-batas</a:t>
            </a:r>
            <a:r>
              <a:rPr lang="en-US" sz="2400" dirty="0"/>
              <a:t>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kosmis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yang pro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setuju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yang </a:t>
            </a:r>
            <a:r>
              <a:rPr lang="en-US" sz="2400" dirty="0" err="1"/>
              <a:t>merusak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endParaRPr lang="en-US" sz="2400" dirty="0"/>
          </a:p>
          <a:p>
            <a:pPr fontAlgn="base"/>
            <a:r>
              <a:rPr lang="en-US" sz="2200" dirty="0">
                <a:latin typeface="Arial Rounded MT Bold" panose="020F0704030504030204" pitchFamily="34" charset="0"/>
              </a:rPr>
              <a:t>4.    </a:t>
            </a:r>
            <a:r>
              <a:rPr lang="en-US" sz="2200" b="1" dirty="0">
                <a:latin typeface="Arial Rounded MT Bold" panose="020F0704030504030204" pitchFamily="34" charset="0"/>
              </a:rPr>
              <a:t>  </a:t>
            </a:r>
            <a:r>
              <a:rPr lang="en-US" sz="2200" b="1" dirty="0" err="1">
                <a:latin typeface="Arial Rounded MT Bold" panose="020F0704030504030204" pitchFamily="34" charset="0"/>
              </a:rPr>
              <a:t>Prinsip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kasih</a:t>
            </a:r>
            <a:r>
              <a:rPr lang="en-US" sz="2200" b="1" dirty="0">
                <a:latin typeface="Arial Rounded MT Bold" panose="020F0704030504030204" pitchFamily="34" charset="0"/>
              </a:rPr>
              <a:t> saying </a:t>
            </a:r>
            <a:r>
              <a:rPr lang="en-US" sz="2200" b="1" dirty="0" err="1">
                <a:latin typeface="Arial Rounded MT Bold" panose="020F0704030504030204" pitchFamily="34" charset="0"/>
              </a:rPr>
              <a:t>dan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kepedulian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terhadap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alam</a:t>
            </a:r>
            <a:r>
              <a:rPr lang="en-US" sz="2200" b="1" dirty="0">
                <a:latin typeface="Arial Rounded MT Bold" panose="020F0704030504030204" pitchFamily="34" charset="0"/>
              </a:rPr>
              <a:t> (</a:t>
            </a:r>
            <a:r>
              <a:rPr lang="en-US" sz="2200" b="1" i="1" dirty="0">
                <a:latin typeface="Arial Rounded MT Bold" panose="020F0704030504030204" pitchFamily="34" charset="0"/>
              </a:rPr>
              <a:t>caring for nature</a:t>
            </a:r>
            <a:r>
              <a:rPr lang="en-US" sz="2200" b="1" dirty="0">
                <a:latin typeface="Arial Rounded MT Bold" panose="020F0704030504030204" pitchFamily="34" charset="0"/>
              </a:rPr>
              <a:t>)</a:t>
            </a:r>
          </a:p>
          <a:p>
            <a:pPr fontAlgn="base"/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moral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yang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mengharap</a:t>
            </a:r>
            <a:r>
              <a:rPr lang="en-US" sz="2400" dirty="0"/>
              <a:t> </a:t>
            </a:r>
            <a:r>
              <a:rPr lang="en-US" sz="2400" dirty="0" err="1"/>
              <a:t>balasan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pertimbangan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 </a:t>
            </a:r>
            <a:r>
              <a:rPr lang="en-US" sz="2400" dirty="0" err="1"/>
              <a:t>melainkan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6269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>
                <a:latin typeface="Arial Rounded MT Bold" panose="020F0704030504030204" pitchFamily="34" charset="0"/>
              </a:rPr>
              <a:t>5. </a:t>
            </a:r>
            <a:r>
              <a:rPr lang="en-US" b="1" dirty="0" err="1">
                <a:latin typeface="Arial Rounded MT Bold" panose="020F0704030504030204" pitchFamily="34" charset="0"/>
              </a:rPr>
              <a:t>Prinsip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tidak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merugikan</a:t>
            </a:r>
            <a:r>
              <a:rPr lang="en-US" b="1" dirty="0">
                <a:latin typeface="Arial Rounded MT Bold" panose="020F0704030504030204" pitchFamily="34" charset="0"/>
              </a:rPr>
              <a:t> (</a:t>
            </a:r>
            <a:r>
              <a:rPr lang="en-US" b="1" i="1" dirty="0">
                <a:latin typeface="Arial Rounded MT Bold" panose="020F0704030504030204" pitchFamily="34" charset="0"/>
              </a:rPr>
              <a:t>no harm</a:t>
            </a:r>
            <a:r>
              <a:rPr lang="en-US" b="1" dirty="0">
                <a:latin typeface="Arial Rounded MT Bold" panose="020F0704030504030204" pitchFamily="34" charset="0"/>
              </a:rPr>
              <a:t>)</a:t>
            </a:r>
          </a:p>
          <a:p>
            <a:pPr fontAlgn="base"/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. </a:t>
            </a:r>
            <a:r>
              <a:rPr lang="en-US" dirty="0" err="1"/>
              <a:t>Bentuk</a:t>
            </a:r>
            <a:r>
              <a:rPr lang="en-US" dirty="0"/>
              <a:t> minimal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eksistensi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lain di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semesta</a:t>
            </a:r>
            <a:r>
              <a:rPr lang="en-US" dirty="0"/>
              <a:t>.</a:t>
            </a:r>
          </a:p>
          <a:p>
            <a:pPr fontAlgn="base"/>
            <a:r>
              <a:rPr lang="en-US" dirty="0">
                <a:latin typeface="Arial Rounded MT Bold" panose="020F0704030504030204" pitchFamily="34" charset="0"/>
              </a:rPr>
              <a:t>6</a:t>
            </a:r>
            <a:r>
              <a:rPr lang="en-US" b="1" dirty="0">
                <a:latin typeface="Arial Rounded MT Bold" panose="020F0704030504030204" pitchFamily="34" charset="0"/>
              </a:rPr>
              <a:t>. </a:t>
            </a:r>
            <a:r>
              <a:rPr lang="en-US" b="1" dirty="0" err="1">
                <a:latin typeface="Arial Rounded MT Bold" panose="020F0704030504030204" pitchFamily="34" charset="0"/>
              </a:rPr>
              <a:t>Prinsip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hidup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sederhana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dan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selaras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dengan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alam</a:t>
            </a:r>
            <a:endParaRPr lang="en-US" b="1" dirty="0">
              <a:latin typeface="Arial Rounded MT Bold" panose="020F0704030504030204" pitchFamily="34" charset="0"/>
            </a:endParaRPr>
          </a:p>
          <a:p>
            <a:pPr fontAlgn="base"/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, </a:t>
            </a:r>
            <a:r>
              <a:rPr lang="en-US" dirty="0" err="1"/>
              <a:t>sarana,standard</a:t>
            </a:r>
            <a:r>
              <a:rPr lang="en-US" dirty="0"/>
              <a:t> material.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rakus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tamak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 smtClean="0"/>
              <a:t>, </a:t>
            </a:r>
            <a:r>
              <a:rPr lang="en-US" dirty="0" err="1" smtClean="0"/>
              <a:t>mengeksploitasi</a:t>
            </a:r>
            <a:r>
              <a:rPr lang="en-US" dirty="0" smtClean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 </a:t>
            </a:r>
            <a:r>
              <a:rPr lang="en-US" dirty="0" err="1"/>
              <a:t>Prinsip</a:t>
            </a:r>
            <a:r>
              <a:rPr lang="en-US" dirty="0"/>
              <a:t> moral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agar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menyelamatkan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0378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sz="2200" b="1" dirty="0">
                <a:latin typeface="Arial Rounded MT Bold" panose="020F0704030504030204" pitchFamily="34" charset="0"/>
              </a:rPr>
              <a:t>7. </a:t>
            </a:r>
            <a:r>
              <a:rPr lang="en-US" sz="2200" b="1" dirty="0" err="1">
                <a:latin typeface="Arial Rounded MT Bold" panose="020F0704030504030204" pitchFamily="34" charset="0"/>
              </a:rPr>
              <a:t>Prinsip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keadilan</a:t>
            </a:r>
            <a:endParaRPr lang="en-US" sz="2200" b="1" dirty="0">
              <a:latin typeface="Arial Rounded MT Bold" panose="020F0704030504030204" pitchFamily="34" charset="0"/>
            </a:endParaRPr>
          </a:p>
          <a:p>
            <a:pPr fontAlgn="base"/>
            <a:r>
              <a:rPr lang="en-US" sz="2200" dirty="0" err="1"/>
              <a:t>Prinsip</a:t>
            </a:r>
            <a:r>
              <a:rPr lang="en-US" sz="2200" dirty="0"/>
              <a:t> </a:t>
            </a:r>
            <a:r>
              <a:rPr lang="en-US" sz="2200" dirty="0" err="1"/>
              <a:t>keadilan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berbeda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prinsip-prinsip</a:t>
            </a:r>
            <a:r>
              <a:rPr lang="en-US" sz="2200" dirty="0"/>
              <a:t> </a:t>
            </a:r>
            <a:r>
              <a:rPr lang="en-US" sz="2200" dirty="0" err="1"/>
              <a:t>sebelumnya</a:t>
            </a:r>
            <a:r>
              <a:rPr lang="en-US" sz="2200" dirty="0"/>
              <a:t>, </a:t>
            </a:r>
            <a:r>
              <a:rPr lang="en-US" sz="2200" dirty="0" err="1"/>
              <a:t>Prinsip</a:t>
            </a:r>
            <a:r>
              <a:rPr lang="en-US" sz="2200" dirty="0"/>
              <a:t> </a:t>
            </a:r>
            <a:r>
              <a:rPr lang="en-US" sz="2200" dirty="0" err="1"/>
              <a:t>keadilan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ditekankan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berperilaku</a:t>
            </a:r>
            <a:r>
              <a:rPr lang="en-US" sz="2200" dirty="0"/>
              <a:t> </a:t>
            </a:r>
            <a:r>
              <a:rPr lang="en-US" sz="2200" dirty="0" err="1"/>
              <a:t>adil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yang lain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keterkaitan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semesta</a:t>
            </a:r>
            <a:r>
              <a:rPr lang="en-US" sz="2200" dirty="0"/>
              <a:t> </a:t>
            </a:r>
            <a:r>
              <a:rPr lang="en-US" sz="2200" dirty="0" err="1"/>
              <a:t>juga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social yang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diatur</a:t>
            </a:r>
            <a:r>
              <a:rPr lang="en-US" sz="2200" dirty="0"/>
              <a:t> agar </a:t>
            </a:r>
            <a:r>
              <a:rPr lang="en-US" sz="2200" dirty="0" err="1"/>
              <a:t>berdampak</a:t>
            </a:r>
            <a:r>
              <a:rPr lang="en-US" sz="2200" dirty="0"/>
              <a:t> </a:t>
            </a:r>
            <a:r>
              <a:rPr lang="en-US" sz="2200" dirty="0" err="1"/>
              <a:t>positif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kelestarian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hidup</a:t>
            </a:r>
            <a:r>
              <a:rPr lang="en-US" sz="2200" dirty="0"/>
              <a:t>. </a:t>
            </a:r>
            <a:r>
              <a:rPr lang="en-US" sz="2200" dirty="0" err="1"/>
              <a:t>Prinsip</a:t>
            </a:r>
            <a:r>
              <a:rPr lang="en-US" sz="2200" dirty="0"/>
              <a:t> </a:t>
            </a:r>
            <a:r>
              <a:rPr lang="en-US" sz="2200" dirty="0" err="1"/>
              <a:t>keadilan</a:t>
            </a:r>
            <a:r>
              <a:rPr lang="en-US" sz="2200" dirty="0"/>
              <a:t> </a:t>
            </a:r>
            <a:r>
              <a:rPr lang="en-US" sz="2200" dirty="0" err="1"/>
              <a:t>terutama</a:t>
            </a:r>
            <a:r>
              <a:rPr lang="en-US" sz="2200" dirty="0"/>
              <a:t> </a:t>
            </a:r>
            <a:r>
              <a:rPr lang="en-US" sz="2200" dirty="0" err="1"/>
              <a:t>berbicara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peluang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akses</a:t>
            </a:r>
            <a:r>
              <a:rPr lang="en-US" sz="2200" dirty="0"/>
              <a:t> yang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anggota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ikut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</a:t>
            </a:r>
            <a:r>
              <a:rPr lang="en-US" sz="2200" dirty="0" err="1"/>
              <a:t>kebijakan</a:t>
            </a:r>
            <a:r>
              <a:rPr lang="en-US" sz="2200" dirty="0"/>
              <a:t> </a:t>
            </a:r>
            <a:r>
              <a:rPr lang="en-US" sz="2200" dirty="0" err="1"/>
              <a:t>pengelolaan</a:t>
            </a:r>
            <a:r>
              <a:rPr lang="en-US" sz="2200" dirty="0"/>
              <a:t> </a:t>
            </a:r>
            <a:r>
              <a:rPr lang="en-US" sz="2200" dirty="0" err="1"/>
              <a:t>sumbar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ikut</a:t>
            </a:r>
            <a:r>
              <a:rPr lang="en-US" sz="2200" dirty="0"/>
              <a:t> </a:t>
            </a:r>
            <a:r>
              <a:rPr lang="en-US" sz="2200" dirty="0" err="1"/>
              <a:t>menikmati</a:t>
            </a:r>
            <a:r>
              <a:rPr lang="en-US" sz="2200" dirty="0"/>
              <a:t> </a:t>
            </a:r>
            <a:r>
              <a:rPr lang="en-US" sz="2200" dirty="0" err="1"/>
              <a:t>pemanfaatannya</a:t>
            </a:r>
            <a:r>
              <a:rPr lang="en-US" sz="2200" dirty="0"/>
              <a:t>.</a:t>
            </a:r>
          </a:p>
          <a:p>
            <a:pPr fontAlgn="base"/>
            <a:r>
              <a:rPr lang="en-US" sz="2200" b="1" dirty="0">
                <a:latin typeface="Arial Rounded MT Bold" panose="020F0704030504030204" pitchFamily="34" charset="0"/>
              </a:rPr>
              <a:t>8. </a:t>
            </a:r>
            <a:r>
              <a:rPr lang="en-US" sz="2200" b="1" dirty="0" err="1">
                <a:latin typeface="Arial Rounded MT Bold" panose="020F0704030504030204" pitchFamily="34" charset="0"/>
              </a:rPr>
              <a:t>Prinsip</a:t>
            </a:r>
            <a:r>
              <a:rPr lang="en-US" sz="2200" b="1" dirty="0">
                <a:latin typeface="Arial Rounded MT Bold" panose="020F0704030504030204" pitchFamily="34" charset="0"/>
              </a:rPr>
              <a:t> </a:t>
            </a:r>
            <a:r>
              <a:rPr lang="en-US" sz="2200" b="1" dirty="0" err="1">
                <a:latin typeface="Arial Rounded MT Bold" panose="020F0704030504030204" pitchFamily="34" charset="0"/>
              </a:rPr>
              <a:t>demokrasi</a:t>
            </a:r>
            <a:endParaRPr lang="en-US" sz="2200" b="1" dirty="0">
              <a:latin typeface="Arial Rounded MT Bold" panose="020F0704030504030204" pitchFamily="34" charset="0"/>
            </a:endParaRPr>
          </a:p>
          <a:p>
            <a:pPr fontAlgn="base"/>
            <a:r>
              <a:rPr lang="en-US" sz="2200" dirty="0" err="1"/>
              <a:t>Demokrasi</a:t>
            </a:r>
            <a:r>
              <a:rPr lang="en-US" sz="2200" dirty="0"/>
              <a:t> </a:t>
            </a:r>
            <a:r>
              <a:rPr lang="en-US" sz="2200" dirty="0" err="1"/>
              <a:t>justru</a:t>
            </a:r>
            <a:r>
              <a:rPr lang="en-US" sz="2200" dirty="0"/>
              <a:t> </a:t>
            </a:r>
            <a:r>
              <a:rPr lang="en-US" sz="2200" dirty="0" err="1"/>
              <a:t>memberi</a:t>
            </a:r>
            <a:r>
              <a:rPr lang="en-US" sz="2200" dirty="0"/>
              <a:t> </a:t>
            </a:r>
            <a:r>
              <a:rPr lang="en-US" sz="2200" dirty="0" err="1"/>
              <a:t>tempat</a:t>
            </a:r>
            <a:r>
              <a:rPr lang="en-US" sz="2200" dirty="0"/>
              <a:t> </a:t>
            </a:r>
            <a:r>
              <a:rPr lang="en-US" sz="2200" dirty="0" err="1"/>
              <a:t>seluas-luasnya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perbedaan</a:t>
            </a:r>
            <a:r>
              <a:rPr lang="en-US" sz="2200" dirty="0"/>
              <a:t>, </a:t>
            </a:r>
            <a:r>
              <a:rPr lang="en-US" sz="2200" dirty="0" err="1"/>
              <a:t>keanekaragaman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pluralitas</a:t>
            </a:r>
            <a:r>
              <a:rPr lang="en-US" sz="2200" dirty="0"/>
              <a:t>.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setiap</a:t>
            </a:r>
            <a:r>
              <a:rPr lang="en-US" sz="2200" dirty="0"/>
              <a:t> orang yang </a:t>
            </a:r>
            <a:r>
              <a:rPr lang="en-US" sz="2200" dirty="0" err="1"/>
              <a:t>peduli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orang yang </a:t>
            </a:r>
            <a:r>
              <a:rPr lang="en-US" sz="2200" dirty="0" err="1"/>
              <a:t>demokratis</a:t>
            </a:r>
            <a:r>
              <a:rPr lang="en-US" sz="2200" dirty="0"/>
              <a:t>, </a:t>
            </a:r>
            <a:r>
              <a:rPr lang="en-US" sz="2200" dirty="0" err="1"/>
              <a:t>sebaliknya</a:t>
            </a:r>
            <a:r>
              <a:rPr lang="en-US" sz="2200" dirty="0"/>
              <a:t> orang yang </a:t>
            </a:r>
            <a:r>
              <a:rPr lang="en-US" sz="2200" dirty="0" err="1"/>
              <a:t>demokratis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mungkin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dia</a:t>
            </a:r>
            <a:r>
              <a:rPr lang="en-US" sz="2200" dirty="0"/>
              <a:t> </a:t>
            </a:r>
            <a:r>
              <a:rPr lang="en-US" sz="2200" dirty="0" err="1"/>
              <a:t>seorang</a:t>
            </a:r>
            <a:r>
              <a:rPr lang="en-US" sz="2200" dirty="0"/>
              <a:t> </a:t>
            </a:r>
            <a:r>
              <a:rPr lang="en-US" sz="2200" dirty="0" err="1"/>
              <a:t>pemperhati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. </a:t>
            </a:r>
            <a:r>
              <a:rPr lang="en-US" sz="2200" dirty="0" err="1"/>
              <a:t>Pemperhati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</a:t>
            </a:r>
            <a:r>
              <a:rPr lang="en-US" sz="2200" dirty="0" err="1"/>
              <a:t>multikulturalisme</a:t>
            </a:r>
            <a:r>
              <a:rPr lang="en-US" sz="2200" dirty="0"/>
              <a:t>, </a:t>
            </a:r>
            <a:r>
              <a:rPr lang="en-US" sz="2200" dirty="0" err="1"/>
              <a:t>diverivikasi</a:t>
            </a:r>
            <a:r>
              <a:rPr lang="en-US" sz="2200" dirty="0"/>
              <a:t> </a:t>
            </a:r>
            <a:r>
              <a:rPr lang="en-US" sz="2200" dirty="0" err="1"/>
              <a:t>pola</a:t>
            </a:r>
            <a:r>
              <a:rPr lang="en-US" sz="2200" dirty="0"/>
              <a:t> </a:t>
            </a:r>
            <a:r>
              <a:rPr lang="en-US" sz="2200" dirty="0" err="1"/>
              <a:t>tanam</a:t>
            </a:r>
            <a:r>
              <a:rPr lang="en-US" sz="2200" dirty="0"/>
              <a:t>, </a:t>
            </a:r>
            <a:r>
              <a:rPr lang="en-US" sz="2200" dirty="0" err="1"/>
              <a:t>diversivikasi</a:t>
            </a:r>
            <a:r>
              <a:rPr lang="en-US" sz="2200" dirty="0"/>
              <a:t> </a:t>
            </a:r>
            <a:r>
              <a:rPr lang="en-US" sz="2200" dirty="0" err="1"/>
              <a:t>pola</a:t>
            </a:r>
            <a:r>
              <a:rPr lang="en-US" sz="2200" dirty="0"/>
              <a:t> </a:t>
            </a:r>
            <a:r>
              <a:rPr lang="en-US" sz="2200" dirty="0" err="1"/>
              <a:t>makan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sebagainya</a:t>
            </a:r>
            <a:r>
              <a:rPr lang="en-US" sz="2200" dirty="0"/>
              <a:t>.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8914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base"/>
            <a:r>
              <a:rPr lang="en-US" b="1" dirty="0">
                <a:latin typeface="Arial Rounded MT Bold" panose="020F0704030504030204" pitchFamily="34" charset="0"/>
              </a:rPr>
              <a:t>9.      </a:t>
            </a:r>
            <a:r>
              <a:rPr lang="en-US" b="1" dirty="0" err="1">
                <a:latin typeface="Arial Rounded MT Bold" panose="020F0704030504030204" pitchFamily="34" charset="0"/>
              </a:rPr>
              <a:t>Prinsip</a:t>
            </a:r>
            <a:r>
              <a:rPr lang="en-US" b="1" dirty="0"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latin typeface="Arial Rounded MT Bold" panose="020F0704030504030204" pitchFamily="34" charset="0"/>
              </a:rPr>
              <a:t>integrasi</a:t>
            </a:r>
            <a:r>
              <a:rPr lang="en-US" b="1" dirty="0">
                <a:latin typeface="Arial Rounded MT Bold" panose="020F0704030504030204" pitchFamily="34" charset="0"/>
              </a:rPr>
              <a:t> moral</a:t>
            </a:r>
          </a:p>
          <a:p>
            <a:pPr fontAlgn="base"/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orang yang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orang-orang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dedikasi</a:t>
            </a:r>
            <a:r>
              <a:rPr lang="en-US" dirty="0"/>
              <a:t> moral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non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 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19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0787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sz="2400" dirty="0" err="1">
                <a:latin typeface="Swis721 Hv BT" panose="020B0804020202020204" pitchFamily="34" charset="0"/>
              </a:rPr>
              <a:t>Hadir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sebagai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respon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atas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moral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selama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ini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berlaku</a:t>
            </a:r>
            <a:r>
              <a:rPr lang="en-US" altLang="en-US" sz="2400" dirty="0">
                <a:latin typeface="Swis721 Hv BT" panose="020B0804020202020204" pitchFamily="34" charset="0"/>
              </a:rPr>
              <a:t>, yang </a:t>
            </a:r>
            <a:r>
              <a:rPr lang="en-US" altLang="en-US" sz="2400" dirty="0" err="1">
                <a:latin typeface="Swis721 Hv BT" panose="020B0804020202020204" pitchFamily="34" charset="0"/>
              </a:rPr>
              <a:t>dirasa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lebih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mementingkan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hubungan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antar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mengabaikan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hubungan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antara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mahluk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hidup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bukan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Mahluk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bukan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, </a:t>
            </a:r>
            <a:r>
              <a:rPr lang="en-US" altLang="en-US" sz="2400" dirty="0" err="1">
                <a:latin typeface="Swis721 Hv BT" panose="020B0804020202020204" pitchFamily="34" charset="0"/>
              </a:rPr>
              <a:t>kendati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bukan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pelaku</a:t>
            </a:r>
            <a:r>
              <a:rPr lang="en-US" altLang="en-US" sz="2400" dirty="0">
                <a:latin typeface="Swis721 Hv BT" panose="020B0804020202020204" pitchFamily="34" charset="0"/>
              </a:rPr>
              <a:t> moral (moral agents) </a:t>
            </a:r>
            <a:r>
              <a:rPr lang="en-US" altLang="en-US" sz="2400" dirty="0" err="1">
                <a:latin typeface="Swis721 Hv BT" panose="020B0804020202020204" pitchFamily="34" charset="0"/>
              </a:rPr>
              <a:t>melainkan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dipandang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sebagai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subyek</a:t>
            </a:r>
            <a:r>
              <a:rPr lang="en-US" altLang="en-US" sz="2400" dirty="0">
                <a:latin typeface="Swis721 Hv BT" panose="020B0804020202020204" pitchFamily="34" charset="0"/>
              </a:rPr>
              <a:t> moral (moral subjects), </a:t>
            </a:r>
            <a:r>
              <a:rPr lang="en-US" altLang="en-US" sz="2400" dirty="0" err="1">
                <a:latin typeface="Swis721 Hv BT" panose="020B0804020202020204" pitchFamily="34" charset="0"/>
              </a:rPr>
              <a:t>sehingga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pantas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menjadi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perhatian</a:t>
            </a:r>
            <a:r>
              <a:rPr lang="en-US" altLang="en-US" sz="2400" dirty="0">
                <a:latin typeface="Swis721 Hv BT" panose="020B0804020202020204" pitchFamily="34" charset="0"/>
              </a:rPr>
              <a:t> moral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0332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KEHATI, 2017, </a:t>
            </a:r>
            <a:r>
              <a:rPr lang="en-US" b="1" dirty="0" err="1" smtClean="0"/>
              <a:t>Prinsip</a:t>
            </a:r>
            <a:r>
              <a:rPr lang="en-US" b="1" dirty="0" smtClean="0"/>
              <a:t> </a:t>
            </a:r>
            <a:r>
              <a:rPr lang="en-US" b="1" dirty="0" err="1"/>
              <a:t>Etika</a:t>
            </a:r>
            <a:r>
              <a:rPr lang="en-US" b="1" dirty="0"/>
              <a:t> </a:t>
            </a:r>
            <a:r>
              <a:rPr lang="en-US" b="1" dirty="0" err="1" smtClean="0"/>
              <a:t>Lingkungan</a:t>
            </a:r>
            <a:r>
              <a:rPr lang="en-US" b="1" dirty="0" smtClean="0"/>
              <a:t>, </a:t>
            </a:r>
            <a:r>
              <a:rPr lang="en-US" b="1" dirty="0" err="1" smtClean="0"/>
              <a:t>alamat</a:t>
            </a:r>
            <a:r>
              <a:rPr lang="en-US" b="1" dirty="0"/>
              <a:t> web : </a:t>
            </a:r>
            <a:r>
              <a:rPr lang="en-US" b="1" dirty="0">
                <a:hlinkClick r:id="rId2"/>
              </a:rPr>
              <a:t>https://biodiversitywarriors.kehati.or.id/artikel/prinsip-etika-lingkungan/?</a:t>
            </a:r>
            <a:r>
              <a:rPr lang="en-US" b="1" dirty="0" smtClean="0">
                <a:hlinkClick r:id="rId2"/>
              </a:rPr>
              <a:t>lang=en</a:t>
            </a:r>
            <a:endParaRPr lang="en-US" b="1" dirty="0" smtClean="0"/>
          </a:p>
          <a:p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Zunariyah</a:t>
            </a:r>
            <a:r>
              <a:rPr lang="en-US" dirty="0" smtClean="0"/>
              <a:t>,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 smtClean="0"/>
              <a:t>alamat</a:t>
            </a:r>
            <a:r>
              <a:rPr lang="en-US" dirty="0" smtClean="0"/>
              <a:t> web 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  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blog.ub.ac.id/iroel/files/2013/03/Etika-Lingkungan-Hidup.ppt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20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8446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 smtClean="0">
              <a:latin typeface="Blackadder ITC" panose="04020505051007020D02" pitchFamily="82" charset="0"/>
            </a:endParaRPr>
          </a:p>
          <a:p>
            <a:pPr algn="ctr"/>
            <a:endParaRPr lang="en-US" sz="4000" dirty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en-US" sz="4000" dirty="0" err="1" smtClean="0">
                <a:latin typeface="Blackadder ITC" panose="04020505051007020D02" pitchFamily="82" charset="0"/>
              </a:rPr>
              <a:t>Trimakasih</a:t>
            </a:r>
            <a:endParaRPr lang="en-US" sz="4000" dirty="0">
              <a:latin typeface="Blackadder ITC" panose="04020505051007020D02" pitchFamily="82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21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003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>
                <a:latin typeface="Swis721 Hv BT" panose="020B0804020202020204" pitchFamily="34" charset="0"/>
              </a:rPr>
              <a:t>Kesalahan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terbesar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semua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sejauh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ini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adalah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etika-etika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tersebut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hanya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berbicara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mengenai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hubungan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antara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dengan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Dalam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perkembangan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selanjutnya</a:t>
            </a:r>
            <a:r>
              <a:rPr lang="en-US" altLang="en-US" sz="2400" dirty="0">
                <a:latin typeface="Swis721 Hv BT" panose="020B0804020202020204" pitchFamily="34" charset="0"/>
              </a:rPr>
              <a:t>, </a:t>
            </a:r>
            <a:r>
              <a:rPr lang="en-US" altLang="en-US" sz="2400" dirty="0" err="1">
                <a:latin typeface="Swis721 Hv BT" panose="020B0804020202020204" pitchFamily="34" charset="0"/>
              </a:rPr>
              <a:t>etika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lingkungan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hidup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menuntut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adanya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perluasan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cara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pandang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perilaku</a:t>
            </a:r>
            <a:r>
              <a:rPr lang="en-US" altLang="en-US" sz="2400" dirty="0">
                <a:latin typeface="Swis721 Hv BT" panose="020B0804020202020204" pitchFamily="34" charset="0"/>
              </a:rPr>
              <a:t> moral </a:t>
            </a:r>
            <a:r>
              <a:rPr lang="en-US" altLang="en-US" sz="2400" dirty="0" err="1">
                <a:latin typeface="Swis721 Hv BT" panose="020B0804020202020204" pitchFamily="34" charset="0"/>
              </a:rPr>
              <a:t>manusia</a:t>
            </a:r>
            <a:r>
              <a:rPr lang="en-US" altLang="en-US" sz="2400" dirty="0">
                <a:latin typeface="Swis721 Hv BT" panose="020B0804020202020204" pitchFamily="34" charset="0"/>
              </a:rPr>
              <a:t>.</a:t>
            </a:r>
          </a:p>
          <a:p>
            <a:r>
              <a:rPr lang="en-US" altLang="en-US" sz="2400" dirty="0" err="1">
                <a:latin typeface="Swis721 Hv BT" panose="020B0804020202020204" pitchFamily="34" charset="0"/>
              </a:rPr>
              <a:t>Yaitu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dengan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memasukkan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lingkungan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atau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alam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semesta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sebagai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bagian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dari</a:t>
            </a:r>
            <a:r>
              <a:rPr lang="en-US" altLang="en-US" sz="2400" dirty="0">
                <a:latin typeface="Swis721 Hv BT" panose="020B0804020202020204" pitchFamily="34" charset="0"/>
              </a:rPr>
              <a:t> </a:t>
            </a:r>
            <a:r>
              <a:rPr lang="en-US" altLang="en-US" sz="2400" dirty="0" err="1">
                <a:latin typeface="Swis721 Hv BT" panose="020B0804020202020204" pitchFamily="34" charset="0"/>
              </a:rPr>
              <a:t>komunitas</a:t>
            </a:r>
            <a:r>
              <a:rPr lang="en-US" altLang="en-US" sz="2400" dirty="0">
                <a:latin typeface="Swis721 Hv BT" panose="020B0804020202020204" pitchFamily="34" charset="0"/>
              </a:rPr>
              <a:t> moral</a:t>
            </a:r>
          </a:p>
          <a:p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7772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Apa</a:t>
            </a:r>
            <a:r>
              <a:rPr lang="en-US" altLang="id-ID" dirty="0"/>
              <a:t> </a:t>
            </a:r>
            <a:r>
              <a:rPr lang="en-US" altLang="id-ID" dirty="0" err="1"/>
              <a:t>itu</a:t>
            </a:r>
            <a:r>
              <a:rPr lang="en-US" altLang="id-ID" dirty="0"/>
              <a:t> </a:t>
            </a:r>
            <a:r>
              <a:rPr lang="en-US" altLang="id-ID" dirty="0" err="1"/>
              <a:t>Etika</a:t>
            </a:r>
            <a:r>
              <a:rPr lang="en-US" altLang="id-ID" dirty="0"/>
              <a:t> </a:t>
            </a:r>
            <a:r>
              <a:rPr lang="en-US" altLang="id-ID" dirty="0" err="1"/>
              <a:t>Lingkungan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Etika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hidup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pada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hakekatnya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membicarakan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mengenai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norma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kaidah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moral yang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mengatur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perilaku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berhubungan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alam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serta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nilai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prinsip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moral yang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menjiwai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perilaku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berhubungan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dirty="0"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  <a:cs typeface="Times New Roman" panose="02020603050405020304" pitchFamily="18" charset="0"/>
              </a:rPr>
              <a:t>alam</a:t>
            </a:r>
            <a:endParaRPr lang="en-US" altLang="id-ID" sz="2400" dirty="0">
              <a:latin typeface="Swis721 Hv BT" panose="020B08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287022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d-ID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iartikan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dasar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moralitas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pedoman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bagi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atau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masyarakat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berperilaku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atau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memilih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tindakan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baik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menghadapi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menyikapi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segala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sesuatu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berkaitan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kesatuan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pendukung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kelangsungan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perikehidupan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kesejahteraan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umat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serta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makhluk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hidup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dirty="0" err="1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lainnya</a:t>
            </a:r>
            <a:r>
              <a:rPr lang="en-US" altLang="id-ID" sz="2400" dirty="0">
                <a:solidFill>
                  <a:srgbClr val="333333"/>
                </a:solidFill>
                <a:latin typeface="Swis721 Hv BT" panose="020B08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3937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/>
              <a:t>Penyebab </a:t>
            </a:r>
            <a:r>
              <a:rPr lang="en-US" altLang="id-ID" dirty="0" err="1"/>
              <a:t>Krisis</a:t>
            </a:r>
            <a:r>
              <a:rPr lang="en-US" altLang="id-ID" dirty="0"/>
              <a:t> </a:t>
            </a:r>
            <a:r>
              <a:rPr lang="en-US" altLang="id-ID" dirty="0" err="1"/>
              <a:t>Ekologi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id-ID" dirty="0"/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Berakar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 smtClean="0">
                <a:latin typeface="Swis721 Hv BT" panose="020B0804020202020204" pitchFamily="34" charset="0"/>
              </a:rPr>
              <a:t>dari</a:t>
            </a: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 smtClean="0">
                <a:latin typeface="Swis721 Hv BT" panose="020B0804020202020204" pitchFamily="34" charset="0"/>
              </a:rPr>
              <a:t>krisis</a:t>
            </a: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etika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atau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krisis</a:t>
            </a:r>
            <a:r>
              <a:rPr lang="en-US" altLang="id-ID" sz="2400" dirty="0">
                <a:latin typeface="Swis721 Hv BT" panose="020B0804020202020204" pitchFamily="34" charset="0"/>
              </a:rPr>
              <a:t> moral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 smtClean="0">
                <a:latin typeface="Swis721 Hv BT" panose="020B0804020202020204" pitchFamily="34" charset="0"/>
              </a:rPr>
              <a:t>Eksploitasi</a:t>
            </a: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Sumber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Daya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Alam</a:t>
            </a:r>
            <a:endParaRPr lang="en-US" altLang="id-ID" sz="2400" dirty="0">
              <a:latin typeface="Swis721 Hv BT" panose="020B08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 smtClean="0">
                <a:latin typeface="Swis721 Hv BT" panose="020B0804020202020204" pitchFamily="34" charset="0"/>
              </a:rPr>
              <a:t>Mencemari</a:t>
            </a: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Alam</a:t>
            </a:r>
            <a:endParaRPr lang="en-US" altLang="id-ID" sz="2400" dirty="0">
              <a:latin typeface="Swis721 Hv BT" panose="020B08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Penurunan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secara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drastis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kualitas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sumber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daya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alam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 smtClean="0">
                <a:latin typeface="Swis721 Hv BT" panose="020B0804020202020204" pitchFamily="34" charset="0"/>
              </a:rPr>
              <a:t>Lenyapnya</a:t>
            </a:r>
            <a:r>
              <a:rPr lang="en-US" altLang="id-ID" sz="2400" dirty="0" smtClean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sebagian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spesies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dari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muka</a:t>
            </a:r>
            <a:r>
              <a:rPr lang="en-US" altLang="id-ID" sz="2400" dirty="0">
                <a:latin typeface="Swis721 Hv BT" panose="020B0804020202020204" pitchFamily="34" charset="0"/>
              </a:rPr>
              <a:t> </a:t>
            </a:r>
            <a:r>
              <a:rPr lang="en-US" altLang="id-ID" sz="2400" dirty="0" err="1">
                <a:latin typeface="Swis721 Hv BT" panose="020B0804020202020204" pitchFamily="34" charset="0"/>
              </a:rPr>
              <a:t>bumi</a:t>
            </a:r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3779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Aliran-aliran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7</a:t>
            </a:fld>
            <a:endParaRPr lang="en-US" noProof="0" dirty="0"/>
          </a:p>
        </p:txBody>
      </p:sp>
      <p:pic>
        <p:nvPicPr>
          <p:cNvPr id="7" name="Content Placeholder 6" descr="02-04Figure_L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4"/>
          <a:stretch>
            <a:fillRect/>
          </a:stretch>
        </p:blipFill>
        <p:spPr bwMode="auto">
          <a:xfrm>
            <a:off x="2999656" y="2097692"/>
            <a:ext cx="6043276" cy="4594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77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Antroposentrisme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sz="2400" dirty="0">
                <a:latin typeface="Swis721 Hv BT" panose="020B0804020202020204" pitchFamily="34" charset="0"/>
              </a:rPr>
              <a:t>Teori etika lingkungan yang memandang manusia sebagai pusat dari sistem alam semesta.</a:t>
            </a:r>
          </a:p>
          <a:p>
            <a:pPr>
              <a:lnSpc>
                <a:spcPct val="80000"/>
              </a:lnSpc>
            </a:pPr>
            <a:r>
              <a:rPr lang="sv-SE" altLang="en-US" sz="2400" dirty="0">
                <a:latin typeface="Swis721 Hv BT" panose="020B0804020202020204" pitchFamily="34" charset="0"/>
              </a:rPr>
              <a:t>Manusia dan kepentingannya dianggap yang paling menentukan dalam tatanan ekosistem dan dalam kebijakan yang diambil dalam kaitan dengan alam, baik secara langsung atau tidak </a:t>
            </a:r>
            <a:r>
              <a:rPr lang="sv-SE" altLang="en-US" sz="2400" dirty="0" smtClean="0">
                <a:latin typeface="Swis721 Hv BT" panose="020B0804020202020204" pitchFamily="34" charset="0"/>
              </a:rPr>
              <a:t>langsung</a:t>
            </a:r>
            <a:r>
              <a:rPr lang="sv-SE" altLang="en-US" sz="2400" dirty="0">
                <a:latin typeface="Swis721 Hv BT" panose="020B0804020202020204" pitchFamily="34" charset="0"/>
              </a:rPr>
              <a:t>.</a:t>
            </a:r>
            <a:endParaRPr lang="it-IT" altLang="en-US" sz="2400" dirty="0">
              <a:latin typeface="Swis721 Hv BT" panose="020B08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it-IT" altLang="en-US" sz="2400" dirty="0">
                <a:latin typeface="Swis721 Hv BT" panose="020B0804020202020204" pitchFamily="34" charset="0"/>
              </a:rPr>
              <a:t>Nilai tertinggi adalah manusia dan kepentingannya.</a:t>
            </a:r>
          </a:p>
          <a:p>
            <a:pPr>
              <a:lnSpc>
                <a:spcPct val="80000"/>
              </a:lnSpc>
            </a:pPr>
            <a:r>
              <a:rPr lang="it-IT" altLang="en-US" sz="2400" dirty="0">
                <a:latin typeface="Swis721 Hv BT" panose="020B0804020202020204" pitchFamily="34" charset="0"/>
              </a:rPr>
              <a:t>Hanya manusia yang mempunyai nilai dan mendapat perhatian</a:t>
            </a:r>
          </a:p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8665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Antroposentrisme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altLang="en-US" sz="2400" dirty="0">
                <a:latin typeface="Swis721 Hv BT" panose="020B0804020202020204" pitchFamily="34" charset="0"/>
              </a:rPr>
              <a:t>Segala sesuatu yang lain di alam semesta ini hanya akan mendapat nilai dan perhatian sejauh menunjang dan demi kepentingan manusia.</a:t>
            </a:r>
          </a:p>
          <a:p>
            <a:r>
              <a:rPr lang="it-IT" altLang="en-US" sz="2400" dirty="0">
                <a:latin typeface="Swis721 Hv BT" panose="020B0804020202020204" pitchFamily="34" charset="0"/>
              </a:rPr>
              <a:t>Oleh karenanya alam pun hanya dilihat sebagai obyek, alat dan sarana bagi pemenuhan kebutuhan dan kepentingan manusia.</a:t>
            </a:r>
            <a:endParaRPr lang="fi-FI" altLang="en-US" sz="2400" dirty="0">
              <a:latin typeface="Swis721 Hv BT" panose="020B0804020202020204" pitchFamily="34" charset="0"/>
            </a:endParaRPr>
          </a:p>
          <a:p>
            <a:r>
              <a:rPr lang="fi-FI" altLang="en-US" sz="2400" dirty="0">
                <a:latin typeface="Swis721 Hv BT" panose="020B0804020202020204" pitchFamily="34" charset="0"/>
              </a:rPr>
              <a:t>Alam hanya alat bagi pencapaian tujuan manusia. </a:t>
            </a:r>
            <a:r>
              <a:rPr lang="it-IT" altLang="en-US" sz="2400" dirty="0">
                <a:latin typeface="Swis721 Hv BT" panose="020B0804020202020204" pitchFamily="34" charset="0"/>
              </a:rPr>
              <a:t>Alam tidak mempunyai nilai pada dirinya sendiri</a:t>
            </a:r>
            <a:endParaRPr lang="en-US" sz="2400" dirty="0">
              <a:latin typeface="Swis721 Hv BT" panose="020B08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noProof="0" smtClean="0"/>
              <a:pPr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34323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86D9CC-0D9D-4BFE-B3F3-26F480BF8C8A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0</TotalTime>
  <Words>948</Words>
  <Application>Microsoft Office PowerPoint</Application>
  <PresentationFormat>Widescreen</PresentationFormat>
  <Paragraphs>106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Rounded MT Bold</vt:lpstr>
      <vt:lpstr>Blackadder ITC</vt:lpstr>
      <vt:lpstr>Swis721 Hv BT</vt:lpstr>
      <vt:lpstr>Times New Roman</vt:lpstr>
      <vt:lpstr>Tw Cen MT</vt:lpstr>
      <vt:lpstr>Tw Cen MT Condensed</vt:lpstr>
      <vt:lpstr>Wingdings</vt:lpstr>
      <vt:lpstr>Wingdings 3</vt:lpstr>
      <vt:lpstr>ModernClassicBlock-3</vt:lpstr>
      <vt:lpstr>Etika Lingkungan</vt:lpstr>
      <vt:lpstr>Latar Belakang</vt:lpstr>
      <vt:lpstr>PowerPoint Presentation</vt:lpstr>
      <vt:lpstr>Apa itu Etika Lingkungan</vt:lpstr>
      <vt:lpstr>PowerPoint Presentation</vt:lpstr>
      <vt:lpstr>Penyebab Krisis Ekologi</vt:lpstr>
      <vt:lpstr>Aliran-aliran etika lingkungan</vt:lpstr>
      <vt:lpstr>Antroposentrisme</vt:lpstr>
      <vt:lpstr>Antroposentrisme</vt:lpstr>
      <vt:lpstr>biosentrisme</vt:lpstr>
      <vt:lpstr>Prinsip biosentrisme</vt:lpstr>
      <vt:lpstr>ekosentrisme</vt:lpstr>
      <vt:lpstr>ekosentrisme</vt:lpstr>
      <vt:lpstr>Aliran-aliran lainnya</vt:lpstr>
      <vt:lpstr>Prinsip-prinsip etika lingkungan</vt:lpstr>
      <vt:lpstr>Prinsip-prinsip etika lingkungan</vt:lpstr>
      <vt:lpstr>PowerPoint Presentation</vt:lpstr>
      <vt:lpstr>PowerPoint Presentation</vt:lpstr>
      <vt:lpstr>PowerPoint Presentation</vt:lpstr>
      <vt:lpstr>Daftar Pustaka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2020-12-09T13:04:51Z</dcterms:created>
  <dcterms:modified xsi:type="dcterms:W3CDTF">2021-11-02T23:18:50Z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