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autoCompressPictures="0">
  <p:sldMasterIdLst>
    <p:sldMasterId id="2147483954" r:id="rId4"/>
  </p:sldMasterIdLst>
  <p:notesMasterIdLst>
    <p:notesMasterId r:id="rId26"/>
  </p:notesMasterIdLst>
  <p:handoutMasterIdLst>
    <p:handoutMasterId r:id="rId27"/>
  </p:handoutMasterIdLst>
  <p:sldIdLst>
    <p:sldId id="261" r:id="rId5"/>
    <p:sldId id="316" r:id="rId6"/>
    <p:sldId id="318" r:id="rId7"/>
    <p:sldId id="317" r:id="rId8"/>
    <p:sldId id="314" r:id="rId9"/>
    <p:sldId id="315" r:id="rId10"/>
    <p:sldId id="319" r:id="rId11"/>
    <p:sldId id="320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EE"/>
    <a:srgbClr val="87175F"/>
    <a:srgbClr val="EEC621"/>
    <a:srgbClr val="E58C09"/>
    <a:srgbClr val="43467B"/>
    <a:srgbClr val="AEA422"/>
    <a:srgbClr val="F69E1D"/>
    <a:srgbClr val="E19E6B"/>
    <a:srgbClr val="75503A"/>
    <a:srgbClr val="DDB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034" autoAdjust="0"/>
  </p:normalViewPr>
  <p:slideViewPr>
    <p:cSldViewPr>
      <p:cViewPr varScale="1">
        <p:scale>
          <a:sx n="84" d="100"/>
          <a:sy n="84" d="100"/>
        </p:scale>
        <p:origin x="581" y="82"/>
      </p:cViewPr>
      <p:guideLst/>
    </p:cSldViewPr>
  </p:slideViewPr>
  <p:outlineViewPr>
    <p:cViewPr>
      <p:scale>
        <a:sx n="33" d="100"/>
        <a:sy n="33" d="100"/>
      </p:scale>
      <p:origin x="0" y="-208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3187" y="3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33E32-5603-440A-ACDD-7442C88C5FED}" type="datetimeFigureOut">
              <a:rPr lang="en-US" smtClean="0">
                <a:latin typeface="Tw Cen MT" panose="020B0602020104020603" pitchFamily="34" charset="0"/>
              </a:rPr>
              <a:t>11/3/2021</a:t>
            </a:fld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Tw Cen MT" panose="020B0602020104020603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B1589-0F8A-400D-AEF4-57688446A2F5}" type="slidenum">
              <a:rPr lang="en-US" smtClean="0">
                <a:latin typeface="Tw Cen MT" panose="020B0602020104020603" pitchFamily="34" charset="0"/>
              </a:rPr>
              <a:t>‹#›</a:t>
            </a:fld>
            <a:endParaRPr lang="en-US" dirty="0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AF4A386A-BFE4-4655-9801-CBB04655F27A}" type="datetimeFigureOut">
              <a:rPr lang="en-US" noProof="0" smtClean="0"/>
              <a:pPr/>
              <a:t>11/3/2021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fld id="{DAE5FABD-26C8-4F74-B1E3-45BC91BC9D7B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E5FABD-26C8-4F74-B1E3-45BC91BC9D7B}" type="slidenum">
              <a:rPr lang="en-US" noProof="0" smtClean="0"/>
              <a:pPr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715780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sea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Blue_Triangle patch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noProof="0" smtClean="0"/>
              <a:t>Click to edit Master subtitle style</a:t>
            </a:r>
            <a:endParaRPr lang="en-US" noProof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Image_Top shape whit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2667000"/>
            <a:ext cx="5775960" cy="3660648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horizontal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709677"/>
            <a:ext cx="11094717" cy="1500876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53200" y="2667001"/>
            <a:ext cx="5090157" cy="3543552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617492"/>
            <a:ext cx="9890759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1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446520" y="4617492"/>
            <a:ext cx="5212080" cy="1527048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alf Image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Image Multiple images Title Two column Content and 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ith Top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Important Content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4" name="Text Placeholder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noProof="0"/>
              <a:t>Important Content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27803" y="4021648"/>
            <a:ext cx="5090157" cy="1884265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424732"/>
          </a:xfrm>
          <a:noFill/>
        </p:spPr>
        <p:txBody>
          <a:bodyPr wrap="square" lIns="91440" rIns="9144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ubtitle Content and half Image_Top shap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35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168640" y="4021648"/>
            <a:ext cx="3474720" cy="1884265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2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anchor="ctr">
            <a:noAutofit/>
          </a:bodyPr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846999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/>
          <a:lstStyle>
            <a:lvl1pPr>
              <a:defRPr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4980335"/>
            <a:ext cx="3810000" cy="424732"/>
          </a:xfrm>
          <a:noFill/>
        </p:spPr>
        <p:txBody>
          <a:bodyPr wrap="square" lIns="91440" rIns="9144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Icon Content 3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20" name="Content Placeholder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en-US" noProof="0"/>
              <a:t>Description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Icon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1</a:t>
            </a:r>
          </a:p>
        </p:txBody>
      </p:sp>
      <p:sp>
        <p:nvSpPr>
          <p:cNvPr id="30" name="Picture Placeholder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2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 3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icture Placeholder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Picture Placeholder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7" name="Picture Placeholder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Picture Placeholder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3" name="Picture Placeholder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7" name="Text Placeholder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_Deep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_Org Chart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ADD TEXT 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28" name="Picture Placeholder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31" name="Picture Placeholder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1" name="Picture Placeholder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3" name="Text Placeholder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4" name="Picture Placeholder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5" name="Text Placeholder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  <p:sp>
        <p:nvSpPr>
          <p:cNvPr id="47" name="Picture Placeholder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48" name="Text Placeholder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49" name="Text Placeholder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noProof="0"/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ide patch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Caption Content_Oran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6" name="Text Placeholder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_DeepYellow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/>
            <a:r>
              <a:rPr lang="en-US" noProof="0"/>
              <a:t>I</a:t>
            </a: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noProof="0"/>
              <a:t>I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/>
            <a:endParaRPr lang="en-US" noProof="0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7" name="Text Placeholder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0" name="Text Placeholder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-Thank you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dirty="0"/>
              <a:t>THANK </a:t>
            </a:r>
            <a:r>
              <a:rPr lang="en-US" dirty="0" err="1"/>
              <a:t>yOU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anchor="ctr">
            <a:normAutofit/>
          </a:bodyPr>
          <a:lstStyle>
            <a:lvl1pPr algn="ct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/>
            <a:r>
              <a:rPr lang="en-US" dirty="0"/>
              <a:t>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Emphasis-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288693" cy="3660648"/>
          </a:xfrm>
        </p:spPr>
        <p:txBody>
          <a:bodyPr lIns="91440" rIns="9144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424732"/>
          </a:xfrm>
          <a:solidFill>
            <a:schemeClr val="accent1"/>
          </a:solidFill>
        </p:spPr>
        <p:txBody>
          <a:bodyPr wrap="square" lIns="640080" rIns="9144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Add additional text 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ub.ac.id/iroel/files/2013/03/Etika-Lingkungan-Hidup.ppt" TargetMode="External"/><Relationship Id="rId2" Type="http://schemas.openxmlformats.org/officeDocument/2006/relationships/hyperlink" Target="https://biodiversitywarriors.kehati.or.id/artikel/prinsip-etika-lingkungan/?lang=en" TargetMode="Externa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09890287-4DB6-4C87-AEAF-17E9594F40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13" b="7813"/>
          <a:stretch>
            <a:fillRect/>
          </a:stretch>
        </p:blipFill>
        <p:spPr/>
      </p:pic>
      <p:sp>
        <p:nvSpPr>
          <p:cNvPr id="285" name="Text Placeholder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86" name="Text Placeholder 285">
            <a:extLst>
              <a:ext uri="{FF2B5EF4-FFF2-40B4-BE49-F238E27FC236}">
                <a16:creationId xmlns:a16="http://schemas.microsoft.com/office/drawing/2014/main" id="{9626180B-FF05-48CF-BFB3-C95C9B5DAB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933031D-018B-489E-B613-2113C1CD23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606F8B2E-A7F5-4413-BEED-BFF7C3D9FF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1784" y="3680270"/>
            <a:ext cx="4072586" cy="1463040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Swis721 Hv BT" panose="020B0804020202020204" pitchFamily="34" charset="0"/>
              </a:rPr>
              <a:t>Arif Surtono</a:t>
            </a:r>
            <a:endParaRPr lang="en-US" sz="2800" dirty="0">
              <a:latin typeface="Swis721 Hv BT" panose="020B08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biosentrisme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en-US" sz="2400" dirty="0" err="1">
                <a:latin typeface="Swis721 Hv BT" panose="020B0804020202020204" pitchFamily="34" charset="0"/>
              </a:rPr>
              <a:t>Tidak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benar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bahwa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hanya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 yang </a:t>
            </a:r>
            <a:r>
              <a:rPr lang="en-US" altLang="en-US" sz="2400" dirty="0" err="1">
                <a:latin typeface="Swis721 Hv BT" panose="020B0804020202020204" pitchFamily="34" charset="0"/>
              </a:rPr>
              <a:t>mempunyai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nilai</a:t>
            </a:r>
            <a:r>
              <a:rPr lang="en-US" altLang="en-US" sz="2400" dirty="0">
                <a:latin typeface="Swis721 Hv BT" panose="020B0804020202020204" pitchFamily="34" charset="0"/>
              </a:rPr>
              <a:t>, </a:t>
            </a:r>
            <a:r>
              <a:rPr lang="en-US" altLang="en-US" sz="2400" dirty="0" err="1">
                <a:latin typeface="Swis721 Hv BT" panose="020B0804020202020204" pitchFamily="34" charset="0"/>
              </a:rPr>
              <a:t>alam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juga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mempunyai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nilai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pada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dirinya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sendiri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smtClean="0">
                <a:latin typeface="Swis721 Hv BT" panose="020B0804020202020204" pitchFamily="34" charset="0"/>
              </a:rPr>
              <a:t>yang </a:t>
            </a:r>
            <a:r>
              <a:rPr lang="en-US" altLang="en-US" sz="2400" dirty="0" err="1" smtClean="0">
                <a:latin typeface="Swis721 Hv BT" panose="020B0804020202020204" pitchFamily="34" charset="0"/>
              </a:rPr>
              <a:t>lepas</a:t>
            </a:r>
            <a:r>
              <a:rPr lang="en-US" altLang="en-US" sz="2400" dirty="0" smtClean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dari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kepentingan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.</a:t>
            </a: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Menganggap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setiap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kehidupan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makhluk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hidup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mempunyai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nilai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berharga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pada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dirinya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sendiri</a:t>
            </a:r>
            <a:r>
              <a:rPr lang="en-US" altLang="en-US" sz="2400" dirty="0">
                <a:latin typeface="Swis721 Hv BT" panose="020B0804020202020204" pitchFamily="34" charset="0"/>
              </a:rPr>
              <a:t>.</a:t>
            </a: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mempunyai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kewajiban</a:t>
            </a:r>
            <a:r>
              <a:rPr lang="en-US" altLang="en-US" sz="2400" dirty="0">
                <a:latin typeface="Swis721 Hv BT" panose="020B0804020202020204" pitchFamily="34" charset="0"/>
              </a:rPr>
              <a:t> moral </a:t>
            </a:r>
            <a:r>
              <a:rPr lang="en-US" altLang="en-US" sz="2400" dirty="0" err="1">
                <a:latin typeface="Swis721 Hv BT" panose="020B0804020202020204" pitchFamily="34" charset="0"/>
              </a:rPr>
              <a:t>terhadap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alam</a:t>
            </a:r>
            <a:r>
              <a:rPr lang="en-US" altLang="en-US" sz="2400" dirty="0">
                <a:latin typeface="Swis721 Hv BT" panose="020B0804020202020204" pitchFamily="34" charset="0"/>
              </a:rPr>
              <a:t>.</a:t>
            </a:r>
          </a:p>
          <a:p>
            <a:endParaRPr lang="en-US" sz="2400" dirty="0">
              <a:latin typeface="Swis721 Hv BT" panose="020B0804020202020204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22578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biosentrisme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en-US" sz="2400" dirty="0" err="1">
                <a:latin typeface="Swis721 Hv BT" panose="020B0804020202020204" pitchFamily="34" charset="0"/>
              </a:rPr>
              <a:t>Keyakinan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bahwa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adalah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anggota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dari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komunitas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kehidupan</a:t>
            </a:r>
            <a:r>
              <a:rPr lang="en-US" altLang="en-US" sz="2400" dirty="0">
                <a:latin typeface="Swis721 Hv BT" panose="020B0804020202020204" pitchFamily="34" charset="0"/>
              </a:rPr>
              <a:t> di </a:t>
            </a:r>
            <a:r>
              <a:rPr lang="en-US" altLang="en-US" sz="2400" dirty="0" err="1" smtClean="0">
                <a:latin typeface="Swis721 Hv BT" panose="020B0804020202020204" pitchFamily="34" charset="0"/>
              </a:rPr>
              <a:t>bumi</a:t>
            </a:r>
            <a:r>
              <a:rPr lang="en-US" altLang="en-US" sz="2400" dirty="0" smtClean="0">
                <a:latin typeface="Swis721 Hv BT" panose="020B0804020202020204" pitchFamily="34" charset="0"/>
              </a:rPr>
              <a:t>, </a:t>
            </a:r>
            <a:r>
              <a:rPr lang="en-US" altLang="en-US" sz="2400" dirty="0" err="1">
                <a:latin typeface="Swis721 Hv BT" panose="020B0804020202020204" pitchFamily="34" charset="0"/>
              </a:rPr>
              <a:t>sama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seperti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makhluk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hidup</a:t>
            </a:r>
            <a:r>
              <a:rPr lang="en-US" altLang="en-US" sz="2400" dirty="0">
                <a:latin typeface="Swis721 Hv BT" panose="020B0804020202020204" pitchFamily="34" charset="0"/>
              </a:rPr>
              <a:t> yang lain.</a:t>
            </a: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Spesies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bersama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spesies</a:t>
            </a:r>
            <a:r>
              <a:rPr lang="en-US" altLang="en-US" sz="2400" dirty="0">
                <a:latin typeface="Swis721 Hv BT" panose="020B0804020202020204" pitchFamily="34" charset="0"/>
              </a:rPr>
              <a:t> yang lain </a:t>
            </a:r>
            <a:r>
              <a:rPr lang="en-US" altLang="en-US" sz="2400" dirty="0" err="1">
                <a:latin typeface="Swis721 Hv BT" panose="020B0804020202020204" pitchFamily="34" charset="0"/>
              </a:rPr>
              <a:t>adalah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bagian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dari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sistem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ekosistem</a:t>
            </a:r>
            <a:r>
              <a:rPr lang="en-US" altLang="en-US" sz="2400" dirty="0">
                <a:latin typeface="Swis721 Hv BT" panose="020B0804020202020204" pitchFamily="34" charset="0"/>
              </a:rPr>
              <a:t> yang </a:t>
            </a:r>
            <a:r>
              <a:rPr lang="en-US" altLang="en-US" sz="2400" dirty="0" err="1">
                <a:latin typeface="Swis721 Hv BT" panose="020B0804020202020204" pitchFamily="34" charset="0"/>
              </a:rPr>
              <a:t>saling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tergantung</a:t>
            </a:r>
            <a:r>
              <a:rPr lang="en-US" altLang="en-US" sz="2400" dirty="0">
                <a:latin typeface="Swis721 Hv BT" panose="020B0804020202020204" pitchFamily="34" charset="0"/>
              </a:rPr>
              <a:t>.</a:t>
            </a: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Organisme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adalah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pusat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kehidupan</a:t>
            </a:r>
            <a:r>
              <a:rPr lang="en-US" altLang="en-US" sz="2400" dirty="0">
                <a:latin typeface="Swis721 Hv BT" panose="020B0804020202020204" pitchFamily="34" charset="0"/>
              </a:rPr>
              <a:t> yang </a:t>
            </a:r>
            <a:r>
              <a:rPr lang="en-US" altLang="en-US" sz="2400" dirty="0" err="1">
                <a:latin typeface="Swis721 Hv BT" panose="020B0804020202020204" pitchFamily="34" charset="0"/>
              </a:rPr>
              <a:t>mempunyai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tujuan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sendiri</a:t>
            </a:r>
            <a:r>
              <a:rPr lang="en-US" altLang="en-US" sz="2400" dirty="0">
                <a:latin typeface="Swis721 Hv BT" panose="020B0804020202020204" pitchFamily="34" charset="0"/>
              </a:rPr>
              <a:t>.</a:t>
            </a: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pada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dirinya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 smtClean="0">
                <a:latin typeface="Swis721 Hv BT" panose="020B0804020202020204" pitchFamily="34" charset="0"/>
              </a:rPr>
              <a:t>sendiri</a:t>
            </a:r>
            <a:r>
              <a:rPr lang="en-US" altLang="en-US" sz="2400" dirty="0" smtClean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tidak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lebih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unggul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daripada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mahkluk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hidup</a:t>
            </a:r>
            <a:r>
              <a:rPr lang="en-US" altLang="en-US" sz="2400" dirty="0">
                <a:latin typeface="Swis721 Hv BT" panose="020B0804020202020204" pitchFamily="34" charset="0"/>
              </a:rPr>
              <a:t> yang lain.</a:t>
            </a:r>
          </a:p>
          <a:p>
            <a:endParaRPr lang="en-US" sz="2400" dirty="0">
              <a:latin typeface="Swis721 Hv BT" panose="020B0804020202020204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35517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ekosentrisme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sv-SE" altLang="en-US" sz="2400" dirty="0">
                <a:latin typeface="Swis721 Hv BT" panose="020B0804020202020204" pitchFamily="34" charset="0"/>
              </a:rPr>
              <a:t>Ekosentrisme merupakan kelanjutan dari teori etika lingkungan biosentrisme.</a:t>
            </a:r>
            <a:endParaRPr lang="en-US" altLang="en-US" sz="2400" dirty="0">
              <a:latin typeface="Swis721 Hv BT" panose="020B0804020202020204" pitchFamily="34" charset="0"/>
            </a:endParaRP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T</a:t>
            </a:r>
            <a:r>
              <a:rPr lang="en-US" altLang="en-US" sz="2400" dirty="0" err="1" smtClean="0">
                <a:latin typeface="Swis721 Hv BT" panose="020B0804020202020204" pitchFamily="34" charset="0"/>
              </a:rPr>
              <a:t>eori</a:t>
            </a:r>
            <a:r>
              <a:rPr lang="en-US" altLang="en-US" sz="2400" dirty="0" smtClean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ini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sering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disamakan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begitu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saja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karena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terdapat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banyak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kesamaan</a:t>
            </a:r>
            <a:endParaRPr lang="en-US" altLang="en-US" sz="2400" dirty="0">
              <a:latin typeface="Swis721 Hv BT" panose="020B0804020202020204" pitchFamily="34" charset="0"/>
            </a:endParaRP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Yaitu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pada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penekanannya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atas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pendobrakan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cara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pandang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antroposentrisme</a:t>
            </a:r>
            <a:r>
              <a:rPr lang="en-US" altLang="en-US" sz="2400" dirty="0">
                <a:latin typeface="Swis721 Hv BT" panose="020B0804020202020204" pitchFamily="34" charset="0"/>
              </a:rPr>
              <a:t> yang </a:t>
            </a:r>
            <a:r>
              <a:rPr lang="en-US" altLang="en-US" sz="2400" dirty="0" err="1">
                <a:latin typeface="Swis721 Hv BT" panose="020B0804020202020204" pitchFamily="34" charset="0"/>
              </a:rPr>
              <a:t>membatasi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keberlakuan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etika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hanya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pada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komunitas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.</a:t>
            </a:r>
          </a:p>
          <a:p>
            <a:endParaRPr lang="en-US" sz="2400" dirty="0">
              <a:latin typeface="Swis721 Hv BT" panose="020B0804020202020204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02258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ekosentrisme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en-US" sz="2400" dirty="0" err="1">
                <a:latin typeface="Swis721 Hv BT" panose="020B0804020202020204" pitchFamily="34" charset="0"/>
              </a:rPr>
              <a:t>Keduanya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memperluas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keberlakuan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etika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untuk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mencakup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komunitas</a:t>
            </a:r>
            <a:r>
              <a:rPr lang="en-US" altLang="en-US" sz="2400" dirty="0">
                <a:latin typeface="Swis721 Hv BT" panose="020B0804020202020204" pitchFamily="34" charset="0"/>
              </a:rPr>
              <a:t> yang </a:t>
            </a:r>
            <a:r>
              <a:rPr lang="en-US" altLang="en-US" sz="2400" dirty="0" err="1">
                <a:latin typeface="Swis721 Hv BT" panose="020B0804020202020204" pitchFamily="34" charset="0"/>
              </a:rPr>
              <a:t>lebih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luas</a:t>
            </a:r>
            <a:r>
              <a:rPr lang="en-US" altLang="en-US" sz="2400" dirty="0">
                <a:latin typeface="Swis721 Hv BT" panose="020B0804020202020204" pitchFamily="34" charset="0"/>
              </a:rPr>
              <a:t>. </a:t>
            </a: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Pada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biosentrisme</a:t>
            </a:r>
            <a:r>
              <a:rPr lang="en-US" altLang="en-US" sz="2400" dirty="0">
                <a:latin typeface="Swis721 Hv BT" panose="020B0804020202020204" pitchFamily="34" charset="0"/>
              </a:rPr>
              <a:t>, </a:t>
            </a:r>
            <a:r>
              <a:rPr lang="en-US" altLang="en-US" sz="2400" dirty="0" err="1">
                <a:latin typeface="Swis721 Hv BT" panose="020B0804020202020204" pitchFamily="34" charset="0"/>
              </a:rPr>
              <a:t>konsep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etika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dibatasi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pada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komunitas</a:t>
            </a:r>
            <a:r>
              <a:rPr lang="en-US" altLang="en-US" sz="2400" dirty="0">
                <a:latin typeface="Swis721 Hv BT" panose="020B0804020202020204" pitchFamily="34" charset="0"/>
              </a:rPr>
              <a:t> yang </a:t>
            </a:r>
            <a:r>
              <a:rPr lang="en-US" altLang="en-US" sz="2400" dirty="0" err="1">
                <a:latin typeface="Swis721 Hv BT" panose="020B0804020202020204" pitchFamily="34" charset="0"/>
              </a:rPr>
              <a:t>hidup</a:t>
            </a:r>
            <a:r>
              <a:rPr lang="en-US" altLang="en-US" sz="2400" dirty="0">
                <a:latin typeface="Swis721 Hv BT" panose="020B0804020202020204" pitchFamily="34" charset="0"/>
              </a:rPr>
              <a:t> (</a:t>
            </a:r>
            <a:r>
              <a:rPr lang="en-US" altLang="en-US" sz="2400" dirty="0" err="1">
                <a:latin typeface="Swis721 Hv BT" panose="020B0804020202020204" pitchFamily="34" charset="0"/>
              </a:rPr>
              <a:t>biosentrism</a:t>
            </a:r>
            <a:r>
              <a:rPr lang="en-US" altLang="en-US" sz="2400" dirty="0">
                <a:latin typeface="Swis721 Hv BT" panose="020B0804020202020204" pitchFamily="34" charset="0"/>
              </a:rPr>
              <a:t>), </a:t>
            </a:r>
            <a:r>
              <a:rPr lang="en-US" altLang="en-US" sz="2400" dirty="0" err="1">
                <a:latin typeface="Swis721 Hv BT" panose="020B0804020202020204" pitchFamily="34" charset="0"/>
              </a:rPr>
              <a:t>seperti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tumbuhan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hewan</a:t>
            </a:r>
            <a:r>
              <a:rPr lang="en-US" altLang="en-US" sz="2400" dirty="0">
                <a:latin typeface="Swis721 Hv BT" panose="020B0804020202020204" pitchFamily="34" charset="0"/>
              </a:rPr>
              <a:t>. </a:t>
            </a: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Sedang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pada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ekosentrisme</a:t>
            </a:r>
            <a:r>
              <a:rPr lang="en-US" altLang="en-US" sz="2400" dirty="0">
                <a:latin typeface="Swis721 Hv BT" panose="020B0804020202020204" pitchFamily="34" charset="0"/>
              </a:rPr>
              <a:t>, </a:t>
            </a:r>
            <a:r>
              <a:rPr lang="en-US" altLang="en-US" sz="2400" dirty="0" err="1">
                <a:latin typeface="Swis721 Hv BT" panose="020B0804020202020204" pitchFamily="34" charset="0"/>
              </a:rPr>
              <a:t>pemakaian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etika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diperluas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untuk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mencakup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komunitas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ekosistem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seluruhnya</a:t>
            </a:r>
            <a:r>
              <a:rPr lang="en-US" altLang="en-US" sz="2400" dirty="0">
                <a:latin typeface="Swis721 Hv BT" panose="020B0804020202020204" pitchFamily="34" charset="0"/>
              </a:rPr>
              <a:t> (</a:t>
            </a:r>
            <a:r>
              <a:rPr lang="en-US" altLang="en-US" sz="2400" dirty="0" err="1">
                <a:latin typeface="Swis721 Hv BT" panose="020B0804020202020204" pitchFamily="34" charset="0"/>
              </a:rPr>
              <a:t>ekosentrism</a:t>
            </a:r>
            <a:r>
              <a:rPr lang="en-US" altLang="en-US" sz="2400" dirty="0">
                <a:latin typeface="Swis721 Hv BT" panose="020B0804020202020204" pitchFamily="34" charset="0"/>
              </a:rPr>
              <a:t>).</a:t>
            </a:r>
          </a:p>
          <a:p>
            <a:endParaRPr lang="en-US" sz="2400" dirty="0">
              <a:latin typeface="Swis721 Hv BT" panose="020B0804020202020204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01698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Aliran-aliran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solidFill>
            <a:srgbClr val="FFFF00"/>
          </a:solidFill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Teosentrisme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Ekofeminisme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Zoosentrisme</a:t>
            </a:r>
            <a:endParaRPr lang="en-US" dirty="0" smtClean="0"/>
          </a:p>
          <a:p>
            <a:pPr marL="0" indent="0">
              <a:buNone/>
            </a:pPr>
            <a:r>
              <a:rPr lang="en-US" sz="2400" b="1" u="sng" dirty="0" err="1" smtClean="0"/>
              <a:t>Tugas</a:t>
            </a:r>
            <a:r>
              <a:rPr lang="en-US" sz="2400" b="1" u="sng" dirty="0" smtClean="0"/>
              <a:t> </a:t>
            </a:r>
            <a:r>
              <a:rPr lang="en-US" sz="2400" b="1" u="sng" dirty="0" err="1" smtClean="0"/>
              <a:t>Anda</a:t>
            </a:r>
            <a:r>
              <a:rPr lang="en-US" sz="2400" b="1" u="sng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Carilah</a:t>
            </a:r>
            <a:r>
              <a:rPr lang="en-US" dirty="0" smtClean="0"/>
              <a:t> </a:t>
            </a:r>
            <a:r>
              <a:rPr lang="en-US" dirty="0" err="1" smtClean="0"/>
              <a:t>referensi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aliran-aliran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(Point 1, 2 </a:t>
            </a:r>
            <a:r>
              <a:rPr lang="en-US" dirty="0" err="1" smtClean="0"/>
              <a:t>dan</a:t>
            </a:r>
            <a:r>
              <a:rPr lang="en-US" dirty="0" smtClean="0"/>
              <a:t> 3 di </a:t>
            </a:r>
            <a:r>
              <a:rPr lang="en-US" dirty="0" err="1" smtClean="0"/>
              <a:t>atas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r>
              <a:rPr lang="en-US" dirty="0" err="1" smtClean="0"/>
              <a:t>Buatlah</a:t>
            </a:r>
            <a:r>
              <a:rPr lang="en-US" dirty="0" smtClean="0"/>
              <a:t> </a:t>
            </a:r>
            <a:r>
              <a:rPr lang="en-US" dirty="0" err="1" smtClean="0"/>
              <a:t>Makalahnya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file document (MS Word)</a:t>
            </a:r>
          </a:p>
          <a:p>
            <a:pPr marL="0" indent="0">
              <a:buNone/>
            </a:pPr>
            <a:r>
              <a:rPr lang="en-US" dirty="0" err="1" smtClean="0"/>
              <a:t>Minggu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</a:t>
            </a:r>
            <a:r>
              <a:rPr lang="en-US" dirty="0" err="1" smtClean="0"/>
              <a:t>dikumpulkan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link </a:t>
            </a:r>
            <a:r>
              <a:rPr lang="en-US" dirty="0" err="1" smtClean="0"/>
              <a:t>Googledrive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9382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Prinsip-prinsip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57048" y="2231886"/>
            <a:ext cx="10288693" cy="3660648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fontAlgn="base"/>
            <a:r>
              <a:rPr lang="en-US" b="1" dirty="0"/>
              <a:t>1.Prinsip </a:t>
            </a:r>
            <a:r>
              <a:rPr lang="en-US" b="1" dirty="0" err="1"/>
              <a:t>sikap</a:t>
            </a:r>
            <a:r>
              <a:rPr lang="en-US" b="1" dirty="0"/>
              <a:t> </a:t>
            </a:r>
            <a:r>
              <a:rPr lang="en-US" b="1" dirty="0" err="1"/>
              <a:t>hormat</a:t>
            </a:r>
            <a:r>
              <a:rPr lang="en-US" b="1" dirty="0"/>
              <a:t> </a:t>
            </a:r>
            <a:r>
              <a:rPr lang="en-US" b="1" dirty="0" err="1"/>
              <a:t>terhadap</a:t>
            </a:r>
            <a:r>
              <a:rPr lang="en-US" b="1" dirty="0"/>
              <a:t> </a:t>
            </a:r>
            <a:r>
              <a:rPr lang="en-US" b="1" dirty="0" err="1"/>
              <a:t>alam</a:t>
            </a:r>
            <a:r>
              <a:rPr lang="en-US" b="1" dirty="0"/>
              <a:t> (</a:t>
            </a:r>
            <a:r>
              <a:rPr lang="en-US" b="1" i="1" dirty="0"/>
              <a:t>respect for nature</a:t>
            </a:r>
            <a:r>
              <a:rPr lang="en-US" b="1" dirty="0"/>
              <a:t>)</a:t>
            </a:r>
          </a:p>
          <a:p>
            <a:pPr marL="0" indent="0" fontAlgn="base">
              <a:buNone/>
            </a:pP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kewajiban</a:t>
            </a:r>
            <a:r>
              <a:rPr lang="en-US" dirty="0"/>
              <a:t> </a:t>
            </a:r>
            <a:r>
              <a:rPr lang="en-US" dirty="0" err="1"/>
              <a:t>menghargai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, </a:t>
            </a:r>
            <a:r>
              <a:rPr lang="en-US" dirty="0" err="1"/>
              <a:t>hidup</a:t>
            </a:r>
            <a:r>
              <a:rPr lang="en-US" dirty="0"/>
              <a:t>, </a:t>
            </a:r>
            <a:r>
              <a:rPr lang="en-US" dirty="0" err="1"/>
              <a:t>tumbuh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berkembang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alamiah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penciptanya</a:t>
            </a:r>
            <a:r>
              <a:rPr lang="en-US" dirty="0"/>
              <a:t>.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merawat</a:t>
            </a:r>
            <a:r>
              <a:rPr lang="en-US" dirty="0"/>
              <a:t>, </a:t>
            </a:r>
            <a:r>
              <a:rPr lang="en-US" dirty="0" err="1"/>
              <a:t>menjaga</a:t>
            </a:r>
            <a:r>
              <a:rPr lang="en-US" dirty="0"/>
              <a:t>, </a:t>
            </a:r>
            <a:r>
              <a:rPr lang="en-US" dirty="0" err="1"/>
              <a:t>melindungi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melestarikan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beserta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isinya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diperbolehkan</a:t>
            </a:r>
            <a:r>
              <a:rPr lang="en-US" dirty="0"/>
              <a:t> </a:t>
            </a:r>
            <a:r>
              <a:rPr lang="en-US" dirty="0" err="1"/>
              <a:t>merusak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tanpa</a:t>
            </a:r>
            <a:r>
              <a:rPr lang="en-US" dirty="0"/>
              <a:t> </a:t>
            </a:r>
            <a:r>
              <a:rPr lang="en-US" dirty="0" err="1"/>
              <a:t>alasan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dibenarkan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moral.</a:t>
            </a:r>
          </a:p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https://biodiversitywarriors.kehati.or.id/artikel/prinsip-etika-lingkungan/?lang=en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15</a:t>
            </a:fld>
            <a:endParaRPr lang="en-US" noProof="0" dirty="0"/>
          </a:p>
        </p:txBody>
      </p:sp>
      <p:sp>
        <p:nvSpPr>
          <p:cNvPr id="7" name="Rectangle 6"/>
          <p:cNvSpPr/>
          <p:nvPr/>
        </p:nvSpPr>
        <p:spPr>
          <a:xfrm>
            <a:off x="548640" y="2145792"/>
            <a:ext cx="102886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Prinsip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etika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lingkungan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hidup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dirumuskan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dengan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tujuan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untuk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dapat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dipakai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sebagai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pegangan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dan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tuntutan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bagi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perilaku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manusia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dalam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berhadapan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dengan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alam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. Minimal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ada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Sembilan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prinsip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dalam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etika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lingkungan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hidup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 (Sonny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Keraf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, 2002), </a:t>
            </a:r>
            <a:r>
              <a:rPr lang="en-US" sz="2000" dirty="0" err="1">
                <a:solidFill>
                  <a:srgbClr val="212529"/>
                </a:solidFill>
                <a:latin typeface="Arial Rounded MT Bold" panose="020F0704030504030204" pitchFamily="34" charset="0"/>
              </a:rPr>
              <a:t>yaitu</a:t>
            </a:r>
            <a:r>
              <a:rPr lang="en-US" sz="2000" dirty="0">
                <a:solidFill>
                  <a:srgbClr val="212529"/>
                </a:solidFill>
                <a:latin typeface="Arial Rounded MT Bold" panose="020F0704030504030204" pitchFamily="34" charset="0"/>
              </a:rPr>
              <a:t>:</a:t>
            </a:r>
            <a:endParaRPr lang="en-US" sz="20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93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Prinsip-prinsip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lingkungan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48640" y="2667000"/>
            <a:ext cx="10731936" cy="3660648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en-US" sz="2400" dirty="0">
                <a:latin typeface="Arial Rounded MT Bold" panose="020F0704030504030204" pitchFamily="34" charset="0"/>
              </a:rPr>
              <a:t>2.     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400" b="1" dirty="0" err="1">
                <a:latin typeface="Arial Rounded MT Bold" panose="020F0704030504030204" pitchFamily="34" charset="0"/>
              </a:rPr>
              <a:t>Prinsip</a:t>
            </a:r>
            <a:r>
              <a:rPr lang="en-US" sz="2400" b="1" dirty="0">
                <a:latin typeface="Arial Rounded MT Bold" panose="020F0704030504030204" pitchFamily="34" charset="0"/>
              </a:rPr>
              <a:t> </a:t>
            </a:r>
            <a:r>
              <a:rPr lang="en-US" sz="2200" b="1" dirty="0" err="1">
                <a:latin typeface="Arial Rounded MT Bold" panose="020F0704030504030204" pitchFamily="34" charset="0"/>
              </a:rPr>
              <a:t>tanggung</a:t>
            </a:r>
            <a:r>
              <a:rPr lang="en-US" sz="2200" b="1" dirty="0">
                <a:latin typeface="Arial Rounded MT Bold" panose="020F0704030504030204" pitchFamily="34" charset="0"/>
              </a:rPr>
              <a:t> </a:t>
            </a:r>
            <a:r>
              <a:rPr lang="en-US" sz="2200" b="1" dirty="0" err="1">
                <a:latin typeface="Arial Rounded MT Bold" panose="020F0704030504030204" pitchFamily="34" charset="0"/>
              </a:rPr>
              <a:t>jawab</a:t>
            </a:r>
            <a:r>
              <a:rPr lang="en-US" sz="2200" b="1" dirty="0">
                <a:latin typeface="Arial Rounded MT Bold" panose="020F0704030504030204" pitchFamily="34" charset="0"/>
              </a:rPr>
              <a:t> (</a:t>
            </a:r>
            <a:r>
              <a:rPr lang="en-US" sz="2200" b="1" i="1" dirty="0">
                <a:latin typeface="Arial Rounded MT Bold" panose="020F0704030504030204" pitchFamily="34" charset="0"/>
              </a:rPr>
              <a:t>moral responsibility for nature</a:t>
            </a:r>
            <a:r>
              <a:rPr lang="en-US" sz="2200" b="1" dirty="0">
                <a:latin typeface="Arial Rounded MT Bold" panose="020F0704030504030204" pitchFamily="34" charset="0"/>
              </a:rPr>
              <a:t>)</a:t>
            </a:r>
          </a:p>
          <a:p>
            <a:pPr fontAlgn="base"/>
            <a:r>
              <a:rPr lang="en-US" sz="2400" dirty="0" err="1"/>
              <a:t>Sejatinya</a:t>
            </a:r>
            <a:r>
              <a:rPr lang="en-US" sz="2400" dirty="0"/>
              <a:t> </a:t>
            </a:r>
            <a:r>
              <a:rPr lang="en-US" sz="2400" dirty="0" err="1"/>
              <a:t>alam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milik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</a:t>
            </a:r>
            <a:r>
              <a:rPr lang="en-US" sz="2400" dirty="0" err="1"/>
              <a:t>bersama</a:t>
            </a:r>
            <a:r>
              <a:rPr lang="en-US" sz="2400" dirty="0"/>
              <a:t>.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alam</a:t>
            </a:r>
            <a:r>
              <a:rPr lang="en-US" sz="2400" dirty="0"/>
              <a:t> </a:t>
            </a:r>
            <a:r>
              <a:rPr lang="en-US" sz="2400" dirty="0" err="1"/>
              <a:t>dihargai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bernilai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r>
              <a:rPr lang="en-US" sz="2400" dirty="0"/>
              <a:t> rasa </a:t>
            </a:r>
            <a:r>
              <a:rPr lang="en-US" sz="2400" dirty="0" err="1"/>
              <a:t>tanggung</a:t>
            </a:r>
            <a:r>
              <a:rPr lang="en-US" sz="2400" dirty="0"/>
              <a:t> </a:t>
            </a:r>
            <a:r>
              <a:rPr lang="en-US" sz="2400" dirty="0" err="1"/>
              <a:t>jawab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sendirinya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diri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.</a:t>
            </a:r>
          </a:p>
          <a:p>
            <a:pPr fontAlgn="base"/>
            <a:r>
              <a:rPr lang="en-US" sz="2200" dirty="0">
                <a:latin typeface="Arial Rounded MT Bold" panose="020F0704030504030204" pitchFamily="34" charset="0"/>
              </a:rPr>
              <a:t>3.      </a:t>
            </a:r>
            <a:r>
              <a:rPr lang="en-US" sz="2200" b="1" dirty="0" err="1">
                <a:latin typeface="Arial Rounded MT Bold" panose="020F0704030504030204" pitchFamily="34" charset="0"/>
              </a:rPr>
              <a:t>Prinsip</a:t>
            </a:r>
            <a:r>
              <a:rPr lang="en-US" sz="2200" b="1" dirty="0">
                <a:latin typeface="Arial Rounded MT Bold" panose="020F0704030504030204" pitchFamily="34" charset="0"/>
              </a:rPr>
              <a:t> </a:t>
            </a:r>
            <a:r>
              <a:rPr lang="en-US" sz="2200" b="1" dirty="0" err="1">
                <a:latin typeface="Arial Rounded MT Bold" panose="020F0704030504030204" pitchFamily="34" charset="0"/>
              </a:rPr>
              <a:t>solidaritas</a:t>
            </a:r>
            <a:r>
              <a:rPr lang="en-US" sz="2200" b="1" dirty="0">
                <a:latin typeface="Arial Rounded MT Bold" panose="020F0704030504030204" pitchFamily="34" charset="0"/>
              </a:rPr>
              <a:t> </a:t>
            </a:r>
            <a:r>
              <a:rPr lang="en-US" sz="2200" b="1" dirty="0" err="1">
                <a:latin typeface="Arial Rounded MT Bold" panose="020F0704030504030204" pitchFamily="34" charset="0"/>
              </a:rPr>
              <a:t>kosmis</a:t>
            </a:r>
            <a:r>
              <a:rPr lang="en-US" sz="2200" b="1" dirty="0">
                <a:latin typeface="Arial Rounded MT Bold" panose="020F0704030504030204" pitchFamily="34" charset="0"/>
              </a:rPr>
              <a:t> (</a:t>
            </a:r>
            <a:r>
              <a:rPr lang="en-US" sz="2200" b="1" i="1" dirty="0">
                <a:latin typeface="Arial Rounded MT Bold" panose="020F0704030504030204" pitchFamily="34" charset="0"/>
              </a:rPr>
              <a:t>cosmic solidarity)</a:t>
            </a:r>
            <a:endParaRPr lang="en-US" sz="2200" b="1" dirty="0">
              <a:latin typeface="Arial Rounded MT Bold" panose="020F0704030504030204" pitchFamily="34" charset="0"/>
            </a:endParaRPr>
          </a:p>
          <a:p>
            <a:pPr fontAlgn="base"/>
            <a:r>
              <a:rPr lang="en-US" sz="2400" dirty="0" err="1"/>
              <a:t>Solidaritas</a:t>
            </a:r>
            <a:r>
              <a:rPr lang="en-US" sz="2400" dirty="0"/>
              <a:t> </a:t>
            </a:r>
            <a:r>
              <a:rPr lang="en-US" sz="2400" dirty="0" err="1"/>
              <a:t>kosmis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hakekatnya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sikap</a:t>
            </a:r>
            <a:r>
              <a:rPr lang="en-US" sz="2400" dirty="0"/>
              <a:t> </a:t>
            </a:r>
            <a:r>
              <a:rPr lang="en-US" sz="2400" dirty="0" err="1"/>
              <a:t>solidaritas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alam</a:t>
            </a:r>
            <a:r>
              <a:rPr lang="en-US" sz="2400" dirty="0"/>
              <a:t>. </a:t>
            </a:r>
            <a:r>
              <a:rPr lang="en-US" sz="2400" dirty="0" err="1"/>
              <a:t>Solidaritas</a:t>
            </a:r>
            <a:r>
              <a:rPr lang="en-US" sz="2400" dirty="0"/>
              <a:t> </a:t>
            </a:r>
            <a:r>
              <a:rPr lang="en-US" sz="2400" dirty="0" err="1"/>
              <a:t>kosmis</a:t>
            </a:r>
            <a:r>
              <a:rPr lang="en-US" sz="2400" dirty="0"/>
              <a:t> </a:t>
            </a:r>
            <a:r>
              <a:rPr lang="en-US" sz="2400" dirty="0" err="1"/>
              <a:t>berfungsi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mengontrol</a:t>
            </a:r>
            <a:r>
              <a:rPr lang="en-US" sz="2400" dirty="0"/>
              <a:t> </a:t>
            </a:r>
            <a:r>
              <a:rPr lang="en-US" sz="2400" dirty="0" err="1"/>
              <a:t>perilaku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batas-batas</a:t>
            </a:r>
            <a:r>
              <a:rPr lang="en-US" sz="2400" dirty="0"/>
              <a:t> </a:t>
            </a:r>
            <a:r>
              <a:rPr lang="en-US" sz="2400" dirty="0" err="1"/>
              <a:t>keseimbangan</a:t>
            </a:r>
            <a:r>
              <a:rPr lang="en-US" sz="2400" dirty="0"/>
              <a:t> </a:t>
            </a:r>
            <a:r>
              <a:rPr lang="en-US" sz="2400" dirty="0" err="1"/>
              <a:t>kosmis</a:t>
            </a:r>
            <a:r>
              <a:rPr lang="en-US" sz="2400" dirty="0"/>
              <a:t>,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mendorong</a:t>
            </a:r>
            <a:r>
              <a:rPr lang="en-US" sz="2400" dirty="0"/>
              <a:t> </a:t>
            </a:r>
            <a:r>
              <a:rPr lang="en-US" sz="2400" dirty="0" err="1"/>
              <a:t>manusia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mengambil</a:t>
            </a:r>
            <a:r>
              <a:rPr lang="en-US" sz="2400" dirty="0"/>
              <a:t> </a:t>
            </a:r>
            <a:r>
              <a:rPr lang="en-US" sz="2400" dirty="0" err="1"/>
              <a:t>kebijakan</a:t>
            </a:r>
            <a:r>
              <a:rPr lang="en-US" sz="2400" dirty="0"/>
              <a:t> yang pro </a:t>
            </a:r>
            <a:r>
              <a:rPr lang="en-US" sz="2400" dirty="0" err="1"/>
              <a:t>alam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setuju</a:t>
            </a:r>
            <a:r>
              <a:rPr lang="en-US" sz="2400" dirty="0"/>
              <a:t>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tindakan</a:t>
            </a:r>
            <a:r>
              <a:rPr lang="en-US" sz="2400" dirty="0"/>
              <a:t> yang </a:t>
            </a:r>
            <a:r>
              <a:rPr lang="en-US" sz="2400" dirty="0" err="1"/>
              <a:t>merusak</a:t>
            </a:r>
            <a:r>
              <a:rPr lang="en-US" sz="2400" dirty="0"/>
              <a:t> </a:t>
            </a:r>
            <a:r>
              <a:rPr lang="en-US" sz="2400" dirty="0" err="1"/>
              <a:t>alam</a:t>
            </a:r>
            <a:endParaRPr lang="en-US" sz="2400" dirty="0"/>
          </a:p>
          <a:p>
            <a:pPr fontAlgn="base"/>
            <a:r>
              <a:rPr lang="en-US" sz="2200" dirty="0">
                <a:latin typeface="Arial Rounded MT Bold" panose="020F0704030504030204" pitchFamily="34" charset="0"/>
              </a:rPr>
              <a:t>4.    </a:t>
            </a:r>
            <a:r>
              <a:rPr lang="en-US" sz="2200" b="1" dirty="0">
                <a:latin typeface="Arial Rounded MT Bold" panose="020F0704030504030204" pitchFamily="34" charset="0"/>
              </a:rPr>
              <a:t>  </a:t>
            </a:r>
            <a:r>
              <a:rPr lang="en-US" sz="2200" b="1" dirty="0" err="1">
                <a:latin typeface="Arial Rounded MT Bold" panose="020F0704030504030204" pitchFamily="34" charset="0"/>
              </a:rPr>
              <a:t>Prinsip</a:t>
            </a:r>
            <a:r>
              <a:rPr lang="en-US" sz="2200" b="1" dirty="0">
                <a:latin typeface="Arial Rounded MT Bold" panose="020F0704030504030204" pitchFamily="34" charset="0"/>
              </a:rPr>
              <a:t> </a:t>
            </a:r>
            <a:r>
              <a:rPr lang="en-US" sz="2200" b="1" dirty="0" err="1">
                <a:latin typeface="Arial Rounded MT Bold" panose="020F0704030504030204" pitchFamily="34" charset="0"/>
              </a:rPr>
              <a:t>kasih</a:t>
            </a:r>
            <a:r>
              <a:rPr lang="en-US" sz="2200" b="1" dirty="0">
                <a:latin typeface="Arial Rounded MT Bold" panose="020F0704030504030204" pitchFamily="34" charset="0"/>
              </a:rPr>
              <a:t> saying </a:t>
            </a:r>
            <a:r>
              <a:rPr lang="en-US" sz="2200" b="1" dirty="0" err="1">
                <a:latin typeface="Arial Rounded MT Bold" panose="020F0704030504030204" pitchFamily="34" charset="0"/>
              </a:rPr>
              <a:t>dan</a:t>
            </a:r>
            <a:r>
              <a:rPr lang="en-US" sz="2200" b="1" dirty="0">
                <a:latin typeface="Arial Rounded MT Bold" panose="020F0704030504030204" pitchFamily="34" charset="0"/>
              </a:rPr>
              <a:t> </a:t>
            </a:r>
            <a:r>
              <a:rPr lang="en-US" sz="2200" b="1" dirty="0" err="1">
                <a:latin typeface="Arial Rounded MT Bold" panose="020F0704030504030204" pitchFamily="34" charset="0"/>
              </a:rPr>
              <a:t>kepedulian</a:t>
            </a:r>
            <a:r>
              <a:rPr lang="en-US" sz="2200" b="1" dirty="0">
                <a:latin typeface="Arial Rounded MT Bold" panose="020F0704030504030204" pitchFamily="34" charset="0"/>
              </a:rPr>
              <a:t> </a:t>
            </a:r>
            <a:r>
              <a:rPr lang="en-US" sz="2200" b="1" dirty="0" err="1">
                <a:latin typeface="Arial Rounded MT Bold" panose="020F0704030504030204" pitchFamily="34" charset="0"/>
              </a:rPr>
              <a:t>terhadap</a:t>
            </a:r>
            <a:r>
              <a:rPr lang="en-US" sz="2200" b="1" dirty="0">
                <a:latin typeface="Arial Rounded MT Bold" panose="020F0704030504030204" pitchFamily="34" charset="0"/>
              </a:rPr>
              <a:t> </a:t>
            </a:r>
            <a:r>
              <a:rPr lang="en-US" sz="2200" b="1" dirty="0" err="1">
                <a:latin typeface="Arial Rounded MT Bold" panose="020F0704030504030204" pitchFamily="34" charset="0"/>
              </a:rPr>
              <a:t>alam</a:t>
            </a:r>
            <a:r>
              <a:rPr lang="en-US" sz="2200" b="1" dirty="0">
                <a:latin typeface="Arial Rounded MT Bold" panose="020F0704030504030204" pitchFamily="34" charset="0"/>
              </a:rPr>
              <a:t> (</a:t>
            </a:r>
            <a:r>
              <a:rPr lang="en-US" sz="2200" b="1" i="1" dirty="0">
                <a:latin typeface="Arial Rounded MT Bold" panose="020F0704030504030204" pitchFamily="34" charset="0"/>
              </a:rPr>
              <a:t>caring for nature</a:t>
            </a:r>
            <a:r>
              <a:rPr lang="en-US" sz="2200" b="1" dirty="0">
                <a:latin typeface="Arial Rounded MT Bold" panose="020F0704030504030204" pitchFamily="34" charset="0"/>
              </a:rPr>
              <a:t>)</a:t>
            </a:r>
          </a:p>
          <a:p>
            <a:pPr fontAlgn="base"/>
            <a:r>
              <a:rPr lang="en-US" sz="2400" dirty="0" err="1"/>
              <a:t>Prinsip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merupakan</a:t>
            </a:r>
            <a:r>
              <a:rPr lang="en-US" sz="2400" dirty="0"/>
              <a:t> </a:t>
            </a:r>
            <a:r>
              <a:rPr lang="en-US" sz="2400" dirty="0" err="1"/>
              <a:t>prinsip</a:t>
            </a:r>
            <a:r>
              <a:rPr lang="en-US" sz="2400" dirty="0"/>
              <a:t> moral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arah</a:t>
            </a:r>
            <a:r>
              <a:rPr lang="en-US" sz="2400" dirty="0"/>
              <a:t> yang </a:t>
            </a:r>
            <a:r>
              <a:rPr lang="en-US" sz="2400" dirty="0" err="1"/>
              <a:t>artinya</a:t>
            </a:r>
            <a:r>
              <a:rPr lang="en-US" sz="2400" dirty="0"/>
              <a:t> </a:t>
            </a:r>
            <a:r>
              <a:rPr lang="en-US" sz="2400" dirty="0" err="1"/>
              <a:t>tanpa</a:t>
            </a:r>
            <a:r>
              <a:rPr lang="en-US" sz="2400" dirty="0"/>
              <a:t> </a:t>
            </a:r>
            <a:r>
              <a:rPr lang="en-US" sz="2400" dirty="0" err="1"/>
              <a:t>mengharap</a:t>
            </a:r>
            <a:r>
              <a:rPr lang="en-US" sz="2400" dirty="0"/>
              <a:t> </a:t>
            </a:r>
            <a:r>
              <a:rPr lang="en-US" sz="2400" dirty="0" err="1"/>
              <a:t>balasan</a:t>
            </a:r>
            <a:r>
              <a:rPr lang="en-US" sz="2400" dirty="0"/>
              <a:t> </a:t>
            </a:r>
            <a:r>
              <a:rPr lang="en-US" sz="2400" dirty="0" err="1"/>
              <a:t>serta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didasarkan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pertimbangan</a:t>
            </a:r>
            <a:r>
              <a:rPr lang="en-US" sz="2400" dirty="0"/>
              <a:t> </a:t>
            </a:r>
            <a:r>
              <a:rPr lang="en-US" sz="2400" dirty="0" err="1"/>
              <a:t>kepentingan</a:t>
            </a:r>
            <a:r>
              <a:rPr lang="en-US" sz="2400" dirty="0"/>
              <a:t> </a:t>
            </a:r>
            <a:r>
              <a:rPr lang="en-US" sz="2400" dirty="0" err="1"/>
              <a:t>pribadi</a:t>
            </a:r>
            <a:r>
              <a:rPr lang="en-US" sz="2400" dirty="0"/>
              <a:t> </a:t>
            </a:r>
            <a:r>
              <a:rPr lang="en-US" sz="2400" dirty="0" err="1"/>
              <a:t>melainkan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kepentingan</a:t>
            </a:r>
            <a:r>
              <a:rPr lang="en-US" sz="2400" dirty="0"/>
              <a:t> </a:t>
            </a:r>
            <a:r>
              <a:rPr lang="en-US" sz="2400" dirty="0" err="1"/>
              <a:t>alam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06269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1" dirty="0">
                <a:latin typeface="Arial Rounded MT Bold" panose="020F0704030504030204" pitchFamily="34" charset="0"/>
              </a:rPr>
              <a:t>5. </a:t>
            </a:r>
            <a:r>
              <a:rPr lang="en-US" b="1" dirty="0" err="1">
                <a:latin typeface="Arial Rounded MT Bold" panose="020F0704030504030204" pitchFamily="34" charset="0"/>
              </a:rPr>
              <a:t>Prinsip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tidak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merugikan</a:t>
            </a:r>
            <a:r>
              <a:rPr lang="en-US" b="1" dirty="0">
                <a:latin typeface="Arial Rounded MT Bold" panose="020F0704030504030204" pitchFamily="34" charset="0"/>
              </a:rPr>
              <a:t> (</a:t>
            </a:r>
            <a:r>
              <a:rPr lang="en-US" b="1" i="1" dirty="0">
                <a:latin typeface="Arial Rounded MT Bold" panose="020F0704030504030204" pitchFamily="34" charset="0"/>
              </a:rPr>
              <a:t>no harm</a:t>
            </a:r>
            <a:r>
              <a:rPr lang="en-US" b="1" dirty="0">
                <a:latin typeface="Arial Rounded MT Bold" panose="020F0704030504030204" pitchFamily="34" charset="0"/>
              </a:rPr>
              <a:t>)</a:t>
            </a:r>
          </a:p>
          <a:p>
            <a:pPr fontAlgn="base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. </a:t>
            </a:r>
            <a:r>
              <a:rPr lang="en-US" dirty="0" err="1"/>
              <a:t>Bentuk</a:t>
            </a:r>
            <a:r>
              <a:rPr lang="en-US" dirty="0"/>
              <a:t> minimal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 smtClean="0"/>
              <a:t>merugikan</a:t>
            </a:r>
            <a:r>
              <a:rPr lang="en-US" dirty="0" smtClean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mengancam</a:t>
            </a:r>
            <a:r>
              <a:rPr lang="en-US" dirty="0"/>
              <a:t> </a:t>
            </a:r>
            <a:r>
              <a:rPr lang="en-US" dirty="0" err="1"/>
              <a:t>eksistensi</a:t>
            </a:r>
            <a:r>
              <a:rPr lang="en-US" dirty="0"/>
              <a:t> </a:t>
            </a:r>
            <a:r>
              <a:rPr lang="en-US" dirty="0" err="1"/>
              <a:t>makhluk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lain di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semesta</a:t>
            </a:r>
            <a:r>
              <a:rPr lang="en-US" dirty="0"/>
              <a:t>.</a:t>
            </a:r>
          </a:p>
          <a:p>
            <a:pPr fontAlgn="base"/>
            <a:r>
              <a:rPr lang="en-US" dirty="0">
                <a:latin typeface="Arial Rounded MT Bold" panose="020F0704030504030204" pitchFamily="34" charset="0"/>
              </a:rPr>
              <a:t>6</a:t>
            </a:r>
            <a:r>
              <a:rPr lang="en-US" b="1" dirty="0">
                <a:latin typeface="Arial Rounded MT Bold" panose="020F0704030504030204" pitchFamily="34" charset="0"/>
              </a:rPr>
              <a:t>. </a:t>
            </a:r>
            <a:r>
              <a:rPr lang="en-US" b="1" dirty="0" err="1">
                <a:latin typeface="Arial Rounded MT Bold" panose="020F0704030504030204" pitchFamily="34" charset="0"/>
              </a:rPr>
              <a:t>Prinsip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hidup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sederhana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dan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selaras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dengan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alam</a:t>
            </a:r>
            <a:endParaRPr lang="en-US" b="1" dirty="0">
              <a:latin typeface="Arial Rounded MT Bold" panose="020F0704030504030204" pitchFamily="34" charset="0"/>
            </a:endParaRPr>
          </a:p>
          <a:p>
            <a:pPr fontAlgn="base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menekankan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, </a:t>
            </a:r>
            <a:r>
              <a:rPr lang="en-US" dirty="0" err="1"/>
              <a:t>kualitas</a:t>
            </a:r>
            <a:r>
              <a:rPr lang="en-US" dirty="0"/>
              <a:t>,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kekayaan</a:t>
            </a:r>
            <a:r>
              <a:rPr lang="en-US" dirty="0"/>
              <a:t>, </a:t>
            </a:r>
            <a:r>
              <a:rPr lang="en-US" dirty="0" err="1"/>
              <a:t>sarana,standard</a:t>
            </a:r>
            <a:r>
              <a:rPr lang="en-US" dirty="0"/>
              <a:t> material.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rakus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tamak</a:t>
            </a:r>
            <a:r>
              <a:rPr lang="en-US" dirty="0"/>
              <a:t> </a:t>
            </a:r>
            <a:r>
              <a:rPr lang="en-US" dirty="0" err="1"/>
              <a:t>mengumpulkan</a:t>
            </a:r>
            <a:r>
              <a:rPr lang="en-US" dirty="0"/>
              <a:t> </a:t>
            </a:r>
            <a:r>
              <a:rPr lang="en-US" dirty="0" err="1"/>
              <a:t>harta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sebanyak</a:t>
            </a:r>
            <a:r>
              <a:rPr lang="en-US" dirty="0"/>
              <a:t> </a:t>
            </a:r>
            <a:r>
              <a:rPr lang="en-US" dirty="0" err="1"/>
              <a:t>banyaknya</a:t>
            </a:r>
            <a:r>
              <a:rPr lang="en-US" dirty="0" smtClean="0"/>
              <a:t>, </a:t>
            </a:r>
            <a:r>
              <a:rPr lang="en-US" dirty="0" err="1" smtClean="0"/>
              <a:t>mengeksploitasi</a:t>
            </a:r>
            <a:r>
              <a:rPr lang="en-US" dirty="0" smtClean="0"/>
              <a:t> </a:t>
            </a:r>
            <a:r>
              <a:rPr lang="en-US" dirty="0" err="1"/>
              <a:t>alam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mutu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. </a:t>
            </a:r>
            <a:r>
              <a:rPr lang="en-US" dirty="0" err="1"/>
              <a:t>Prinsip</a:t>
            </a:r>
            <a:r>
              <a:rPr lang="en-US" dirty="0"/>
              <a:t> moral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pola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yang </a:t>
            </a:r>
            <a:r>
              <a:rPr lang="en-US" dirty="0" err="1"/>
              <a:t>baru</a:t>
            </a:r>
            <a:r>
              <a:rPr lang="en-US" dirty="0"/>
              <a:t> agar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berhasil</a:t>
            </a:r>
            <a:r>
              <a:rPr lang="en-US" dirty="0"/>
              <a:t> </a:t>
            </a:r>
            <a:r>
              <a:rPr lang="en-US" dirty="0" err="1"/>
              <a:t>menyelamatkan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403789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sz="2200" b="1" dirty="0">
                <a:latin typeface="Arial Rounded MT Bold" panose="020F0704030504030204" pitchFamily="34" charset="0"/>
              </a:rPr>
              <a:t>7. </a:t>
            </a:r>
            <a:r>
              <a:rPr lang="en-US" sz="2200" b="1" dirty="0" err="1">
                <a:latin typeface="Arial Rounded MT Bold" panose="020F0704030504030204" pitchFamily="34" charset="0"/>
              </a:rPr>
              <a:t>Prinsip</a:t>
            </a:r>
            <a:r>
              <a:rPr lang="en-US" sz="2200" b="1" dirty="0">
                <a:latin typeface="Arial Rounded MT Bold" panose="020F0704030504030204" pitchFamily="34" charset="0"/>
              </a:rPr>
              <a:t> </a:t>
            </a:r>
            <a:r>
              <a:rPr lang="en-US" sz="2200" b="1" dirty="0" err="1">
                <a:latin typeface="Arial Rounded MT Bold" panose="020F0704030504030204" pitchFamily="34" charset="0"/>
              </a:rPr>
              <a:t>keadilan</a:t>
            </a:r>
            <a:endParaRPr lang="en-US" sz="2200" b="1" dirty="0">
              <a:latin typeface="Arial Rounded MT Bold" panose="020F0704030504030204" pitchFamily="34" charset="0"/>
            </a:endParaRPr>
          </a:p>
          <a:p>
            <a:pPr fontAlgn="base"/>
            <a:r>
              <a:rPr lang="en-US" sz="2200" dirty="0" err="1"/>
              <a:t>Prinsip</a:t>
            </a:r>
            <a:r>
              <a:rPr lang="en-US" sz="2200" dirty="0"/>
              <a:t> </a:t>
            </a:r>
            <a:r>
              <a:rPr lang="en-US" sz="2200" dirty="0" err="1"/>
              <a:t>keadilan</a:t>
            </a:r>
            <a:r>
              <a:rPr lang="en-US" sz="2200" dirty="0"/>
              <a:t> </a:t>
            </a:r>
            <a:r>
              <a:rPr lang="en-US" sz="2200" dirty="0" err="1"/>
              <a:t>sangat</a:t>
            </a:r>
            <a:r>
              <a:rPr lang="en-US" sz="2200" dirty="0"/>
              <a:t> </a:t>
            </a:r>
            <a:r>
              <a:rPr lang="en-US" sz="2200" dirty="0" err="1"/>
              <a:t>berbeda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prinsip-prinsip</a:t>
            </a:r>
            <a:r>
              <a:rPr lang="en-US" sz="2200" dirty="0"/>
              <a:t> </a:t>
            </a:r>
            <a:r>
              <a:rPr lang="en-US" sz="2200" dirty="0" err="1"/>
              <a:t>sebelumnya</a:t>
            </a:r>
            <a:r>
              <a:rPr lang="en-US" sz="2200" dirty="0"/>
              <a:t>, </a:t>
            </a:r>
            <a:r>
              <a:rPr lang="en-US" sz="2200" dirty="0" err="1"/>
              <a:t>Prinsip</a:t>
            </a:r>
            <a:r>
              <a:rPr lang="en-US" sz="2200" dirty="0"/>
              <a:t> </a:t>
            </a:r>
            <a:r>
              <a:rPr lang="en-US" sz="2200" dirty="0" err="1"/>
              <a:t>keadilan</a:t>
            </a:r>
            <a:r>
              <a:rPr lang="en-US" sz="2200" dirty="0"/>
              <a:t> </a:t>
            </a:r>
            <a:r>
              <a:rPr lang="en-US" sz="2200" dirty="0" err="1"/>
              <a:t>lebih</a:t>
            </a:r>
            <a:r>
              <a:rPr lang="en-US" sz="2200" dirty="0"/>
              <a:t> </a:t>
            </a:r>
            <a:r>
              <a:rPr lang="en-US" sz="2200" dirty="0" err="1"/>
              <a:t>ditekankan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bagaimana</a:t>
            </a:r>
            <a:r>
              <a:rPr lang="en-US" sz="2200" dirty="0"/>
              <a:t> </a:t>
            </a:r>
            <a:r>
              <a:rPr lang="en-US" sz="2200" dirty="0" err="1"/>
              <a:t>manusia</a:t>
            </a:r>
            <a:r>
              <a:rPr lang="en-US" sz="2200" dirty="0"/>
              <a:t> </a:t>
            </a:r>
            <a:r>
              <a:rPr lang="en-US" sz="2200" dirty="0" err="1"/>
              <a:t>harus</a:t>
            </a:r>
            <a:r>
              <a:rPr lang="en-US" sz="2200" dirty="0"/>
              <a:t> </a:t>
            </a:r>
            <a:r>
              <a:rPr lang="en-US" sz="2200" dirty="0" err="1"/>
              <a:t>berperilaku</a:t>
            </a:r>
            <a:r>
              <a:rPr lang="en-US" sz="2200" dirty="0"/>
              <a:t> </a:t>
            </a:r>
            <a:r>
              <a:rPr lang="en-US" sz="2200" dirty="0" err="1"/>
              <a:t>adil</a:t>
            </a:r>
            <a:r>
              <a:rPr lang="en-US" sz="2200" dirty="0"/>
              <a:t> </a:t>
            </a:r>
            <a:r>
              <a:rPr lang="en-US" sz="2200" dirty="0" err="1"/>
              <a:t>terhadap</a:t>
            </a:r>
            <a:r>
              <a:rPr lang="en-US" sz="2200" dirty="0"/>
              <a:t> yang lain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keterkaitan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alam</a:t>
            </a:r>
            <a:r>
              <a:rPr lang="en-US" sz="2200" dirty="0"/>
              <a:t> </a:t>
            </a:r>
            <a:r>
              <a:rPr lang="en-US" sz="2200" dirty="0" err="1"/>
              <a:t>semesta</a:t>
            </a:r>
            <a:r>
              <a:rPr lang="en-US" sz="2200" dirty="0"/>
              <a:t> </a:t>
            </a:r>
            <a:r>
              <a:rPr lang="en-US" sz="2200" dirty="0" err="1"/>
              <a:t>juga</a:t>
            </a:r>
            <a:r>
              <a:rPr lang="en-US" sz="2200" dirty="0"/>
              <a:t> </a:t>
            </a:r>
            <a:r>
              <a:rPr lang="en-US" sz="2200" dirty="0" err="1"/>
              <a:t>tentang</a:t>
            </a:r>
            <a:r>
              <a:rPr lang="en-US" sz="2200" dirty="0"/>
              <a:t> </a:t>
            </a:r>
            <a:r>
              <a:rPr lang="en-US" sz="2200" dirty="0" err="1"/>
              <a:t>sistem</a:t>
            </a:r>
            <a:r>
              <a:rPr lang="en-US" sz="2200" dirty="0"/>
              <a:t> social yang </a:t>
            </a:r>
            <a:r>
              <a:rPr lang="en-US" sz="2200" dirty="0" err="1"/>
              <a:t>harus</a:t>
            </a:r>
            <a:r>
              <a:rPr lang="en-US" sz="2200" dirty="0"/>
              <a:t> </a:t>
            </a:r>
            <a:r>
              <a:rPr lang="en-US" sz="2200" dirty="0" err="1"/>
              <a:t>diatur</a:t>
            </a:r>
            <a:r>
              <a:rPr lang="en-US" sz="2200" dirty="0"/>
              <a:t> agar </a:t>
            </a:r>
            <a:r>
              <a:rPr lang="en-US" sz="2200" dirty="0" err="1"/>
              <a:t>berdampak</a:t>
            </a:r>
            <a:r>
              <a:rPr lang="en-US" sz="2200" dirty="0"/>
              <a:t> </a:t>
            </a:r>
            <a:r>
              <a:rPr lang="en-US" sz="2200" dirty="0" err="1"/>
              <a:t>positif</a:t>
            </a:r>
            <a:r>
              <a:rPr lang="en-US" sz="2200" dirty="0"/>
              <a:t> </a:t>
            </a:r>
            <a:r>
              <a:rPr lang="en-US" sz="2200" dirty="0" err="1"/>
              <a:t>bagi</a:t>
            </a:r>
            <a:r>
              <a:rPr lang="en-US" sz="2200" dirty="0"/>
              <a:t> </a:t>
            </a:r>
            <a:r>
              <a:rPr lang="en-US" sz="2200" dirty="0" err="1"/>
              <a:t>kelestarian</a:t>
            </a:r>
            <a:r>
              <a:rPr lang="en-US" sz="2200" dirty="0"/>
              <a:t> </a:t>
            </a:r>
            <a:r>
              <a:rPr lang="en-US" sz="2200" dirty="0" err="1"/>
              <a:t>lingkungan</a:t>
            </a:r>
            <a:r>
              <a:rPr lang="en-US" sz="2200" dirty="0"/>
              <a:t> </a:t>
            </a:r>
            <a:r>
              <a:rPr lang="en-US" sz="2200" dirty="0" err="1"/>
              <a:t>hidup</a:t>
            </a:r>
            <a:r>
              <a:rPr lang="en-US" sz="2200" dirty="0"/>
              <a:t>. </a:t>
            </a:r>
            <a:r>
              <a:rPr lang="en-US" sz="2200" dirty="0" err="1"/>
              <a:t>Prinsip</a:t>
            </a:r>
            <a:r>
              <a:rPr lang="en-US" sz="2200" dirty="0"/>
              <a:t> </a:t>
            </a:r>
            <a:r>
              <a:rPr lang="en-US" sz="2200" dirty="0" err="1"/>
              <a:t>keadilan</a:t>
            </a:r>
            <a:r>
              <a:rPr lang="en-US" sz="2200" dirty="0"/>
              <a:t> </a:t>
            </a:r>
            <a:r>
              <a:rPr lang="en-US" sz="2200" dirty="0" err="1"/>
              <a:t>terutama</a:t>
            </a:r>
            <a:r>
              <a:rPr lang="en-US" sz="2200" dirty="0"/>
              <a:t> </a:t>
            </a:r>
            <a:r>
              <a:rPr lang="en-US" sz="2200" dirty="0" err="1"/>
              <a:t>berbicara</a:t>
            </a:r>
            <a:r>
              <a:rPr lang="en-US" sz="2200" dirty="0"/>
              <a:t> </a:t>
            </a:r>
            <a:r>
              <a:rPr lang="en-US" sz="2200" dirty="0" err="1"/>
              <a:t>tentang</a:t>
            </a:r>
            <a:r>
              <a:rPr lang="en-US" sz="2200" dirty="0"/>
              <a:t> </a:t>
            </a:r>
            <a:r>
              <a:rPr lang="en-US" sz="2200" dirty="0" err="1"/>
              <a:t>peluang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akses</a:t>
            </a:r>
            <a:r>
              <a:rPr lang="en-US" sz="2200" dirty="0"/>
              <a:t> yang </a:t>
            </a:r>
            <a:r>
              <a:rPr lang="en-US" sz="2200" dirty="0" err="1"/>
              <a:t>sama</a:t>
            </a:r>
            <a:r>
              <a:rPr lang="en-US" sz="2200" dirty="0"/>
              <a:t> </a:t>
            </a:r>
            <a:r>
              <a:rPr lang="en-US" sz="2200" dirty="0" err="1"/>
              <a:t>bagi</a:t>
            </a:r>
            <a:r>
              <a:rPr lang="en-US" sz="2200" dirty="0"/>
              <a:t> </a:t>
            </a:r>
            <a:r>
              <a:rPr lang="en-US" sz="2200" dirty="0" err="1"/>
              <a:t>semua</a:t>
            </a:r>
            <a:r>
              <a:rPr lang="en-US" sz="2200" dirty="0"/>
              <a:t> </a:t>
            </a:r>
            <a:r>
              <a:rPr lang="en-US" sz="2200" dirty="0" err="1"/>
              <a:t>anggota</a:t>
            </a:r>
            <a:r>
              <a:rPr lang="en-US" sz="2200" dirty="0"/>
              <a:t> </a:t>
            </a:r>
            <a:r>
              <a:rPr lang="en-US" sz="2200" dirty="0" err="1"/>
              <a:t>masyarakat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ikut</a:t>
            </a:r>
            <a:r>
              <a:rPr lang="en-US" sz="2200" dirty="0"/>
              <a:t> </a:t>
            </a:r>
            <a:r>
              <a:rPr lang="en-US" sz="2200" dirty="0" err="1"/>
              <a:t>menentukan</a:t>
            </a:r>
            <a:r>
              <a:rPr lang="en-US" sz="2200" dirty="0"/>
              <a:t> </a:t>
            </a:r>
            <a:r>
              <a:rPr lang="en-US" sz="2200" dirty="0" err="1"/>
              <a:t>kebijakan</a:t>
            </a:r>
            <a:r>
              <a:rPr lang="en-US" sz="2200" dirty="0"/>
              <a:t> </a:t>
            </a:r>
            <a:r>
              <a:rPr lang="en-US" sz="2200" dirty="0" err="1"/>
              <a:t>pengelolaan</a:t>
            </a:r>
            <a:r>
              <a:rPr lang="en-US" sz="2200" dirty="0"/>
              <a:t> </a:t>
            </a:r>
            <a:r>
              <a:rPr lang="en-US" sz="2200" dirty="0" err="1"/>
              <a:t>sumbar</a:t>
            </a:r>
            <a:r>
              <a:rPr lang="en-US" sz="2200" dirty="0"/>
              <a:t> </a:t>
            </a:r>
            <a:r>
              <a:rPr lang="en-US" sz="2200" dirty="0" err="1"/>
              <a:t>daya</a:t>
            </a:r>
            <a:r>
              <a:rPr lang="en-US" sz="2200" dirty="0"/>
              <a:t> </a:t>
            </a:r>
            <a:r>
              <a:rPr lang="en-US" sz="2200" dirty="0" err="1"/>
              <a:t>alam</a:t>
            </a:r>
            <a:r>
              <a:rPr lang="en-US" sz="2200" dirty="0"/>
              <a:t>,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dalam</a:t>
            </a:r>
            <a:r>
              <a:rPr lang="en-US" sz="2200" dirty="0"/>
              <a:t> </a:t>
            </a:r>
            <a:r>
              <a:rPr lang="en-US" sz="2200" dirty="0" err="1"/>
              <a:t>ikut</a:t>
            </a:r>
            <a:r>
              <a:rPr lang="en-US" sz="2200" dirty="0"/>
              <a:t> </a:t>
            </a:r>
            <a:r>
              <a:rPr lang="en-US" sz="2200" dirty="0" err="1"/>
              <a:t>menikmati</a:t>
            </a:r>
            <a:r>
              <a:rPr lang="en-US" sz="2200" dirty="0"/>
              <a:t> </a:t>
            </a:r>
            <a:r>
              <a:rPr lang="en-US" sz="2200" dirty="0" err="1"/>
              <a:t>pemanfaatannya</a:t>
            </a:r>
            <a:r>
              <a:rPr lang="en-US" sz="2200" dirty="0"/>
              <a:t>.</a:t>
            </a:r>
          </a:p>
          <a:p>
            <a:pPr fontAlgn="base"/>
            <a:r>
              <a:rPr lang="en-US" sz="2200" b="1" dirty="0">
                <a:latin typeface="Arial Rounded MT Bold" panose="020F0704030504030204" pitchFamily="34" charset="0"/>
              </a:rPr>
              <a:t>8. </a:t>
            </a:r>
            <a:r>
              <a:rPr lang="en-US" sz="2200" b="1" dirty="0" err="1">
                <a:latin typeface="Arial Rounded MT Bold" panose="020F0704030504030204" pitchFamily="34" charset="0"/>
              </a:rPr>
              <a:t>Prinsip</a:t>
            </a:r>
            <a:r>
              <a:rPr lang="en-US" sz="2200" b="1" dirty="0">
                <a:latin typeface="Arial Rounded MT Bold" panose="020F0704030504030204" pitchFamily="34" charset="0"/>
              </a:rPr>
              <a:t> </a:t>
            </a:r>
            <a:r>
              <a:rPr lang="en-US" sz="2200" b="1" dirty="0" err="1">
                <a:latin typeface="Arial Rounded MT Bold" panose="020F0704030504030204" pitchFamily="34" charset="0"/>
              </a:rPr>
              <a:t>demokrasi</a:t>
            </a:r>
            <a:endParaRPr lang="en-US" sz="2200" b="1" dirty="0">
              <a:latin typeface="Arial Rounded MT Bold" panose="020F0704030504030204" pitchFamily="34" charset="0"/>
            </a:endParaRPr>
          </a:p>
          <a:p>
            <a:pPr fontAlgn="base"/>
            <a:r>
              <a:rPr lang="en-US" sz="2200" dirty="0" err="1"/>
              <a:t>Demokrasi</a:t>
            </a:r>
            <a:r>
              <a:rPr lang="en-US" sz="2200" dirty="0"/>
              <a:t> </a:t>
            </a:r>
            <a:r>
              <a:rPr lang="en-US" sz="2200" dirty="0" err="1"/>
              <a:t>justru</a:t>
            </a:r>
            <a:r>
              <a:rPr lang="en-US" sz="2200" dirty="0"/>
              <a:t> </a:t>
            </a:r>
            <a:r>
              <a:rPr lang="en-US" sz="2200" dirty="0" err="1"/>
              <a:t>memberi</a:t>
            </a:r>
            <a:r>
              <a:rPr lang="en-US" sz="2200" dirty="0"/>
              <a:t> </a:t>
            </a:r>
            <a:r>
              <a:rPr lang="en-US" sz="2200" dirty="0" err="1"/>
              <a:t>tempat</a:t>
            </a:r>
            <a:r>
              <a:rPr lang="en-US" sz="2200" dirty="0"/>
              <a:t> </a:t>
            </a:r>
            <a:r>
              <a:rPr lang="en-US" sz="2200" dirty="0" err="1"/>
              <a:t>seluas-luasnya</a:t>
            </a:r>
            <a:r>
              <a:rPr lang="en-US" sz="2200" dirty="0"/>
              <a:t> </a:t>
            </a:r>
            <a:r>
              <a:rPr lang="en-US" sz="2200" dirty="0" err="1"/>
              <a:t>bagi</a:t>
            </a:r>
            <a:r>
              <a:rPr lang="en-US" sz="2200" dirty="0"/>
              <a:t> </a:t>
            </a:r>
            <a:r>
              <a:rPr lang="en-US" sz="2200" dirty="0" err="1"/>
              <a:t>perbedaan</a:t>
            </a:r>
            <a:r>
              <a:rPr lang="en-US" sz="2200" dirty="0"/>
              <a:t>, </a:t>
            </a:r>
            <a:r>
              <a:rPr lang="en-US" sz="2200" dirty="0" err="1"/>
              <a:t>keanekaragaman</a:t>
            </a:r>
            <a:r>
              <a:rPr lang="en-US" sz="2200" dirty="0"/>
              <a:t>,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pluralitas</a:t>
            </a:r>
            <a:r>
              <a:rPr lang="en-US" sz="2200" dirty="0"/>
              <a:t>. </a:t>
            </a:r>
            <a:r>
              <a:rPr lang="en-US" sz="2200" dirty="0" err="1"/>
              <a:t>Oleh</a:t>
            </a:r>
            <a:r>
              <a:rPr lang="en-US" sz="2200" dirty="0"/>
              <a:t> </a:t>
            </a:r>
            <a:r>
              <a:rPr lang="en-US" sz="2200" dirty="0" err="1"/>
              <a:t>karena</a:t>
            </a:r>
            <a:r>
              <a:rPr lang="en-US" sz="2200" dirty="0"/>
              <a:t> </a:t>
            </a:r>
            <a:r>
              <a:rPr lang="en-US" sz="2200" dirty="0" err="1"/>
              <a:t>itu</a:t>
            </a:r>
            <a:r>
              <a:rPr lang="en-US" sz="2200" dirty="0"/>
              <a:t> </a:t>
            </a:r>
            <a:r>
              <a:rPr lang="en-US" sz="2200" dirty="0" err="1"/>
              <a:t>setiap</a:t>
            </a:r>
            <a:r>
              <a:rPr lang="en-US" sz="2200" dirty="0"/>
              <a:t> orang yang </a:t>
            </a:r>
            <a:r>
              <a:rPr lang="en-US" sz="2200" dirty="0" err="1"/>
              <a:t>peduli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lingkungan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orang yang </a:t>
            </a:r>
            <a:r>
              <a:rPr lang="en-US" sz="2200" dirty="0" err="1"/>
              <a:t>demokratis</a:t>
            </a:r>
            <a:r>
              <a:rPr lang="en-US" sz="2200" dirty="0"/>
              <a:t>, </a:t>
            </a:r>
            <a:r>
              <a:rPr lang="en-US" sz="2200" dirty="0" err="1"/>
              <a:t>sebaliknya</a:t>
            </a:r>
            <a:r>
              <a:rPr lang="en-US" sz="2200" dirty="0"/>
              <a:t> orang yang </a:t>
            </a:r>
            <a:r>
              <a:rPr lang="en-US" sz="2200" dirty="0" err="1"/>
              <a:t>demokratis</a:t>
            </a:r>
            <a:r>
              <a:rPr lang="en-US" sz="2200" dirty="0"/>
              <a:t> </a:t>
            </a:r>
            <a:r>
              <a:rPr lang="en-US" sz="2200" dirty="0" err="1"/>
              <a:t>sangat</a:t>
            </a:r>
            <a:r>
              <a:rPr lang="en-US" sz="2200" dirty="0"/>
              <a:t> </a:t>
            </a:r>
            <a:r>
              <a:rPr lang="en-US" sz="2200" dirty="0" err="1"/>
              <a:t>mungkin</a:t>
            </a:r>
            <a:r>
              <a:rPr lang="en-US" sz="2200" dirty="0"/>
              <a:t> </a:t>
            </a:r>
            <a:r>
              <a:rPr lang="en-US" sz="2200" dirty="0" err="1"/>
              <a:t>bahwa</a:t>
            </a:r>
            <a:r>
              <a:rPr lang="en-US" sz="2200" dirty="0"/>
              <a:t> </a:t>
            </a:r>
            <a:r>
              <a:rPr lang="en-US" sz="2200" dirty="0" err="1"/>
              <a:t>dia</a:t>
            </a:r>
            <a:r>
              <a:rPr lang="en-US" sz="2200" dirty="0"/>
              <a:t> </a:t>
            </a:r>
            <a:r>
              <a:rPr lang="en-US" sz="2200" dirty="0" err="1"/>
              <a:t>seorang</a:t>
            </a:r>
            <a:r>
              <a:rPr lang="en-US" sz="2200" dirty="0"/>
              <a:t> </a:t>
            </a:r>
            <a:r>
              <a:rPr lang="en-US" sz="2200" dirty="0" err="1"/>
              <a:t>pemperhati</a:t>
            </a:r>
            <a:r>
              <a:rPr lang="en-US" sz="2200" dirty="0"/>
              <a:t> </a:t>
            </a:r>
            <a:r>
              <a:rPr lang="en-US" sz="2200" dirty="0" err="1"/>
              <a:t>lingkungan</a:t>
            </a:r>
            <a:r>
              <a:rPr lang="en-US" sz="2200" dirty="0"/>
              <a:t>. </a:t>
            </a:r>
            <a:r>
              <a:rPr lang="en-US" sz="2200" dirty="0" err="1"/>
              <a:t>Pemperhati</a:t>
            </a:r>
            <a:r>
              <a:rPr lang="en-US" sz="2200" dirty="0"/>
              <a:t> </a:t>
            </a:r>
            <a:r>
              <a:rPr lang="en-US" sz="2200" dirty="0" err="1"/>
              <a:t>lingkungan</a:t>
            </a:r>
            <a:r>
              <a:rPr lang="en-US" sz="2200" dirty="0"/>
              <a:t> </a:t>
            </a:r>
            <a:r>
              <a:rPr lang="en-US" sz="2200" dirty="0" err="1"/>
              <a:t>dapat</a:t>
            </a:r>
            <a:r>
              <a:rPr lang="en-US" sz="2200" dirty="0"/>
              <a:t> </a:t>
            </a:r>
            <a:r>
              <a:rPr lang="en-US" sz="2200" dirty="0" err="1"/>
              <a:t>berupa</a:t>
            </a:r>
            <a:r>
              <a:rPr lang="en-US" sz="2200" dirty="0"/>
              <a:t> </a:t>
            </a:r>
            <a:r>
              <a:rPr lang="en-US" sz="2200" dirty="0" err="1"/>
              <a:t>multikulturalisme</a:t>
            </a:r>
            <a:r>
              <a:rPr lang="en-US" sz="2200" dirty="0"/>
              <a:t>, </a:t>
            </a:r>
            <a:r>
              <a:rPr lang="en-US" sz="2200" dirty="0" err="1"/>
              <a:t>diverivikasi</a:t>
            </a:r>
            <a:r>
              <a:rPr lang="en-US" sz="2200" dirty="0"/>
              <a:t> </a:t>
            </a:r>
            <a:r>
              <a:rPr lang="en-US" sz="2200" dirty="0" err="1"/>
              <a:t>pola</a:t>
            </a:r>
            <a:r>
              <a:rPr lang="en-US" sz="2200" dirty="0"/>
              <a:t> </a:t>
            </a:r>
            <a:r>
              <a:rPr lang="en-US" sz="2200" dirty="0" err="1"/>
              <a:t>tanam</a:t>
            </a:r>
            <a:r>
              <a:rPr lang="en-US" sz="2200" dirty="0"/>
              <a:t>, </a:t>
            </a:r>
            <a:r>
              <a:rPr lang="en-US" sz="2200" dirty="0" err="1"/>
              <a:t>diversivikasi</a:t>
            </a:r>
            <a:r>
              <a:rPr lang="en-US" sz="2200" dirty="0"/>
              <a:t> </a:t>
            </a:r>
            <a:r>
              <a:rPr lang="en-US" sz="2200" dirty="0" err="1"/>
              <a:t>pola</a:t>
            </a:r>
            <a:r>
              <a:rPr lang="en-US" sz="2200" dirty="0"/>
              <a:t> </a:t>
            </a:r>
            <a:r>
              <a:rPr lang="en-US" sz="2200" dirty="0" err="1"/>
              <a:t>makan</a:t>
            </a:r>
            <a:r>
              <a:rPr lang="en-US" sz="2200" dirty="0"/>
              <a:t>,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dirty="0" err="1"/>
              <a:t>sebagainya</a:t>
            </a:r>
            <a:r>
              <a:rPr lang="en-US" sz="2200" dirty="0"/>
              <a:t>.</a:t>
            </a:r>
          </a:p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891471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fontAlgn="base"/>
            <a:r>
              <a:rPr lang="en-US" b="1" dirty="0">
                <a:latin typeface="Arial Rounded MT Bold" panose="020F0704030504030204" pitchFamily="34" charset="0"/>
              </a:rPr>
              <a:t>9.      </a:t>
            </a:r>
            <a:r>
              <a:rPr lang="en-US" b="1" dirty="0" err="1">
                <a:latin typeface="Arial Rounded MT Bold" panose="020F0704030504030204" pitchFamily="34" charset="0"/>
              </a:rPr>
              <a:t>Prinsip</a:t>
            </a:r>
            <a:r>
              <a:rPr lang="en-US" b="1" dirty="0">
                <a:latin typeface="Arial Rounded MT Bold" panose="020F0704030504030204" pitchFamily="34" charset="0"/>
              </a:rPr>
              <a:t> </a:t>
            </a:r>
            <a:r>
              <a:rPr lang="en-US" b="1" dirty="0" err="1">
                <a:latin typeface="Arial Rounded MT Bold" panose="020F0704030504030204" pitchFamily="34" charset="0"/>
              </a:rPr>
              <a:t>integrasi</a:t>
            </a:r>
            <a:r>
              <a:rPr lang="en-US" b="1" dirty="0">
                <a:latin typeface="Arial Rounded MT Bold" panose="020F0704030504030204" pitchFamily="34" charset="0"/>
              </a:rPr>
              <a:t> moral</a:t>
            </a:r>
          </a:p>
          <a:p>
            <a:pPr fontAlgn="base"/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</a:t>
            </a:r>
            <a:r>
              <a:rPr lang="en-US" dirty="0" err="1"/>
              <a:t>ditujukan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pejabat</a:t>
            </a:r>
            <a:r>
              <a:rPr lang="en-US" dirty="0"/>
              <a:t>, </a:t>
            </a:r>
            <a:r>
              <a:rPr lang="en-US" dirty="0" err="1"/>
              <a:t>misalnya</a:t>
            </a:r>
            <a:r>
              <a:rPr lang="en-US" dirty="0"/>
              <a:t> orang yang </a:t>
            </a:r>
            <a:r>
              <a:rPr lang="en-US" dirty="0" err="1"/>
              <a:t>diberi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analissi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dampak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orang-orang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dedikasi</a:t>
            </a:r>
            <a:r>
              <a:rPr lang="en-US" dirty="0"/>
              <a:t> moral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akses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yang </a:t>
            </a:r>
            <a:r>
              <a:rPr lang="en-US" dirty="0" err="1"/>
              <a:t>diberikan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tugasnya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ingkungan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non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.  </a:t>
            </a:r>
          </a:p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07878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en-US" sz="2400" dirty="0" err="1">
                <a:latin typeface="Swis721 Hv BT" panose="020B0804020202020204" pitchFamily="34" charset="0"/>
              </a:rPr>
              <a:t>Hadir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sebagai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respon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atas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etika</a:t>
            </a:r>
            <a:r>
              <a:rPr lang="en-US" altLang="en-US" sz="2400" dirty="0">
                <a:latin typeface="Swis721 Hv BT" panose="020B0804020202020204" pitchFamily="34" charset="0"/>
              </a:rPr>
              <a:t> moral yang </a:t>
            </a:r>
            <a:r>
              <a:rPr lang="en-US" altLang="en-US" sz="2400" dirty="0" err="1">
                <a:latin typeface="Swis721 Hv BT" panose="020B0804020202020204" pitchFamily="34" charset="0"/>
              </a:rPr>
              <a:t>selama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ini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berlaku</a:t>
            </a:r>
            <a:r>
              <a:rPr lang="en-US" altLang="en-US" sz="2400" dirty="0">
                <a:latin typeface="Swis721 Hv BT" panose="020B0804020202020204" pitchFamily="34" charset="0"/>
              </a:rPr>
              <a:t>, yang </a:t>
            </a:r>
            <a:r>
              <a:rPr lang="en-US" altLang="en-US" sz="2400" dirty="0" err="1">
                <a:latin typeface="Swis721 Hv BT" panose="020B0804020202020204" pitchFamily="34" charset="0"/>
              </a:rPr>
              <a:t>dirasa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lebih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mementingkan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hubungan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antar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mengabaikan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hubungan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antara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mahluk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hidup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bukan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.</a:t>
            </a: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Mahluk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bukan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, </a:t>
            </a:r>
            <a:r>
              <a:rPr lang="en-US" altLang="en-US" sz="2400" dirty="0" err="1">
                <a:latin typeface="Swis721 Hv BT" panose="020B0804020202020204" pitchFamily="34" charset="0"/>
              </a:rPr>
              <a:t>kendati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bukan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pelaku</a:t>
            </a:r>
            <a:r>
              <a:rPr lang="en-US" altLang="en-US" sz="2400" dirty="0">
                <a:latin typeface="Swis721 Hv BT" panose="020B0804020202020204" pitchFamily="34" charset="0"/>
              </a:rPr>
              <a:t> moral (moral agents) </a:t>
            </a:r>
            <a:r>
              <a:rPr lang="en-US" altLang="en-US" sz="2400" dirty="0" err="1">
                <a:latin typeface="Swis721 Hv BT" panose="020B0804020202020204" pitchFamily="34" charset="0"/>
              </a:rPr>
              <a:t>melainkan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dipandang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sebagai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subyek</a:t>
            </a:r>
            <a:r>
              <a:rPr lang="en-US" altLang="en-US" sz="2400" dirty="0">
                <a:latin typeface="Swis721 Hv BT" panose="020B0804020202020204" pitchFamily="34" charset="0"/>
              </a:rPr>
              <a:t> moral (moral subjects), </a:t>
            </a:r>
            <a:r>
              <a:rPr lang="en-US" altLang="en-US" sz="2400" dirty="0" err="1">
                <a:latin typeface="Swis721 Hv BT" panose="020B0804020202020204" pitchFamily="34" charset="0"/>
              </a:rPr>
              <a:t>sehingga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pantas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menjadi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perhatian</a:t>
            </a:r>
            <a:r>
              <a:rPr lang="en-US" altLang="en-US" sz="2400" dirty="0">
                <a:latin typeface="Swis721 Hv BT" panose="020B0804020202020204" pitchFamily="34" charset="0"/>
              </a:rPr>
              <a:t> moral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903321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Pustaka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b="1" dirty="0" smtClean="0"/>
              <a:t>KEHATI, 2017, </a:t>
            </a:r>
            <a:r>
              <a:rPr lang="en-US" b="1" dirty="0" err="1" smtClean="0"/>
              <a:t>Prinsip</a:t>
            </a:r>
            <a:r>
              <a:rPr lang="en-US" b="1" dirty="0" smtClean="0"/>
              <a:t> </a:t>
            </a:r>
            <a:r>
              <a:rPr lang="en-US" b="1" dirty="0" err="1"/>
              <a:t>Etika</a:t>
            </a:r>
            <a:r>
              <a:rPr lang="en-US" b="1" dirty="0"/>
              <a:t> </a:t>
            </a:r>
            <a:r>
              <a:rPr lang="en-US" b="1" dirty="0" err="1" smtClean="0"/>
              <a:t>Lingkungan</a:t>
            </a:r>
            <a:r>
              <a:rPr lang="en-US" b="1" dirty="0" smtClean="0"/>
              <a:t>, </a:t>
            </a:r>
            <a:r>
              <a:rPr lang="en-US" b="1" dirty="0" err="1" smtClean="0"/>
              <a:t>alamat</a:t>
            </a:r>
            <a:r>
              <a:rPr lang="en-US" b="1" dirty="0"/>
              <a:t> web : </a:t>
            </a:r>
            <a:r>
              <a:rPr lang="en-US" b="1" dirty="0">
                <a:hlinkClick r:id="rId2"/>
              </a:rPr>
              <a:t>https://biodiversitywarriors.kehati.or.id/artikel/prinsip-etika-lingkungan/?</a:t>
            </a:r>
            <a:r>
              <a:rPr lang="en-US" b="1" dirty="0" smtClean="0">
                <a:hlinkClick r:id="rId2"/>
              </a:rPr>
              <a:t>lang=en</a:t>
            </a:r>
            <a:endParaRPr lang="en-US" b="1" dirty="0" smtClean="0"/>
          </a:p>
          <a:p>
            <a:r>
              <a:rPr lang="en-US" dirty="0" err="1" smtClean="0"/>
              <a:t>Siti</a:t>
            </a:r>
            <a:r>
              <a:rPr lang="en-US" dirty="0" smtClean="0"/>
              <a:t> </a:t>
            </a:r>
            <a:r>
              <a:rPr lang="en-US" dirty="0" err="1" smtClean="0"/>
              <a:t>Zunariyah</a:t>
            </a:r>
            <a:r>
              <a:rPr lang="en-US" dirty="0" smtClean="0"/>
              <a:t>,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, </a:t>
            </a:r>
            <a:r>
              <a:rPr lang="en-US" dirty="0" err="1" smtClean="0"/>
              <a:t>alamat</a:t>
            </a:r>
            <a:r>
              <a:rPr lang="en-US" dirty="0" smtClean="0"/>
              <a:t> web 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 </a:t>
            </a:r>
            <a:r>
              <a:rPr lang="en-US" dirty="0" smtClean="0">
                <a:hlinkClick r:id="rId3"/>
              </a:rPr>
              <a:t>  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blog.ub.ac.id/iroel/files/2013/03/Etika-Lingkungan-Hidup.ppt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98446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ctr"/>
            <a:endParaRPr lang="en-US" sz="4000" dirty="0" smtClean="0">
              <a:latin typeface="Blackadder ITC" panose="04020505051007020D02" pitchFamily="82" charset="0"/>
            </a:endParaRPr>
          </a:p>
          <a:p>
            <a:pPr algn="ctr"/>
            <a:endParaRPr lang="en-US" sz="4000" dirty="0">
              <a:latin typeface="Blackadder ITC" panose="04020505051007020D02" pitchFamily="82" charset="0"/>
            </a:endParaRPr>
          </a:p>
          <a:p>
            <a:pPr marL="0" indent="0" algn="ctr">
              <a:buNone/>
            </a:pPr>
            <a:r>
              <a:rPr lang="en-US" sz="4000" dirty="0" err="1" smtClean="0">
                <a:latin typeface="Blackadder ITC" panose="04020505051007020D02" pitchFamily="82" charset="0"/>
              </a:rPr>
              <a:t>Trimakasih</a:t>
            </a:r>
            <a:endParaRPr lang="en-US" sz="4000" dirty="0">
              <a:latin typeface="Blackadder ITC" panose="04020505051007020D02" pitchFamily="82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00036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en-US" sz="2400" dirty="0" err="1">
                <a:latin typeface="Swis721 Hv BT" panose="020B0804020202020204" pitchFamily="34" charset="0"/>
              </a:rPr>
              <a:t>Kesalahan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terbesar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semua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etika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sejauh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ini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adalah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etika-etika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tersebut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hanya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berbicara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mengenai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hubungan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antara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dengan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.</a:t>
            </a: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Dalam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perkembangan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selanjutnya</a:t>
            </a:r>
            <a:r>
              <a:rPr lang="en-US" altLang="en-US" sz="2400" dirty="0">
                <a:latin typeface="Swis721 Hv BT" panose="020B0804020202020204" pitchFamily="34" charset="0"/>
              </a:rPr>
              <a:t>, </a:t>
            </a:r>
            <a:r>
              <a:rPr lang="en-US" altLang="en-US" sz="2400" dirty="0" err="1">
                <a:latin typeface="Swis721 Hv BT" panose="020B0804020202020204" pitchFamily="34" charset="0"/>
              </a:rPr>
              <a:t>etika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lingkungan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hidup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menuntut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adanya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perluasan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cara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pandang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perilaku</a:t>
            </a:r>
            <a:r>
              <a:rPr lang="en-US" altLang="en-US" sz="2400" dirty="0">
                <a:latin typeface="Swis721 Hv BT" panose="020B0804020202020204" pitchFamily="34" charset="0"/>
              </a:rPr>
              <a:t> moral </a:t>
            </a:r>
            <a:r>
              <a:rPr lang="en-US" altLang="en-US" sz="2400" dirty="0" err="1">
                <a:latin typeface="Swis721 Hv BT" panose="020B0804020202020204" pitchFamily="34" charset="0"/>
              </a:rPr>
              <a:t>manusia</a:t>
            </a:r>
            <a:r>
              <a:rPr lang="en-US" altLang="en-US" sz="2400" dirty="0">
                <a:latin typeface="Swis721 Hv BT" panose="020B0804020202020204" pitchFamily="34" charset="0"/>
              </a:rPr>
              <a:t>.</a:t>
            </a:r>
          </a:p>
          <a:p>
            <a:r>
              <a:rPr lang="en-US" altLang="en-US" sz="2400" dirty="0" err="1">
                <a:latin typeface="Swis721 Hv BT" panose="020B0804020202020204" pitchFamily="34" charset="0"/>
              </a:rPr>
              <a:t>Yaitu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dengan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memasukkan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lingkungan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atau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alam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semesta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sebagai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bagian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dari</a:t>
            </a:r>
            <a:r>
              <a:rPr lang="en-US" altLang="en-US" sz="2400" dirty="0">
                <a:latin typeface="Swis721 Hv BT" panose="020B0804020202020204" pitchFamily="34" charset="0"/>
              </a:rPr>
              <a:t> </a:t>
            </a:r>
            <a:r>
              <a:rPr lang="en-US" altLang="en-US" sz="2400" dirty="0" err="1">
                <a:latin typeface="Swis721 Hv BT" panose="020B0804020202020204" pitchFamily="34" charset="0"/>
              </a:rPr>
              <a:t>komunitas</a:t>
            </a:r>
            <a:r>
              <a:rPr lang="en-US" altLang="en-US" sz="2400" dirty="0">
                <a:latin typeface="Swis721 Hv BT" panose="020B0804020202020204" pitchFamily="34" charset="0"/>
              </a:rPr>
              <a:t> moral</a:t>
            </a:r>
          </a:p>
          <a:p>
            <a:endParaRPr lang="en-US" sz="2400" dirty="0">
              <a:latin typeface="Swis721 Hv BT" panose="020B0804020202020204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777207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4C582A2-A406-4C9B-A3DA-BA4EECAB3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id-ID" dirty="0" err="1"/>
              <a:t>Apa</a:t>
            </a:r>
            <a:r>
              <a:rPr lang="en-US" altLang="id-ID" dirty="0"/>
              <a:t> </a:t>
            </a:r>
            <a:r>
              <a:rPr lang="en-US" altLang="id-ID" dirty="0" err="1"/>
              <a:t>itu</a:t>
            </a:r>
            <a:r>
              <a:rPr lang="en-US" altLang="id-ID" dirty="0"/>
              <a:t> </a:t>
            </a:r>
            <a:r>
              <a:rPr lang="en-US" altLang="id-ID" dirty="0" err="1"/>
              <a:t>Etika</a:t>
            </a:r>
            <a:r>
              <a:rPr lang="en-US" altLang="id-ID" dirty="0"/>
              <a:t> </a:t>
            </a:r>
            <a:r>
              <a:rPr lang="en-US" altLang="id-ID" dirty="0" err="1"/>
              <a:t>Lingkungan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556610ED-3E2D-4E6A-ABD0-150F203E6B4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Etika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lingkungan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hidup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pada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hakekatnya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membicarakan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mengenai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norma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dan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kaidah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moral yang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mengatur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perilaku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manusia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berhubungan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alam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,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serta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nilai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dan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prinsip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moral yang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menjiwai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perilaku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manusia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berhubungan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altLang="id-ID" sz="2400" dirty="0"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  <a:cs typeface="Times New Roman" panose="02020603050405020304" pitchFamily="18" charset="0"/>
              </a:rPr>
              <a:t>alam</a:t>
            </a:r>
            <a:endParaRPr lang="en-US" altLang="id-ID" sz="2400" dirty="0">
              <a:latin typeface="Swis721 Hv BT" panose="020B08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C965B6-7E38-4D37-8DC4-198F7E2181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44A039-11AB-474F-8746-9A34D1C39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8" name="Text Placeholder 119">
            <a:extLst>
              <a:ext uri="{FF2B5EF4-FFF2-40B4-BE49-F238E27FC236}">
                <a16:creationId xmlns:a16="http://schemas.microsoft.com/office/drawing/2014/main" id="{6E5B80C5-6B42-4867-88CC-660291DD3F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</p:spTree>
    <p:extLst>
      <p:ext uri="{BB962C8B-B14F-4D97-AF65-F5344CB8AC3E}">
        <p14:creationId xmlns:p14="http://schemas.microsoft.com/office/powerpoint/2010/main" val="2870224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id-ID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D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iartikan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sebagai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dasar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moralitas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memberikan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pedoman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bagi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individu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masyarakat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berperilaku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atau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memilih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tindakan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baik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dalam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menghadapi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dan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menyikapi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segala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sesuatu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yang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berkaitan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dengan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lingkungan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sebagai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kesatuan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pendukung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kelangsungan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perikehidupan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dan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kesejahteraan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umat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manusia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serta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makhluk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hidup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id-ID" sz="2400" dirty="0" err="1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lainnya</a:t>
            </a:r>
            <a:r>
              <a:rPr lang="en-US" altLang="id-ID" sz="2400" dirty="0">
                <a:solidFill>
                  <a:srgbClr val="333333"/>
                </a:solidFill>
                <a:latin typeface="Swis721 Hv BT" panose="020B080402020202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39372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id-ID" dirty="0"/>
              <a:t>Penyebab </a:t>
            </a:r>
            <a:r>
              <a:rPr lang="en-US" altLang="id-ID" dirty="0" err="1"/>
              <a:t>Krisis</a:t>
            </a:r>
            <a:r>
              <a:rPr lang="en-US" altLang="id-ID" dirty="0"/>
              <a:t> </a:t>
            </a:r>
            <a:r>
              <a:rPr lang="en-US" altLang="id-ID" dirty="0" err="1"/>
              <a:t>Ekologi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altLang="id-ID" dirty="0"/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Berakar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 smtClean="0">
                <a:latin typeface="Swis721 Hv BT" panose="020B0804020202020204" pitchFamily="34" charset="0"/>
              </a:rPr>
              <a:t>dari</a:t>
            </a:r>
            <a:r>
              <a:rPr lang="en-US" altLang="id-ID" sz="2400" dirty="0" smtClean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 smtClean="0">
                <a:latin typeface="Swis721 Hv BT" panose="020B0804020202020204" pitchFamily="34" charset="0"/>
              </a:rPr>
              <a:t>krisis</a:t>
            </a:r>
            <a:r>
              <a:rPr lang="en-US" altLang="id-ID" sz="2400" dirty="0" smtClean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etika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atau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krisis</a:t>
            </a:r>
            <a:r>
              <a:rPr lang="en-US" altLang="id-ID" sz="2400" dirty="0">
                <a:latin typeface="Swis721 Hv BT" panose="020B0804020202020204" pitchFamily="34" charset="0"/>
              </a:rPr>
              <a:t> moral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 smtClean="0">
                <a:latin typeface="Swis721 Hv BT" panose="020B0804020202020204" pitchFamily="34" charset="0"/>
              </a:rPr>
              <a:t>Eksploitasi</a:t>
            </a:r>
            <a:r>
              <a:rPr lang="en-US" altLang="id-ID" sz="2400" dirty="0" smtClean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Sumber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Daya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Alam</a:t>
            </a:r>
            <a:endParaRPr lang="en-US" altLang="id-ID" sz="2400" dirty="0">
              <a:latin typeface="Swis721 Hv BT" panose="020B08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id-ID" sz="2400" dirty="0" smtClean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 smtClean="0">
                <a:latin typeface="Swis721 Hv BT" panose="020B0804020202020204" pitchFamily="34" charset="0"/>
              </a:rPr>
              <a:t>Mencemari</a:t>
            </a:r>
            <a:r>
              <a:rPr lang="en-US" altLang="id-ID" sz="2400" dirty="0" smtClean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Alam</a:t>
            </a:r>
            <a:endParaRPr lang="en-US" altLang="id-ID" sz="2400" dirty="0">
              <a:latin typeface="Swis721 Hv BT" panose="020B08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altLang="id-ID" sz="2400" dirty="0" smtClean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Penurunan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secara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drastis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kualitas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sumber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daya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alam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 smtClean="0">
                <a:latin typeface="Swis721 Hv BT" panose="020B0804020202020204" pitchFamily="34" charset="0"/>
              </a:rPr>
              <a:t>Lenyapnya</a:t>
            </a:r>
            <a:r>
              <a:rPr lang="en-US" altLang="id-ID" sz="2400" dirty="0" smtClean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sebagian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spesies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dari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muka</a:t>
            </a:r>
            <a:r>
              <a:rPr lang="en-US" altLang="id-ID" sz="2400" dirty="0">
                <a:latin typeface="Swis721 Hv BT" panose="020B0804020202020204" pitchFamily="34" charset="0"/>
              </a:rPr>
              <a:t> </a:t>
            </a:r>
            <a:r>
              <a:rPr lang="en-US" altLang="id-ID" sz="2400" dirty="0" err="1">
                <a:latin typeface="Swis721 Hv BT" panose="020B0804020202020204" pitchFamily="34" charset="0"/>
              </a:rPr>
              <a:t>bumi</a:t>
            </a:r>
            <a:endParaRPr lang="en-US" sz="2400" dirty="0">
              <a:latin typeface="Swis721 Hv BT" panose="020B0804020202020204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437791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Aliran-aliran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7</a:t>
            </a:fld>
            <a:endParaRPr lang="en-US" noProof="0" dirty="0"/>
          </a:p>
        </p:txBody>
      </p:sp>
      <p:pic>
        <p:nvPicPr>
          <p:cNvPr id="7" name="Content Placeholder 6" descr="02-04Figure_L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84"/>
          <a:stretch>
            <a:fillRect/>
          </a:stretch>
        </p:blipFill>
        <p:spPr bwMode="auto">
          <a:xfrm>
            <a:off x="2999656" y="2097692"/>
            <a:ext cx="6043276" cy="4594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977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Antroposentrisme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v-SE" altLang="en-US" sz="2400" dirty="0">
                <a:latin typeface="Swis721 Hv BT" panose="020B0804020202020204" pitchFamily="34" charset="0"/>
              </a:rPr>
              <a:t>Teori etika lingkungan yang memandang manusia sebagai pusat dari sistem alam semesta.</a:t>
            </a:r>
          </a:p>
          <a:p>
            <a:pPr>
              <a:lnSpc>
                <a:spcPct val="80000"/>
              </a:lnSpc>
            </a:pPr>
            <a:r>
              <a:rPr lang="sv-SE" altLang="en-US" sz="2400" dirty="0">
                <a:latin typeface="Swis721 Hv BT" panose="020B0804020202020204" pitchFamily="34" charset="0"/>
              </a:rPr>
              <a:t>Manusia dan kepentingannya dianggap yang paling menentukan dalam tatanan ekosistem dan dalam kebijakan yang diambil dalam kaitan dengan alam, baik secara langsung atau tidak </a:t>
            </a:r>
            <a:r>
              <a:rPr lang="sv-SE" altLang="en-US" sz="2400" dirty="0" smtClean="0">
                <a:latin typeface="Swis721 Hv BT" panose="020B0804020202020204" pitchFamily="34" charset="0"/>
              </a:rPr>
              <a:t>langsung</a:t>
            </a:r>
            <a:r>
              <a:rPr lang="sv-SE" altLang="en-US" sz="2400" dirty="0">
                <a:latin typeface="Swis721 Hv BT" panose="020B0804020202020204" pitchFamily="34" charset="0"/>
              </a:rPr>
              <a:t>.</a:t>
            </a:r>
            <a:endParaRPr lang="it-IT" altLang="en-US" sz="2400" dirty="0">
              <a:latin typeface="Swis721 Hv BT" panose="020B08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it-IT" altLang="en-US" sz="2400" dirty="0">
                <a:latin typeface="Swis721 Hv BT" panose="020B0804020202020204" pitchFamily="34" charset="0"/>
              </a:rPr>
              <a:t>Nilai tertinggi adalah manusia dan kepentingannya.</a:t>
            </a:r>
          </a:p>
          <a:p>
            <a:pPr>
              <a:lnSpc>
                <a:spcPct val="80000"/>
              </a:lnSpc>
            </a:pPr>
            <a:r>
              <a:rPr lang="it-IT" altLang="en-US" sz="2400" dirty="0">
                <a:latin typeface="Swis721 Hv BT" panose="020B0804020202020204" pitchFamily="34" charset="0"/>
              </a:rPr>
              <a:t>Hanya manusia yang mempunyai nilai dan mendapat perhatian</a:t>
            </a:r>
          </a:p>
          <a:p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86653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/>
              <a:t>Antroposentrisme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altLang="en-US" sz="2400" dirty="0">
                <a:latin typeface="Swis721 Hv BT" panose="020B0804020202020204" pitchFamily="34" charset="0"/>
              </a:rPr>
              <a:t>Segala sesuatu yang lain di alam semesta ini hanya akan mendapat nilai dan perhatian sejauh menunjang dan demi kepentingan manusia.</a:t>
            </a:r>
          </a:p>
          <a:p>
            <a:r>
              <a:rPr lang="it-IT" altLang="en-US" sz="2400" dirty="0">
                <a:latin typeface="Swis721 Hv BT" panose="020B0804020202020204" pitchFamily="34" charset="0"/>
              </a:rPr>
              <a:t>Oleh karenanya alam pun hanya dilihat sebagai obyek, alat dan sarana bagi pemenuhan kebutuhan dan kepentingan manusia.</a:t>
            </a:r>
            <a:endParaRPr lang="fi-FI" altLang="en-US" sz="2400" dirty="0">
              <a:latin typeface="Swis721 Hv BT" panose="020B0804020202020204" pitchFamily="34" charset="0"/>
            </a:endParaRPr>
          </a:p>
          <a:p>
            <a:r>
              <a:rPr lang="fi-FI" altLang="en-US" sz="2400" dirty="0">
                <a:latin typeface="Swis721 Hv BT" panose="020B0804020202020204" pitchFamily="34" charset="0"/>
              </a:rPr>
              <a:t>Alam hanya alat bagi pencapaian tujuan manusia. </a:t>
            </a:r>
            <a:r>
              <a:rPr lang="it-IT" altLang="en-US" sz="2400" dirty="0">
                <a:latin typeface="Swis721 Hv BT" panose="020B0804020202020204" pitchFamily="34" charset="0"/>
              </a:rPr>
              <a:t>Alam tidak mempunyai nilai pada dirinya sendiri</a:t>
            </a:r>
            <a:endParaRPr lang="en-US" sz="2400" dirty="0">
              <a:latin typeface="Swis721 Hv BT" panose="020B0804020202020204" pitchFamily="34" charset="0"/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AB73BC-B049-4115-A692-8D63A059BFB8}" type="slidenum">
              <a:rPr lang="en-US" noProof="0" smtClean="0"/>
              <a:pPr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34323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f9fc9171bb41dc08635275f351de8590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29387215989a890c06011de04edfe97d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BFCA5F6-1A5A-4D78-BDE2-C793B61E0E1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86D9CC-0D9D-4BFE-B3F3-26F480BF8C8A}">
  <ds:schemaRefs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106BD98-E608-40A1-98A8-93D5976215C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classic block presentation</Template>
  <TotalTime>0</TotalTime>
  <Words>948</Words>
  <Application>Microsoft Office PowerPoint</Application>
  <PresentationFormat>Widescreen</PresentationFormat>
  <Paragraphs>106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Arial Rounded MT Bold</vt:lpstr>
      <vt:lpstr>Blackadder ITC</vt:lpstr>
      <vt:lpstr>Swis721 Hv BT</vt:lpstr>
      <vt:lpstr>Times New Roman</vt:lpstr>
      <vt:lpstr>Tw Cen MT</vt:lpstr>
      <vt:lpstr>Tw Cen MT Condensed</vt:lpstr>
      <vt:lpstr>Wingdings</vt:lpstr>
      <vt:lpstr>Wingdings 3</vt:lpstr>
      <vt:lpstr>ModernClassicBlock-3</vt:lpstr>
      <vt:lpstr>Etika Lingkungan</vt:lpstr>
      <vt:lpstr>Latar Belakang</vt:lpstr>
      <vt:lpstr>PowerPoint Presentation</vt:lpstr>
      <vt:lpstr>Apa itu Etika Lingkungan</vt:lpstr>
      <vt:lpstr>PowerPoint Presentation</vt:lpstr>
      <vt:lpstr>Penyebab Krisis Ekologi</vt:lpstr>
      <vt:lpstr>Aliran-aliran etika lingkungan</vt:lpstr>
      <vt:lpstr>Antroposentrisme</vt:lpstr>
      <vt:lpstr>Antroposentrisme</vt:lpstr>
      <vt:lpstr>biosentrisme</vt:lpstr>
      <vt:lpstr>Prinsip biosentrisme</vt:lpstr>
      <vt:lpstr>ekosentrisme</vt:lpstr>
      <vt:lpstr>ekosentrisme</vt:lpstr>
      <vt:lpstr>Aliran-aliran lainnya</vt:lpstr>
      <vt:lpstr>Prinsip-prinsip etika lingkungan</vt:lpstr>
      <vt:lpstr>Prinsip-prinsip etika lingkungan</vt:lpstr>
      <vt:lpstr>PowerPoint Presentation</vt:lpstr>
      <vt:lpstr>PowerPoint Presentation</vt:lpstr>
      <vt:lpstr>PowerPoint Presentation</vt:lpstr>
      <vt:lpstr>Daftar Pustaka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2020-12-09T13:04:51Z</dcterms:created>
  <dcterms:modified xsi:type="dcterms:W3CDTF">2021-11-02T23:18:50Z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