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5" r:id="rId11"/>
    <p:sldId id="267" r:id="rId12"/>
    <p:sldId id="268" r:id="rId13"/>
    <p:sldId id="26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MT Pro Bold" panose="020B0604020202020204" charset="0"/>
      <p:regular r:id="rId19"/>
    </p:embeddedFont>
    <p:embeddedFont>
      <p:font typeface="Arial MT Pro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6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512257" y="2215954"/>
            <a:ext cx="7744566" cy="5855093"/>
            <a:chOff x="0" y="0"/>
            <a:chExt cx="660400" cy="4992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499280"/>
            </a:xfrm>
            <a:custGeom>
              <a:avLst/>
              <a:gdLst/>
              <a:ahLst/>
              <a:cxnLst/>
              <a:rect l="l" t="t" r="r" b="b"/>
              <a:pathLst>
                <a:path w="660400" h="49928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1538"/>
                  </a:cubicBezTo>
                  <a:lnTo>
                    <a:pt x="660400" y="499280"/>
                  </a:lnTo>
                  <a:lnTo>
                    <a:pt x="0" y="499280"/>
                  </a:lnTo>
                  <a:lnTo>
                    <a:pt x="0" y="32167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5B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60400" cy="410380"/>
            </a:xfrm>
            <a:prstGeom prst="rect">
              <a:avLst/>
            </a:prstGeom>
          </p:spPr>
          <p:txBody>
            <a:bodyPr lIns="1091778" tIns="1091778" rIns="1091778" bIns="109177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3435117" y="2215954"/>
            <a:ext cx="7744566" cy="5855093"/>
            <a:chOff x="0" y="0"/>
            <a:chExt cx="660400" cy="4992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499280"/>
            </a:xfrm>
            <a:custGeom>
              <a:avLst/>
              <a:gdLst/>
              <a:ahLst/>
              <a:cxnLst/>
              <a:rect l="l" t="t" r="r" b="b"/>
              <a:pathLst>
                <a:path w="660400" h="49928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1538"/>
                  </a:cubicBezTo>
                  <a:lnTo>
                    <a:pt x="660400" y="499280"/>
                  </a:lnTo>
                  <a:lnTo>
                    <a:pt x="0" y="499280"/>
                  </a:lnTo>
                  <a:lnTo>
                    <a:pt x="0" y="32167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9FC0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60400" cy="410380"/>
            </a:xfrm>
            <a:prstGeom prst="rect">
              <a:avLst/>
            </a:prstGeom>
          </p:spPr>
          <p:txBody>
            <a:bodyPr lIns="1091778" tIns="1091778" rIns="1091778" bIns="109177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8091" y="8419256"/>
            <a:ext cx="3590013" cy="678861"/>
            <a:chOff x="0" y="0"/>
            <a:chExt cx="214916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9162" cy="406400"/>
            </a:xfrm>
            <a:custGeom>
              <a:avLst/>
              <a:gdLst/>
              <a:ahLst/>
              <a:cxnLst/>
              <a:rect l="l" t="t" r="r" b="b"/>
              <a:pathLst>
                <a:path w="2149162" h="406400">
                  <a:moveTo>
                    <a:pt x="1945962" y="0"/>
                  </a:moveTo>
                  <a:cubicBezTo>
                    <a:pt x="2058186" y="0"/>
                    <a:pt x="2149162" y="90976"/>
                    <a:pt x="2149162" y="203200"/>
                  </a:cubicBezTo>
                  <a:cubicBezTo>
                    <a:pt x="2149162" y="315424"/>
                    <a:pt x="2058186" y="406400"/>
                    <a:pt x="194596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3222B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49162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8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585230" y="8537166"/>
            <a:ext cx="359068" cy="359068"/>
          </a:xfrm>
          <a:custGeom>
            <a:avLst/>
            <a:gdLst/>
            <a:ahLst/>
            <a:cxnLst/>
            <a:rect l="l" t="t" r="r" b="b"/>
            <a:pathLst>
              <a:path w="359068" h="359068">
                <a:moveTo>
                  <a:pt x="0" y="0"/>
                </a:moveTo>
                <a:lnTo>
                  <a:pt x="359068" y="0"/>
                </a:lnTo>
                <a:lnTo>
                  <a:pt x="359068" y="359068"/>
                </a:lnTo>
                <a:lnTo>
                  <a:pt x="0" y="359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51979" y="1271217"/>
            <a:ext cx="5883746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3"/>
              </a:lnSpc>
            </a:pPr>
            <a:r>
              <a:rPr lang="id-ID" sz="6079" b="1" i="1" spc="-297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Competitive Advantage, Innovation, </a:t>
            </a:r>
            <a:r>
              <a:rPr lang="id-ID" sz="6079" b="1" spc="-297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dan</a:t>
            </a:r>
            <a:r>
              <a:rPr lang="id-ID" sz="6079" b="1" spc="-297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id-ID" sz="6079" b="1" i="1" spc="-297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Ocean Strategies </a:t>
            </a:r>
            <a:r>
              <a:rPr lang="id-ID" sz="6079" b="1" spc="-297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di</a:t>
            </a:r>
            <a:r>
              <a:rPr lang="id-ID" sz="6079" b="1" spc="-297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Pemerintahan Daerah </a:t>
            </a:r>
            <a:endParaRPr lang="id-ID" sz="6079" b="1" spc="-297" dirty="0">
              <a:solidFill>
                <a:srgbClr val="13222B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094917" y="8598385"/>
            <a:ext cx="2472216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  <a:spcBef>
                <a:spcPct val="0"/>
              </a:spcBef>
            </a:pPr>
            <a:r>
              <a:rPr lang="en-US" sz="200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Devi Yulianti, Ph.D.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55227" y="7059661"/>
            <a:ext cx="533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Disampaikan pada perkuliahan Manajemen Strategis Program studi Magister Ilmu Administrasi </a:t>
            </a:r>
            <a:endParaRPr lang="id-ID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57488" y="-17643158"/>
            <a:ext cx="23802975" cy="2380297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B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359590" y="1593547"/>
            <a:ext cx="13568819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8"/>
              </a:lnSpc>
            </a:pPr>
            <a:r>
              <a:rPr lang="en-US" sz="7612" b="1" spc="-372" dirty="0" err="1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Mengapa</a:t>
            </a:r>
            <a:r>
              <a:rPr lang="en-US" sz="7612" b="1" spc="-372" dirty="0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7612" b="1" i="1" spc="-372" dirty="0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Ocean Strategies </a:t>
            </a:r>
            <a:r>
              <a:rPr lang="en-US" sz="7612" b="1" spc="-372" dirty="0" err="1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dapat</a:t>
            </a:r>
            <a:r>
              <a:rPr lang="en-US" sz="7612" b="1" spc="-372" dirty="0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7612" b="1" spc="-372" dirty="0" err="1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diadopsi</a:t>
            </a:r>
            <a:r>
              <a:rPr lang="en-US" sz="7612" b="1" spc="-372" dirty="0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7612" b="1" spc="-372" dirty="0" err="1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oleh</a:t>
            </a:r>
            <a:r>
              <a:rPr lang="en-US" sz="7612" b="1" spc="-372" dirty="0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7612" b="1" spc="-372" dirty="0" err="1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organisasi</a:t>
            </a:r>
            <a:r>
              <a:rPr lang="en-US" sz="7612" b="1" spc="-372" dirty="0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7612" b="1" spc="-372" dirty="0" err="1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publik</a:t>
            </a:r>
            <a:r>
              <a:rPr lang="en-US" sz="7612" b="1" spc="-372" dirty="0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?</a:t>
            </a:r>
            <a:endParaRPr lang="en-US" sz="7612" b="1" spc="-372" dirty="0">
              <a:solidFill>
                <a:srgbClr val="EFEFEF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6286500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/>
              <a:t>Pemerintahan</a:t>
            </a:r>
            <a:r>
              <a:rPr lang="en-US" sz="2800" dirty="0" smtClean="0"/>
              <a:t> </a:t>
            </a:r>
            <a:r>
              <a:rPr lang="en-US" sz="2800" dirty="0"/>
              <a:t>modern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mendigitalisasi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, </a:t>
            </a:r>
            <a:r>
              <a:rPr lang="en-US" sz="2800" dirty="0" err="1"/>
              <a:t>menjawab</a:t>
            </a:r>
            <a:r>
              <a:rPr lang="en-US" sz="2800" dirty="0"/>
              <a:t> </a:t>
            </a:r>
            <a:r>
              <a:rPr lang="en-US" sz="2800" dirty="0" err="1"/>
              <a:t>tuntutan</a:t>
            </a:r>
            <a:r>
              <a:rPr lang="en-US" sz="2800" dirty="0"/>
              <a:t> </a:t>
            </a:r>
            <a:r>
              <a:rPr lang="en-US" sz="2800" dirty="0" err="1"/>
              <a:t>warga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menargetkan</a:t>
            </a:r>
            <a:r>
              <a:rPr lang="en-US" sz="2800" dirty="0"/>
              <a:t> </a:t>
            </a:r>
            <a:r>
              <a:rPr lang="en-US" sz="2800" dirty="0" err="1" smtClean="0"/>
              <a:t>keberlanjutan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i="1" dirty="0" smtClean="0"/>
              <a:t>Ocean </a:t>
            </a:r>
            <a:r>
              <a:rPr lang="en-US" sz="2800" i="1" dirty="0"/>
              <a:t>strategies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 smtClean="0"/>
              <a:t>acuan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adaptif</a:t>
            </a:r>
            <a:r>
              <a:rPr lang="en-US" sz="2800" dirty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progresif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i="1" dirty="0" smtClean="0"/>
              <a:t>Green </a:t>
            </a:r>
            <a:r>
              <a:rPr lang="en-US" sz="2800" i="1" dirty="0"/>
              <a:t>Ocean </a:t>
            </a:r>
            <a:r>
              <a:rPr lang="en-US" sz="2800" dirty="0" err="1" smtClean="0"/>
              <a:t>relevan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SDGs</a:t>
            </a:r>
            <a:r>
              <a:rPr lang="en-US" sz="2800" dirty="0"/>
              <a:t>, </a:t>
            </a:r>
            <a:r>
              <a:rPr lang="en-US" sz="2800" dirty="0" err="1"/>
              <a:t>tata</a:t>
            </a:r>
            <a:r>
              <a:rPr lang="en-US" sz="2800" dirty="0"/>
              <a:t> </a:t>
            </a:r>
            <a:r>
              <a:rPr lang="en-US" sz="2800" dirty="0" err="1"/>
              <a:t>kelola</a:t>
            </a:r>
            <a:r>
              <a:rPr lang="en-US" sz="2800" dirty="0"/>
              <a:t> </a:t>
            </a:r>
            <a:r>
              <a:rPr lang="en-US" sz="2800" dirty="0" err="1"/>
              <a:t>hijau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administrasi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 </a:t>
            </a:r>
            <a:r>
              <a:rPr lang="en-US" sz="2800" dirty="0" err="1" smtClean="0"/>
              <a:t>partisipatif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/>
              <a:t>legitimasi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responsif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52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4863752"/>
            <a:ext cx="18288000" cy="5657777"/>
            <a:chOff x="0" y="0"/>
            <a:chExt cx="4816593" cy="14901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1490114"/>
            </a:xfrm>
            <a:custGeom>
              <a:avLst/>
              <a:gdLst/>
              <a:ahLst/>
              <a:cxnLst/>
              <a:rect l="l" t="t" r="r" b="b"/>
              <a:pathLst>
                <a:path w="4816592" h="1490114">
                  <a:moveTo>
                    <a:pt x="0" y="0"/>
                  </a:moveTo>
                  <a:lnTo>
                    <a:pt x="4816592" y="0"/>
                  </a:lnTo>
                  <a:lnTo>
                    <a:pt x="4816592" y="1490114"/>
                  </a:lnTo>
                  <a:lnTo>
                    <a:pt x="0" y="1490114"/>
                  </a:lnTo>
                  <a:close/>
                </a:path>
              </a:pathLst>
            </a:custGeom>
            <a:solidFill>
              <a:srgbClr val="005B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15282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800350" y="1722511"/>
            <a:ext cx="12725400" cy="296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8"/>
              </a:lnSpc>
            </a:pPr>
            <a:r>
              <a:rPr lang="en-US" sz="6000" b="1" spc="-372" dirty="0" err="1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Penerapan</a:t>
            </a:r>
            <a:r>
              <a:rPr lang="en-US" sz="6000" b="1" spc="-372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6000" b="1" spc="-372" dirty="0" err="1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Konsep</a:t>
            </a:r>
            <a:r>
              <a:rPr lang="en-US" sz="6000" b="1" i="1" spc="-372" dirty="0" err="1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Ocean</a:t>
            </a:r>
            <a:r>
              <a:rPr lang="en-US" sz="6000" b="1" i="1" spc="-372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Strategies </a:t>
            </a:r>
            <a:r>
              <a:rPr lang="en-US" sz="6000" b="1" spc="-372" dirty="0" err="1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pada</a:t>
            </a:r>
            <a:r>
              <a:rPr lang="en-US" sz="6000" b="1" spc="-372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6000" b="1" spc="-372" dirty="0" err="1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Administrasi</a:t>
            </a:r>
            <a:r>
              <a:rPr lang="en-US" sz="6000" b="1" spc="-372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Negara </a:t>
            </a:r>
            <a:r>
              <a:rPr lang="en-US" sz="6000" b="1" spc="-372" dirty="0" err="1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dan</a:t>
            </a:r>
            <a:r>
              <a:rPr lang="en-US" sz="6000" b="1" spc="-372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6000" b="1" spc="-372" dirty="0" err="1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Pemerintahan</a:t>
            </a:r>
            <a:r>
              <a:rPr lang="en-US" sz="6000" b="1" spc="-372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Daerah</a:t>
            </a:r>
            <a:endParaRPr lang="en-US" sz="6000" b="1" spc="-372" dirty="0">
              <a:solidFill>
                <a:srgbClr val="13222B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19" name="AutoShape 19"/>
          <p:cNvSpPr/>
          <p:nvPr/>
        </p:nvSpPr>
        <p:spPr>
          <a:xfrm flipV="1">
            <a:off x="9163050" y="5463042"/>
            <a:ext cx="0" cy="2988334"/>
          </a:xfrm>
          <a:prstGeom prst="line">
            <a:avLst/>
          </a:prstGeom>
          <a:ln w="19050" cap="flat">
            <a:solidFill>
              <a:srgbClr val="DBF22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Rectangle 1"/>
          <p:cNvSpPr/>
          <p:nvPr/>
        </p:nvSpPr>
        <p:spPr>
          <a:xfrm>
            <a:off x="4572000" y="5462183"/>
            <a:ext cx="3848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Red Ocean (</a:t>
            </a:r>
            <a:r>
              <a:rPr lang="en-US" sz="2400" b="1" dirty="0" err="1"/>
              <a:t>kondisi</a:t>
            </a:r>
            <a:r>
              <a:rPr lang="en-US" sz="2400" b="1" dirty="0"/>
              <a:t> </a:t>
            </a:r>
            <a:r>
              <a:rPr lang="en-US" sz="2400" b="1" dirty="0" err="1"/>
              <a:t>awal</a:t>
            </a:r>
            <a:r>
              <a:rPr lang="en-US" sz="2400" b="1" dirty="0"/>
              <a:t>):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prosedural</a:t>
            </a:r>
            <a:r>
              <a:rPr lang="en-US" sz="2400" dirty="0"/>
              <a:t>, </a:t>
            </a:r>
            <a:r>
              <a:rPr lang="en-US" sz="2400" dirty="0" err="1"/>
              <a:t>administratif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inovatif</a:t>
            </a:r>
            <a:r>
              <a:rPr lang="en-US" sz="24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7020145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Blue Ocean (</a:t>
            </a:r>
            <a:r>
              <a:rPr lang="en-US" sz="2400" b="1" dirty="0" err="1"/>
              <a:t>inovasi</a:t>
            </a:r>
            <a:r>
              <a:rPr lang="en-US" sz="2400" b="1" dirty="0"/>
              <a:t> </a:t>
            </a:r>
            <a:r>
              <a:rPr lang="en-US" sz="2400" b="1" dirty="0" err="1"/>
              <a:t>baru</a:t>
            </a:r>
            <a:r>
              <a:rPr lang="en-US" sz="2400" b="1" dirty="0"/>
              <a:t>):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1.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i="1" dirty="0" smtClean="0"/>
              <a:t>online,</a:t>
            </a:r>
          </a:p>
          <a:p>
            <a:r>
              <a:rPr lang="en-US" sz="2400" i="1" dirty="0" smtClean="0"/>
              <a:t>2.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 smtClean="0"/>
              <a:t>lintas</a:t>
            </a:r>
            <a:r>
              <a:rPr lang="en-US" sz="2400" dirty="0" smtClean="0"/>
              <a:t>-OPD,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/>
              <a:t>data </a:t>
            </a:r>
            <a:r>
              <a:rPr lang="en-US" sz="2400" dirty="0" err="1"/>
              <a:t>kependudukan</a:t>
            </a:r>
            <a:r>
              <a:rPr lang="en-US" sz="2400" dirty="0"/>
              <a:t> </a:t>
            </a:r>
            <a:r>
              <a:rPr lang="en-US" sz="2400" dirty="0" err="1"/>
              <a:t>terpadu</a:t>
            </a:r>
            <a:r>
              <a:rPr lang="en-US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72701" y="5462183"/>
            <a:ext cx="52196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Green Ocean (</a:t>
            </a:r>
            <a:r>
              <a:rPr lang="en-US" sz="2400" b="1" dirty="0" err="1"/>
              <a:t>keberlanjutan</a:t>
            </a:r>
            <a:r>
              <a:rPr lang="en-US" sz="2400" b="1" dirty="0"/>
              <a:t> &amp;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):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1.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i="1" dirty="0" smtClean="0"/>
              <a:t>paperless,</a:t>
            </a:r>
          </a:p>
          <a:p>
            <a:r>
              <a:rPr lang="en-US" sz="2400" dirty="0" smtClean="0"/>
              <a:t>2. </a:t>
            </a:r>
            <a:r>
              <a:rPr lang="en-US" sz="2400" i="1" dirty="0" smtClean="0"/>
              <a:t>smart governance,</a:t>
            </a:r>
          </a:p>
          <a:p>
            <a:r>
              <a:rPr lang="en-US" sz="2400" dirty="0" smtClean="0"/>
              <a:t>3</a:t>
            </a:r>
            <a:r>
              <a:rPr lang="en-US" sz="2400" i="1" dirty="0" smtClean="0"/>
              <a:t>. co-production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warga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4. </a:t>
            </a:r>
            <a:r>
              <a:rPr lang="en-US" sz="2400" dirty="0" err="1" smtClean="0"/>
              <a:t>inovasi</a:t>
            </a:r>
            <a:r>
              <a:rPr lang="en-US" sz="2400" dirty="0" smtClean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&amp;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cerdas</a:t>
            </a:r>
            <a:r>
              <a:rPr lang="en-US" sz="2400" dirty="0"/>
              <a:t> </a:t>
            </a:r>
            <a:r>
              <a:rPr lang="en-US" sz="2400" dirty="0" err="1"/>
              <a:t>inklusif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6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 rot="-5400000">
            <a:off x="7638650" y="-362350"/>
            <a:ext cx="10287000" cy="11011699"/>
            <a:chOff x="0" y="0"/>
            <a:chExt cx="660400" cy="7069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706924"/>
            </a:xfrm>
            <a:custGeom>
              <a:avLst/>
              <a:gdLst/>
              <a:ahLst/>
              <a:cxnLst/>
              <a:rect l="l" t="t" r="r" b="b"/>
              <a:pathLst>
                <a:path w="660400" h="706924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6150"/>
                  </a:cubicBezTo>
                  <a:lnTo>
                    <a:pt x="660400" y="706924"/>
                  </a:lnTo>
                  <a:lnTo>
                    <a:pt x="0" y="706924"/>
                  </a:lnTo>
                  <a:lnTo>
                    <a:pt x="0" y="326433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DBF22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88900"/>
              <a:ext cx="660400" cy="618024"/>
            </a:xfrm>
            <a:prstGeom prst="rect">
              <a:avLst/>
            </a:prstGeom>
          </p:spPr>
          <p:txBody>
            <a:bodyPr lIns="1091778" tIns="1091778" rIns="1091778" bIns="109177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0852516" y="5143500"/>
            <a:ext cx="4910932" cy="0"/>
          </a:xfrm>
          <a:prstGeom prst="line">
            <a:avLst/>
          </a:prstGeom>
          <a:ln w="9525" cap="flat">
            <a:solidFill>
              <a:srgbClr val="1322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0852516" y="2006081"/>
            <a:ext cx="642599" cy="642599"/>
          </a:xfrm>
          <a:custGeom>
            <a:avLst/>
            <a:gdLst/>
            <a:ahLst/>
            <a:cxnLst/>
            <a:rect l="l" t="t" r="r" b="b"/>
            <a:pathLst>
              <a:path w="642599" h="642599">
                <a:moveTo>
                  <a:pt x="0" y="0"/>
                </a:moveTo>
                <a:lnTo>
                  <a:pt x="642599" y="0"/>
                </a:lnTo>
                <a:lnTo>
                  <a:pt x="642599" y="642599"/>
                </a:lnTo>
                <a:lnTo>
                  <a:pt x="0" y="642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852516" y="6055067"/>
            <a:ext cx="642599" cy="428789"/>
          </a:xfrm>
          <a:custGeom>
            <a:avLst/>
            <a:gdLst/>
            <a:ahLst/>
            <a:cxnLst/>
            <a:rect l="l" t="t" r="r" b="b"/>
            <a:pathLst>
              <a:path w="642599" h="428789">
                <a:moveTo>
                  <a:pt x="0" y="0"/>
                </a:moveTo>
                <a:lnTo>
                  <a:pt x="642599" y="0"/>
                </a:lnTo>
                <a:lnTo>
                  <a:pt x="642599" y="428789"/>
                </a:lnTo>
                <a:lnTo>
                  <a:pt x="0" y="428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28800" y="4152900"/>
            <a:ext cx="4639103" cy="137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7"/>
              </a:lnSpc>
            </a:pPr>
            <a:r>
              <a:rPr lang="en-US" sz="6000" b="1" spc="-256" dirty="0" smtClean="0">
                <a:latin typeface="Arial MT Pro Bold"/>
                <a:ea typeface="Arial MT Pro Bold"/>
                <a:cs typeface="Arial MT Pro Bold"/>
                <a:sym typeface="Arial MT Pro Bold"/>
              </a:rPr>
              <a:t>Closing Remarks</a:t>
            </a:r>
            <a:endParaRPr lang="en-US" sz="6000" b="1" spc="-256" dirty="0"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852516" y="3152479"/>
            <a:ext cx="5606684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768"/>
              </a:lnSpc>
              <a:buAutoNum type="arabicPeriod"/>
            </a:pPr>
            <a:r>
              <a:rPr lang="en-US" sz="2400" i="1" dirty="0" smtClean="0"/>
              <a:t>Competitive </a:t>
            </a:r>
            <a:r>
              <a:rPr lang="en-US" sz="2400" i="1" dirty="0"/>
              <a:t>advantage &amp; innovation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evolusi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 smtClean="0"/>
              <a:t>publik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ts val="2768"/>
              </a:lnSpc>
              <a:buAutoNum type="arabicPeriod"/>
            </a:pPr>
            <a:r>
              <a:rPr lang="en-US" sz="2400" i="1" dirty="0" smtClean="0"/>
              <a:t>Red–Blue–Green </a:t>
            </a:r>
            <a:r>
              <a:rPr lang="en-US" sz="2400" i="1" dirty="0"/>
              <a:t>Ocean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peta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modern.</a:t>
            </a:r>
            <a:endParaRPr lang="en-US" sz="2400" dirty="0">
              <a:solidFill>
                <a:srgbClr val="13222B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852516" y="6807969"/>
            <a:ext cx="4910932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8"/>
              </a:lnSpc>
            </a:pP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memperkuat</a:t>
            </a:r>
            <a:r>
              <a:rPr lang="en-US" sz="2400" dirty="0"/>
              <a:t> </a:t>
            </a:r>
            <a:r>
              <a:rPr lang="en-US" sz="2400" dirty="0" err="1"/>
              <a:t>legitimasi</a:t>
            </a:r>
            <a:r>
              <a:rPr lang="en-US" sz="2400" dirty="0"/>
              <a:t>, </a:t>
            </a:r>
            <a:r>
              <a:rPr lang="en-US" sz="2400" dirty="0" err="1"/>
              <a:t>responsivitas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keberlanjutan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i="1" dirty="0"/>
              <a:t>Green Ocean.</a:t>
            </a:r>
            <a:endParaRPr lang="en-US" sz="2400" i="1" dirty="0">
              <a:solidFill>
                <a:srgbClr val="13222B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</p:spTree>
    <p:extLst>
      <p:ext uri="{BB962C8B-B14F-4D97-AF65-F5344CB8AC3E}">
        <p14:creationId xmlns:p14="http://schemas.microsoft.com/office/powerpoint/2010/main" val="15324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71402" y="-2074390"/>
            <a:ext cx="9717782" cy="11332690"/>
          </a:xfrm>
          <a:custGeom>
            <a:avLst/>
            <a:gdLst/>
            <a:ahLst/>
            <a:cxnLst/>
            <a:rect l="l" t="t" r="r" b="b"/>
            <a:pathLst>
              <a:path w="9717782" h="11332690">
                <a:moveTo>
                  <a:pt x="0" y="0"/>
                </a:moveTo>
                <a:lnTo>
                  <a:pt x="9717782" y="0"/>
                </a:lnTo>
                <a:lnTo>
                  <a:pt x="9717782" y="11332690"/>
                </a:lnTo>
                <a:lnTo>
                  <a:pt x="0" y="1133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52853" y="2825862"/>
            <a:ext cx="9717782" cy="11332690"/>
          </a:xfrm>
          <a:custGeom>
            <a:avLst/>
            <a:gdLst/>
            <a:ahLst/>
            <a:cxnLst/>
            <a:rect l="l" t="t" r="r" b="b"/>
            <a:pathLst>
              <a:path w="9717782" h="11332690">
                <a:moveTo>
                  <a:pt x="0" y="0"/>
                </a:moveTo>
                <a:lnTo>
                  <a:pt x="9717782" y="0"/>
                </a:lnTo>
                <a:lnTo>
                  <a:pt x="9717782" y="11332690"/>
                </a:lnTo>
                <a:lnTo>
                  <a:pt x="0" y="1133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036041" y="2553684"/>
            <a:ext cx="12875703" cy="467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96"/>
              </a:lnSpc>
            </a:pPr>
            <a:r>
              <a:rPr lang="en-US" sz="19343" b="1" spc="-947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THANK YOU</a:t>
            </a:r>
            <a:endParaRPr lang="en-US" sz="19343" b="1" spc="-947" dirty="0">
              <a:solidFill>
                <a:srgbClr val="13222B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96233" y="7780430"/>
            <a:ext cx="4030031" cy="33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8"/>
              </a:lnSpc>
            </a:pPr>
            <a:r>
              <a:rPr lang="en-US" sz="1977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Devi Yulianti, Ph.D.</a:t>
            </a:r>
            <a:endParaRPr lang="en-US" sz="1977" dirty="0">
              <a:solidFill>
                <a:srgbClr val="13222B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 rot="-5400000">
            <a:off x="7638650" y="-362350"/>
            <a:ext cx="10287000" cy="11011699"/>
            <a:chOff x="0" y="0"/>
            <a:chExt cx="660400" cy="7069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706924"/>
            </a:xfrm>
            <a:custGeom>
              <a:avLst/>
              <a:gdLst/>
              <a:ahLst/>
              <a:cxnLst/>
              <a:rect l="l" t="t" r="r" b="b"/>
              <a:pathLst>
                <a:path w="660400" h="706924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6150"/>
                  </a:cubicBezTo>
                  <a:lnTo>
                    <a:pt x="660400" y="706924"/>
                  </a:lnTo>
                  <a:lnTo>
                    <a:pt x="0" y="706924"/>
                  </a:lnTo>
                  <a:lnTo>
                    <a:pt x="0" y="326433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DBF22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88900"/>
              <a:ext cx="660400" cy="618024"/>
            </a:xfrm>
            <a:prstGeom prst="rect">
              <a:avLst/>
            </a:prstGeom>
          </p:spPr>
          <p:txBody>
            <a:bodyPr lIns="1091778" tIns="1091778" rIns="1091778" bIns="109177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0852516" y="5143500"/>
            <a:ext cx="4910932" cy="0"/>
          </a:xfrm>
          <a:prstGeom prst="line">
            <a:avLst/>
          </a:prstGeom>
          <a:ln w="9525" cap="flat">
            <a:solidFill>
              <a:srgbClr val="1322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0852516" y="2006081"/>
            <a:ext cx="642599" cy="642599"/>
          </a:xfrm>
          <a:custGeom>
            <a:avLst/>
            <a:gdLst/>
            <a:ahLst/>
            <a:cxnLst/>
            <a:rect l="l" t="t" r="r" b="b"/>
            <a:pathLst>
              <a:path w="642599" h="642599">
                <a:moveTo>
                  <a:pt x="0" y="0"/>
                </a:moveTo>
                <a:lnTo>
                  <a:pt x="642599" y="0"/>
                </a:lnTo>
                <a:lnTo>
                  <a:pt x="642599" y="642599"/>
                </a:lnTo>
                <a:lnTo>
                  <a:pt x="0" y="642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852516" y="6055067"/>
            <a:ext cx="642599" cy="428789"/>
          </a:xfrm>
          <a:custGeom>
            <a:avLst/>
            <a:gdLst/>
            <a:ahLst/>
            <a:cxnLst/>
            <a:rect l="l" t="t" r="r" b="b"/>
            <a:pathLst>
              <a:path w="642599" h="428789">
                <a:moveTo>
                  <a:pt x="0" y="0"/>
                </a:moveTo>
                <a:lnTo>
                  <a:pt x="642599" y="0"/>
                </a:lnTo>
                <a:lnTo>
                  <a:pt x="642599" y="428789"/>
                </a:lnTo>
                <a:lnTo>
                  <a:pt x="0" y="428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781355" y="3134455"/>
            <a:ext cx="4639103" cy="413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7"/>
              </a:lnSpc>
            </a:pPr>
            <a:r>
              <a:rPr lang="en-US" sz="5225" b="1" spc="-256" dirty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Understanding Red, Blue, and Green Ocean Approaches for Public Sector Transformation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52516" y="3152479"/>
            <a:ext cx="4910932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8"/>
              </a:lnSpc>
            </a:pPr>
            <a:r>
              <a:rPr lang="en-US" sz="1977" dirty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Based on the Conference Paper:</a:t>
            </a:r>
          </a:p>
          <a:p>
            <a:pPr algn="l">
              <a:lnSpc>
                <a:spcPts val="2768"/>
              </a:lnSpc>
              <a:spcBef>
                <a:spcPct val="0"/>
              </a:spcBef>
            </a:pPr>
            <a:r>
              <a:rPr lang="en-US" sz="1977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“Green </a:t>
            </a:r>
            <a:r>
              <a:rPr lang="en-US" sz="1977" dirty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Ocean Strategy—Democratizing Business Knowledge for Sustainable Growth.”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52516" y="6807969"/>
            <a:ext cx="4910932" cy="245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8"/>
              </a:lnSpc>
            </a:pPr>
            <a:r>
              <a:rPr lang="en-US" sz="1977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Authors: Evangelos Markopoulos, Ines Selma Kirane, Clarissa Piper (Hult International Business School, London, UK)</a:t>
            </a:r>
          </a:p>
          <a:p>
            <a:pPr algn="l">
              <a:lnSpc>
                <a:spcPts val="2768"/>
              </a:lnSpc>
            </a:pPr>
            <a:r>
              <a:rPr lang="en-US" sz="1977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Hannu Vanharanta (University of Vaasa, School of Technology and Innovations, Finland)</a:t>
            </a:r>
          </a:p>
          <a:p>
            <a:pPr algn="l">
              <a:lnSpc>
                <a:spcPts val="2768"/>
              </a:lnSpc>
              <a:spcBef>
                <a:spcPct val="0"/>
              </a:spcBef>
            </a:pPr>
            <a:r>
              <a:rPr lang="en-US" sz="1977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Year: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483642" y="569973"/>
            <a:ext cx="13320715" cy="1840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5"/>
              </a:lnSpc>
            </a:pPr>
            <a:r>
              <a:rPr lang="en-US" sz="7034" b="1" i="1" spc="-344" dirty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Competitive Advantage</a:t>
            </a:r>
            <a:r>
              <a:rPr lang="en-US" sz="7034" b="1" spc="-344" dirty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: </a:t>
            </a:r>
            <a:r>
              <a:rPr lang="en-US" sz="7034" b="1" spc="-344" dirty="0" err="1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Definisi</a:t>
            </a:r>
            <a:r>
              <a:rPr lang="en-US" sz="7034" b="1" spc="-344" dirty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7034" b="1" spc="-344" dirty="0" err="1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dan</a:t>
            </a:r>
            <a:r>
              <a:rPr lang="en-US" sz="7034" b="1" spc="-344" dirty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7034" b="1" spc="-344" dirty="0" err="1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Asal</a:t>
            </a:r>
            <a:r>
              <a:rPr lang="en-US" sz="7034" b="1" spc="-344" dirty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7034" b="1" spc="-344" dirty="0" err="1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Konsep</a:t>
            </a:r>
            <a:endParaRPr lang="en-US" sz="7034" b="1" spc="-344" dirty="0">
              <a:solidFill>
                <a:srgbClr val="13222B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2757488" y="3057161"/>
            <a:ext cx="23802975" cy="2380297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62986" y="4848351"/>
            <a:ext cx="4934148" cy="4942646"/>
            <a:chOff x="0" y="0"/>
            <a:chExt cx="1167950" cy="11699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7950" cy="1169961"/>
            </a:xfrm>
            <a:custGeom>
              <a:avLst/>
              <a:gdLst/>
              <a:ahLst/>
              <a:cxnLst/>
              <a:rect l="l" t="t" r="r" b="b"/>
              <a:pathLst>
                <a:path w="1167950" h="1169961">
                  <a:moveTo>
                    <a:pt x="43933" y="0"/>
                  </a:moveTo>
                  <a:lnTo>
                    <a:pt x="1124016" y="0"/>
                  </a:lnTo>
                  <a:cubicBezTo>
                    <a:pt x="1148280" y="0"/>
                    <a:pt x="1167950" y="19670"/>
                    <a:pt x="1167950" y="43933"/>
                  </a:cubicBezTo>
                  <a:lnTo>
                    <a:pt x="1167950" y="1126028"/>
                  </a:lnTo>
                  <a:cubicBezTo>
                    <a:pt x="1167950" y="1150292"/>
                    <a:pt x="1148280" y="1169961"/>
                    <a:pt x="1124016" y="1169961"/>
                  </a:cubicBezTo>
                  <a:lnTo>
                    <a:pt x="43933" y="1169961"/>
                  </a:lnTo>
                  <a:cubicBezTo>
                    <a:pt x="32282" y="1169961"/>
                    <a:pt x="21107" y="1165332"/>
                    <a:pt x="12868" y="1157093"/>
                  </a:cubicBezTo>
                  <a:cubicBezTo>
                    <a:pt x="4629" y="1148854"/>
                    <a:pt x="0" y="1137680"/>
                    <a:pt x="0" y="1126028"/>
                  </a:cubicBezTo>
                  <a:lnTo>
                    <a:pt x="0" y="43933"/>
                  </a:lnTo>
                  <a:cubicBezTo>
                    <a:pt x="0" y="32282"/>
                    <a:pt x="4629" y="21107"/>
                    <a:pt x="12868" y="12868"/>
                  </a:cubicBezTo>
                  <a:cubicBezTo>
                    <a:pt x="21107" y="4629"/>
                    <a:pt x="32282" y="0"/>
                    <a:pt x="43933" y="0"/>
                  </a:cubicBezTo>
                  <a:close/>
                </a:path>
              </a:pathLst>
            </a:custGeom>
            <a:solidFill>
              <a:srgbClr val="005B52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67950" cy="1208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05899" y="4848351"/>
            <a:ext cx="5181097" cy="5095749"/>
            <a:chOff x="0" y="0"/>
            <a:chExt cx="1111006" cy="5937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11006" cy="593713"/>
            </a:xfrm>
            <a:custGeom>
              <a:avLst/>
              <a:gdLst/>
              <a:ahLst/>
              <a:cxnLst/>
              <a:rect l="l" t="t" r="r" b="b"/>
              <a:pathLst>
                <a:path w="1111006" h="593713">
                  <a:moveTo>
                    <a:pt x="46185" y="0"/>
                  </a:moveTo>
                  <a:lnTo>
                    <a:pt x="1064821" y="0"/>
                  </a:lnTo>
                  <a:cubicBezTo>
                    <a:pt x="1077070" y="0"/>
                    <a:pt x="1088817" y="4866"/>
                    <a:pt x="1097479" y="13527"/>
                  </a:cubicBezTo>
                  <a:cubicBezTo>
                    <a:pt x="1106140" y="22189"/>
                    <a:pt x="1111006" y="33936"/>
                    <a:pt x="1111006" y="46185"/>
                  </a:cubicBezTo>
                  <a:lnTo>
                    <a:pt x="1111006" y="547528"/>
                  </a:lnTo>
                  <a:cubicBezTo>
                    <a:pt x="1111006" y="559777"/>
                    <a:pt x="1106140" y="571524"/>
                    <a:pt x="1097479" y="580185"/>
                  </a:cubicBezTo>
                  <a:cubicBezTo>
                    <a:pt x="1088817" y="588847"/>
                    <a:pt x="1077070" y="593713"/>
                    <a:pt x="1064821" y="593713"/>
                  </a:cubicBezTo>
                  <a:lnTo>
                    <a:pt x="46185" y="593713"/>
                  </a:lnTo>
                  <a:cubicBezTo>
                    <a:pt x="33936" y="593713"/>
                    <a:pt x="22189" y="588847"/>
                    <a:pt x="13527" y="580185"/>
                  </a:cubicBezTo>
                  <a:cubicBezTo>
                    <a:pt x="4866" y="571524"/>
                    <a:pt x="0" y="559777"/>
                    <a:pt x="0" y="547528"/>
                  </a:cubicBezTo>
                  <a:lnTo>
                    <a:pt x="0" y="46185"/>
                  </a:lnTo>
                  <a:cubicBezTo>
                    <a:pt x="0" y="33936"/>
                    <a:pt x="4866" y="22189"/>
                    <a:pt x="13527" y="13527"/>
                  </a:cubicBezTo>
                  <a:cubicBezTo>
                    <a:pt x="22189" y="4866"/>
                    <a:pt x="33936" y="0"/>
                    <a:pt x="46185" y="0"/>
                  </a:cubicBezTo>
                  <a:close/>
                </a:path>
              </a:pathLst>
            </a:custGeom>
            <a:solidFill>
              <a:srgbClr val="005B52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11006" cy="631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10355" y="4959031"/>
            <a:ext cx="3639411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1078" lvl="1" indent="-235539" algn="l">
              <a:lnSpc>
                <a:spcPts val="3054"/>
              </a:lnSpc>
              <a:buAutoNum type="arabicPeriod"/>
            </a:pP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Kemampuan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organisasi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memberikan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nilai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lebih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tinggi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daripada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alternatif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lain.</a:t>
            </a:r>
          </a:p>
          <a:p>
            <a:pPr marL="471078" lvl="1" indent="-235539" algn="l">
              <a:lnSpc>
                <a:spcPts val="3054"/>
              </a:lnSpc>
              <a:buAutoNum type="arabicPeriod"/>
            </a:pP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Berakar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pada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teori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Michael Porter </a:t>
            </a:r>
            <a:r>
              <a:rPr lang="en-US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sejak</a:t>
            </a:r>
            <a:r>
              <a:rPr lang="en-US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1980-an </a:t>
            </a:r>
            <a:r>
              <a:rPr lang="en-US" i="1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(cost leadership, differentiation, focus</a:t>
            </a:r>
            <a:r>
              <a:rPr lang="en-US" i="1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).</a:t>
            </a:r>
            <a:endParaRPr lang="en-US" i="1" dirty="0">
              <a:solidFill>
                <a:srgbClr val="EFEFEF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471078" lvl="1" indent="-235539" algn="l">
              <a:lnSpc>
                <a:spcPts val="3054"/>
              </a:lnSpc>
              <a:spcBef>
                <a:spcPct val="0"/>
              </a:spcBef>
              <a:buAutoNum type="arabicPeriod"/>
            </a:pPr>
            <a:r>
              <a:rPr lang="en-US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Miichael</a:t>
            </a:r>
            <a:r>
              <a:rPr lang="en-US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Porter </a:t>
            </a:r>
            <a:r>
              <a:rPr lang="en-US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merupakan</a:t>
            </a:r>
            <a:r>
              <a:rPr lang="en-US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Professor di Harvard Business School yang </a:t>
            </a:r>
            <a:r>
              <a:rPr lang="en-US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terkenal</a:t>
            </a:r>
            <a:r>
              <a:rPr lang="en-US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dengan</a:t>
            </a:r>
            <a:r>
              <a:rPr lang="en-US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teori</a:t>
            </a:r>
            <a:r>
              <a:rPr lang="en-US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Menstra</a:t>
            </a:r>
            <a:r>
              <a:rPr lang="en-US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dan</a:t>
            </a:r>
            <a:r>
              <a:rPr lang="en-US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Keunggulan</a:t>
            </a:r>
            <a:r>
              <a:rPr lang="en-US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Kompetitif</a:t>
            </a:r>
            <a:r>
              <a:rPr lang="en-US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.</a:t>
            </a:r>
            <a:endParaRPr lang="en-US" dirty="0">
              <a:solidFill>
                <a:srgbClr val="EFEFEF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93995" y="5067300"/>
            <a:ext cx="3352936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4"/>
              </a:lnSpc>
              <a:spcBef>
                <a:spcPct val="0"/>
              </a:spcBef>
            </a:pP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Organisasi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publik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seharusnya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dinamis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terhadap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perkembangan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teknologi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dari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banyaknya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dominasi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inovasi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dan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i="1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big data. </a:t>
            </a:r>
          </a:p>
          <a:p>
            <a:pPr algn="l">
              <a:lnSpc>
                <a:spcPts val="2814"/>
              </a:lnSpc>
              <a:spcBef>
                <a:spcPct val="0"/>
              </a:spcBef>
            </a:pPr>
            <a:r>
              <a:rPr lang="en-US" sz="2010" dirty="0" err="1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Pada</a:t>
            </a:r>
            <a:r>
              <a:rPr lang="en-US" sz="2010" dirty="0" smtClean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organisasi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publik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: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keunggulan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bukan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“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kompetisi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,”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melainkan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efektivitas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layanan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legitimasi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kebijakan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dan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nilai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10" dirty="0" err="1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publik</a:t>
            </a:r>
            <a:r>
              <a:rPr lang="en-US" sz="2010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94603" y="4514950"/>
            <a:ext cx="4744889" cy="4371275"/>
            <a:chOff x="0" y="0"/>
            <a:chExt cx="1123151" cy="10347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3151" cy="1034713"/>
            </a:xfrm>
            <a:custGeom>
              <a:avLst/>
              <a:gdLst/>
              <a:ahLst/>
              <a:cxnLst/>
              <a:rect l="l" t="t" r="r" b="b"/>
              <a:pathLst>
                <a:path w="1123151" h="1034713">
                  <a:moveTo>
                    <a:pt x="45686" y="0"/>
                  </a:moveTo>
                  <a:lnTo>
                    <a:pt x="1077465" y="0"/>
                  </a:lnTo>
                  <a:cubicBezTo>
                    <a:pt x="1089581" y="0"/>
                    <a:pt x="1101202" y="4813"/>
                    <a:pt x="1109770" y="13381"/>
                  </a:cubicBezTo>
                  <a:cubicBezTo>
                    <a:pt x="1118337" y="21949"/>
                    <a:pt x="1123151" y="33569"/>
                    <a:pt x="1123151" y="45686"/>
                  </a:cubicBezTo>
                  <a:lnTo>
                    <a:pt x="1123151" y="989028"/>
                  </a:lnTo>
                  <a:cubicBezTo>
                    <a:pt x="1123151" y="1014259"/>
                    <a:pt x="1102696" y="1034713"/>
                    <a:pt x="1077465" y="1034713"/>
                  </a:cubicBezTo>
                  <a:lnTo>
                    <a:pt x="45686" y="1034713"/>
                  </a:lnTo>
                  <a:cubicBezTo>
                    <a:pt x="20454" y="1034713"/>
                    <a:pt x="0" y="1014259"/>
                    <a:pt x="0" y="989028"/>
                  </a:cubicBezTo>
                  <a:lnTo>
                    <a:pt x="0" y="45686"/>
                  </a:lnTo>
                  <a:cubicBezTo>
                    <a:pt x="0" y="20454"/>
                    <a:pt x="20454" y="0"/>
                    <a:pt x="45686" y="0"/>
                  </a:cubicBezTo>
                  <a:close/>
                </a:path>
              </a:pathLst>
            </a:custGeom>
            <a:solidFill>
              <a:srgbClr val="005B52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23151" cy="1072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348508" y="4514950"/>
            <a:ext cx="4744889" cy="4371275"/>
            <a:chOff x="0" y="0"/>
            <a:chExt cx="1123151" cy="10347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3151" cy="1034713"/>
            </a:xfrm>
            <a:custGeom>
              <a:avLst/>
              <a:gdLst/>
              <a:ahLst/>
              <a:cxnLst/>
              <a:rect l="l" t="t" r="r" b="b"/>
              <a:pathLst>
                <a:path w="1123151" h="1034713">
                  <a:moveTo>
                    <a:pt x="45686" y="0"/>
                  </a:moveTo>
                  <a:lnTo>
                    <a:pt x="1077465" y="0"/>
                  </a:lnTo>
                  <a:cubicBezTo>
                    <a:pt x="1089581" y="0"/>
                    <a:pt x="1101202" y="4813"/>
                    <a:pt x="1109770" y="13381"/>
                  </a:cubicBezTo>
                  <a:cubicBezTo>
                    <a:pt x="1118337" y="21949"/>
                    <a:pt x="1123151" y="33569"/>
                    <a:pt x="1123151" y="45686"/>
                  </a:cubicBezTo>
                  <a:lnTo>
                    <a:pt x="1123151" y="989028"/>
                  </a:lnTo>
                  <a:cubicBezTo>
                    <a:pt x="1123151" y="1014259"/>
                    <a:pt x="1102696" y="1034713"/>
                    <a:pt x="1077465" y="1034713"/>
                  </a:cubicBezTo>
                  <a:lnTo>
                    <a:pt x="45686" y="1034713"/>
                  </a:lnTo>
                  <a:cubicBezTo>
                    <a:pt x="20454" y="1034713"/>
                    <a:pt x="0" y="1014259"/>
                    <a:pt x="0" y="989028"/>
                  </a:cubicBezTo>
                  <a:lnTo>
                    <a:pt x="0" y="45686"/>
                  </a:lnTo>
                  <a:cubicBezTo>
                    <a:pt x="0" y="20454"/>
                    <a:pt x="20454" y="0"/>
                    <a:pt x="456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23151" cy="1072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26095" y="1747468"/>
            <a:ext cx="12824868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2"/>
              </a:lnSpc>
            </a:pPr>
            <a:r>
              <a:rPr lang="en-US" sz="6012" b="1" i="1" spc="-294" dirty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Competitive Advantage </a:t>
            </a:r>
            <a:r>
              <a:rPr lang="en-US" sz="6012" b="1" spc="-294" dirty="0" err="1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dalam</a:t>
            </a:r>
            <a:r>
              <a:rPr lang="en-US" sz="6012" b="1" spc="-294" dirty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6012" b="1" spc="-294" dirty="0" err="1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Pemerintahan</a:t>
            </a:r>
            <a:r>
              <a:rPr lang="en-US" sz="6012" b="1" spc="-294" dirty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Daerah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49579" y="5601803"/>
            <a:ext cx="3379010" cy="250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7372" lvl="1" indent="-218686" algn="l">
              <a:lnSpc>
                <a:spcPts val="2836"/>
              </a:lnSpc>
              <a:buAutoNum type="arabicPeriod"/>
            </a:pPr>
            <a:r>
              <a:rPr lang="en-US" sz="2025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Fokus pada peningkatan kualitas layanan, kinerja, dan responsivitas.</a:t>
            </a:r>
          </a:p>
          <a:p>
            <a:pPr marL="437372" lvl="1" indent="-218686" algn="l">
              <a:lnSpc>
                <a:spcPts val="2836"/>
              </a:lnSpc>
              <a:spcBef>
                <a:spcPct val="0"/>
              </a:spcBef>
              <a:buAutoNum type="arabicPeriod"/>
            </a:pPr>
            <a:r>
              <a:rPr lang="en-US" sz="2025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Meningkatkan kepercayaan &amp; akuntabilitas pemerintah daerah.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71929" y="5067300"/>
            <a:ext cx="3298047" cy="348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8"/>
              </a:lnSpc>
            </a:pPr>
            <a:r>
              <a:rPr lang="en-US" sz="1977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Contoh:</a:t>
            </a:r>
          </a:p>
          <a:p>
            <a:pPr marL="426893" lvl="1" indent="-213446" algn="l">
              <a:lnSpc>
                <a:spcPts val="2768"/>
              </a:lnSpc>
              <a:buFont typeface="Arial"/>
              <a:buChar char="•"/>
            </a:pPr>
            <a:r>
              <a:rPr lang="en-US" sz="1977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Layanan administrasi kependudukan berbasis aplikasi,</a:t>
            </a:r>
          </a:p>
          <a:p>
            <a:pPr marL="426893" lvl="1" indent="-213446" algn="l">
              <a:lnSpc>
                <a:spcPts val="2768"/>
              </a:lnSpc>
              <a:buFont typeface="Arial"/>
              <a:buChar char="•"/>
            </a:pPr>
            <a:r>
              <a:rPr lang="en-US" sz="1977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Sistem pelayanan terpadu satu pintu,</a:t>
            </a:r>
          </a:p>
          <a:p>
            <a:pPr marL="426893" lvl="1" indent="-213446" algn="l">
              <a:lnSpc>
                <a:spcPts val="2768"/>
              </a:lnSpc>
              <a:spcBef>
                <a:spcPct val="0"/>
              </a:spcBef>
              <a:buFont typeface="Arial"/>
              <a:buChar char="•"/>
            </a:pPr>
            <a:r>
              <a:rPr lang="en-US" sz="1977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Inovasi untuk menekan biaya pelayanan dan meningkatkan akses warga.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704394" y="3118005"/>
            <a:ext cx="4781978" cy="38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22"/>
              </a:lnSpc>
            </a:pPr>
            <a:r>
              <a:rPr lang="en-US" sz="7200" b="1" spc="-481" dirty="0" err="1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Inovasi</a:t>
            </a:r>
            <a:r>
              <a:rPr lang="en-US" sz="7200" b="1" spc="-481" dirty="0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: </a:t>
            </a:r>
            <a:r>
              <a:rPr lang="en-US" sz="7200" b="1" spc="-481" dirty="0" err="1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Definisi</a:t>
            </a:r>
            <a:r>
              <a:rPr lang="en-US" sz="7200" b="1" spc="-481" dirty="0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7200" b="1" spc="-481" dirty="0" err="1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dan</a:t>
            </a:r>
            <a:r>
              <a:rPr lang="en-US" sz="7200" b="1" spc="-481" dirty="0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7200" b="1" spc="-481" dirty="0" err="1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Evolusi</a:t>
            </a:r>
            <a:endParaRPr lang="en-US" sz="7200" b="1" spc="-481" dirty="0">
              <a:solidFill>
                <a:srgbClr val="EFEFEF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553650" y="5942946"/>
            <a:ext cx="544808" cy="545509"/>
          </a:xfrm>
          <a:custGeom>
            <a:avLst/>
            <a:gdLst/>
            <a:ahLst/>
            <a:cxnLst/>
            <a:rect l="l" t="t" r="r" b="b"/>
            <a:pathLst>
              <a:path w="544808" h="545509">
                <a:moveTo>
                  <a:pt x="0" y="0"/>
                </a:moveTo>
                <a:lnTo>
                  <a:pt x="544808" y="0"/>
                </a:lnTo>
                <a:lnTo>
                  <a:pt x="544808" y="545509"/>
                </a:lnTo>
                <a:lnTo>
                  <a:pt x="0" y="545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3403" b="-63193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8507164" y="0"/>
            <a:ext cx="9780836" cy="10287000"/>
            <a:chOff x="0" y="0"/>
            <a:chExt cx="2576023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76023" cy="2709333"/>
            </a:xfrm>
            <a:custGeom>
              <a:avLst/>
              <a:gdLst/>
              <a:ahLst/>
              <a:cxnLst/>
              <a:rect l="l" t="t" r="r" b="b"/>
              <a:pathLst>
                <a:path w="2576023" h="2709333">
                  <a:moveTo>
                    <a:pt x="0" y="0"/>
                  </a:moveTo>
                  <a:lnTo>
                    <a:pt x="2576023" y="0"/>
                  </a:lnTo>
                  <a:lnTo>
                    <a:pt x="257602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F22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57602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613852" y="857435"/>
            <a:ext cx="7759748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6893" lvl="1" indent="-213446">
              <a:lnSpc>
                <a:spcPts val="2768"/>
              </a:lnSpc>
              <a:buFont typeface="Arial"/>
              <a:buChar char="•"/>
            </a:pPr>
            <a:r>
              <a:rPr lang="en-US" sz="2000" dirty="0" err="1"/>
              <a:t>Evolusi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 </a:t>
            </a:r>
            <a:r>
              <a:rPr lang="en-US" sz="2000" dirty="0" err="1"/>
              <a:t>menurut</a:t>
            </a:r>
            <a:r>
              <a:rPr lang="en-US" sz="2000" dirty="0"/>
              <a:t> paper:</a:t>
            </a:r>
            <a:br>
              <a:rPr lang="en-US" sz="2000" dirty="0"/>
            </a:br>
            <a:r>
              <a:rPr lang="en-US" sz="2000" dirty="0"/>
              <a:t>– </a:t>
            </a:r>
            <a:r>
              <a:rPr lang="en-US" sz="2000" i="1" dirty="0"/>
              <a:t>Closed innovation → Open innovation → Wide innovation.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i="1" dirty="0"/>
              <a:t>Wide innovation</a:t>
            </a:r>
            <a:r>
              <a:rPr lang="en-US" sz="2000" dirty="0"/>
              <a:t> </a:t>
            </a:r>
            <a:r>
              <a:rPr lang="en-US" sz="2000" dirty="0" err="1"/>
              <a:t>menyatukan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, </a:t>
            </a:r>
            <a:r>
              <a:rPr lang="en-US" sz="2000" i="1" dirty="0"/>
              <a:t>shared value innovation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 </a:t>
            </a:r>
            <a:r>
              <a:rPr lang="en-US" sz="2000" dirty="0" err="1"/>
              <a:t>berkelanjutan</a:t>
            </a:r>
            <a:r>
              <a:rPr lang="en-US" sz="2000" dirty="0"/>
              <a:t> </a:t>
            </a:r>
            <a:r>
              <a:rPr lang="en-US" sz="2000" dirty="0" err="1"/>
              <a:t>berbasis</a:t>
            </a:r>
            <a:r>
              <a:rPr lang="en-US" sz="2000" dirty="0"/>
              <a:t> </a:t>
            </a:r>
            <a:r>
              <a:rPr lang="en-US" sz="2000" i="1" dirty="0"/>
              <a:t>intellectual capital</a:t>
            </a:r>
            <a:r>
              <a:rPr lang="en-US" sz="2000" i="1" dirty="0" smtClean="0"/>
              <a:t>.</a:t>
            </a:r>
          </a:p>
          <a:p>
            <a:pPr marL="213447" lvl="1">
              <a:lnSpc>
                <a:spcPts val="2768"/>
              </a:lnSpc>
            </a:pPr>
            <a:endParaRPr lang="en-US" sz="2000" i="1" dirty="0">
              <a:solidFill>
                <a:srgbClr val="13222B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213447" lvl="1">
              <a:lnSpc>
                <a:spcPts val="2768"/>
              </a:lnSpc>
            </a:pPr>
            <a:r>
              <a:rPr lang="en-US" sz="2000" i="1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Shared Value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dalam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pemerintahan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daerah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adalah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pemberian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layanan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publik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yang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tidak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hanya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cepat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efisien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tetapi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juga: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meningkatkan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kesejahteraan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warga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memperkuat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kepercayaan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publik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menghadirkan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nilai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sosial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yang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memperluas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legitimasi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pemerintah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. </a:t>
            </a:r>
          </a:p>
          <a:p>
            <a:pPr marL="213447" lvl="1">
              <a:lnSpc>
                <a:spcPts val="2768"/>
              </a:lnSpc>
            </a:pPr>
            <a:endParaRPr lang="en-US" sz="2000" i="1" dirty="0">
              <a:solidFill>
                <a:srgbClr val="13222B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213447" lvl="1">
              <a:lnSpc>
                <a:spcPts val="2768"/>
              </a:lnSpc>
            </a:pPr>
            <a:r>
              <a:rPr lang="en-US" sz="2000" i="1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Intellectual Capital </a:t>
            </a:r>
            <a:r>
              <a:rPr lang="en-US" sz="2000" dirty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adalah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seluruh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sumber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daya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pengetahuan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yang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dimiliki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oleh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organisasi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yang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memberikan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nilai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tambah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menciptakan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keunggulan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.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Dalam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pemerintahan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daerah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Intelectual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Capital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tampak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dalam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kompetensi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ASN,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budaya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kerja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sistem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informasi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pemerintahan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jaringan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kerjasama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OPD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komunitas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kapasistas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pemerintah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dalam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merespon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masalah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000" dirty="0" err="1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sosial</a:t>
            </a:r>
            <a:r>
              <a:rPr lang="en-US" sz="2000" dirty="0" smtClean="0">
                <a:solidFill>
                  <a:srgbClr val="13222B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rPr>
              <a:t>.</a:t>
            </a:r>
            <a:endParaRPr lang="en-US" sz="2000" i="1" dirty="0">
              <a:solidFill>
                <a:srgbClr val="13222B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613852" y="7078478"/>
            <a:ext cx="7876866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6893" lvl="1" indent="-213446">
              <a:lnSpc>
                <a:spcPts val="2768"/>
              </a:lnSpc>
              <a:buFont typeface="Arial"/>
              <a:buChar char="•"/>
            </a:pP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publik</a:t>
            </a:r>
            <a:r>
              <a:rPr lang="en-US" sz="2000" dirty="0"/>
              <a:t> </a:t>
            </a:r>
            <a:r>
              <a:rPr lang="en-US" sz="2000" dirty="0" err="1"/>
              <a:t>membutuhkan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 yang </a:t>
            </a:r>
            <a:r>
              <a:rPr lang="en-US" sz="2000" dirty="0" err="1"/>
              <a:t>inklusif</a:t>
            </a:r>
            <a:r>
              <a:rPr lang="en-US" sz="2000" dirty="0"/>
              <a:t>, </a:t>
            </a:r>
            <a:r>
              <a:rPr lang="en-US" sz="2000" dirty="0" err="1"/>
              <a:t>kolaboratif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berdampak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kini</a:t>
            </a:r>
            <a:r>
              <a:rPr lang="en-US" sz="2000" dirty="0"/>
              <a:t> </a:t>
            </a:r>
            <a:r>
              <a:rPr lang="en-US" sz="2000" dirty="0" err="1"/>
              <a:t>memanfaatkan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, </a:t>
            </a:r>
            <a:r>
              <a:rPr lang="en-US" sz="2000" dirty="0" err="1"/>
              <a:t>partisipasi</a:t>
            </a:r>
            <a:r>
              <a:rPr lang="en-US" sz="2000" dirty="0"/>
              <a:t> </a:t>
            </a:r>
            <a:r>
              <a:rPr lang="en-US" sz="2000" dirty="0" err="1"/>
              <a:t>publik</a:t>
            </a:r>
            <a:r>
              <a:rPr lang="en-US" sz="2000" dirty="0"/>
              <a:t>,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</a:t>
            </a:r>
            <a:r>
              <a:rPr lang="en-US" sz="2000" i="1" dirty="0" smtClean="0"/>
              <a:t>governance</a:t>
            </a:r>
            <a:r>
              <a:rPr lang="en-US" sz="2000" i="1" dirty="0"/>
              <a:t>.</a:t>
            </a:r>
            <a:endParaRPr lang="en-US" sz="2000" i="1" dirty="0">
              <a:solidFill>
                <a:srgbClr val="13222B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57488" y="-17643158"/>
            <a:ext cx="23802975" cy="2380297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B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54841" y="6710395"/>
            <a:ext cx="10578317" cy="1795363"/>
            <a:chOff x="0" y="-286061"/>
            <a:chExt cx="14104423" cy="2393817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-229153" y="229153"/>
              <a:ext cx="1878505" cy="1420199"/>
              <a:chOff x="0" y="0"/>
              <a:chExt cx="660400" cy="4992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60400" cy="49928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49928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1538"/>
                    </a:cubicBezTo>
                    <a:lnTo>
                      <a:pt x="660400" y="499280"/>
                    </a:lnTo>
                    <a:lnTo>
                      <a:pt x="0" y="499280"/>
                    </a:lnTo>
                    <a:lnTo>
                      <a:pt x="0" y="32167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9FC031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88900"/>
                <a:ext cx="660400" cy="4103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5400000">
              <a:off x="1450041" y="229153"/>
              <a:ext cx="1878505" cy="1420199"/>
              <a:chOff x="0" y="0"/>
              <a:chExt cx="660400" cy="49928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60400" cy="49928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49928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1538"/>
                    </a:cubicBezTo>
                    <a:lnTo>
                      <a:pt x="660400" y="499280"/>
                    </a:lnTo>
                    <a:lnTo>
                      <a:pt x="0" y="499280"/>
                    </a:lnTo>
                    <a:lnTo>
                      <a:pt x="0" y="32167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9FC031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88900"/>
                <a:ext cx="660400" cy="4103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060115" y="-286061"/>
              <a:ext cx="10044308" cy="2393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59"/>
                </a:lnSpc>
                <a:spcBef>
                  <a:spcPct val="0"/>
                </a:spcBef>
              </a:pPr>
              <a:r>
                <a:rPr lang="en-US" sz="5400" b="1" dirty="0" smtClean="0">
                  <a:solidFill>
                    <a:srgbClr val="13222B"/>
                  </a:solidFill>
                  <a:latin typeface="Arial MT Pro Bold"/>
                  <a:ea typeface="Arial MT Pro Bold"/>
                  <a:cs typeface="Arial MT Pro Bold"/>
                  <a:sym typeface="Arial MT Pro Bold"/>
                </a:rPr>
                <a:t>Red Ocean Strategy</a:t>
              </a:r>
              <a:endParaRPr lang="en-US" sz="5400" b="1" dirty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359590" y="1593547"/>
            <a:ext cx="13568819" cy="100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8"/>
              </a:lnSpc>
            </a:pPr>
            <a:r>
              <a:rPr lang="en-US" sz="7612" b="1" spc="-372" dirty="0" smtClean="0">
                <a:solidFill>
                  <a:srgbClr val="EFEFE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Ocean Strategies</a:t>
            </a:r>
            <a:endParaRPr lang="en-US" sz="7612" b="1" spc="-372" dirty="0">
              <a:solidFill>
                <a:srgbClr val="EFEFEF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607731" y="8333820"/>
            <a:ext cx="8238850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87"/>
              </a:lnSpc>
              <a:spcBef>
                <a:spcPct val="0"/>
              </a:spcBef>
            </a:pP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kompetisi</a:t>
            </a:r>
            <a:r>
              <a:rPr lang="en-US" sz="2400" dirty="0"/>
              <a:t> </a:t>
            </a:r>
            <a:r>
              <a:rPr lang="en-US" sz="2400" dirty="0" err="1"/>
              <a:t>ketat</a:t>
            </a:r>
            <a:r>
              <a:rPr lang="en-US" sz="2400" dirty="0"/>
              <a:t> &amp;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dirty="0" err="1"/>
              <a:t>Fokus</a:t>
            </a:r>
            <a:r>
              <a:rPr lang="en-US" sz="2400" dirty="0"/>
              <a:t>: </a:t>
            </a:r>
            <a:r>
              <a:rPr lang="en-US" sz="2400" dirty="0" err="1"/>
              <a:t>efisiensi</a:t>
            </a:r>
            <a:r>
              <a:rPr lang="en-US" sz="2400" dirty="0"/>
              <a:t>, </a:t>
            </a:r>
            <a:r>
              <a:rPr lang="en-US" sz="2400" dirty="0" err="1"/>
              <a:t>optimalisasi</a:t>
            </a:r>
            <a:r>
              <a:rPr lang="en-US" sz="2400" dirty="0"/>
              <a:t> internal, </a:t>
            </a:r>
            <a:r>
              <a:rPr lang="en-US" sz="2400" dirty="0" err="1"/>
              <a:t>penyempurnaan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birokrasi</a:t>
            </a:r>
            <a:r>
              <a:rPr lang="en-US" sz="2400" dirty="0"/>
              <a:t> </a:t>
            </a:r>
            <a:r>
              <a:rPr lang="en-US" sz="2400" dirty="0" err="1"/>
              <a:t>rutin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administratif</a:t>
            </a:r>
            <a:r>
              <a:rPr lang="en-US" sz="2400" dirty="0"/>
              <a:t> </a:t>
            </a:r>
            <a:r>
              <a:rPr lang="en-US" sz="2400" dirty="0" err="1"/>
              <a:t>konvensional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diferensiasi</a:t>
            </a:r>
            <a:r>
              <a:rPr lang="en-US" sz="2400" dirty="0"/>
              <a:t> </a:t>
            </a:r>
            <a:r>
              <a:rPr lang="en-US" sz="2400" dirty="0" err="1"/>
              <a:t>inovatif</a:t>
            </a:r>
            <a:r>
              <a:rPr lang="en-US" sz="2400" dirty="0"/>
              <a:t>.</a:t>
            </a:r>
            <a:endParaRPr lang="en-US" sz="2400" dirty="0">
              <a:solidFill>
                <a:srgbClr val="13222B">
                  <a:alpha val="89804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523478" y="3397128"/>
            <a:ext cx="4843521" cy="678861"/>
            <a:chOff x="0" y="0"/>
            <a:chExt cx="6458028" cy="90514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797620" cy="905147"/>
              <a:chOff x="0" y="0"/>
              <a:chExt cx="1256097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25609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256096" h="406400">
                    <a:moveTo>
                      <a:pt x="1052896" y="0"/>
                    </a:moveTo>
                    <a:cubicBezTo>
                      <a:pt x="1165121" y="0"/>
                      <a:pt x="1256096" y="90976"/>
                      <a:pt x="1256096" y="203200"/>
                    </a:cubicBezTo>
                    <a:cubicBezTo>
                      <a:pt x="1256096" y="315424"/>
                      <a:pt x="1165121" y="406400"/>
                      <a:pt x="105289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3222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1256097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58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120658" y="0"/>
              <a:ext cx="3337370" cy="905147"/>
              <a:chOff x="0" y="0"/>
              <a:chExt cx="1498438" cy="406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98438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498438" h="406400">
                    <a:moveTo>
                      <a:pt x="1295238" y="0"/>
                    </a:moveTo>
                    <a:cubicBezTo>
                      <a:pt x="1407462" y="0"/>
                      <a:pt x="1498438" y="90976"/>
                      <a:pt x="1498438" y="203200"/>
                    </a:cubicBezTo>
                    <a:cubicBezTo>
                      <a:pt x="1498438" y="315424"/>
                      <a:pt x="1407462" y="406400"/>
                      <a:pt x="129523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3222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57150"/>
                <a:ext cx="1498438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58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941094" y="212813"/>
              <a:ext cx="478757" cy="478757"/>
            </a:xfrm>
            <a:custGeom>
              <a:avLst/>
              <a:gdLst/>
              <a:ahLst/>
              <a:cxnLst/>
              <a:rect l="l" t="t" r="r" b="b"/>
              <a:pathLst>
                <a:path w="478757" h="478757">
                  <a:moveTo>
                    <a:pt x="0" y="0"/>
                  </a:moveTo>
                  <a:lnTo>
                    <a:pt x="478758" y="0"/>
                  </a:lnTo>
                  <a:lnTo>
                    <a:pt x="478758" y="478757"/>
                  </a:lnTo>
                  <a:lnTo>
                    <a:pt x="0" y="478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5573188" y="212813"/>
              <a:ext cx="478757" cy="478757"/>
            </a:xfrm>
            <a:custGeom>
              <a:avLst/>
              <a:gdLst/>
              <a:ahLst/>
              <a:cxnLst/>
              <a:rect l="l" t="t" r="r" b="b"/>
              <a:pathLst>
                <a:path w="478757" h="478757">
                  <a:moveTo>
                    <a:pt x="0" y="0"/>
                  </a:moveTo>
                  <a:lnTo>
                    <a:pt x="478757" y="0"/>
                  </a:lnTo>
                  <a:lnTo>
                    <a:pt x="478757" y="478757"/>
                  </a:lnTo>
                  <a:lnTo>
                    <a:pt x="0" y="478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583813" y="212697"/>
              <a:ext cx="1309916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87"/>
                </a:lnSpc>
                <a:spcBef>
                  <a:spcPct val="0"/>
                </a:spcBef>
              </a:pPr>
              <a:r>
                <a:rPr lang="en-US" sz="1777" dirty="0" smtClean="0">
                  <a:solidFill>
                    <a:srgbClr val="EFEFEF">
                      <a:alpha val="80000"/>
                    </a:srgbClr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   Red</a:t>
              </a:r>
              <a:endParaRPr lang="en-US" sz="1777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704471" y="212697"/>
              <a:ext cx="1706791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87"/>
                </a:lnSpc>
                <a:spcBef>
                  <a:spcPct val="0"/>
                </a:spcBef>
              </a:pPr>
              <a:r>
                <a:rPr lang="en-US" sz="1777" dirty="0" smtClean="0">
                  <a:solidFill>
                    <a:srgbClr val="EFEFEF">
                      <a:alpha val="80000"/>
                    </a:srgbClr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     Blue</a:t>
              </a:r>
              <a:endParaRPr lang="en-US" sz="1777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794042" y="4304102"/>
            <a:ext cx="5047701" cy="774326"/>
            <a:chOff x="0" y="-127286"/>
            <a:chExt cx="6730267" cy="1032433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069858" cy="905147"/>
              <a:chOff x="0" y="0"/>
              <a:chExt cx="1378328" cy="4064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378328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378328" h="406400">
                    <a:moveTo>
                      <a:pt x="1175128" y="0"/>
                    </a:moveTo>
                    <a:cubicBezTo>
                      <a:pt x="1287353" y="0"/>
                      <a:pt x="1378328" y="90976"/>
                      <a:pt x="1378328" y="203200"/>
                    </a:cubicBezTo>
                    <a:cubicBezTo>
                      <a:pt x="1378328" y="315424"/>
                      <a:pt x="1287353" y="406400"/>
                      <a:pt x="117512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3222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57150"/>
                <a:ext cx="1378328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58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392897" y="-127286"/>
              <a:ext cx="3337370" cy="103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8"/>
                </a:lnSpc>
              </a:pPr>
              <a:endParaRPr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213333" y="220594"/>
              <a:ext cx="478757" cy="463959"/>
            </a:xfrm>
            <a:custGeom>
              <a:avLst/>
              <a:gdLst/>
              <a:ahLst/>
              <a:cxnLst/>
              <a:rect l="l" t="t" r="r" b="b"/>
              <a:pathLst>
                <a:path w="478757" h="463959">
                  <a:moveTo>
                    <a:pt x="0" y="0"/>
                  </a:moveTo>
                  <a:lnTo>
                    <a:pt x="478757" y="0"/>
                  </a:lnTo>
                  <a:lnTo>
                    <a:pt x="478757" y="463959"/>
                  </a:lnTo>
                  <a:lnTo>
                    <a:pt x="0" y="463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583813" y="212697"/>
              <a:ext cx="1596660" cy="427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87"/>
                </a:lnSpc>
                <a:spcBef>
                  <a:spcPct val="0"/>
                </a:spcBef>
              </a:pPr>
              <a:r>
                <a:rPr lang="en-US" sz="1777" dirty="0" smtClean="0">
                  <a:solidFill>
                    <a:srgbClr val="EFEFEF">
                      <a:alpha val="80000"/>
                    </a:srgbClr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   Green</a:t>
              </a:r>
              <a:endParaRPr lang="en-US" sz="1777" dirty="0">
                <a:solidFill>
                  <a:srgbClr val="EFEFEF">
                    <a:alpha val="80000"/>
                  </a:srgbClr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4863752"/>
            <a:ext cx="18288000" cy="5657777"/>
            <a:chOff x="0" y="0"/>
            <a:chExt cx="4816593" cy="14901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1490114"/>
            </a:xfrm>
            <a:custGeom>
              <a:avLst/>
              <a:gdLst/>
              <a:ahLst/>
              <a:cxnLst/>
              <a:rect l="l" t="t" r="r" b="b"/>
              <a:pathLst>
                <a:path w="4816592" h="1490114">
                  <a:moveTo>
                    <a:pt x="0" y="0"/>
                  </a:moveTo>
                  <a:lnTo>
                    <a:pt x="4816592" y="0"/>
                  </a:lnTo>
                  <a:lnTo>
                    <a:pt x="4816592" y="1490114"/>
                  </a:lnTo>
                  <a:lnTo>
                    <a:pt x="0" y="1490114"/>
                  </a:lnTo>
                  <a:close/>
                </a:path>
              </a:pathLst>
            </a:custGeom>
            <a:solidFill>
              <a:srgbClr val="005B5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15282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207614" y="1747468"/>
            <a:ext cx="5872772" cy="1995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8"/>
              </a:lnSpc>
            </a:pPr>
            <a:r>
              <a:rPr lang="en-US" sz="7612" b="1" spc="-372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Blue Ocean Strategy</a:t>
            </a:r>
            <a:endParaRPr lang="en-US" sz="7612" b="1" spc="-372" dirty="0">
              <a:solidFill>
                <a:srgbClr val="13222B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038600" y="5487127"/>
            <a:ext cx="3941633" cy="294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0197" lvl="1" indent="-255099">
              <a:lnSpc>
                <a:spcPts val="3308"/>
              </a:lnSpc>
              <a:buFont typeface="Arial"/>
              <a:buChar char="•"/>
            </a:pPr>
            <a:r>
              <a:rPr lang="en-US" sz="2400" dirty="0" err="1"/>
              <a:t>Konsep</a:t>
            </a:r>
            <a:r>
              <a:rPr lang="en-US" sz="2400" dirty="0"/>
              <a:t> Kim &amp; Mauborgne (2005):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kompetisi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dirty="0" err="1"/>
              <a:t>Kunci</a:t>
            </a:r>
            <a:r>
              <a:rPr lang="en-US" sz="2400" dirty="0"/>
              <a:t>: </a:t>
            </a:r>
            <a:r>
              <a:rPr lang="en-US" sz="2400" i="1" dirty="0"/>
              <a:t>value innovation</a:t>
            </a:r>
            <a:r>
              <a:rPr lang="en-US" sz="2400" dirty="0"/>
              <a:t> —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.</a:t>
            </a:r>
            <a:endParaRPr lang="en-US" sz="2363" dirty="0">
              <a:solidFill>
                <a:srgbClr val="EFEFEF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906000" y="5462183"/>
            <a:ext cx="3941633" cy="249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0197" lvl="1" indent="-255099">
              <a:lnSpc>
                <a:spcPts val="3308"/>
              </a:lnSpc>
              <a:buFont typeface="Arial"/>
              <a:buChar char="•"/>
            </a:pP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sektor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inovasi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kependudukan</a:t>
            </a:r>
            <a:r>
              <a:rPr lang="en-US" sz="2400" dirty="0"/>
              <a:t> digital,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pelayanan</a:t>
            </a:r>
            <a:r>
              <a:rPr lang="en-US" sz="2400" dirty="0"/>
              <a:t> mobile,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penciptaan</a:t>
            </a:r>
            <a:r>
              <a:rPr lang="en-US" sz="2400" dirty="0"/>
              <a:t> </a:t>
            </a:r>
            <a:r>
              <a:rPr lang="en-US" sz="2400" dirty="0" err="1"/>
              <a:t>kanal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.</a:t>
            </a:r>
            <a:endParaRPr lang="en-US" sz="2363" dirty="0">
              <a:solidFill>
                <a:srgbClr val="EFEFEF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19" name="AutoShape 19"/>
          <p:cNvSpPr/>
          <p:nvPr/>
        </p:nvSpPr>
        <p:spPr>
          <a:xfrm flipV="1">
            <a:off x="9163050" y="5463042"/>
            <a:ext cx="0" cy="2988334"/>
          </a:xfrm>
          <a:prstGeom prst="line">
            <a:avLst/>
          </a:prstGeom>
          <a:ln w="19050" cap="flat">
            <a:solidFill>
              <a:srgbClr val="DBF226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5973" y="-3162300"/>
            <a:ext cx="16593627" cy="1659362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962400" y="2105012"/>
            <a:ext cx="10797562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1"/>
              </a:lnSpc>
            </a:pPr>
            <a:r>
              <a:rPr lang="en-US" sz="7585" b="1" spc="-371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Green Ocean Strategy</a:t>
            </a:r>
            <a:endParaRPr lang="en-US" sz="7585" b="1" spc="-371" dirty="0">
              <a:solidFill>
                <a:srgbClr val="13222B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40416" y="4745600"/>
            <a:ext cx="3268031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8"/>
              </a:lnSpc>
            </a:pPr>
            <a:r>
              <a:rPr lang="en-US" sz="2000" dirty="0" err="1"/>
              <a:t>Berdasarkan</a:t>
            </a:r>
            <a:r>
              <a:rPr lang="en-US" sz="2000" dirty="0"/>
              <a:t> Markopoulos et al. (2023):</a:t>
            </a:r>
            <a:br>
              <a:rPr lang="en-US" sz="2000" dirty="0"/>
            </a:br>
            <a:r>
              <a:rPr lang="en-US" sz="2000" dirty="0"/>
              <a:t>–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evolusi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i="1" dirty="0"/>
              <a:t>Blue Ocean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keberlanjutan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.</a:t>
            </a:r>
            <a:endParaRPr lang="en-US" sz="1977" dirty="0">
              <a:solidFill>
                <a:srgbClr val="13222B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28772" y="4745600"/>
            <a:ext cx="3268031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8"/>
              </a:lnSpc>
            </a:pPr>
            <a:r>
              <a:rPr lang="en-US" sz="2000" dirty="0" err="1"/>
              <a:t>Cocok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publik</a:t>
            </a:r>
            <a:r>
              <a:rPr lang="en-US" sz="2000" dirty="0"/>
              <a:t> yang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keberlanjutan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 smtClean="0"/>
              <a:t>. </a:t>
            </a:r>
            <a:r>
              <a:rPr lang="en-US" sz="2000" i="1" dirty="0" smtClean="0"/>
              <a:t>Green Ocean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i="1" dirty="0" smtClean="0"/>
              <a:t>human capital (democratizing knowledge)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, </a:t>
            </a:r>
            <a:r>
              <a:rPr lang="en-US" sz="2000" dirty="0" err="1" smtClean="0"/>
              <a:t>keterampilan</a:t>
            </a:r>
            <a:r>
              <a:rPr lang="en-US" sz="2000" dirty="0" smtClean="0"/>
              <a:t>,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, </a:t>
            </a:r>
            <a:r>
              <a:rPr lang="en-US" sz="2000" dirty="0" err="1" smtClean="0"/>
              <a:t>kreativitas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inovasi</a:t>
            </a:r>
            <a:r>
              <a:rPr lang="en-US" sz="2000" dirty="0" smtClean="0"/>
              <a:t> </a:t>
            </a:r>
            <a:r>
              <a:rPr lang="en-US" sz="2000" dirty="0" err="1" smtClean="0"/>
              <a:t>pegawai</a:t>
            </a:r>
            <a:r>
              <a:rPr lang="en-US" sz="2000" dirty="0" smtClean="0"/>
              <a:t>. </a:t>
            </a:r>
            <a:endParaRPr lang="en-US" sz="1977" dirty="0">
              <a:solidFill>
                <a:srgbClr val="13222B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496800" y="4194484"/>
            <a:ext cx="3268031" cy="321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8"/>
              </a:lnSpc>
            </a:pPr>
            <a:r>
              <a:rPr lang="en-US" sz="2000" dirty="0" err="1"/>
              <a:t>Fokus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– </a:t>
            </a:r>
            <a:r>
              <a:rPr lang="en-US" sz="2000" dirty="0" err="1"/>
              <a:t>demokratisasi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i="1" dirty="0"/>
              <a:t>(knowledge democratization),</a:t>
            </a:r>
            <a:br>
              <a:rPr lang="en-US" sz="2000" i="1" dirty="0"/>
            </a:br>
            <a:r>
              <a:rPr lang="en-US" sz="2000" dirty="0"/>
              <a:t>– </a:t>
            </a:r>
            <a:r>
              <a:rPr lang="en-US" sz="2000" dirty="0" err="1"/>
              <a:t>partisipasi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– </a:t>
            </a:r>
            <a:r>
              <a:rPr lang="en-US" sz="2000" dirty="0" err="1"/>
              <a:t>inovasi</a:t>
            </a:r>
            <a:r>
              <a:rPr lang="en-US" sz="2000" dirty="0"/>
              <a:t> </a:t>
            </a:r>
            <a:r>
              <a:rPr lang="en-US" sz="2000" dirty="0" err="1"/>
              <a:t>ramah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– </a:t>
            </a:r>
            <a:r>
              <a:rPr lang="en-US" sz="2000" i="1" dirty="0" err="1"/>
              <a:t>pemanfaatan</a:t>
            </a:r>
            <a:r>
              <a:rPr lang="en-US" sz="2000" i="1" dirty="0"/>
              <a:t> intellectual capital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  <a:endParaRPr lang="en-US" sz="1977" dirty="0">
              <a:solidFill>
                <a:srgbClr val="13222B">
                  <a:alpha val="80000"/>
                </a:srgbClr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186" y="-3023876"/>
            <a:ext cx="16593627" cy="1659362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962400" y="2105012"/>
            <a:ext cx="10797562" cy="1994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1"/>
              </a:lnSpc>
            </a:pPr>
            <a:r>
              <a:rPr lang="en-US" sz="7585" b="1" spc="-371" dirty="0" err="1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Evolusi</a:t>
            </a:r>
            <a:r>
              <a:rPr lang="en-US" sz="7585" b="1" spc="-371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7585" b="1" i="1" spc="-371" dirty="0" smtClean="0">
                <a:solidFill>
                  <a:srgbClr val="13222B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from Red, Blue to Green Ocean</a:t>
            </a:r>
            <a:endParaRPr lang="en-US" sz="7585" b="1" i="1" spc="-371" dirty="0">
              <a:solidFill>
                <a:srgbClr val="13222B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574373"/>
            <a:ext cx="52578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Red Ocean:</a:t>
            </a:r>
            <a:r>
              <a:rPr lang="en-US" sz="2800" i="1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penuh</a:t>
            </a:r>
            <a:r>
              <a:rPr lang="en-US" sz="2800" dirty="0"/>
              <a:t> </a:t>
            </a:r>
            <a:r>
              <a:rPr lang="en-US" sz="2800" dirty="0" err="1"/>
              <a:t>kompetisi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aturan</a:t>
            </a:r>
            <a:r>
              <a:rPr lang="en-US" sz="2800" dirty="0"/>
              <a:t> </a:t>
            </a:r>
            <a:r>
              <a:rPr lang="en-US" sz="2800" dirty="0" err="1"/>
              <a:t>ketat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b="1" i="1" dirty="0"/>
              <a:t>Purple Canal:</a:t>
            </a:r>
            <a:r>
              <a:rPr lang="en-US" sz="2800" i="1" dirty="0"/>
              <a:t> </a:t>
            </a:r>
            <a:r>
              <a:rPr lang="en-US" sz="2800" dirty="0" err="1"/>
              <a:t>transformasi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r>
              <a:rPr lang="en-US" sz="2800" dirty="0"/>
              <a:t> (SWOT, VRIO, PESTEL).</a:t>
            </a:r>
            <a:br>
              <a:rPr lang="en-US" sz="2800" dirty="0"/>
            </a:br>
            <a:r>
              <a:rPr lang="en-US" sz="2800" b="1" i="1" dirty="0"/>
              <a:t>Blue Ocean:</a:t>
            </a:r>
            <a:r>
              <a:rPr lang="en-US" sz="2800" i="1" dirty="0"/>
              <a:t> </a:t>
            </a:r>
            <a:r>
              <a:rPr lang="en-US" sz="2800" dirty="0" err="1"/>
              <a:t>penciptaan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393551" y="4578834"/>
            <a:ext cx="43412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Turquoise Canal:</a:t>
            </a:r>
            <a:r>
              <a:rPr lang="en-US" sz="2400" i="1" dirty="0"/>
              <a:t> </a:t>
            </a:r>
            <a:r>
              <a:rPr lang="en-US" sz="2400" dirty="0" err="1"/>
              <a:t>transisi</a:t>
            </a:r>
            <a:r>
              <a:rPr lang="en-US" sz="2400" dirty="0"/>
              <a:t> </a:t>
            </a:r>
            <a:r>
              <a:rPr lang="en-US" sz="2400" dirty="0" err="1"/>
              <a:t>menuju</a:t>
            </a:r>
            <a:r>
              <a:rPr lang="en-US" sz="2400" dirty="0"/>
              <a:t> </a:t>
            </a:r>
            <a:r>
              <a:rPr lang="en-US" sz="2400" i="1" dirty="0"/>
              <a:t>Green Ocean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demokratisasi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&amp; </a:t>
            </a:r>
            <a:r>
              <a:rPr lang="en-US" sz="2400" i="1" dirty="0"/>
              <a:t>wide innovation.</a:t>
            </a:r>
            <a:br>
              <a:rPr lang="en-US" sz="2400" i="1" dirty="0"/>
            </a:br>
            <a:r>
              <a:rPr lang="en-US" sz="2400" b="1" i="1" dirty="0"/>
              <a:t>Green Ocean:</a:t>
            </a:r>
            <a:r>
              <a:rPr lang="en-US" sz="2400" i="1" dirty="0"/>
              <a:t> </a:t>
            </a:r>
            <a:r>
              <a:rPr lang="en-US" sz="2400" dirty="0" err="1"/>
              <a:t>inovasi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intellectual capital.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41750" y="4574373"/>
            <a:ext cx="4278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Kerangka</a:t>
            </a:r>
            <a:r>
              <a:rPr lang="en-US" sz="2400" dirty="0"/>
              <a:t>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dijelaskan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artikel</a:t>
            </a:r>
            <a:r>
              <a:rPr lang="en-US" sz="2400" dirty="0"/>
              <a:t> </a:t>
            </a:r>
            <a:r>
              <a:rPr lang="en-US" sz="2400" dirty="0" err="1"/>
              <a:t>konferensi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model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66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518</Words>
  <Application>Microsoft Office PowerPoint</Application>
  <PresentationFormat>Custom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 MT Pro Bold</vt:lpstr>
      <vt:lpstr>Arial</vt:lpstr>
      <vt:lpstr>Arial MT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Advantage,</dc:title>
  <dc:creator>LAFEMMEDEVI</dc:creator>
  <cp:lastModifiedBy>LAFEMMEDEVI</cp:lastModifiedBy>
  <cp:revision>13</cp:revision>
  <dcterms:created xsi:type="dcterms:W3CDTF">2006-08-16T00:00:00Z</dcterms:created>
  <dcterms:modified xsi:type="dcterms:W3CDTF">2025-11-15T00:06:17Z</dcterms:modified>
  <dc:identifier>DAG4r1ZFwZ8</dc:identifier>
</cp:coreProperties>
</file>