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8288000" cy="10287000"/>
  <p:notesSz cx="6858000" cy="9144000"/>
  <p:embeddedFontLs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Montserrat Classic Bold" panose="020B0604020202020204" charset="0"/>
      <p:regular r:id="rId26"/>
    </p:embeddedFont>
    <p:embeddedFont>
      <p:font typeface="Montserrat Light" panose="020B0604020202020204" charset="0"/>
      <p:regular r:id="rId27"/>
    </p:embeddedFont>
    <p:embeddedFont>
      <p:font typeface="Montserrat Classic" panose="020B0604020202020204" charset="0"/>
      <p:regular r:id="rId28"/>
    </p:embeddedFont>
    <p:embeddedFont>
      <p:font typeface="Montserrat Light Italics" panose="020B0604020202020204" charset="0"/>
      <p:regular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32" autoAdjust="0"/>
    <p:restoredTop sz="94622" autoAdjust="0"/>
  </p:normalViewPr>
  <p:slideViewPr>
    <p:cSldViewPr>
      <p:cViewPr varScale="1">
        <p:scale>
          <a:sx n="47" d="100"/>
          <a:sy n="47" d="100"/>
        </p:scale>
        <p:origin x="732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3.jpe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33595" b="3462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0287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 t="31919" b="31919"/>
          <a:stretch>
            <a:fillRect/>
          </a:stretch>
        </p:blipFill>
        <p:spPr>
          <a:xfrm>
            <a:off x="6985000" y="7894283"/>
            <a:ext cx="4800600" cy="30861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3261624" y="5758883"/>
            <a:ext cx="5671846" cy="50653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94"/>
              </a:lnSpc>
            </a:pPr>
            <a:r>
              <a:rPr lang="en-US" sz="2210" spc="391" dirty="0">
                <a:solidFill>
                  <a:srgbClr val="52DDD4"/>
                </a:solidFill>
                <a:latin typeface="Montserrat Classic"/>
              </a:rPr>
              <a:t>1011000111101011111101111000010101001011110101011011010001011011001100100111010101110010000011001001011111101111111010111001001110110100010000100000001110010111011000111101011111101111000010101001011110101011011010001011011001100100111010101110010000011001001011111101111111010111001001110110100010000100000001110010111011000111101011111101111000010101001011110101011</a:t>
            </a:r>
          </a:p>
        </p:txBody>
      </p:sp>
      <p:sp>
        <p:nvSpPr>
          <p:cNvPr id="5" name="AutoShape 5"/>
          <p:cNvSpPr/>
          <p:nvPr/>
        </p:nvSpPr>
        <p:spPr>
          <a:xfrm>
            <a:off x="4618876" y="1813560"/>
            <a:ext cx="12665824" cy="7508240"/>
          </a:xfrm>
          <a:prstGeom prst="rect">
            <a:avLst/>
          </a:prstGeom>
          <a:solidFill>
            <a:srgbClr val="FF8FE6"/>
          </a:solidFill>
        </p:spPr>
      </p:sp>
      <p:grpSp>
        <p:nvGrpSpPr>
          <p:cNvPr id="6" name="Group 6"/>
          <p:cNvGrpSpPr/>
          <p:nvPr/>
        </p:nvGrpSpPr>
        <p:grpSpPr>
          <a:xfrm>
            <a:off x="4618876" y="3128576"/>
            <a:ext cx="12665824" cy="4878208"/>
            <a:chOff x="0" y="0"/>
            <a:chExt cx="16887765" cy="6504277"/>
          </a:xfrm>
        </p:grpSpPr>
        <p:sp>
          <p:nvSpPr>
            <p:cNvPr id="7" name="TextBox 7"/>
            <p:cNvSpPr txBox="1"/>
            <p:nvPr/>
          </p:nvSpPr>
          <p:spPr>
            <a:xfrm>
              <a:off x="0" y="276225"/>
              <a:ext cx="16887765" cy="50555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568"/>
                </a:lnSpc>
              </a:pPr>
              <a:r>
                <a:rPr lang="en-US" sz="10400" spc="104" dirty="0">
                  <a:solidFill>
                    <a:srgbClr val="371A9F"/>
                  </a:solidFill>
                  <a:latin typeface="Montserrat Classic Bold"/>
                </a:rPr>
                <a:t>DELIK TERTENTU DALAM</a:t>
              </a:r>
            </a:p>
            <a:p>
              <a:pPr algn="ctr">
                <a:lnSpc>
                  <a:spcPts val="9568"/>
                </a:lnSpc>
              </a:pPr>
              <a:r>
                <a:rPr lang="en-US" sz="10400" spc="104" dirty="0">
                  <a:solidFill>
                    <a:srgbClr val="371A9F"/>
                  </a:solidFill>
                  <a:latin typeface="Montserrat Classic Bold"/>
                </a:rPr>
                <a:t>KUHP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881777" y="5880142"/>
              <a:ext cx="13124210" cy="6227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</a:pPr>
              <a:r>
                <a:rPr lang="en-US" sz="2800" spc="56" dirty="0" err="1">
                  <a:solidFill>
                    <a:srgbClr val="371A9F"/>
                  </a:solidFill>
                  <a:latin typeface="Montserrat Classic"/>
                </a:rPr>
                <a:t>Dosen</a:t>
              </a:r>
              <a:r>
                <a:rPr lang="en-US" sz="2800" spc="56">
                  <a:solidFill>
                    <a:srgbClr val="371A9F"/>
                  </a:solidFill>
                  <a:latin typeface="Montserrat Classic"/>
                </a:rPr>
                <a:t>: Emilia Susanti, SH.,MH</a:t>
              </a:r>
            </a:p>
          </p:txBody>
        </p:sp>
      </p:grpSp>
      <p:sp>
        <p:nvSpPr>
          <p:cNvPr id="9" name="AutoShape 9"/>
          <p:cNvSpPr/>
          <p:nvPr/>
        </p:nvSpPr>
        <p:spPr>
          <a:xfrm>
            <a:off x="269240" y="9061625"/>
            <a:ext cx="2387709" cy="565954"/>
          </a:xfrm>
          <a:prstGeom prst="rect">
            <a:avLst/>
          </a:prstGeom>
          <a:solidFill>
            <a:srgbClr val="52DDD4"/>
          </a:solidFill>
        </p:spPr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88641" y="3086100"/>
            <a:ext cx="4077393" cy="4114800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11180950" y="676275"/>
            <a:ext cx="6078350" cy="7725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052"/>
              </a:lnSpc>
            </a:pPr>
            <a:r>
              <a:rPr lang="en-US" sz="2800" spc="280">
                <a:solidFill>
                  <a:srgbClr val="52DDD4"/>
                </a:solidFill>
                <a:latin typeface="Montserrat Classic"/>
              </a:rPr>
              <a:t>FAKULTAS HUKUM UNILA | 2020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1A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4680" r="23343" b="52605"/>
          <a:stretch>
            <a:fillRect/>
          </a:stretch>
        </p:blipFill>
        <p:spPr>
          <a:xfrm>
            <a:off x="11372579" y="5049947"/>
            <a:ext cx="6915421" cy="522348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881224" y="0"/>
            <a:ext cx="9406776" cy="9406776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8527000" y="4533900"/>
            <a:ext cx="8732300" cy="5531250"/>
          </a:xfrm>
          <a:prstGeom prst="rect">
            <a:avLst/>
          </a:prstGeom>
          <a:solidFill>
            <a:srgbClr val="FF8FE6"/>
          </a:solidFill>
        </p:spPr>
      </p:sp>
      <p:grpSp>
        <p:nvGrpSpPr>
          <p:cNvPr id="5" name="Group 5"/>
          <p:cNvGrpSpPr/>
          <p:nvPr/>
        </p:nvGrpSpPr>
        <p:grpSpPr>
          <a:xfrm>
            <a:off x="1028700" y="2221755"/>
            <a:ext cx="6941374" cy="3284409"/>
            <a:chOff x="0" y="0"/>
            <a:chExt cx="9255165" cy="4379212"/>
          </a:xfrm>
        </p:grpSpPr>
        <p:sp>
          <p:nvSpPr>
            <p:cNvPr id="6" name="TextBox 6"/>
            <p:cNvSpPr txBox="1"/>
            <p:nvPr/>
          </p:nvSpPr>
          <p:spPr>
            <a:xfrm>
              <a:off x="0" y="19756"/>
              <a:ext cx="9255165" cy="6689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41"/>
                </a:lnSpc>
              </a:pPr>
              <a:r>
                <a:rPr lang="en-US" sz="3400" spc="170">
                  <a:solidFill>
                    <a:srgbClr val="52DDD4"/>
                  </a:solidFill>
                  <a:latin typeface="Montserrat Classic Bold"/>
                </a:rPr>
                <a:t>Bagian Umum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212396"/>
              <a:ext cx="9255165" cy="31398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815"/>
                </a:lnSpc>
              </a:pPr>
              <a:r>
                <a:rPr lang="en-US" sz="2725">
                  <a:solidFill>
                    <a:srgbClr val="52DDD4"/>
                  </a:solidFill>
                  <a:latin typeface="Montserrat Light"/>
                </a:rPr>
                <a:t>Diperbolehkannya UU Pidana di luar KUHP menentukan lain (mengatur sendiri dari apa yang ditentukan dalam KUHP dimungkinkan berdasarkan asas “Lex specialis Derogat Legi Generali”</a:t>
              </a:r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336807" y="6299294"/>
            <a:ext cx="9368185" cy="35012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094"/>
              </a:lnSpc>
            </a:pPr>
            <a:r>
              <a:rPr lang="en-US" sz="2210" spc="391" dirty="0">
                <a:solidFill>
                  <a:srgbClr val="FF8FE6"/>
                </a:solidFill>
                <a:latin typeface="Montserrat Classic"/>
              </a:rPr>
              <a:t>1011000111101011111101111000010101001011110101011011010001011011001100100111010101110010000011001001011111101111111010111001001110110100010000100000001110010111011000111101011111101111000010101001011110101011011010001011011001100100111010101110010000011001001011111101111111010111001001110110100010000100000001110010111011000111101011111101111000010101001011110101011101100011110101111110111100001010100101111010</a:t>
            </a:r>
          </a:p>
        </p:txBody>
      </p:sp>
      <p:sp>
        <p:nvSpPr>
          <p:cNvPr id="9" name="AutoShape 9"/>
          <p:cNvSpPr/>
          <p:nvPr/>
        </p:nvSpPr>
        <p:spPr>
          <a:xfrm>
            <a:off x="14871591" y="4860523"/>
            <a:ext cx="2387709" cy="565954"/>
          </a:xfrm>
          <a:prstGeom prst="rect">
            <a:avLst/>
          </a:prstGeom>
          <a:solidFill>
            <a:srgbClr val="52DDD4"/>
          </a:solidFill>
        </p:spPr>
      </p:sp>
      <p:grpSp>
        <p:nvGrpSpPr>
          <p:cNvPr id="10" name="Group 10"/>
          <p:cNvGrpSpPr/>
          <p:nvPr/>
        </p:nvGrpSpPr>
        <p:grpSpPr>
          <a:xfrm>
            <a:off x="9053480" y="5063180"/>
            <a:ext cx="7679339" cy="4472690"/>
            <a:chOff x="1127029" y="-19581"/>
            <a:chExt cx="10442757" cy="5865824"/>
          </a:xfrm>
        </p:grpSpPr>
        <p:sp>
          <p:nvSpPr>
            <p:cNvPr id="11" name="TextBox 11"/>
            <p:cNvSpPr txBox="1"/>
            <p:nvPr/>
          </p:nvSpPr>
          <p:spPr>
            <a:xfrm>
              <a:off x="1127029" y="-19581"/>
              <a:ext cx="10390504" cy="6689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41"/>
                </a:lnSpc>
              </a:pPr>
              <a:r>
                <a:rPr lang="en-US" sz="3400" spc="170" dirty="0" err="1">
                  <a:solidFill>
                    <a:srgbClr val="371A9F"/>
                  </a:solidFill>
                  <a:latin typeface="Montserrat Classic Bold"/>
                </a:rPr>
                <a:t>Bagian</a:t>
              </a:r>
              <a:r>
                <a:rPr lang="en-US" sz="3400" spc="170" dirty="0">
                  <a:solidFill>
                    <a:srgbClr val="371A9F"/>
                  </a:solidFill>
                  <a:latin typeface="Montserrat Classic Bold"/>
                </a:rPr>
                <a:t> </a:t>
              </a:r>
              <a:r>
                <a:rPr lang="en-US" sz="3400" spc="170" dirty="0" err="1">
                  <a:solidFill>
                    <a:srgbClr val="371A9F"/>
                  </a:solidFill>
                  <a:latin typeface="Montserrat Classic Bold"/>
                </a:rPr>
                <a:t>Umum</a:t>
              </a:r>
              <a:endParaRPr lang="en-US" sz="3400" spc="170" dirty="0">
                <a:solidFill>
                  <a:srgbClr val="371A9F"/>
                </a:solidFill>
                <a:latin typeface="Montserrat Classic Bold"/>
              </a:endParaRP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179280" y="801380"/>
              <a:ext cx="10390506" cy="50448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14"/>
                </a:lnSpc>
              </a:pP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Pasal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103 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ini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dikenal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dengan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nama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‘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pasal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jembatan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’ 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maksudnya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:</a:t>
              </a:r>
            </a:p>
            <a:p>
              <a:pPr algn="ctr">
                <a:lnSpc>
                  <a:spcPts val="3815"/>
                </a:lnSpc>
              </a:pP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  “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pasal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yang 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memungkinkan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dibentuknya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UU 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pidana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di 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luar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KUHP 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dan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berdasarkan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pasal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103 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ini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ketentuan-ketentuan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KUHP 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dalam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Bab 1 s/d Bab VIII 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buku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I 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berlaku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pula 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bagi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UU 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pidana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di 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luar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KUHP, 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kecuali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UU 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pidana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di 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luar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KUHP 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itu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menentukan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lain.”</a:t>
              </a:r>
            </a:p>
          </p:txBody>
        </p: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4"/>
          <a:srcRect t="35524" r="1700" b="19678"/>
          <a:stretch>
            <a:fillRect/>
          </a:stretch>
        </p:blipFill>
        <p:spPr>
          <a:xfrm>
            <a:off x="10681617" y="106804"/>
            <a:ext cx="5137837" cy="4162456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1330469" y="132131"/>
            <a:ext cx="3840131" cy="384013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1A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4680" r="23343" b="52605"/>
          <a:stretch>
            <a:fillRect/>
          </a:stretch>
        </p:blipFill>
        <p:spPr>
          <a:xfrm>
            <a:off x="11372579" y="5026562"/>
            <a:ext cx="6915421" cy="522348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930812" y="0"/>
            <a:ext cx="9357188" cy="9357188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8527000" y="5143500"/>
            <a:ext cx="7792878" cy="4691917"/>
          </a:xfrm>
          <a:prstGeom prst="rect">
            <a:avLst/>
          </a:prstGeom>
          <a:solidFill>
            <a:srgbClr val="FF8FE6"/>
          </a:solidFill>
        </p:spPr>
      </p:sp>
      <p:grpSp>
        <p:nvGrpSpPr>
          <p:cNvPr id="5" name="Group 5"/>
          <p:cNvGrpSpPr/>
          <p:nvPr/>
        </p:nvGrpSpPr>
        <p:grpSpPr>
          <a:xfrm>
            <a:off x="1028700" y="1031130"/>
            <a:ext cx="6941374" cy="5665659"/>
            <a:chOff x="0" y="0"/>
            <a:chExt cx="9255165" cy="7554212"/>
          </a:xfrm>
        </p:grpSpPr>
        <p:sp>
          <p:nvSpPr>
            <p:cNvPr id="6" name="TextBox 6"/>
            <p:cNvSpPr txBox="1"/>
            <p:nvPr/>
          </p:nvSpPr>
          <p:spPr>
            <a:xfrm>
              <a:off x="0" y="19756"/>
              <a:ext cx="9255165" cy="6689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41"/>
                </a:lnSpc>
              </a:pPr>
              <a:r>
                <a:rPr lang="en-US" sz="3400" spc="170" dirty="0" err="1">
                  <a:solidFill>
                    <a:srgbClr val="52DDD4"/>
                  </a:solidFill>
                  <a:latin typeface="Montserrat Classic Bold"/>
                </a:rPr>
                <a:t>Bagian</a:t>
              </a:r>
              <a:r>
                <a:rPr lang="en-US" sz="3400" spc="170" dirty="0">
                  <a:solidFill>
                    <a:srgbClr val="52DDD4"/>
                  </a:solidFill>
                  <a:latin typeface="Montserrat Classic Bold"/>
                </a:rPr>
                <a:t> </a:t>
              </a:r>
              <a:r>
                <a:rPr lang="en-US" sz="3400" spc="170" dirty="0" err="1">
                  <a:solidFill>
                    <a:srgbClr val="52DDD4"/>
                  </a:solidFill>
                  <a:latin typeface="Montserrat Classic Bold"/>
                </a:rPr>
                <a:t>Khusus</a:t>
              </a:r>
              <a:endParaRPr lang="en-US" sz="3400" spc="170" dirty="0">
                <a:solidFill>
                  <a:srgbClr val="52DDD4"/>
                </a:solidFill>
                <a:latin typeface="Montserrat Classic Bold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212396"/>
              <a:ext cx="9255165" cy="63148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815"/>
                </a:lnSpc>
              </a:pPr>
              <a:r>
                <a:rPr lang="en-US" sz="2725">
                  <a:solidFill>
                    <a:srgbClr val="52DDD4"/>
                  </a:solidFill>
                  <a:latin typeface="Montserrat Light"/>
                </a:rPr>
                <a:t>Bagian khusus berisi perbuatan-perbuatan yang dapat dipidana dan rumusan ancaman pidananya. Bagian khusus ini diatur dalam buku II dan Buku III KUHP. Buku II mengatur tentang Kejahatan (Pasal 104 - Pasal 488), sedangkan Buku III mengatur tentang Pelanggaran (Pasal 489 – Pasal 569) dan disebut aturan khusus (Bijzondere Leerstukken).</a:t>
              </a:r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61672" y="7011807"/>
            <a:ext cx="9368185" cy="35012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094"/>
              </a:lnSpc>
            </a:pPr>
            <a:r>
              <a:rPr lang="en-US" sz="2210" spc="391" dirty="0">
                <a:solidFill>
                  <a:srgbClr val="FF8FE6"/>
                </a:solidFill>
                <a:latin typeface="Montserrat Classic"/>
              </a:rPr>
              <a:t>1011000111101011111101111000010101001011110101011011010001011011001100100111010101110010000011001001011111101111111010111001001110110100010000100000001110010111011000111101011111101111000010101001011110101011011010001011011001100100111010101110010000011001001011111101111111010111001001110110100010000100000001110010111011000111101011111101111000010101001011110101011101100011110101111110111100001010100101111010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8768124" y="5304134"/>
            <a:ext cx="7310630" cy="4370648"/>
            <a:chOff x="0" y="0"/>
            <a:chExt cx="9747507" cy="5827531"/>
          </a:xfrm>
        </p:grpSpPr>
        <p:sp>
          <p:nvSpPr>
            <p:cNvPr id="10" name="TextBox 10"/>
            <p:cNvSpPr txBox="1"/>
            <p:nvPr/>
          </p:nvSpPr>
          <p:spPr>
            <a:xfrm>
              <a:off x="0" y="19704"/>
              <a:ext cx="9747507" cy="6189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562"/>
                </a:lnSpc>
              </a:pPr>
              <a:r>
                <a:rPr lang="en-US" sz="3152" spc="157">
                  <a:solidFill>
                    <a:srgbClr val="371A9F"/>
                  </a:solidFill>
                  <a:latin typeface="Montserrat Classic Bold"/>
                </a:rPr>
                <a:t>Bagian Khusus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1129662"/>
              <a:ext cx="9747507" cy="46728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537"/>
                </a:lnSpc>
              </a:pPr>
              <a:r>
                <a:rPr lang="en-US" sz="2526">
                  <a:solidFill>
                    <a:srgbClr val="371A9F"/>
                  </a:solidFill>
                  <a:latin typeface="Montserrat Light"/>
                </a:rPr>
                <a:t>Beda antara Buku II dan Buku III adalah terletak pada berat ringannya pidana yang diancamkan. </a:t>
              </a:r>
            </a:p>
            <a:p>
              <a:pPr algn="ctr">
                <a:lnSpc>
                  <a:spcPts val="3537"/>
                </a:lnSpc>
              </a:pPr>
              <a:r>
                <a:rPr lang="en-US" sz="2526">
                  <a:solidFill>
                    <a:srgbClr val="371A9F"/>
                  </a:solidFill>
                  <a:latin typeface="Montserrat Light"/>
                </a:rPr>
                <a:t>Dalam Buku II ancaman pidana yang paling berat adalah pidana mati dan pidana penjara seumur hidup sedangkan Buku III ancaman pidana yang paling berat adalah pidana kurungan paling lama 1 (satu) tahun.</a:t>
              </a:r>
            </a:p>
          </p:txBody>
        </p:sp>
      </p:grpSp>
      <p:sp>
        <p:nvSpPr>
          <p:cNvPr id="12" name="AutoShape 12"/>
          <p:cNvSpPr/>
          <p:nvPr/>
        </p:nvSpPr>
        <p:spPr>
          <a:xfrm>
            <a:off x="15126023" y="5056093"/>
            <a:ext cx="1905461" cy="496082"/>
          </a:xfrm>
          <a:prstGeom prst="rect">
            <a:avLst/>
          </a:prstGeom>
          <a:solidFill>
            <a:srgbClr val="52DDD4"/>
          </a:solidFill>
        </p:spPr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4"/>
          <a:srcRect t="35524" r="1700" b="19678"/>
          <a:stretch>
            <a:fillRect/>
          </a:stretch>
        </p:blipFill>
        <p:spPr>
          <a:xfrm>
            <a:off x="10699793" y="-298497"/>
            <a:ext cx="5137837" cy="4162456"/>
          </a:xfrm>
          <a:prstGeom prst="rect">
            <a:avLst/>
          </a:prstGeom>
        </p:spPr>
      </p:pic>
      <p:pic>
        <p:nvPicPr>
          <p:cNvPr id="1026" name="Picture 2" descr="Law Book Icon Stock Illustration - Download Image Now - iStoc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7533" y="-212757"/>
            <a:ext cx="3924300" cy="3990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d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1A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490956" y="1860130"/>
            <a:ext cx="8409090" cy="8409090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t="28815" r="41316" b="48566"/>
          <a:stretch>
            <a:fillRect/>
          </a:stretch>
        </p:blipFill>
        <p:spPr>
          <a:xfrm>
            <a:off x="12993946" y="72240"/>
            <a:ext cx="5294054" cy="3611341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10927542" y="3007594"/>
            <a:ext cx="7658903" cy="7615451"/>
          </a:xfrm>
          <a:prstGeom prst="rect">
            <a:avLst/>
          </a:prstGeom>
          <a:solidFill>
            <a:srgbClr val="FF8FE6"/>
          </a:solidFill>
        </p:spPr>
      </p:sp>
      <p:sp>
        <p:nvSpPr>
          <p:cNvPr id="5" name="AutoShape 5"/>
          <p:cNvSpPr/>
          <p:nvPr/>
        </p:nvSpPr>
        <p:spPr>
          <a:xfrm>
            <a:off x="978604" y="2346989"/>
            <a:ext cx="455468" cy="495300"/>
          </a:xfrm>
          <a:prstGeom prst="rect">
            <a:avLst/>
          </a:prstGeom>
          <a:solidFill>
            <a:srgbClr val="52DDD4"/>
          </a:solidFill>
        </p:spPr>
      </p:sp>
      <p:sp>
        <p:nvSpPr>
          <p:cNvPr id="6" name="AutoShape 6"/>
          <p:cNvSpPr/>
          <p:nvPr/>
        </p:nvSpPr>
        <p:spPr>
          <a:xfrm>
            <a:off x="978604" y="4697611"/>
            <a:ext cx="455468" cy="495300"/>
          </a:xfrm>
          <a:prstGeom prst="rect">
            <a:avLst/>
          </a:prstGeom>
          <a:solidFill>
            <a:srgbClr val="52DDD4"/>
          </a:solidFill>
        </p:spPr>
      </p:sp>
      <p:sp>
        <p:nvSpPr>
          <p:cNvPr id="7" name="AutoShape 7"/>
          <p:cNvSpPr/>
          <p:nvPr/>
        </p:nvSpPr>
        <p:spPr>
          <a:xfrm>
            <a:off x="978604" y="7060979"/>
            <a:ext cx="455468" cy="495300"/>
          </a:xfrm>
          <a:prstGeom prst="rect">
            <a:avLst/>
          </a:prstGeom>
          <a:solidFill>
            <a:srgbClr val="52DDD4"/>
          </a:solidFill>
        </p:spPr>
      </p:sp>
      <p:grpSp>
        <p:nvGrpSpPr>
          <p:cNvPr id="8" name="Group 8"/>
          <p:cNvGrpSpPr/>
          <p:nvPr/>
        </p:nvGrpSpPr>
        <p:grpSpPr>
          <a:xfrm>
            <a:off x="11804392" y="6670666"/>
            <a:ext cx="5595058" cy="2587634"/>
            <a:chOff x="0" y="0"/>
            <a:chExt cx="7460077" cy="3450179"/>
          </a:xfrm>
        </p:grpSpPr>
        <p:sp>
          <p:nvSpPr>
            <p:cNvPr id="9" name="TextBox 9"/>
            <p:cNvSpPr txBox="1"/>
            <p:nvPr/>
          </p:nvSpPr>
          <p:spPr>
            <a:xfrm>
              <a:off x="0" y="100189"/>
              <a:ext cx="7460077" cy="22614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6400"/>
                </a:lnSpc>
              </a:pPr>
              <a:r>
                <a:rPr lang="en-US" sz="6400" spc="128">
                  <a:solidFill>
                    <a:srgbClr val="371A9F"/>
                  </a:solidFill>
                  <a:latin typeface="Montserrat Classic Bold"/>
                </a:rPr>
                <a:t>Jenis-Jenis Delik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2781228"/>
              <a:ext cx="7460077" cy="6689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841"/>
                </a:lnSpc>
              </a:pPr>
              <a:r>
                <a:rPr lang="en-US" sz="3400" spc="170">
                  <a:solidFill>
                    <a:srgbClr val="371A9F"/>
                  </a:solidFill>
                  <a:latin typeface="Montserrat Classic Bold"/>
                </a:rPr>
                <a:t>dibagi menjadi 3</a:t>
              </a:r>
            </a:p>
          </p:txBody>
        </p:sp>
      </p:grpSp>
      <p:sp>
        <p:nvSpPr>
          <p:cNvPr id="11" name="AutoShape 11"/>
          <p:cNvSpPr/>
          <p:nvPr/>
        </p:nvSpPr>
        <p:spPr>
          <a:xfrm>
            <a:off x="11664242" y="2594639"/>
            <a:ext cx="2387709" cy="565954"/>
          </a:xfrm>
          <a:prstGeom prst="rect">
            <a:avLst/>
          </a:prstGeom>
          <a:solidFill>
            <a:srgbClr val="52DDD4"/>
          </a:solidFill>
        </p:spPr>
      </p:sp>
      <p:grpSp>
        <p:nvGrpSpPr>
          <p:cNvPr id="12" name="Group 12"/>
          <p:cNvGrpSpPr/>
          <p:nvPr/>
        </p:nvGrpSpPr>
        <p:grpSpPr>
          <a:xfrm>
            <a:off x="4114800" y="4343804"/>
            <a:ext cx="10058400" cy="1599392"/>
            <a:chOff x="0" y="0"/>
            <a:chExt cx="3594100" cy="571500"/>
          </a:xfrm>
        </p:grpSpPr>
        <p:sp>
          <p:nvSpPr>
            <p:cNvPr id="13" name="Freeform 13"/>
            <p:cNvSpPr/>
            <p:nvPr/>
          </p:nvSpPr>
          <p:spPr>
            <a:xfrm>
              <a:off x="0" y="255270"/>
              <a:ext cx="3594100" cy="69850"/>
            </a:xfrm>
            <a:custGeom>
              <a:avLst/>
              <a:gdLst/>
              <a:ahLst/>
              <a:cxnLst/>
              <a:rect l="l" t="t" r="r" b="b"/>
              <a:pathLst>
                <a:path w="3594100" h="69850">
                  <a:moveTo>
                    <a:pt x="330327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594100" y="69850"/>
                  </a:lnTo>
                  <a:lnTo>
                    <a:pt x="3594100" y="0"/>
                  </a:lnTo>
                  <a:close/>
                </a:path>
              </a:pathLst>
            </a:custGeom>
            <a:solidFill>
              <a:srgbClr val="52DDD4"/>
            </a:solidFill>
          </p:spPr>
        </p:sp>
      </p:grpSp>
      <p:grpSp>
        <p:nvGrpSpPr>
          <p:cNvPr id="14" name="Group 14"/>
          <p:cNvGrpSpPr/>
          <p:nvPr/>
        </p:nvGrpSpPr>
        <p:grpSpPr>
          <a:xfrm>
            <a:off x="1906039" y="2296983"/>
            <a:ext cx="7079458" cy="1600141"/>
            <a:chOff x="0" y="-66675"/>
            <a:chExt cx="9439277" cy="2133521"/>
          </a:xfrm>
        </p:grpSpPr>
        <p:sp>
          <p:nvSpPr>
            <p:cNvPr id="15" name="TextBox 15"/>
            <p:cNvSpPr txBox="1"/>
            <p:nvPr/>
          </p:nvSpPr>
          <p:spPr>
            <a:xfrm>
              <a:off x="0" y="-66675"/>
              <a:ext cx="9439277" cy="14362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4000" spc="270" dirty="0" smtClean="0">
                  <a:solidFill>
                    <a:srgbClr val="FF8FE6"/>
                  </a:solidFill>
                  <a:latin typeface="Montserrat Classic Bold" panose="020B0604020202020204" charset="0"/>
                </a:rPr>
                <a:t>DELIK </a:t>
              </a:r>
              <a:r>
                <a:rPr lang="en-US" sz="4000" spc="108" dirty="0" smtClean="0">
                  <a:solidFill>
                    <a:srgbClr val="FF8FE6"/>
                  </a:solidFill>
                  <a:latin typeface="Montserrat Classic Bold" panose="020B0604020202020204" charset="0"/>
                </a:rPr>
                <a:t>MATERIIL D</a:t>
              </a:r>
              <a:r>
                <a:rPr lang="en-US" sz="4000" spc="270" dirty="0" smtClean="0">
                  <a:solidFill>
                    <a:srgbClr val="FF8FE6"/>
                  </a:solidFill>
                  <a:latin typeface="Montserrat Classic Bold" panose="020B0604020202020204" charset="0"/>
                </a:rPr>
                <a:t>AN DELIK FORMIL</a:t>
              </a:r>
              <a:endParaRPr lang="en-US" sz="4000" spc="270" dirty="0">
                <a:solidFill>
                  <a:srgbClr val="FF8FE6"/>
                </a:solidFill>
                <a:latin typeface="Montserrat Classic Bold" panose="020B0604020202020204" charset="0"/>
              </a:endParaRP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1497674"/>
              <a:ext cx="9439277" cy="5691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64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906039" y="4647605"/>
            <a:ext cx="7079458" cy="1600141"/>
            <a:chOff x="0" y="-66675"/>
            <a:chExt cx="9439277" cy="2133521"/>
          </a:xfrm>
        </p:grpSpPr>
        <p:sp>
          <p:nvSpPr>
            <p:cNvPr id="18" name="TextBox 18"/>
            <p:cNvSpPr txBox="1"/>
            <p:nvPr/>
          </p:nvSpPr>
          <p:spPr>
            <a:xfrm>
              <a:off x="0" y="-66675"/>
              <a:ext cx="9439277" cy="14362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4000" spc="270" dirty="0" smtClean="0">
                  <a:solidFill>
                    <a:srgbClr val="FF8FE6"/>
                  </a:solidFill>
                  <a:latin typeface="Montserrat Classic Bold" panose="020B0604020202020204" charset="0"/>
                </a:rPr>
                <a:t>DELIK </a:t>
              </a:r>
              <a:r>
                <a:rPr lang="en-US" sz="4000" spc="108" dirty="0" smtClean="0">
                  <a:solidFill>
                    <a:srgbClr val="FF8FE6"/>
                  </a:solidFill>
                  <a:latin typeface="Montserrat Classic Bold" panose="020B0604020202020204" charset="0"/>
                </a:rPr>
                <a:t>COMMISSI D</a:t>
              </a:r>
              <a:r>
                <a:rPr lang="en-US" sz="4000" spc="270" dirty="0" smtClean="0">
                  <a:solidFill>
                    <a:srgbClr val="FF8FE6"/>
                  </a:solidFill>
                  <a:latin typeface="Montserrat Classic Bold" panose="020B0604020202020204" charset="0"/>
                </a:rPr>
                <a:t>AN DELIK OMMISSI</a:t>
              </a:r>
              <a:endParaRPr lang="en-US" sz="4000" spc="270" dirty="0">
                <a:solidFill>
                  <a:srgbClr val="FF8FE6"/>
                </a:solidFill>
                <a:latin typeface="Montserrat Classic Bold" panose="020B0604020202020204" charset="0"/>
              </a:endParaRP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1497674"/>
              <a:ext cx="9439277" cy="5691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640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906039" y="7010973"/>
            <a:ext cx="7079458" cy="1600141"/>
            <a:chOff x="0" y="-66675"/>
            <a:chExt cx="9439277" cy="2133521"/>
          </a:xfrm>
        </p:grpSpPr>
        <p:sp>
          <p:nvSpPr>
            <p:cNvPr id="21" name="TextBox 21"/>
            <p:cNvSpPr txBox="1"/>
            <p:nvPr/>
          </p:nvSpPr>
          <p:spPr>
            <a:xfrm>
              <a:off x="0" y="-66675"/>
              <a:ext cx="9439277" cy="14362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4000" spc="270" dirty="0" smtClean="0">
                  <a:solidFill>
                    <a:srgbClr val="FF8FE6"/>
                  </a:solidFill>
                  <a:latin typeface="Montserrat Classic Bold" panose="020B0604020202020204" charset="0"/>
                </a:rPr>
                <a:t>DELIK </a:t>
              </a:r>
              <a:r>
                <a:rPr lang="en-US" sz="4000" spc="108" dirty="0" smtClean="0">
                  <a:solidFill>
                    <a:srgbClr val="FF8FE6"/>
                  </a:solidFill>
                  <a:latin typeface="Montserrat Classic Bold" panose="020B0604020202020204" charset="0"/>
                </a:rPr>
                <a:t>ADU</a:t>
              </a:r>
              <a:r>
                <a:rPr lang="en-US" sz="4000" spc="270" dirty="0" smtClean="0">
                  <a:solidFill>
                    <a:srgbClr val="FF8FE6"/>
                  </a:solidFill>
                  <a:latin typeface="Montserrat Classic Bold" panose="020B0604020202020204" charset="0"/>
                </a:rPr>
                <a:t>AN DAN DELIK UMUM/BIASA</a:t>
              </a:r>
              <a:endParaRPr lang="en-US" sz="4000" spc="270" dirty="0">
                <a:solidFill>
                  <a:srgbClr val="FF8FE6"/>
                </a:solidFill>
                <a:latin typeface="Montserrat Classic Bold" panose="020B0604020202020204" charset="0"/>
              </a:endParaRP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1497674"/>
              <a:ext cx="9439277" cy="5691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640"/>
                </a:lnSpc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1A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8906"/>
            <a:ext cx="7484145" cy="748414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916" t="13862" r="2564" b="366"/>
          <a:stretch>
            <a:fillRect/>
          </a:stretch>
        </p:blipFill>
        <p:spPr>
          <a:xfrm>
            <a:off x="7098583" y="1326545"/>
            <a:ext cx="5614834" cy="892357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345796" y="7169709"/>
            <a:ext cx="1798204" cy="1486516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1028700" y="1147128"/>
            <a:ext cx="7848600" cy="6286500"/>
          </a:xfrm>
          <a:prstGeom prst="rect">
            <a:avLst/>
          </a:prstGeom>
          <a:solidFill>
            <a:srgbClr val="FF8FE6"/>
          </a:solidFill>
        </p:spPr>
      </p:sp>
      <p:sp>
        <p:nvSpPr>
          <p:cNvPr id="6" name="TextBox 6"/>
          <p:cNvSpPr txBox="1"/>
          <p:nvPr/>
        </p:nvSpPr>
        <p:spPr>
          <a:xfrm>
            <a:off x="10942204" y="5575815"/>
            <a:ext cx="7205261" cy="4674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94"/>
              </a:lnSpc>
            </a:pPr>
            <a:r>
              <a:rPr lang="en-US" sz="2210" spc="391" dirty="0">
                <a:solidFill>
                  <a:srgbClr val="52DDD4"/>
                </a:solidFill>
                <a:latin typeface="Montserrat Classic"/>
              </a:rPr>
              <a:t>1011000111101011111101111000010101001011110101011011010001011011001100100111010101110010000011001001011111101111111010111001001110110100010000100000001110010111011000111101011111101111000010101001011110101011011010001011011001100100111010101110010000011001001011111101111111010111001001110110100010000100000001110010111011000111101011111101111000010101001011110101011101100011110101111110111100001010100101111010</a:t>
            </a:r>
          </a:p>
        </p:txBody>
      </p:sp>
      <p:sp>
        <p:nvSpPr>
          <p:cNvPr id="7" name="AutoShape 7"/>
          <p:cNvSpPr/>
          <p:nvPr/>
        </p:nvSpPr>
        <p:spPr>
          <a:xfrm>
            <a:off x="9410700" y="4194437"/>
            <a:ext cx="7848600" cy="5063863"/>
          </a:xfrm>
          <a:prstGeom prst="rect">
            <a:avLst/>
          </a:prstGeom>
          <a:solidFill>
            <a:srgbClr val="FF8FE6"/>
          </a:solidFill>
        </p:spPr>
      </p:sp>
      <p:sp>
        <p:nvSpPr>
          <p:cNvPr id="8" name="TextBox 8"/>
          <p:cNvSpPr txBox="1"/>
          <p:nvPr/>
        </p:nvSpPr>
        <p:spPr>
          <a:xfrm>
            <a:off x="9416342" y="2455188"/>
            <a:ext cx="7842958" cy="864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88"/>
              </a:lnSpc>
            </a:pPr>
            <a:r>
              <a:rPr lang="en-US" sz="5600" spc="112">
                <a:solidFill>
                  <a:srgbClr val="52DDD4"/>
                </a:solidFill>
                <a:latin typeface="Montserrat Classic Bold"/>
              </a:rPr>
              <a:t>JENIS-JENIS DELIK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325386" y="1609027"/>
            <a:ext cx="7255229" cy="5362702"/>
            <a:chOff x="0" y="0"/>
            <a:chExt cx="9673639" cy="7150269"/>
          </a:xfrm>
        </p:grpSpPr>
        <p:sp>
          <p:nvSpPr>
            <p:cNvPr id="10" name="TextBox 10"/>
            <p:cNvSpPr txBox="1"/>
            <p:nvPr/>
          </p:nvSpPr>
          <p:spPr>
            <a:xfrm>
              <a:off x="0" y="-69497"/>
              <a:ext cx="9673639" cy="6762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3000" spc="270">
                  <a:solidFill>
                    <a:srgbClr val="371A9F"/>
                  </a:solidFill>
                  <a:latin typeface="Montserrat Classic"/>
                </a:rPr>
                <a:t>DELIK MATERIIL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1098931"/>
              <a:ext cx="9673639" cy="60555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40"/>
                </a:lnSpc>
              </a:pPr>
              <a:r>
                <a:rPr lang="en-US" sz="2600" spc="26">
                  <a:solidFill>
                    <a:srgbClr val="371A9F"/>
                  </a:solidFill>
                  <a:latin typeface="Montserrat Light"/>
                </a:rPr>
                <a:t>Delik yang perumusannya dititikberatkan pada akibat yang dilarang (tidak dikehendaki) oleh undang-undang. Delik ini dikatakan selasai apabila akibat yang dilarang atau tidak dikehendaki oleh undang-undang itu telah terjadi. Apabila perbuatan telah dilaksanakan, tetapi akibat yang dituju belum terjadi, maka tetap dapat dituntut melakukan tindak pidana, yaitu percobaan melakukan tindak pidana.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410700" y="4686300"/>
            <a:ext cx="7848600" cy="4267200"/>
            <a:chOff x="0" y="0"/>
            <a:chExt cx="10356788" cy="5347648"/>
          </a:xfrm>
        </p:grpSpPr>
        <p:sp>
          <p:nvSpPr>
            <p:cNvPr id="13" name="TextBox 13"/>
            <p:cNvSpPr txBox="1"/>
            <p:nvPr/>
          </p:nvSpPr>
          <p:spPr>
            <a:xfrm>
              <a:off x="0" y="-69511"/>
              <a:ext cx="10356788" cy="6792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20"/>
                </a:lnSpc>
              </a:pPr>
              <a:r>
                <a:rPr lang="en-US" sz="3014" spc="271">
                  <a:solidFill>
                    <a:srgbClr val="371A9F"/>
                  </a:solidFill>
                  <a:latin typeface="Montserrat Classic"/>
                </a:rPr>
                <a:t>DELIK FORMIL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1104571"/>
              <a:ext cx="10356788" cy="424733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57"/>
                </a:lnSpc>
              </a:pP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delik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 yang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perumusannya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dititikberatkan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kepada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perbuatan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 yang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dilarang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oleh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undang-undang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.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Perwujudan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delik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ini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dipandang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selesai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dengan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dilakukannya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perbuatan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 yang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sesuai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dengan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apa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 yang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tercantum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dalam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rumusan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delik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,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tanpa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mempersoalkan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akibat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 yang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ditimbulkan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oleh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perbuatan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tersebut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.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1A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8999222" cy="899922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916" t="13862" r="2564" b="366"/>
          <a:stretch>
            <a:fillRect/>
          </a:stretch>
        </p:blipFill>
        <p:spPr>
          <a:xfrm>
            <a:off x="30480" y="1360886"/>
            <a:ext cx="5614834" cy="892357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345796" y="7169709"/>
            <a:ext cx="1798204" cy="1486516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1028700" y="1147128"/>
            <a:ext cx="7848600" cy="6286500"/>
          </a:xfrm>
          <a:prstGeom prst="rect">
            <a:avLst/>
          </a:prstGeom>
          <a:solidFill>
            <a:srgbClr val="FF8FE6"/>
          </a:solidFill>
        </p:spPr>
      </p:sp>
      <p:sp>
        <p:nvSpPr>
          <p:cNvPr id="6" name="TextBox 6"/>
          <p:cNvSpPr txBox="1"/>
          <p:nvPr/>
        </p:nvSpPr>
        <p:spPr>
          <a:xfrm>
            <a:off x="11021779" y="5612696"/>
            <a:ext cx="7205261" cy="4674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94"/>
              </a:lnSpc>
            </a:pPr>
            <a:r>
              <a:rPr lang="en-US" sz="2210" spc="391" dirty="0">
                <a:solidFill>
                  <a:srgbClr val="52DDD4"/>
                </a:solidFill>
                <a:latin typeface="Montserrat Classic"/>
              </a:rPr>
              <a:t>1011000111101011111101111000010101001011110101011011010001011011001100100111010101110010000011001001011111101111111010111001001110110100010000100000001110010111011000111101011111101111000010101001011110101011011010001011011001100100111010101110010000011001001011111101111111010111001001110110100010000100000001110010111011000111101011111101111000010101001011110101011101100011110101111110111100001010100101111010</a:t>
            </a:r>
          </a:p>
        </p:txBody>
      </p:sp>
      <p:sp>
        <p:nvSpPr>
          <p:cNvPr id="7" name="AutoShape 7"/>
          <p:cNvSpPr/>
          <p:nvPr/>
        </p:nvSpPr>
        <p:spPr>
          <a:xfrm>
            <a:off x="9410700" y="4194437"/>
            <a:ext cx="7848600" cy="5063863"/>
          </a:xfrm>
          <a:prstGeom prst="rect">
            <a:avLst/>
          </a:prstGeom>
          <a:solidFill>
            <a:srgbClr val="FF8FE6"/>
          </a:solidFill>
        </p:spPr>
      </p:sp>
      <p:sp>
        <p:nvSpPr>
          <p:cNvPr id="8" name="TextBox 8"/>
          <p:cNvSpPr txBox="1"/>
          <p:nvPr/>
        </p:nvSpPr>
        <p:spPr>
          <a:xfrm>
            <a:off x="9416342" y="2455188"/>
            <a:ext cx="7842958" cy="864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88"/>
              </a:lnSpc>
            </a:pPr>
            <a:r>
              <a:rPr lang="en-US" sz="5600" spc="112">
                <a:solidFill>
                  <a:srgbClr val="52DDD4"/>
                </a:solidFill>
                <a:latin typeface="Montserrat Classic Bold"/>
              </a:rPr>
              <a:t>JENIS-JENIS DELIK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325385" y="1897941"/>
            <a:ext cx="7255230" cy="4917420"/>
            <a:chOff x="-1" y="436019"/>
            <a:chExt cx="9673640" cy="6556560"/>
          </a:xfrm>
        </p:grpSpPr>
        <p:sp>
          <p:nvSpPr>
            <p:cNvPr id="10" name="TextBox 10"/>
            <p:cNvSpPr txBox="1"/>
            <p:nvPr/>
          </p:nvSpPr>
          <p:spPr>
            <a:xfrm>
              <a:off x="-1" y="436019"/>
              <a:ext cx="9673639" cy="6381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3000" spc="270" dirty="0" smtClean="0">
                  <a:solidFill>
                    <a:srgbClr val="371A9F"/>
                  </a:solidFill>
                  <a:latin typeface="Montserrat Classic"/>
                </a:rPr>
                <a:t>DELIK </a:t>
              </a:r>
              <a:r>
                <a:rPr lang="en-US" sz="3000" spc="270" dirty="0">
                  <a:solidFill>
                    <a:srgbClr val="371A9F"/>
                  </a:solidFill>
                  <a:latin typeface="Montserrat Classic"/>
                </a:rPr>
                <a:t>COMMISSI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1546607"/>
              <a:ext cx="9673639" cy="54459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40"/>
                </a:lnSpc>
              </a:pPr>
              <a:r>
                <a:rPr lang="en-US" sz="2600" spc="26" dirty="0" err="1">
                  <a:solidFill>
                    <a:srgbClr val="371A9F"/>
                  </a:solidFill>
                  <a:latin typeface="Montserrat Light"/>
                </a:rPr>
                <a:t>Delik</a:t>
              </a:r>
              <a:r>
                <a:rPr lang="en-US" sz="2600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00" spc="26" dirty="0" err="1">
                  <a:solidFill>
                    <a:srgbClr val="371A9F"/>
                  </a:solidFill>
                  <a:latin typeface="Montserrat Light"/>
                </a:rPr>
                <a:t>Commissionis</a:t>
              </a:r>
              <a:r>
                <a:rPr lang="en-US" sz="2600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00" spc="26" dirty="0" err="1">
                  <a:solidFill>
                    <a:srgbClr val="371A9F"/>
                  </a:solidFill>
                  <a:latin typeface="Montserrat Light"/>
                </a:rPr>
                <a:t>adalah</a:t>
              </a:r>
              <a:r>
                <a:rPr lang="en-US" sz="2600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00" spc="26" dirty="0" err="1">
                  <a:solidFill>
                    <a:srgbClr val="371A9F"/>
                  </a:solidFill>
                  <a:latin typeface="Montserrat Light"/>
                </a:rPr>
                <a:t>perbuatan</a:t>
              </a:r>
              <a:r>
                <a:rPr lang="en-US" sz="2600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00" spc="26" dirty="0" err="1">
                  <a:solidFill>
                    <a:srgbClr val="371A9F"/>
                  </a:solidFill>
                  <a:latin typeface="Montserrat Light"/>
                </a:rPr>
                <a:t>melakukan</a:t>
              </a:r>
              <a:r>
                <a:rPr lang="en-US" sz="2600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00" spc="26" dirty="0" err="1">
                  <a:solidFill>
                    <a:srgbClr val="371A9F"/>
                  </a:solidFill>
                  <a:latin typeface="Montserrat Light"/>
                </a:rPr>
                <a:t>sesuatu</a:t>
              </a:r>
              <a:r>
                <a:rPr lang="en-US" sz="2600" spc="26" dirty="0">
                  <a:solidFill>
                    <a:srgbClr val="371A9F"/>
                  </a:solidFill>
                  <a:latin typeface="Montserrat Light"/>
                </a:rPr>
                <a:t> yang </a:t>
              </a:r>
              <a:r>
                <a:rPr lang="en-US" sz="2600" spc="26" dirty="0" err="1">
                  <a:solidFill>
                    <a:srgbClr val="371A9F"/>
                  </a:solidFill>
                  <a:latin typeface="Montserrat Light"/>
                </a:rPr>
                <a:t>dilarang</a:t>
              </a:r>
              <a:r>
                <a:rPr lang="en-US" sz="2600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00" spc="26" dirty="0" err="1">
                  <a:solidFill>
                    <a:srgbClr val="371A9F"/>
                  </a:solidFill>
                  <a:latin typeface="Montserrat Light"/>
                </a:rPr>
                <a:t>oleh</a:t>
              </a:r>
              <a:endParaRPr lang="en-US" sz="2600" spc="26" dirty="0">
                <a:solidFill>
                  <a:srgbClr val="371A9F"/>
                </a:solidFill>
                <a:latin typeface="Montserrat Light"/>
              </a:endParaRPr>
            </a:p>
            <a:p>
              <a:pPr algn="ctr">
                <a:lnSpc>
                  <a:spcPts val="3640"/>
                </a:lnSpc>
              </a:pPr>
              <a:r>
                <a:rPr lang="en-US" sz="2600" spc="26" dirty="0" err="1">
                  <a:solidFill>
                    <a:srgbClr val="371A9F"/>
                  </a:solidFill>
                  <a:latin typeface="Montserrat Light"/>
                </a:rPr>
                <a:t>aturan-aturan</a:t>
              </a:r>
              <a:r>
                <a:rPr lang="en-US" sz="2600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00" spc="26" dirty="0" err="1">
                  <a:solidFill>
                    <a:srgbClr val="371A9F"/>
                  </a:solidFill>
                  <a:latin typeface="Montserrat Light"/>
                </a:rPr>
                <a:t>pidana</a:t>
              </a:r>
              <a:r>
                <a:rPr lang="en-US" sz="2600" spc="26" dirty="0">
                  <a:solidFill>
                    <a:srgbClr val="371A9F"/>
                  </a:solidFill>
                  <a:latin typeface="Montserrat Light"/>
                </a:rPr>
                <a:t>, </a:t>
              </a:r>
              <a:r>
                <a:rPr lang="en-US" sz="2600" spc="26" dirty="0" err="1">
                  <a:solidFill>
                    <a:srgbClr val="371A9F"/>
                  </a:solidFill>
                  <a:latin typeface="Montserrat Light"/>
                </a:rPr>
                <a:t>misalnya</a:t>
              </a:r>
              <a:r>
                <a:rPr lang="en-US" sz="2600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00" spc="26" dirty="0" err="1">
                  <a:solidFill>
                    <a:srgbClr val="371A9F"/>
                  </a:solidFill>
                  <a:latin typeface="Montserrat Light"/>
                </a:rPr>
                <a:t>mencuri</a:t>
              </a:r>
              <a:r>
                <a:rPr lang="en-US" sz="2600" spc="26" dirty="0">
                  <a:solidFill>
                    <a:srgbClr val="371A9F"/>
                  </a:solidFill>
                  <a:latin typeface="Montserrat Light"/>
                </a:rPr>
                <a:t> (</a:t>
              </a:r>
              <a:r>
                <a:rPr lang="en-US" sz="2600" spc="26" dirty="0" err="1">
                  <a:solidFill>
                    <a:srgbClr val="371A9F"/>
                  </a:solidFill>
                  <a:latin typeface="Montserrat Light"/>
                </a:rPr>
                <a:t>Pasal</a:t>
              </a:r>
              <a:r>
                <a:rPr lang="en-US" sz="2600" spc="26" dirty="0">
                  <a:solidFill>
                    <a:srgbClr val="371A9F"/>
                  </a:solidFill>
                  <a:latin typeface="Montserrat Light"/>
                </a:rPr>
                <a:t> 362), </a:t>
              </a:r>
              <a:r>
                <a:rPr lang="en-US" sz="2600" spc="26" dirty="0" err="1">
                  <a:solidFill>
                    <a:srgbClr val="371A9F"/>
                  </a:solidFill>
                  <a:latin typeface="Montserrat Light"/>
                </a:rPr>
                <a:t>menggelapkan</a:t>
              </a:r>
              <a:r>
                <a:rPr lang="en-US" sz="2600" spc="26" dirty="0">
                  <a:solidFill>
                    <a:srgbClr val="371A9F"/>
                  </a:solidFill>
                  <a:latin typeface="Montserrat Light"/>
                </a:rPr>
                <a:t> (</a:t>
              </a:r>
              <a:r>
                <a:rPr lang="en-US" sz="2600" spc="26" dirty="0" err="1">
                  <a:solidFill>
                    <a:srgbClr val="371A9F"/>
                  </a:solidFill>
                  <a:latin typeface="Montserrat Light"/>
                </a:rPr>
                <a:t>Pasal</a:t>
              </a:r>
              <a:r>
                <a:rPr lang="en-US" sz="2600" spc="26" dirty="0">
                  <a:solidFill>
                    <a:srgbClr val="371A9F"/>
                  </a:solidFill>
                  <a:latin typeface="Montserrat Light"/>
                </a:rPr>
                <a:t> 372),</a:t>
              </a:r>
            </a:p>
            <a:p>
              <a:pPr algn="ctr">
                <a:lnSpc>
                  <a:spcPts val="3640"/>
                </a:lnSpc>
              </a:pPr>
              <a:r>
                <a:rPr lang="en-US" sz="2600" spc="26" dirty="0" err="1">
                  <a:solidFill>
                    <a:srgbClr val="371A9F"/>
                  </a:solidFill>
                  <a:latin typeface="Montserrat Light"/>
                </a:rPr>
                <a:t>menipu</a:t>
              </a:r>
              <a:r>
                <a:rPr lang="en-US" sz="2600" spc="26" dirty="0">
                  <a:solidFill>
                    <a:srgbClr val="371A9F"/>
                  </a:solidFill>
                  <a:latin typeface="Montserrat Light"/>
                </a:rPr>
                <a:t> (</a:t>
              </a:r>
              <a:r>
                <a:rPr lang="en-US" sz="2600" spc="26" dirty="0" err="1">
                  <a:solidFill>
                    <a:srgbClr val="371A9F"/>
                  </a:solidFill>
                  <a:latin typeface="Montserrat Light"/>
                </a:rPr>
                <a:t>Pasal</a:t>
              </a:r>
              <a:r>
                <a:rPr lang="en-US" sz="2600" spc="26" dirty="0">
                  <a:solidFill>
                    <a:srgbClr val="371A9F"/>
                  </a:solidFill>
                  <a:latin typeface="Montserrat Light"/>
                </a:rPr>
                <a:t> 378). </a:t>
              </a:r>
            </a:p>
            <a:p>
              <a:pPr algn="ctr">
                <a:lnSpc>
                  <a:spcPts val="3640"/>
                </a:lnSpc>
              </a:pPr>
              <a:r>
                <a:rPr lang="en-US" sz="2600" spc="26" dirty="0" err="1">
                  <a:solidFill>
                    <a:srgbClr val="371A9F"/>
                  </a:solidFill>
                  <a:latin typeface="Montserrat Light"/>
                </a:rPr>
                <a:t>Delik</a:t>
              </a:r>
              <a:r>
                <a:rPr lang="en-US" sz="2600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00" spc="26" dirty="0" err="1">
                  <a:solidFill>
                    <a:srgbClr val="371A9F"/>
                  </a:solidFill>
                  <a:latin typeface="Montserrat Light"/>
                </a:rPr>
                <a:t>commisionis</a:t>
              </a:r>
              <a:r>
                <a:rPr lang="en-US" sz="2600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00" spc="26" dirty="0" err="1">
                  <a:solidFill>
                    <a:srgbClr val="371A9F"/>
                  </a:solidFill>
                  <a:latin typeface="Montserrat Light"/>
                </a:rPr>
                <a:t>pada</a:t>
              </a:r>
              <a:r>
                <a:rPr lang="en-US" sz="2600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00" spc="26" dirty="0" err="1">
                  <a:solidFill>
                    <a:srgbClr val="371A9F"/>
                  </a:solidFill>
                  <a:latin typeface="Montserrat Light"/>
                </a:rPr>
                <a:t>umumnya</a:t>
              </a:r>
              <a:r>
                <a:rPr lang="en-US" sz="2600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00" spc="26" dirty="0" err="1">
                  <a:solidFill>
                    <a:srgbClr val="371A9F"/>
                  </a:solidFill>
                  <a:latin typeface="Montserrat Light"/>
                </a:rPr>
                <a:t>terjadi</a:t>
              </a:r>
              <a:r>
                <a:rPr lang="en-US" sz="2600" spc="26" dirty="0">
                  <a:solidFill>
                    <a:srgbClr val="371A9F"/>
                  </a:solidFill>
                  <a:latin typeface="Montserrat Light"/>
                </a:rPr>
                <a:t> di </a:t>
              </a:r>
              <a:r>
                <a:rPr lang="en-US" sz="2600" spc="26" dirty="0" err="1">
                  <a:solidFill>
                    <a:srgbClr val="371A9F"/>
                  </a:solidFill>
                  <a:latin typeface="Montserrat Light"/>
                </a:rPr>
                <a:t>tempat</a:t>
              </a:r>
              <a:r>
                <a:rPr lang="en-US" sz="2600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00" spc="26" dirty="0" err="1">
                  <a:solidFill>
                    <a:srgbClr val="371A9F"/>
                  </a:solidFill>
                  <a:latin typeface="Montserrat Light"/>
                </a:rPr>
                <a:t>dan</a:t>
              </a:r>
              <a:r>
                <a:rPr lang="en-US" sz="2600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00" spc="26" dirty="0" err="1">
                  <a:solidFill>
                    <a:srgbClr val="371A9F"/>
                  </a:solidFill>
                  <a:latin typeface="Montserrat Light"/>
                </a:rPr>
                <a:t>waktupembuat</a:t>
              </a:r>
              <a:r>
                <a:rPr lang="en-US" sz="2600" spc="26" dirty="0">
                  <a:solidFill>
                    <a:srgbClr val="371A9F"/>
                  </a:solidFill>
                  <a:latin typeface="Montserrat Light"/>
                </a:rPr>
                <a:t> (</a:t>
              </a:r>
              <a:r>
                <a:rPr lang="en-US" sz="2600" spc="26" dirty="0" err="1">
                  <a:solidFill>
                    <a:srgbClr val="371A9F"/>
                  </a:solidFill>
                  <a:latin typeface="Montserrat Light"/>
                </a:rPr>
                <a:t>dader</a:t>
              </a:r>
              <a:r>
                <a:rPr lang="en-US" sz="2600" spc="26" dirty="0">
                  <a:solidFill>
                    <a:srgbClr val="371A9F"/>
                  </a:solidFill>
                  <a:latin typeface="Montserrat Light"/>
                </a:rPr>
                <a:t>) </a:t>
              </a:r>
              <a:r>
                <a:rPr lang="en-US" sz="2600" spc="26" dirty="0" err="1">
                  <a:solidFill>
                    <a:srgbClr val="371A9F"/>
                  </a:solidFill>
                  <a:latin typeface="Montserrat Light"/>
                </a:rPr>
                <a:t>mewujudkan</a:t>
              </a:r>
              <a:r>
                <a:rPr lang="en-US" sz="2600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00" spc="26" dirty="0" err="1">
                  <a:solidFill>
                    <a:srgbClr val="371A9F"/>
                  </a:solidFill>
                  <a:latin typeface="Montserrat Light"/>
                </a:rPr>
                <a:t>segala</a:t>
              </a:r>
              <a:r>
                <a:rPr lang="en-US" sz="2600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00" spc="26" dirty="0" err="1">
                  <a:solidFill>
                    <a:srgbClr val="371A9F"/>
                  </a:solidFill>
                  <a:latin typeface="Montserrat Light"/>
                </a:rPr>
                <a:t>unsur</a:t>
              </a:r>
              <a:r>
                <a:rPr lang="en-US" sz="2600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00" spc="26" dirty="0" err="1">
                  <a:solidFill>
                    <a:srgbClr val="371A9F"/>
                  </a:solidFill>
                  <a:latin typeface="Montserrat Light"/>
                </a:rPr>
                <a:t>perbuatan</a:t>
              </a:r>
              <a:r>
                <a:rPr lang="en-US" sz="2600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00" spc="26" dirty="0" err="1">
                  <a:solidFill>
                    <a:srgbClr val="371A9F"/>
                  </a:solidFill>
                  <a:latin typeface="Montserrat Light"/>
                </a:rPr>
                <a:t>dan</a:t>
              </a:r>
              <a:r>
                <a:rPr lang="en-US" sz="2600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00" spc="26" dirty="0" err="1">
                  <a:solidFill>
                    <a:srgbClr val="371A9F"/>
                  </a:solidFill>
                  <a:latin typeface="Montserrat Light"/>
                </a:rPr>
                <a:t>unsur</a:t>
              </a:r>
              <a:r>
                <a:rPr lang="en-US" sz="2600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00" spc="26" dirty="0" err="1">
                  <a:solidFill>
                    <a:srgbClr val="371A9F"/>
                  </a:solidFill>
                  <a:latin typeface="Montserrat Light"/>
                </a:rPr>
                <a:t>pertanggungjawaban</a:t>
              </a:r>
              <a:r>
                <a:rPr lang="en-US" sz="2600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00" spc="26" dirty="0" err="1">
                  <a:solidFill>
                    <a:srgbClr val="371A9F"/>
                  </a:solidFill>
                  <a:latin typeface="Montserrat Light"/>
                </a:rPr>
                <a:t>pidana</a:t>
              </a:r>
              <a:r>
                <a:rPr lang="en-US" sz="2600" spc="26" dirty="0">
                  <a:solidFill>
                    <a:srgbClr val="371A9F"/>
                  </a:solidFill>
                  <a:latin typeface="Montserrat Light"/>
                </a:rPr>
                <a:t>.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410700" y="4998696"/>
            <a:ext cx="7767591" cy="3551287"/>
            <a:chOff x="0" y="0"/>
            <a:chExt cx="10356788" cy="4735049"/>
          </a:xfrm>
        </p:grpSpPr>
        <p:sp>
          <p:nvSpPr>
            <p:cNvPr id="13" name="TextBox 13"/>
            <p:cNvSpPr txBox="1"/>
            <p:nvPr/>
          </p:nvSpPr>
          <p:spPr>
            <a:xfrm>
              <a:off x="0" y="-69511"/>
              <a:ext cx="10356788" cy="6792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20"/>
                </a:lnSpc>
              </a:pPr>
              <a:r>
                <a:rPr lang="en-US" sz="3014" spc="271" dirty="0">
                  <a:solidFill>
                    <a:srgbClr val="371A9F"/>
                  </a:solidFill>
                  <a:latin typeface="Montserrat Classic"/>
                </a:rPr>
                <a:t>DELIK OMMISSI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1104571"/>
              <a:ext cx="10356788" cy="36347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57"/>
                </a:lnSpc>
              </a:pPr>
              <a:r>
                <a:rPr lang="en-US" sz="2612" spc="26">
                  <a:solidFill>
                    <a:srgbClr val="371A9F"/>
                  </a:solidFill>
                  <a:latin typeface="Montserrat Light"/>
                </a:rPr>
                <a:t>Delik Ommisionis yaitu tindak pidana yang berupa perbuatan pasif yakni, tidak melakukan sesuatu yang diperintahkan. </a:t>
              </a:r>
            </a:p>
            <a:p>
              <a:pPr algn="ctr">
                <a:lnSpc>
                  <a:spcPts val="3657"/>
                </a:lnSpc>
              </a:pPr>
              <a:r>
                <a:rPr lang="en-US" sz="2612" spc="26">
                  <a:solidFill>
                    <a:srgbClr val="371A9F"/>
                  </a:solidFill>
                  <a:latin typeface="Montserrat Light"/>
                </a:rPr>
                <a:t>Contoh delik ommisionis terdapat dalam</a:t>
              </a:r>
            </a:p>
            <a:p>
              <a:pPr algn="ctr">
                <a:lnSpc>
                  <a:spcPts val="3657"/>
                </a:lnSpc>
              </a:pPr>
              <a:r>
                <a:rPr lang="en-US" sz="2612" spc="26">
                  <a:solidFill>
                    <a:srgbClr val="371A9F"/>
                  </a:solidFill>
                  <a:latin typeface="Montserrat Light"/>
                </a:rPr>
                <a:t>BAB V pasal 164 KUHP tentang kejahatan terhadap ketertiban umum.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1A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25400" y="3094"/>
            <a:ext cx="10283906" cy="1028390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916" t="13862" r="2564" b="366"/>
          <a:stretch>
            <a:fillRect/>
          </a:stretch>
        </p:blipFill>
        <p:spPr>
          <a:xfrm>
            <a:off x="0" y="0"/>
            <a:ext cx="5614834" cy="892357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345796" y="7169709"/>
            <a:ext cx="1798204" cy="1486516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1028700" y="1147128"/>
            <a:ext cx="7848600" cy="6286500"/>
          </a:xfrm>
          <a:prstGeom prst="rect">
            <a:avLst/>
          </a:prstGeom>
          <a:solidFill>
            <a:srgbClr val="FF8FE6"/>
          </a:solidFill>
        </p:spPr>
      </p:sp>
      <p:sp>
        <p:nvSpPr>
          <p:cNvPr id="6" name="TextBox 6"/>
          <p:cNvSpPr txBox="1"/>
          <p:nvPr/>
        </p:nvSpPr>
        <p:spPr>
          <a:xfrm>
            <a:off x="10801302" y="5612696"/>
            <a:ext cx="7205261" cy="4674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94"/>
              </a:lnSpc>
            </a:pPr>
            <a:r>
              <a:rPr lang="en-US" sz="2210" spc="391" dirty="0">
                <a:solidFill>
                  <a:srgbClr val="52DDD4"/>
                </a:solidFill>
                <a:latin typeface="Montserrat Classic"/>
              </a:rPr>
              <a:t>1011000111101011111101111000010101001011110101011011010001011011001100100111010101110010000011001001011111101111111010111001001110110100010000100000001110010111011000111101011111101111000010101001011110101011011010001011011001100100111010101110010000011001001011111101111111010111001001110110100010000100000001110010111011000111101011111101111000010101001011110101011101100011110101111110111100001010100101111010</a:t>
            </a:r>
          </a:p>
        </p:txBody>
      </p:sp>
      <p:sp>
        <p:nvSpPr>
          <p:cNvPr id="7" name="AutoShape 7"/>
          <p:cNvSpPr/>
          <p:nvPr/>
        </p:nvSpPr>
        <p:spPr>
          <a:xfrm>
            <a:off x="9410700" y="4194437"/>
            <a:ext cx="7848600" cy="5063863"/>
          </a:xfrm>
          <a:prstGeom prst="rect">
            <a:avLst/>
          </a:prstGeom>
          <a:solidFill>
            <a:srgbClr val="FF8FE6"/>
          </a:solidFill>
        </p:spPr>
      </p:sp>
      <p:sp>
        <p:nvSpPr>
          <p:cNvPr id="8" name="TextBox 8"/>
          <p:cNvSpPr txBox="1"/>
          <p:nvPr/>
        </p:nvSpPr>
        <p:spPr>
          <a:xfrm>
            <a:off x="9416342" y="2455188"/>
            <a:ext cx="7842958" cy="864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88"/>
              </a:lnSpc>
            </a:pPr>
            <a:r>
              <a:rPr lang="en-US" sz="5600" spc="112" dirty="0">
                <a:solidFill>
                  <a:srgbClr val="52DDD4"/>
                </a:solidFill>
                <a:latin typeface="Montserrat Classic Bold"/>
              </a:rPr>
              <a:t>JENIS-JENIS DELIK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325386" y="3209227"/>
            <a:ext cx="7255229" cy="2162302"/>
            <a:chOff x="0" y="0"/>
            <a:chExt cx="9673639" cy="2883069"/>
          </a:xfrm>
        </p:grpSpPr>
        <p:sp>
          <p:nvSpPr>
            <p:cNvPr id="10" name="TextBox 10"/>
            <p:cNvSpPr txBox="1"/>
            <p:nvPr/>
          </p:nvSpPr>
          <p:spPr>
            <a:xfrm>
              <a:off x="0" y="-69497"/>
              <a:ext cx="9673639" cy="6762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3000" spc="270">
                  <a:solidFill>
                    <a:srgbClr val="371A9F"/>
                  </a:solidFill>
                  <a:latin typeface="Montserrat Classic"/>
                </a:rPr>
                <a:t>DELIK ADUAN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1098931"/>
              <a:ext cx="9673639" cy="17883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40"/>
                </a:lnSpc>
              </a:pPr>
              <a:r>
                <a:rPr lang="en-US" sz="2600" spc="26" dirty="0" err="1">
                  <a:solidFill>
                    <a:srgbClr val="371A9F"/>
                  </a:solidFill>
                  <a:latin typeface="Montserrat Light"/>
                </a:rPr>
                <a:t>Delik</a:t>
              </a:r>
              <a:r>
                <a:rPr lang="en-US" sz="2600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00" spc="26" dirty="0" err="1">
                  <a:solidFill>
                    <a:srgbClr val="371A9F"/>
                  </a:solidFill>
                  <a:latin typeface="Montserrat Light"/>
                </a:rPr>
                <a:t>aduan</a:t>
              </a:r>
              <a:r>
                <a:rPr lang="en-US" sz="2600" spc="26" dirty="0">
                  <a:solidFill>
                    <a:srgbClr val="371A9F"/>
                  </a:solidFill>
                  <a:latin typeface="Montserrat Light"/>
                </a:rPr>
                <a:t> (</a:t>
              </a:r>
              <a:r>
                <a:rPr lang="en-US" sz="2600" i="1" spc="26" dirty="0" err="1">
                  <a:solidFill>
                    <a:srgbClr val="371A9F"/>
                  </a:solidFill>
                  <a:latin typeface="Montserrat Light"/>
                </a:rPr>
                <a:t>klacht</a:t>
              </a:r>
              <a:r>
                <a:rPr lang="en-US" sz="2600" i="1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00" i="1" spc="26" dirty="0" err="1">
                  <a:solidFill>
                    <a:srgbClr val="371A9F"/>
                  </a:solidFill>
                  <a:latin typeface="Montserrat Light"/>
                </a:rPr>
                <a:t>delicten</a:t>
              </a:r>
              <a:r>
                <a:rPr lang="en-US" sz="2600" spc="26" dirty="0">
                  <a:solidFill>
                    <a:srgbClr val="371A9F"/>
                  </a:solidFill>
                  <a:latin typeface="Montserrat Light"/>
                </a:rPr>
                <a:t>) </a:t>
              </a:r>
              <a:r>
                <a:rPr lang="en-US" sz="2600" spc="26" dirty="0" err="1">
                  <a:solidFill>
                    <a:srgbClr val="371A9F"/>
                  </a:solidFill>
                  <a:latin typeface="Montserrat Light"/>
                </a:rPr>
                <a:t>adalah</a:t>
              </a:r>
              <a:r>
                <a:rPr lang="en-US" sz="2600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00" spc="26" dirty="0" err="1">
                  <a:solidFill>
                    <a:srgbClr val="371A9F"/>
                  </a:solidFill>
                  <a:latin typeface="Montserrat Light"/>
                </a:rPr>
                <a:t>delik</a:t>
              </a:r>
              <a:r>
                <a:rPr lang="en-US" sz="2600" spc="26" dirty="0">
                  <a:solidFill>
                    <a:srgbClr val="371A9F"/>
                  </a:solidFill>
                  <a:latin typeface="Montserrat Light"/>
                </a:rPr>
                <a:t> yang </a:t>
              </a:r>
              <a:r>
                <a:rPr lang="en-US" sz="2600" spc="26" dirty="0" err="1">
                  <a:solidFill>
                    <a:srgbClr val="371A9F"/>
                  </a:solidFill>
                  <a:latin typeface="Montserrat Light"/>
                </a:rPr>
                <a:t>penuntutannya</a:t>
              </a:r>
              <a:r>
                <a:rPr lang="en-US" sz="2600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00" spc="26" dirty="0" err="1">
                  <a:solidFill>
                    <a:srgbClr val="371A9F"/>
                  </a:solidFill>
                  <a:latin typeface="Montserrat Light"/>
                </a:rPr>
                <a:t>hanya</a:t>
              </a:r>
              <a:r>
                <a:rPr lang="en-US" sz="2600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00" spc="26" dirty="0" err="1">
                  <a:solidFill>
                    <a:srgbClr val="371A9F"/>
                  </a:solidFill>
                  <a:latin typeface="Montserrat Light"/>
                </a:rPr>
                <a:t>dilakukan</a:t>
              </a:r>
              <a:r>
                <a:rPr lang="en-US" sz="2600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00" spc="26" dirty="0" err="1">
                  <a:solidFill>
                    <a:srgbClr val="371A9F"/>
                  </a:solidFill>
                  <a:latin typeface="Montserrat Light"/>
                </a:rPr>
                <a:t>bila</a:t>
              </a:r>
              <a:r>
                <a:rPr lang="en-US" sz="2600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00" spc="26" dirty="0" err="1">
                  <a:solidFill>
                    <a:srgbClr val="371A9F"/>
                  </a:solidFill>
                  <a:latin typeface="Montserrat Light"/>
                </a:rPr>
                <a:t>ada</a:t>
              </a:r>
              <a:r>
                <a:rPr lang="en-US" sz="2600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00" spc="26" dirty="0" err="1">
                  <a:solidFill>
                    <a:srgbClr val="371A9F"/>
                  </a:solidFill>
                  <a:latin typeface="Montserrat Light"/>
                </a:rPr>
                <a:t>pengaduan</a:t>
              </a:r>
              <a:r>
                <a:rPr lang="en-US" sz="2600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00" spc="26" dirty="0" err="1">
                  <a:solidFill>
                    <a:srgbClr val="371A9F"/>
                  </a:solidFill>
                  <a:latin typeface="Montserrat Light"/>
                </a:rPr>
                <a:t>dari</a:t>
              </a:r>
              <a:r>
                <a:rPr lang="en-US" sz="2600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00" spc="26" dirty="0" err="1">
                  <a:solidFill>
                    <a:srgbClr val="371A9F"/>
                  </a:solidFill>
                  <a:latin typeface="Montserrat Light"/>
                </a:rPr>
                <a:t>pihak</a:t>
              </a:r>
              <a:r>
                <a:rPr lang="en-US" sz="2600" spc="26" dirty="0">
                  <a:solidFill>
                    <a:srgbClr val="371A9F"/>
                  </a:solidFill>
                  <a:latin typeface="Montserrat Light"/>
                </a:rPr>
                <a:t> yang </a:t>
              </a:r>
              <a:r>
                <a:rPr lang="en-US" sz="2600" spc="26" dirty="0" err="1">
                  <a:solidFill>
                    <a:srgbClr val="371A9F"/>
                  </a:solidFill>
                  <a:latin typeface="Montserrat Light"/>
                </a:rPr>
                <a:t>dirugikan</a:t>
              </a:r>
              <a:r>
                <a:rPr lang="en-US" sz="2600" spc="26" dirty="0">
                  <a:solidFill>
                    <a:srgbClr val="371A9F"/>
                  </a:solidFill>
                  <a:latin typeface="Montserrat Light"/>
                </a:rPr>
                <a:t>.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410700" y="4500959"/>
            <a:ext cx="7767591" cy="4546760"/>
            <a:chOff x="0" y="0"/>
            <a:chExt cx="10356788" cy="6062347"/>
          </a:xfrm>
        </p:grpSpPr>
        <p:sp>
          <p:nvSpPr>
            <p:cNvPr id="13" name="TextBox 13"/>
            <p:cNvSpPr txBox="1"/>
            <p:nvPr/>
          </p:nvSpPr>
          <p:spPr>
            <a:xfrm>
              <a:off x="0" y="-69511"/>
              <a:ext cx="10356788" cy="13939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20"/>
                </a:lnSpc>
              </a:pPr>
              <a:r>
                <a:rPr lang="en-US" sz="3014" spc="271" dirty="0">
                  <a:solidFill>
                    <a:srgbClr val="371A9F"/>
                  </a:solidFill>
                  <a:latin typeface="Montserrat Classic"/>
                </a:rPr>
                <a:t>DELIK UMUM/BIASA ATAU BUKAN DELIK ADUAN 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1819270"/>
              <a:ext cx="10356788" cy="424733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57"/>
                </a:lnSpc>
              </a:pP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Adalah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delik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 yang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penuntutannya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didasarkan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pada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terjadinya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delik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umum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 (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delik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biasa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).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Penuntutan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delik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umum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ini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tidak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menunggu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adanya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pengaduan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dari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korbam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.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Dalam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hal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ini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polisi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/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penyidik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bisa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langsung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bertindak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apabila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mengetahui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telah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terjadi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delik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umum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 (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delik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612" spc="26" dirty="0" err="1">
                  <a:solidFill>
                    <a:srgbClr val="371A9F"/>
                  </a:solidFill>
                  <a:latin typeface="Montserrat Light"/>
                </a:rPr>
                <a:t>biasa</a:t>
              </a:r>
              <a:r>
                <a:rPr lang="en-US" sz="2612" spc="26" dirty="0">
                  <a:solidFill>
                    <a:srgbClr val="371A9F"/>
                  </a:solidFill>
                  <a:latin typeface="Montserrat Light"/>
                </a:rPr>
                <a:t>).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1A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0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1468844" y="6457271"/>
            <a:ext cx="4571039" cy="3864605"/>
          </a:xfrm>
          <a:prstGeom prst="rect">
            <a:avLst/>
          </a:prstGeom>
        </p:spPr>
      </p:pic>
      <p:sp>
        <p:nvSpPr>
          <p:cNvPr id="2" name="AutoShape 2"/>
          <p:cNvSpPr/>
          <p:nvPr/>
        </p:nvSpPr>
        <p:spPr>
          <a:xfrm>
            <a:off x="0" y="-15548"/>
            <a:ext cx="15140485" cy="3359624"/>
          </a:xfrm>
          <a:prstGeom prst="rect">
            <a:avLst/>
          </a:prstGeom>
          <a:solidFill>
            <a:srgbClr val="FF8FE6"/>
          </a:solidFill>
        </p:spPr>
      </p:sp>
      <p:sp>
        <p:nvSpPr>
          <p:cNvPr id="3" name="TextBox 3"/>
          <p:cNvSpPr txBox="1"/>
          <p:nvPr/>
        </p:nvSpPr>
        <p:spPr>
          <a:xfrm>
            <a:off x="1028700" y="1070038"/>
            <a:ext cx="11729158" cy="864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888"/>
              </a:lnSpc>
            </a:pPr>
            <a:r>
              <a:rPr lang="en-US" sz="5600" spc="112" dirty="0">
                <a:solidFill>
                  <a:srgbClr val="371A9F"/>
                </a:solidFill>
                <a:latin typeface="Montserrat Classic Bold"/>
              </a:rPr>
              <a:t>KEJAHATAN &amp; PELANGGARAN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t="15025" r="66666" b="68177"/>
          <a:stretch>
            <a:fillRect/>
          </a:stretch>
        </p:blipFill>
        <p:spPr>
          <a:xfrm>
            <a:off x="15140485" y="542961"/>
            <a:ext cx="3120482" cy="2783131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14825709" y="1711939"/>
            <a:ext cx="2387709" cy="565954"/>
          </a:xfrm>
          <a:prstGeom prst="rect">
            <a:avLst/>
          </a:prstGeom>
          <a:solidFill>
            <a:srgbClr val="52DDD4"/>
          </a:solidFill>
        </p:spPr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/>
          <a:srcRect t="20058" r="45556" b="40278"/>
          <a:stretch>
            <a:fillRect/>
          </a:stretch>
        </p:blipFill>
        <p:spPr>
          <a:xfrm>
            <a:off x="15665900" y="3515531"/>
            <a:ext cx="2596700" cy="336316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2613006" y="183221"/>
            <a:ext cx="1845528" cy="265717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5859355" y="505975"/>
            <a:ext cx="2353011" cy="278313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5784488" y="3536773"/>
            <a:ext cx="2502747" cy="2647136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>
            <a:off x="8167225" y="3461149"/>
            <a:ext cx="6291309" cy="2668605"/>
            <a:chOff x="0" y="-47625"/>
            <a:chExt cx="8388412" cy="3558137"/>
          </a:xfrm>
        </p:grpSpPr>
        <p:sp>
          <p:nvSpPr>
            <p:cNvPr id="15" name="TextBox 15"/>
            <p:cNvSpPr txBox="1"/>
            <p:nvPr/>
          </p:nvSpPr>
          <p:spPr>
            <a:xfrm>
              <a:off x="0" y="-47625"/>
              <a:ext cx="8388412" cy="5471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192"/>
                </a:lnSpc>
              </a:pPr>
              <a:r>
                <a:rPr lang="en-US" sz="3000" spc="205" dirty="0" err="1">
                  <a:solidFill>
                    <a:srgbClr val="FF8FE6"/>
                  </a:solidFill>
                  <a:latin typeface="Montserrat Classic"/>
                </a:rPr>
                <a:t>Perbedaan</a:t>
              </a:r>
              <a:r>
                <a:rPr lang="en-US" sz="3000" spc="205" dirty="0">
                  <a:solidFill>
                    <a:srgbClr val="FF8FE6"/>
                  </a:solidFill>
                  <a:latin typeface="Montserrat Classic"/>
                </a:rPr>
                <a:t> </a:t>
              </a:r>
              <a:r>
                <a:rPr lang="en-US" sz="3000" spc="205" dirty="0" err="1">
                  <a:solidFill>
                    <a:srgbClr val="FF8FE6"/>
                  </a:solidFill>
                  <a:latin typeface="Montserrat Classic"/>
                </a:rPr>
                <a:t>secara</a:t>
              </a:r>
              <a:r>
                <a:rPr lang="en-US" sz="3000" spc="205" dirty="0">
                  <a:solidFill>
                    <a:srgbClr val="FF8FE6"/>
                  </a:solidFill>
                  <a:latin typeface="Montserrat Classic"/>
                </a:rPr>
                <a:t> </a:t>
              </a:r>
              <a:r>
                <a:rPr lang="en-US" sz="3000" spc="205" dirty="0" err="1">
                  <a:solidFill>
                    <a:srgbClr val="FF8FE6"/>
                  </a:solidFill>
                  <a:latin typeface="Montserrat Classic"/>
                </a:rPr>
                <a:t>kualitatif</a:t>
              </a:r>
              <a:endParaRPr lang="en-US" sz="3000" spc="205" dirty="0">
                <a:solidFill>
                  <a:srgbClr val="FF8FE6"/>
                </a:solidFill>
                <a:latin typeface="Montserrat Classic"/>
              </a:endParaRP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740525"/>
              <a:ext cx="8388412" cy="27699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686"/>
                </a:lnSpc>
              </a:pPr>
              <a:r>
                <a:rPr lang="en-US" sz="2000" spc="19" dirty="0" err="1" smtClean="0">
                  <a:solidFill>
                    <a:srgbClr val="52DDD4"/>
                  </a:solidFill>
                  <a:latin typeface="Montserrat Light"/>
                </a:rPr>
                <a:t>Pelanggaran</a:t>
              </a:r>
              <a:r>
                <a:rPr lang="en-US" sz="2000" spc="19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19" dirty="0" err="1" smtClean="0">
                  <a:solidFill>
                    <a:srgbClr val="52DDD4"/>
                  </a:solidFill>
                  <a:latin typeface="Montserrat Light"/>
                </a:rPr>
                <a:t>adalah</a:t>
              </a:r>
              <a:r>
                <a:rPr lang="en-US" sz="2000" spc="19" dirty="0" smtClean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i="1" spc="19" dirty="0" err="1" smtClean="0">
                  <a:solidFill>
                    <a:srgbClr val="52DDD4"/>
                  </a:solidFill>
                  <a:latin typeface="Montserrat Light"/>
                </a:rPr>
                <a:t>Wetsdelicten</a:t>
              </a:r>
              <a:r>
                <a:rPr lang="en-US" sz="2000" spc="19" dirty="0" smtClean="0">
                  <a:solidFill>
                    <a:srgbClr val="52DDD4"/>
                  </a:solidFill>
                  <a:latin typeface="Montserrat Light"/>
                </a:rPr>
                <a:t>, </a:t>
              </a:r>
              <a:r>
                <a:rPr lang="en-US" sz="2000" spc="19" dirty="0" err="1">
                  <a:solidFill>
                    <a:srgbClr val="52DDD4"/>
                  </a:solidFill>
                  <a:latin typeface="Montserrat Light"/>
                </a:rPr>
                <a:t>artinya</a:t>
              </a:r>
              <a:r>
                <a:rPr lang="en-US" sz="2000" spc="19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19" dirty="0" err="1">
                  <a:solidFill>
                    <a:srgbClr val="52DDD4"/>
                  </a:solidFill>
                  <a:latin typeface="Montserrat Light"/>
                </a:rPr>
                <a:t>perbuatan</a:t>
              </a:r>
              <a:r>
                <a:rPr lang="en-US" sz="2000" spc="19" dirty="0">
                  <a:solidFill>
                    <a:srgbClr val="52DDD4"/>
                  </a:solidFill>
                  <a:latin typeface="Montserrat Light"/>
                </a:rPr>
                <a:t> yang </a:t>
              </a:r>
              <a:r>
                <a:rPr lang="en-US" sz="2000" spc="19" dirty="0" err="1">
                  <a:solidFill>
                    <a:srgbClr val="52DDD4"/>
                  </a:solidFill>
                  <a:latin typeface="Montserrat Light"/>
                </a:rPr>
                <a:t>disadari</a:t>
              </a:r>
              <a:r>
                <a:rPr lang="en-US" sz="2000" spc="19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19" dirty="0" err="1">
                  <a:solidFill>
                    <a:srgbClr val="52DDD4"/>
                  </a:solidFill>
                  <a:latin typeface="Montserrat Light"/>
                </a:rPr>
                <a:t>oleh</a:t>
              </a:r>
              <a:r>
                <a:rPr lang="en-US" sz="2000" spc="19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19" dirty="0" err="1" smtClean="0">
                  <a:solidFill>
                    <a:srgbClr val="52DDD4"/>
                  </a:solidFill>
                  <a:latin typeface="Montserrat Light"/>
                </a:rPr>
                <a:t>masyarakat</a:t>
              </a:r>
              <a:r>
                <a:rPr lang="en-US" sz="2000" spc="19" dirty="0" smtClean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19" dirty="0" err="1">
                  <a:solidFill>
                    <a:srgbClr val="52DDD4"/>
                  </a:solidFill>
                  <a:latin typeface="Montserrat Light"/>
                </a:rPr>
                <a:t>sebagai</a:t>
              </a:r>
              <a:r>
                <a:rPr lang="en-US" sz="2000" spc="19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19" dirty="0" err="1">
                  <a:solidFill>
                    <a:srgbClr val="52DDD4"/>
                  </a:solidFill>
                  <a:latin typeface="Montserrat Light"/>
                </a:rPr>
                <a:t>suatu</a:t>
              </a:r>
              <a:r>
                <a:rPr lang="en-US" sz="2000" spc="19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19" dirty="0" err="1">
                  <a:solidFill>
                    <a:srgbClr val="52DDD4"/>
                  </a:solidFill>
                  <a:latin typeface="Montserrat Light"/>
                </a:rPr>
                <a:t>tindak</a:t>
              </a:r>
              <a:r>
                <a:rPr lang="en-US" sz="2000" spc="19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19" dirty="0" err="1">
                  <a:solidFill>
                    <a:srgbClr val="52DDD4"/>
                  </a:solidFill>
                  <a:latin typeface="Montserrat Light"/>
                </a:rPr>
                <a:t>pidana</a:t>
              </a:r>
              <a:r>
                <a:rPr lang="en-US" sz="2000" spc="19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19" dirty="0" err="1">
                  <a:solidFill>
                    <a:srgbClr val="52DDD4"/>
                  </a:solidFill>
                  <a:latin typeface="Montserrat Light"/>
                </a:rPr>
                <a:t>karena</a:t>
              </a:r>
              <a:r>
                <a:rPr lang="en-US" sz="2000" spc="19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19" dirty="0" err="1">
                  <a:solidFill>
                    <a:srgbClr val="52DDD4"/>
                  </a:solidFill>
                  <a:latin typeface="Montserrat Light"/>
                </a:rPr>
                <a:t>undang-undang</a:t>
              </a:r>
              <a:r>
                <a:rPr lang="en-US" sz="2000" spc="19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19" dirty="0" err="1">
                  <a:solidFill>
                    <a:srgbClr val="52DDD4"/>
                  </a:solidFill>
                  <a:latin typeface="Montserrat Light"/>
                </a:rPr>
                <a:t>menyebutnya</a:t>
              </a:r>
              <a:r>
                <a:rPr lang="en-US" sz="2000" spc="19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19" dirty="0" err="1">
                  <a:solidFill>
                    <a:srgbClr val="52DDD4"/>
                  </a:solidFill>
                  <a:latin typeface="Montserrat Light"/>
                </a:rPr>
                <a:t>sebagai</a:t>
              </a:r>
              <a:r>
                <a:rPr lang="en-US" sz="2000" spc="19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19" dirty="0" err="1">
                  <a:solidFill>
                    <a:srgbClr val="52DDD4"/>
                  </a:solidFill>
                  <a:latin typeface="Montserrat Light"/>
                </a:rPr>
                <a:t>delik</a:t>
              </a:r>
              <a:r>
                <a:rPr lang="en-US" sz="2000" spc="19" dirty="0">
                  <a:solidFill>
                    <a:srgbClr val="52DDD4"/>
                  </a:solidFill>
                  <a:latin typeface="Montserrat Light"/>
                </a:rPr>
                <a:t>. </a:t>
              </a:r>
              <a:r>
                <a:rPr lang="en-US" sz="2000" spc="19" dirty="0" err="1">
                  <a:solidFill>
                    <a:srgbClr val="52DDD4"/>
                  </a:solidFill>
                  <a:latin typeface="Montserrat Light"/>
                </a:rPr>
                <a:t>Perbuatan</a:t>
              </a:r>
              <a:r>
                <a:rPr lang="en-US" sz="2000" spc="19" dirty="0">
                  <a:solidFill>
                    <a:srgbClr val="52DDD4"/>
                  </a:solidFill>
                  <a:latin typeface="Montserrat Light"/>
                </a:rPr>
                <a:t> yang </a:t>
              </a:r>
              <a:r>
                <a:rPr lang="en-US" sz="2000" spc="19" dirty="0" err="1">
                  <a:solidFill>
                    <a:srgbClr val="52DDD4"/>
                  </a:solidFill>
                  <a:latin typeface="Montserrat Light"/>
                </a:rPr>
                <a:t>dilarang</a:t>
              </a:r>
              <a:r>
                <a:rPr lang="en-US" sz="2000" spc="19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19" dirty="0" err="1">
                  <a:solidFill>
                    <a:srgbClr val="52DDD4"/>
                  </a:solidFill>
                  <a:latin typeface="Montserrat Light"/>
                </a:rPr>
                <a:t>itu</a:t>
              </a:r>
              <a:r>
                <a:rPr lang="en-US" sz="2000" spc="19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19" dirty="0" err="1">
                  <a:solidFill>
                    <a:srgbClr val="52DDD4"/>
                  </a:solidFill>
                  <a:latin typeface="Montserrat Light"/>
                </a:rPr>
                <a:t>menjadi</a:t>
              </a:r>
              <a:r>
                <a:rPr lang="en-US" sz="2000" spc="19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19" dirty="0" err="1">
                  <a:solidFill>
                    <a:srgbClr val="52DDD4"/>
                  </a:solidFill>
                  <a:latin typeface="Montserrat Light"/>
                </a:rPr>
                <a:t>suatu</a:t>
              </a:r>
              <a:r>
                <a:rPr lang="en-US" sz="2000" spc="19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19" dirty="0" err="1">
                  <a:solidFill>
                    <a:srgbClr val="52DDD4"/>
                  </a:solidFill>
                  <a:latin typeface="Montserrat Light"/>
                </a:rPr>
                <a:t>tindak</a:t>
              </a:r>
              <a:r>
                <a:rPr lang="en-US" sz="2000" spc="19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19" dirty="0" err="1">
                  <a:solidFill>
                    <a:srgbClr val="52DDD4"/>
                  </a:solidFill>
                  <a:latin typeface="Montserrat Light"/>
                </a:rPr>
                <a:t>pidana</a:t>
              </a:r>
              <a:r>
                <a:rPr lang="en-US" sz="2000" spc="19" dirty="0">
                  <a:solidFill>
                    <a:srgbClr val="52DDD4"/>
                  </a:solidFill>
                  <a:latin typeface="Montserrat Light"/>
                </a:rPr>
                <a:t>, </a:t>
              </a:r>
              <a:r>
                <a:rPr lang="en-US" sz="2000" spc="19" dirty="0" err="1">
                  <a:solidFill>
                    <a:srgbClr val="52DDD4"/>
                  </a:solidFill>
                  <a:latin typeface="Montserrat Light"/>
                </a:rPr>
                <a:t>karena</a:t>
              </a:r>
              <a:r>
                <a:rPr lang="en-US" sz="2000" spc="19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19" dirty="0" err="1">
                  <a:solidFill>
                    <a:srgbClr val="52DDD4"/>
                  </a:solidFill>
                  <a:latin typeface="Montserrat Light"/>
                </a:rPr>
                <a:t>ditetapkan</a:t>
              </a:r>
              <a:r>
                <a:rPr lang="en-US" sz="2000" spc="19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19" dirty="0" err="1">
                  <a:solidFill>
                    <a:srgbClr val="52DDD4"/>
                  </a:solidFill>
                  <a:latin typeface="Montserrat Light"/>
                </a:rPr>
                <a:t>oleh</a:t>
              </a:r>
              <a:r>
                <a:rPr lang="en-US" sz="2000" spc="19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19" dirty="0" err="1">
                  <a:solidFill>
                    <a:srgbClr val="52DDD4"/>
                  </a:solidFill>
                  <a:latin typeface="Montserrat Light"/>
                </a:rPr>
                <a:t>pemerintah</a:t>
              </a:r>
              <a:r>
                <a:rPr lang="en-US" sz="2000" spc="19" dirty="0">
                  <a:solidFill>
                    <a:srgbClr val="52DDD4"/>
                  </a:solidFill>
                  <a:latin typeface="Montserrat Light"/>
                </a:rPr>
                <a:t>. 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4538565" y="6949632"/>
            <a:ext cx="6629400" cy="2097247"/>
            <a:chOff x="0" y="-66675"/>
            <a:chExt cx="8839200" cy="2796329"/>
          </a:xfrm>
        </p:grpSpPr>
        <p:sp>
          <p:nvSpPr>
            <p:cNvPr id="18" name="TextBox 18"/>
            <p:cNvSpPr txBox="1"/>
            <p:nvPr/>
          </p:nvSpPr>
          <p:spPr>
            <a:xfrm>
              <a:off x="0" y="-66675"/>
              <a:ext cx="8839200" cy="71814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3000" spc="270" dirty="0" err="1" smtClean="0">
                  <a:solidFill>
                    <a:srgbClr val="FF8FE6"/>
                  </a:solidFill>
                  <a:latin typeface="Montserrat Classic"/>
                </a:rPr>
                <a:t>Perbedaan</a:t>
              </a:r>
              <a:r>
                <a:rPr lang="en-US" sz="3000" spc="270" dirty="0" smtClean="0">
                  <a:solidFill>
                    <a:srgbClr val="FF8FE6"/>
                  </a:solidFill>
                  <a:latin typeface="Montserrat Classic"/>
                </a:rPr>
                <a:t> </a:t>
              </a:r>
              <a:r>
                <a:rPr lang="en-US" sz="3000" spc="270" dirty="0" err="1">
                  <a:solidFill>
                    <a:srgbClr val="FF8FE6"/>
                  </a:solidFill>
                  <a:latin typeface="Montserrat Classic"/>
                </a:rPr>
                <a:t>secara</a:t>
              </a:r>
              <a:r>
                <a:rPr lang="en-US" sz="3000" spc="270" dirty="0">
                  <a:solidFill>
                    <a:srgbClr val="FF8FE6"/>
                  </a:solidFill>
                  <a:latin typeface="Montserrat Classic"/>
                </a:rPr>
                <a:t> </a:t>
              </a:r>
              <a:r>
                <a:rPr lang="en-US" sz="3000" spc="270" dirty="0" err="1">
                  <a:solidFill>
                    <a:srgbClr val="FF8FE6"/>
                  </a:solidFill>
                  <a:latin typeface="Montserrat Classic"/>
                </a:rPr>
                <a:t>Kuantitatif</a:t>
              </a:r>
              <a:r>
                <a:rPr lang="en-US" sz="3000" spc="270" dirty="0">
                  <a:solidFill>
                    <a:srgbClr val="FF8FE6"/>
                  </a:solidFill>
                  <a:latin typeface="Montserrat Classic"/>
                </a:rPr>
                <a:t>: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976842"/>
              <a:ext cx="7409277" cy="17528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535"/>
                </a:lnSpc>
              </a:pPr>
              <a:r>
                <a:rPr lang="en-US" sz="2000" spc="25" dirty="0" err="1">
                  <a:solidFill>
                    <a:srgbClr val="52DDD4"/>
                  </a:solidFill>
                  <a:latin typeface="Montserrat Light"/>
                </a:rPr>
                <a:t>Perbedaan</a:t>
              </a:r>
              <a:r>
                <a:rPr lang="en-US" sz="2000" spc="25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5" dirty="0" err="1">
                  <a:solidFill>
                    <a:srgbClr val="52DDD4"/>
                  </a:solidFill>
                  <a:latin typeface="Montserrat Light"/>
                </a:rPr>
                <a:t>ini</a:t>
              </a:r>
              <a:r>
                <a:rPr lang="en-US" sz="2000" spc="25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5" dirty="0" err="1">
                  <a:solidFill>
                    <a:srgbClr val="52DDD4"/>
                  </a:solidFill>
                  <a:latin typeface="Montserrat Light"/>
                </a:rPr>
                <a:t>didasarkan</a:t>
              </a:r>
              <a:r>
                <a:rPr lang="en-US" sz="2000" spc="25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5" dirty="0" err="1">
                  <a:solidFill>
                    <a:srgbClr val="52DDD4"/>
                  </a:solidFill>
                  <a:latin typeface="Montserrat Light"/>
                </a:rPr>
                <a:t>pada</a:t>
              </a:r>
              <a:r>
                <a:rPr lang="en-US" sz="2000" spc="25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5" dirty="0" err="1">
                  <a:solidFill>
                    <a:srgbClr val="52DDD4"/>
                  </a:solidFill>
                  <a:latin typeface="Montserrat Light"/>
                </a:rPr>
                <a:t>aspek</a:t>
              </a:r>
              <a:r>
                <a:rPr lang="en-US" sz="2000" spc="25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5" dirty="0" err="1">
                  <a:solidFill>
                    <a:srgbClr val="52DDD4"/>
                  </a:solidFill>
                  <a:latin typeface="Montserrat Light"/>
                </a:rPr>
                <a:t>kriminologis</a:t>
              </a:r>
              <a:r>
                <a:rPr lang="en-US" sz="2000" spc="25" dirty="0">
                  <a:solidFill>
                    <a:srgbClr val="52DDD4"/>
                  </a:solidFill>
                  <a:latin typeface="Montserrat Light"/>
                </a:rPr>
                <a:t>, </a:t>
              </a:r>
              <a:r>
                <a:rPr lang="en-US" sz="2000" spc="25" dirty="0" err="1">
                  <a:solidFill>
                    <a:srgbClr val="52DDD4"/>
                  </a:solidFill>
                  <a:latin typeface="Montserrat Light"/>
                </a:rPr>
                <a:t>yaitu</a:t>
              </a:r>
              <a:r>
                <a:rPr lang="en-US" sz="2000" spc="25" dirty="0">
                  <a:solidFill>
                    <a:srgbClr val="52DDD4"/>
                  </a:solidFill>
                  <a:latin typeface="Montserrat Light"/>
                </a:rPr>
                <a:t> 	</a:t>
              </a:r>
              <a:r>
                <a:rPr lang="en-US" sz="2000" spc="25" dirty="0" err="1">
                  <a:solidFill>
                    <a:srgbClr val="52DDD4"/>
                  </a:solidFill>
                  <a:latin typeface="Montserrat Light"/>
                </a:rPr>
                <a:t>pelanggaran</a:t>
              </a:r>
              <a:r>
                <a:rPr lang="en-US" sz="2000" spc="25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5" dirty="0" err="1">
                  <a:solidFill>
                    <a:srgbClr val="52DDD4"/>
                  </a:solidFill>
                  <a:latin typeface="Montserrat Light"/>
                </a:rPr>
                <a:t>lebih</a:t>
              </a:r>
              <a:r>
                <a:rPr lang="en-US" sz="2000" spc="25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5" dirty="0" err="1">
                  <a:solidFill>
                    <a:srgbClr val="52DDD4"/>
                  </a:solidFill>
                  <a:latin typeface="Montserrat Light"/>
                </a:rPr>
                <a:t>ringan</a:t>
              </a:r>
              <a:r>
                <a:rPr lang="en-US" sz="2000" spc="25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5" dirty="0" err="1">
                  <a:solidFill>
                    <a:srgbClr val="52DDD4"/>
                  </a:solidFill>
                  <a:latin typeface="Montserrat Light"/>
                </a:rPr>
                <a:t>dibandingkan</a:t>
              </a:r>
              <a:r>
                <a:rPr lang="en-US" sz="2000" spc="25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5" dirty="0" err="1">
                  <a:solidFill>
                    <a:srgbClr val="52DDD4"/>
                  </a:solidFill>
                  <a:latin typeface="Montserrat Light"/>
                </a:rPr>
                <a:t>dengan</a:t>
              </a:r>
              <a:r>
                <a:rPr lang="en-US" sz="2000" spc="25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5" dirty="0" err="1">
                  <a:solidFill>
                    <a:srgbClr val="52DDD4"/>
                  </a:solidFill>
                  <a:latin typeface="Montserrat Light"/>
                </a:rPr>
                <a:t>kejahatan</a:t>
              </a:r>
              <a:r>
                <a:rPr lang="en-US" sz="2000" spc="25" dirty="0">
                  <a:solidFill>
                    <a:srgbClr val="52DDD4"/>
                  </a:solidFill>
                  <a:latin typeface="Montserrat Light"/>
                </a:rPr>
                <a:t>.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50622" y="3292373"/>
            <a:ext cx="6199516" cy="3026842"/>
            <a:chOff x="-1" y="-66675"/>
            <a:chExt cx="8469220" cy="4035788"/>
          </a:xfrm>
        </p:grpSpPr>
        <p:sp>
          <p:nvSpPr>
            <p:cNvPr id="22" name="TextBox 22"/>
            <p:cNvSpPr txBox="1"/>
            <p:nvPr/>
          </p:nvSpPr>
          <p:spPr>
            <a:xfrm>
              <a:off x="-1" y="-66675"/>
              <a:ext cx="8469220" cy="71814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3000" spc="270" dirty="0" err="1">
                  <a:solidFill>
                    <a:srgbClr val="FF8FE6"/>
                  </a:solidFill>
                  <a:latin typeface="Montserrat Classic"/>
                </a:rPr>
                <a:t>Perbedaan</a:t>
              </a:r>
              <a:r>
                <a:rPr lang="en-US" sz="3000" spc="270" dirty="0">
                  <a:solidFill>
                    <a:srgbClr val="FF8FE6"/>
                  </a:solidFill>
                  <a:latin typeface="Montserrat Classic"/>
                </a:rPr>
                <a:t> </a:t>
              </a:r>
              <a:r>
                <a:rPr lang="en-US" sz="3000" spc="270" dirty="0" err="1">
                  <a:solidFill>
                    <a:srgbClr val="FF8FE6"/>
                  </a:solidFill>
                  <a:latin typeface="Montserrat Classic"/>
                </a:rPr>
                <a:t>secara</a:t>
              </a:r>
              <a:r>
                <a:rPr lang="en-US" sz="3000" spc="270" dirty="0">
                  <a:solidFill>
                    <a:srgbClr val="FF8FE6"/>
                  </a:solidFill>
                  <a:latin typeface="Montserrat Classic"/>
                </a:rPr>
                <a:t> </a:t>
              </a:r>
              <a:r>
                <a:rPr lang="en-US" sz="3000" spc="270" dirty="0" err="1">
                  <a:solidFill>
                    <a:srgbClr val="FF8FE6"/>
                  </a:solidFill>
                  <a:latin typeface="Montserrat Classic"/>
                </a:rPr>
                <a:t>kualitatif</a:t>
              </a:r>
              <a:endParaRPr lang="en-US" sz="3000" spc="270" dirty="0">
                <a:solidFill>
                  <a:srgbClr val="FF8FE6"/>
                </a:solidFill>
                <a:latin typeface="Montserrat Classic"/>
              </a:endParaRP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976842"/>
              <a:ext cx="7409277" cy="29922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535"/>
                </a:lnSpc>
              </a:pPr>
              <a:r>
                <a:rPr lang="en-ID" sz="2000" spc="25" dirty="0" err="1">
                  <a:solidFill>
                    <a:srgbClr val="52DDD4"/>
                  </a:solidFill>
                  <a:latin typeface="Montserrat Light"/>
                </a:rPr>
                <a:t>Kejahatan</a:t>
              </a:r>
              <a:r>
                <a:rPr lang="en-ID" sz="2000" spc="25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ID" sz="2000" spc="25" dirty="0" err="1">
                  <a:solidFill>
                    <a:srgbClr val="52DDD4"/>
                  </a:solidFill>
                  <a:latin typeface="Montserrat Light"/>
                </a:rPr>
                <a:t>adalah</a:t>
              </a:r>
              <a:r>
                <a:rPr lang="en-ID" sz="2000" spc="25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ID" sz="2000" spc="25" dirty="0" err="1">
                  <a:solidFill>
                    <a:srgbClr val="52DDD4"/>
                  </a:solidFill>
                  <a:latin typeface="Montserrat Light"/>
                </a:rPr>
                <a:t>Rechtsdelicten</a:t>
              </a:r>
              <a:r>
                <a:rPr lang="en-ID" sz="2000" spc="25" dirty="0">
                  <a:solidFill>
                    <a:srgbClr val="52DDD4"/>
                  </a:solidFill>
                  <a:latin typeface="Montserrat Light"/>
                </a:rPr>
                <a:t>, </a:t>
              </a:r>
              <a:r>
                <a:rPr lang="en-ID" sz="2000" spc="25" dirty="0" err="1">
                  <a:solidFill>
                    <a:srgbClr val="52DDD4"/>
                  </a:solidFill>
                  <a:latin typeface="Montserrat Light"/>
                </a:rPr>
                <a:t>artinya</a:t>
              </a:r>
              <a:r>
                <a:rPr lang="en-ID" sz="2000" spc="25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ID" sz="2000" spc="25" dirty="0" err="1">
                  <a:solidFill>
                    <a:srgbClr val="52DDD4"/>
                  </a:solidFill>
                  <a:latin typeface="Montserrat Light"/>
                </a:rPr>
                <a:t>perbuatan</a:t>
              </a:r>
              <a:r>
                <a:rPr lang="en-ID" sz="2000" spc="25" dirty="0">
                  <a:solidFill>
                    <a:srgbClr val="52DDD4"/>
                  </a:solidFill>
                  <a:latin typeface="Montserrat Light"/>
                </a:rPr>
                <a:t> yang </a:t>
              </a:r>
              <a:r>
                <a:rPr lang="en-ID" sz="2000" spc="25" dirty="0" err="1">
                  <a:solidFill>
                    <a:srgbClr val="52DDD4"/>
                  </a:solidFill>
                  <a:latin typeface="Montserrat Light"/>
                </a:rPr>
                <a:t>bertentangan</a:t>
              </a:r>
              <a:r>
                <a:rPr lang="en-ID" sz="2000" spc="25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ID" sz="2000" spc="25" dirty="0" err="1">
                  <a:solidFill>
                    <a:srgbClr val="52DDD4"/>
                  </a:solidFill>
                  <a:latin typeface="Montserrat Light"/>
                </a:rPr>
                <a:t>dengan</a:t>
              </a:r>
              <a:r>
                <a:rPr lang="en-ID" sz="2000" spc="25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ID" sz="2000" spc="25" dirty="0" err="1">
                  <a:solidFill>
                    <a:srgbClr val="52DDD4"/>
                  </a:solidFill>
                  <a:latin typeface="Montserrat Light"/>
                </a:rPr>
                <a:t>keadilan</a:t>
              </a:r>
              <a:r>
                <a:rPr lang="en-ID" sz="2000" spc="25" dirty="0">
                  <a:solidFill>
                    <a:srgbClr val="52DDD4"/>
                  </a:solidFill>
                  <a:latin typeface="Montserrat Light"/>
                </a:rPr>
                <a:t>. </a:t>
              </a:r>
              <a:r>
                <a:rPr lang="en-ID" sz="2000" spc="25" dirty="0" err="1">
                  <a:solidFill>
                    <a:srgbClr val="52DDD4"/>
                  </a:solidFill>
                  <a:latin typeface="Montserrat Light"/>
                </a:rPr>
                <a:t>Intinya</a:t>
              </a:r>
              <a:r>
                <a:rPr lang="en-ID" sz="2000" spc="25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ID" sz="2000" spc="25" dirty="0" err="1">
                  <a:solidFill>
                    <a:srgbClr val="52DDD4"/>
                  </a:solidFill>
                  <a:latin typeface="Montserrat Light"/>
                </a:rPr>
                <a:t>kejahatan</a:t>
              </a:r>
              <a:r>
                <a:rPr lang="en-ID" sz="2000" spc="25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ID" sz="2000" spc="25" dirty="0" err="1">
                  <a:solidFill>
                    <a:srgbClr val="52DDD4"/>
                  </a:solidFill>
                  <a:latin typeface="Montserrat Light"/>
                </a:rPr>
                <a:t>itu</a:t>
              </a:r>
              <a:r>
                <a:rPr lang="en-ID" sz="2000" spc="25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ID" sz="2000" spc="25" dirty="0" err="1">
                  <a:solidFill>
                    <a:srgbClr val="52DDD4"/>
                  </a:solidFill>
                  <a:latin typeface="Montserrat Light"/>
                </a:rPr>
                <a:t>merupakan</a:t>
              </a:r>
              <a:r>
                <a:rPr lang="en-ID" sz="2000" spc="25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ID" sz="2000" spc="25" dirty="0" err="1">
                  <a:solidFill>
                    <a:srgbClr val="52DDD4"/>
                  </a:solidFill>
                  <a:latin typeface="Montserrat Light"/>
                </a:rPr>
                <a:t>suatu</a:t>
              </a:r>
              <a:r>
                <a:rPr lang="en-ID" sz="2000" spc="25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ID" sz="2000" spc="25" dirty="0" err="1">
                  <a:solidFill>
                    <a:srgbClr val="52DDD4"/>
                  </a:solidFill>
                  <a:latin typeface="Montserrat Light"/>
                </a:rPr>
                <a:t>hal</a:t>
              </a:r>
              <a:r>
                <a:rPr lang="en-ID" sz="2000" spc="25" dirty="0">
                  <a:solidFill>
                    <a:srgbClr val="52DDD4"/>
                  </a:solidFill>
                  <a:latin typeface="Montserrat Light"/>
                </a:rPr>
                <a:t> yang </a:t>
              </a:r>
              <a:r>
                <a:rPr lang="en-ID" sz="2000" spc="25" dirty="0" err="1">
                  <a:solidFill>
                    <a:srgbClr val="52DDD4"/>
                  </a:solidFill>
                  <a:latin typeface="Montserrat Light"/>
                </a:rPr>
                <a:t>ditentang</a:t>
              </a:r>
              <a:r>
                <a:rPr lang="en-ID" sz="2000" spc="25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ID" sz="2000" spc="25" dirty="0" err="1">
                  <a:solidFill>
                    <a:srgbClr val="52DDD4"/>
                  </a:solidFill>
                  <a:latin typeface="Montserrat Light"/>
                </a:rPr>
                <a:t>oleh</a:t>
              </a:r>
              <a:r>
                <a:rPr lang="en-ID" sz="2000" spc="25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ID" sz="2000" spc="25" dirty="0" err="1">
                  <a:solidFill>
                    <a:srgbClr val="52DDD4"/>
                  </a:solidFill>
                  <a:latin typeface="Montserrat Light"/>
                </a:rPr>
                <a:t>masyarakat</a:t>
              </a:r>
              <a:r>
                <a:rPr lang="en-ID" sz="2000" spc="25" dirty="0">
                  <a:solidFill>
                    <a:srgbClr val="52DDD4"/>
                  </a:solidFill>
                  <a:latin typeface="Montserrat Light"/>
                </a:rPr>
                <a:t>. </a:t>
              </a:r>
              <a:r>
                <a:rPr lang="en-ID" sz="2000" spc="25" dirty="0" err="1">
                  <a:solidFill>
                    <a:srgbClr val="52DDD4"/>
                  </a:solidFill>
                  <a:latin typeface="Montserrat Light"/>
                </a:rPr>
                <a:t>Contohnya</a:t>
              </a:r>
              <a:r>
                <a:rPr lang="en-ID" sz="2000" spc="25" dirty="0">
                  <a:solidFill>
                    <a:srgbClr val="52DDD4"/>
                  </a:solidFill>
                  <a:latin typeface="Montserrat Light"/>
                </a:rPr>
                <a:t>, </a:t>
              </a:r>
              <a:r>
                <a:rPr lang="en-ID" sz="2000" spc="25" dirty="0" err="1">
                  <a:solidFill>
                    <a:srgbClr val="52DDD4"/>
                  </a:solidFill>
                  <a:latin typeface="Montserrat Light"/>
                </a:rPr>
                <a:t>pembunuhan</a:t>
              </a:r>
              <a:r>
                <a:rPr lang="en-ID" sz="2000" spc="25" dirty="0">
                  <a:solidFill>
                    <a:srgbClr val="52DDD4"/>
                  </a:solidFill>
                  <a:latin typeface="Montserrat Light"/>
                </a:rPr>
                <a:t>, </a:t>
              </a:r>
              <a:r>
                <a:rPr lang="en-ID" sz="2000" spc="25" dirty="0" err="1" smtClean="0">
                  <a:solidFill>
                    <a:srgbClr val="52DDD4"/>
                  </a:solidFill>
                  <a:latin typeface="Montserrat Light"/>
                </a:rPr>
                <a:t>pencurian</a:t>
              </a:r>
              <a:r>
                <a:rPr lang="en-ID" sz="2000" spc="25" dirty="0">
                  <a:solidFill>
                    <a:srgbClr val="52DDD4"/>
                  </a:solidFill>
                  <a:latin typeface="Montserrat Light"/>
                </a:rPr>
                <a:t>.</a:t>
              </a:r>
              <a:endParaRPr lang="en-US" sz="2000" spc="25" dirty="0">
                <a:solidFill>
                  <a:srgbClr val="52DDD4"/>
                </a:solidFill>
                <a:latin typeface="Montserrat Ligh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8F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2057" r="12057"/>
          <a:stretch>
            <a:fillRect/>
          </a:stretch>
        </p:blipFill>
        <p:spPr>
          <a:xfrm>
            <a:off x="0" y="0"/>
            <a:ext cx="8836147" cy="775652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10743" y="0"/>
            <a:ext cx="8378434" cy="837843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 t="11100" r="4888" b="60528"/>
          <a:stretch>
            <a:fillRect/>
          </a:stretch>
        </p:blipFill>
        <p:spPr>
          <a:xfrm>
            <a:off x="12889885" y="-14934"/>
            <a:ext cx="5376567" cy="2838624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2342744" y="1658203"/>
            <a:ext cx="16470847" cy="8628797"/>
          </a:xfrm>
          <a:prstGeom prst="rect">
            <a:avLst/>
          </a:prstGeom>
          <a:solidFill>
            <a:srgbClr val="371A9F"/>
          </a:solidFill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3196140" y="-14934"/>
            <a:ext cx="5049021" cy="5049021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3585711" y="2362946"/>
            <a:ext cx="12341552" cy="7677932"/>
            <a:chOff x="0" y="101457"/>
            <a:chExt cx="16455402" cy="10237243"/>
          </a:xfrm>
        </p:grpSpPr>
        <p:sp>
          <p:nvSpPr>
            <p:cNvPr id="8" name="TextBox 8"/>
            <p:cNvSpPr txBox="1"/>
            <p:nvPr/>
          </p:nvSpPr>
          <p:spPr>
            <a:xfrm>
              <a:off x="0" y="101457"/>
              <a:ext cx="16455402" cy="10259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6020"/>
                </a:lnSpc>
              </a:pPr>
              <a:r>
                <a:rPr lang="en-US" sz="6020" spc="120" dirty="0">
                  <a:solidFill>
                    <a:srgbClr val="52DDD4"/>
                  </a:solidFill>
                  <a:latin typeface="Montserrat Classic Bold"/>
                </a:rPr>
                <a:t>SUBJEK TINDAK PIDANA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2109965"/>
              <a:ext cx="16455402" cy="6305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50"/>
                </a:lnSpc>
              </a:pPr>
              <a:r>
                <a:rPr lang="en-US" sz="2821" spc="253">
                  <a:solidFill>
                    <a:srgbClr val="FF8FE6"/>
                  </a:solidFill>
                  <a:latin typeface="Montserrat Classic"/>
                </a:rPr>
                <a:t>1.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2850053"/>
              <a:ext cx="16455402" cy="18220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687"/>
                </a:lnSpc>
              </a:pPr>
              <a:r>
                <a:rPr lang="en-US" sz="2633" dirty="0" err="1">
                  <a:solidFill>
                    <a:srgbClr val="52DDD4"/>
                  </a:solidFill>
                  <a:latin typeface="Montserrat Light"/>
                </a:rPr>
                <a:t>Rumusan</a:t>
              </a:r>
              <a:r>
                <a:rPr lang="en-US" sz="2633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633" dirty="0" err="1">
                  <a:solidFill>
                    <a:srgbClr val="52DDD4"/>
                  </a:solidFill>
                  <a:latin typeface="Montserrat Light"/>
                </a:rPr>
                <a:t>delik</a:t>
              </a:r>
              <a:r>
                <a:rPr lang="en-US" sz="2633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633" dirty="0" err="1">
                  <a:solidFill>
                    <a:srgbClr val="52DDD4"/>
                  </a:solidFill>
                  <a:latin typeface="Montserrat Light"/>
                </a:rPr>
                <a:t>dalam</a:t>
              </a:r>
              <a:r>
                <a:rPr lang="en-US" sz="2633" dirty="0">
                  <a:solidFill>
                    <a:srgbClr val="52DDD4"/>
                  </a:solidFill>
                  <a:latin typeface="Montserrat Light"/>
                </a:rPr>
                <a:t> KUHP </a:t>
              </a:r>
              <a:r>
                <a:rPr lang="en-US" sz="2633" dirty="0" err="1">
                  <a:solidFill>
                    <a:srgbClr val="52DDD4"/>
                  </a:solidFill>
                  <a:latin typeface="Montserrat Light"/>
                </a:rPr>
                <a:t>lazimnya</a:t>
              </a:r>
              <a:r>
                <a:rPr lang="en-US" sz="2633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633" dirty="0" err="1">
                  <a:solidFill>
                    <a:srgbClr val="52DDD4"/>
                  </a:solidFill>
                  <a:latin typeface="Montserrat Light"/>
                </a:rPr>
                <a:t>dimulai</a:t>
              </a:r>
              <a:r>
                <a:rPr lang="en-US" sz="2633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633" dirty="0" err="1">
                  <a:solidFill>
                    <a:srgbClr val="52DDD4"/>
                  </a:solidFill>
                  <a:latin typeface="Montserrat Light"/>
                </a:rPr>
                <a:t>dengan</a:t>
              </a:r>
              <a:r>
                <a:rPr lang="en-US" sz="2633" dirty="0">
                  <a:solidFill>
                    <a:srgbClr val="52DDD4"/>
                  </a:solidFill>
                  <a:latin typeface="Montserrat Light"/>
                </a:rPr>
                <a:t> kata-kata “</a:t>
              </a:r>
              <a:r>
                <a:rPr lang="en-US" sz="2633" dirty="0" err="1">
                  <a:solidFill>
                    <a:srgbClr val="52DDD4"/>
                  </a:solidFill>
                  <a:latin typeface="Montserrat Light"/>
                </a:rPr>
                <a:t>Barangsiapa</a:t>
              </a:r>
              <a:r>
                <a:rPr lang="en-US" sz="2633" dirty="0">
                  <a:solidFill>
                    <a:srgbClr val="52DDD4"/>
                  </a:solidFill>
                  <a:latin typeface="Montserrat Light"/>
                </a:rPr>
                <a:t>" kata “</a:t>
              </a:r>
              <a:r>
                <a:rPr lang="en-US" sz="2633" dirty="0" err="1">
                  <a:solidFill>
                    <a:srgbClr val="52DDD4"/>
                  </a:solidFill>
                  <a:latin typeface="Montserrat Light"/>
                </a:rPr>
                <a:t>Barangsiapa</a:t>
              </a:r>
              <a:r>
                <a:rPr lang="en-US" sz="2633" dirty="0">
                  <a:solidFill>
                    <a:srgbClr val="52DDD4"/>
                  </a:solidFill>
                  <a:latin typeface="Montserrat Light"/>
                </a:rPr>
                <a:t>” </a:t>
              </a:r>
              <a:r>
                <a:rPr lang="en-US" sz="2633" dirty="0" err="1">
                  <a:solidFill>
                    <a:srgbClr val="52DDD4"/>
                  </a:solidFill>
                  <a:latin typeface="Montserrat Light"/>
                </a:rPr>
                <a:t>ini</a:t>
              </a:r>
              <a:r>
                <a:rPr lang="en-US" sz="2633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633" dirty="0" err="1">
                  <a:solidFill>
                    <a:srgbClr val="52DDD4"/>
                  </a:solidFill>
                  <a:latin typeface="Montserrat Light"/>
                </a:rPr>
                <a:t>tidak</a:t>
              </a:r>
              <a:r>
                <a:rPr lang="en-US" sz="2633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633" dirty="0" err="1">
                  <a:solidFill>
                    <a:srgbClr val="52DDD4"/>
                  </a:solidFill>
                  <a:latin typeface="Montserrat Light"/>
                </a:rPr>
                <a:t>dapat</a:t>
              </a:r>
              <a:r>
                <a:rPr lang="en-US" sz="2633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633" dirty="0" err="1">
                  <a:solidFill>
                    <a:srgbClr val="52DDD4"/>
                  </a:solidFill>
                  <a:latin typeface="Montserrat Light"/>
                </a:rPr>
                <a:t>diartikan</a:t>
              </a:r>
              <a:r>
                <a:rPr lang="en-US" sz="2633" dirty="0">
                  <a:solidFill>
                    <a:srgbClr val="52DDD4"/>
                  </a:solidFill>
                  <a:latin typeface="Montserrat Light"/>
                </a:rPr>
                <a:t> lain, </a:t>
              </a:r>
              <a:r>
                <a:rPr lang="en-US" sz="2633" dirty="0" err="1">
                  <a:solidFill>
                    <a:srgbClr val="52DDD4"/>
                  </a:solidFill>
                  <a:latin typeface="Montserrat Light"/>
                </a:rPr>
                <a:t>selain</a:t>
              </a:r>
              <a:r>
                <a:rPr lang="en-US" sz="2633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633" dirty="0" err="1">
                  <a:solidFill>
                    <a:srgbClr val="52DDD4"/>
                  </a:solidFill>
                  <a:latin typeface="Montserrat Light"/>
                </a:rPr>
                <a:t>ditujukan</a:t>
              </a:r>
              <a:r>
                <a:rPr lang="en-US" sz="2633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633" dirty="0" err="1">
                  <a:solidFill>
                    <a:srgbClr val="52DDD4"/>
                  </a:solidFill>
                  <a:latin typeface="Montserrat Light"/>
                </a:rPr>
                <a:t>kepada</a:t>
              </a:r>
              <a:r>
                <a:rPr lang="en-US" sz="2633" dirty="0">
                  <a:solidFill>
                    <a:srgbClr val="52DDD4"/>
                  </a:solidFill>
                  <a:latin typeface="Montserrat Light"/>
                </a:rPr>
                <a:t> ‘MANUSIA’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5231584"/>
              <a:ext cx="16455402" cy="6305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50"/>
                </a:lnSpc>
              </a:pPr>
              <a:r>
                <a:rPr lang="en-US" sz="2821" spc="253">
                  <a:solidFill>
                    <a:srgbClr val="FF8FE6"/>
                  </a:solidFill>
                  <a:latin typeface="Montserrat Classic"/>
                </a:rPr>
                <a:t>2.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5971672"/>
              <a:ext cx="16455402" cy="12008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687"/>
                </a:lnSpc>
              </a:pPr>
              <a:r>
                <a:rPr lang="en-US" sz="2633" dirty="0" err="1">
                  <a:solidFill>
                    <a:srgbClr val="52DDD4"/>
                  </a:solidFill>
                  <a:latin typeface="Montserrat Light"/>
                </a:rPr>
                <a:t>Dalam</a:t>
              </a:r>
              <a:r>
                <a:rPr lang="en-US" sz="2633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633" dirty="0" err="1">
                  <a:solidFill>
                    <a:srgbClr val="52DDD4"/>
                  </a:solidFill>
                  <a:latin typeface="Montserrat Light"/>
                </a:rPr>
                <a:t>pasal</a:t>
              </a:r>
              <a:r>
                <a:rPr lang="en-US" sz="2633" dirty="0">
                  <a:solidFill>
                    <a:srgbClr val="52DDD4"/>
                  </a:solidFill>
                  <a:latin typeface="Montserrat Light"/>
                </a:rPr>
                <a:t> 10 KUHP </a:t>
              </a:r>
              <a:r>
                <a:rPr lang="en-US" sz="2633" dirty="0" err="1">
                  <a:solidFill>
                    <a:srgbClr val="52DDD4"/>
                  </a:solidFill>
                  <a:latin typeface="Montserrat Light"/>
                </a:rPr>
                <a:t>jenis-jenis</a:t>
              </a:r>
              <a:r>
                <a:rPr lang="en-US" sz="2633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633" dirty="0" err="1">
                  <a:solidFill>
                    <a:srgbClr val="52DDD4"/>
                  </a:solidFill>
                  <a:latin typeface="Montserrat Light"/>
                </a:rPr>
                <a:t>pidana</a:t>
              </a:r>
              <a:r>
                <a:rPr lang="en-US" sz="2633" dirty="0">
                  <a:solidFill>
                    <a:srgbClr val="52DDD4"/>
                  </a:solidFill>
                  <a:latin typeface="Montserrat Light"/>
                </a:rPr>
                <a:t> yang </a:t>
              </a:r>
              <a:r>
                <a:rPr lang="en-US" sz="2633" dirty="0" err="1">
                  <a:solidFill>
                    <a:srgbClr val="52DDD4"/>
                  </a:solidFill>
                  <a:latin typeface="Montserrat Light"/>
                </a:rPr>
                <a:t>diancamkan</a:t>
              </a:r>
              <a:r>
                <a:rPr lang="en-US" sz="2633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633" dirty="0" err="1">
                  <a:solidFill>
                    <a:srgbClr val="52DDD4"/>
                  </a:solidFill>
                  <a:latin typeface="Montserrat Light"/>
                </a:rPr>
                <a:t>hanya</a:t>
              </a:r>
              <a:r>
                <a:rPr lang="en-US" sz="2633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633" dirty="0" err="1">
                  <a:solidFill>
                    <a:srgbClr val="52DDD4"/>
                  </a:solidFill>
                  <a:latin typeface="Montserrat Light"/>
                </a:rPr>
                <a:t>dapat</a:t>
              </a:r>
              <a:r>
                <a:rPr lang="en-US" sz="2633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633" dirty="0" err="1">
                  <a:solidFill>
                    <a:srgbClr val="52DDD4"/>
                  </a:solidFill>
                  <a:latin typeface="Montserrat Light"/>
                </a:rPr>
                <a:t>dilakukan</a:t>
              </a:r>
              <a:r>
                <a:rPr lang="en-US" sz="2633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633" dirty="0" err="1">
                  <a:solidFill>
                    <a:srgbClr val="52DDD4"/>
                  </a:solidFill>
                  <a:latin typeface="Montserrat Light"/>
                </a:rPr>
                <a:t>oleh</a:t>
              </a:r>
              <a:r>
                <a:rPr lang="en-US" sz="2633" dirty="0">
                  <a:solidFill>
                    <a:srgbClr val="52DDD4"/>
                  </a:solidFill>
                  <a:latin typeface="Montserrat Light"/>
                </a:rPr>
                <a:t> ‘MANUSIA’.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7776609"/>
              <a:ext cx="16455402" cy="6305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50"/>
                </a:lnSpc>
              </a:pPr>
              <a:r>
                <a:rPr lang="en-US" sz="2821" spc="253">
                  <a:solidFill>
                    <a:srgbClr val="FF8FE6"/>
                  </a:solidFill>
                  <a:latin typeface="Montserrat Classic"/>
                </a:rPr>
                <a:t>3.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8516698"/>
              <a:ext cx="16455402" cy="18220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687"/>
                </a:lnSpc>
              </a:pPr>
              <a:r>
                <a:rPr lang="en-US" sz="2633" dirty="0" err="1">
                  <a:solidFill>
                    <a:srgbClr val="52DDD4"/>
                  </a:solidFill>
                  <a:latin typeface="Montserrat Light"/>
                </a:rPr>
                <a:t>Dalam</a:t>
              </a:r>
              <a:r>
                <a:rPr lang="en-US" sz="2633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633" dirty="0" err="1">
                  <a:solidFill>
                    <a:srgbClr val="52DDD4"/>
                  </a:solidFill>
                  <a:latin typeface="Montserrat Light"/>
                </a:rPr>
                <a:t>pemeriksaan</a:t>
              </a:r>
              <a:r>
                <a:rPr lang="en-US" sz="2633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633" dirty="0" err="1">
                  <a:solidFill>
                    <a:srgbClr val="52DDD4"/>
                  </a:solidFill>
                  <a:latin typeface="Montserrat Light"/>
                </a:rPr>
                <a:t>perkara</a:t>
              </a:r>
              <a:r>
                <a:rPr lang="en-US" sz="2633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633" dirty="0" err="1">
                  <a:solidFill>
                    <a:srgbClr val="52DDD4"/>
                  </a:solidFill>
                  <a:latin typeface="Montserrat Light"/>
                </a:rPr>
                <a:t>dan</a:t>
              </a:r>
              <a:r>
                <a:rPr lang="en-US" sz="2633" dirty="0">
                  <a:solidFill>
                    <a:srgbClr val="52DDD4"/>
                  </a:solidFill>
                  <a:latin typeface="Montserrat Light"/>
                </a:rPr>
                <a:t> juga </a:t>
              </a:r>
              <a:r>
                <a:rPr lang="en-US" sz="2633" dirty="0" err="1">
                  <a:solidFill>
                    <a:srgbClr val="52DDD4"/>
                  </a:solidFill>
                  <a:latin typeface="Montserrat Light"/>
                </a:rPr>
                <a:t>sifat</a:t>
              </a:r>
              <a:r>
                <a:rPr lang="en-US" sz="2633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633" dirty="0" err="1">
                  <a:solidFill>
                    <a:srgbClr val="52DDD4"/>
                  </a:solidFill>
                  <a:latin typeface="Montserrat Light"/>
                </a:rPr>
                <a:t>dari</a:t>
              </a:r>
              <a:r>
                <a:rPr lang="en-US" sz="2633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633" dirty="0" err="1">
                  <a:solidFill>
                    <a:srgbClr val="52DDD4"/>
                  </a:solidFill>
                  <a:latin typeface="Montserrat Light"/>
                </a:rPr>
                <a:t>hukum</a:t>
              </a:r>
              <a:r>
                <a:rPr lang="en-US" sz="2633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633" dirty="0" err="1">
                  <a:solidFill>
                    <a:srgbClr val="52DDD4"/>
                  </a:solidFill>
                  <a:latin typeface="Montserrat Light"/>
                </a:rPr>
                <a:t>pidana</a:t>
              </a:r>
              <a:r>
                <a:rPr lang="en-US" sz="2633" dirty="0">
                  <a:solidFill>
                    <a:srgbClr val="52DDD4"/>
                  </a:solidFill>
                  <a:latin typeface="Montserrat Light"/>
                </a:rPr>
                <a:t> yang </a:t>
              </a:r>
              <a:r>
                <a:rPr lang="en-US" sz="2633" dirty="0" err="1">
                  <a:solidFill>
                    <a:srgbClr val="52DDD4"/>
                  </a:solidFill>
                  <a:latin typeface="Montserrat Light"/>
                </a:rPr>
                <a:t>dilihat</a:t>
              </a:r>
              <a:r>
                <a:rPr lang="en-US" sz="2633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633" dirty="0" err="1">
                  <a:solidFill>
                    <a:srgbClr val="52DDD4"/>
                  </a:solidFill>
                  <a:latin typeface="Montserrat Light"/>
                </a:rPr>
                <a:t>ialah</a:t>
              </a:r>
              <a:r>
                <a:rPr lang="en-US" sz="2633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633" dirty="0" err="1">
                  <a:solidFill>
                    <a:srgbClr val="52DDD4"/>
                  </a:solidFill>
                  <a:latin typeface="Montserrat Light"/>
                </a:rPr>
                <a:t>ada</a:t>
              </a:r>
              <a:r>
                <a:rPr lang="en-US" sz="2633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633" dirty="0" err="1">
                  <a:solidFill>
                    <a:srgbClr val="52DDD4"/>
                  </a:solidFill>
                  <a:latin typeface="Montserrat Light"/>
                </a:rPr>
                <a:t>atau</a:t>
              </a:r>
              <a:r>
                <a:rPr lang="en-US" sz="2633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633" dirty="0" err="1">
                  <a:solidFill>
                    <a:srgbClr val="52DDD4"/>
                  </a:solidFill>
                  <a:latin typeface="Montserrat Light"/>
                </a:rPr>
                <a:t>tidaknya</a:t>
              </a:r>
              <a:r>
                <a:rPr lang="en-US" sz="2633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633" dirty="0" err="1">
                  <a:solidFill>
                    <a:srgbClr val="52DDD4"/>
                  </a:solidFill>
                  <a:latin typeface="Montserrat Light"/>
                </a:rPr>
                <a:t>kesalahan</a:t>
              </a:r>
              <a:r>
                <a:rPr lang="en-US" sz="2633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633" dirty="0" err="1">
                  <a:solidFill>
                    <a:srgbClr val="52DDD4"/>
                  </a:solidFill>
                  <a:latin typeface="Montserrat Light"/>
                </a:rPr>
                <a:t>terdakwa</a:t>
              </a:r>
              <a:r>
                <a:rPr lang="en-US" sz="2633" dirty="0">
                  <a:solidFill>
                    <a:srgbClr val="52DDD4"/>
                  </a:solidFill>
                  <a:latin typeface="Montserrat Light"/>
                </a:rPr>
                <a:t>. </a:t>
              </a:r>
              <a:r>
                <a:rPr lang="en-US" sz="2633" dirty="0" err="1">
                  <a:solidFill>
                    <a:srgbClr val="52DDD4"/>
                  </a:solidFill>
                  <a:latin typeface="Montserrat Light"/>
                </a:rPr>
                <a:t>Ini</a:t>
              </a:r>
              <a:r>
                <a:rPr lang="en-US" sz="2633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633" dirty="0" err="1">
                  <a:solidFill>
                    <a:srgbClr val="52DDD4"/>
                  </a:solidFill>
                  <a:latin typeface="Montserrat Light"/>
                </a:rPr>
                <a:t>berarti</a:t>
              </a:r>
              <a:r>
                <a:rPr lang="en-US" sz="2633" dirty="0">
                  <a:solidFill>
                    <a:srgbClr val="52DDD4"/>
                  </a:solidFill>
                  <a:latin typeface="Montserrat Light"/>
                </a:rPr>
                <a:t> yang </a:t>
              </a:r>
              <a:r>
                <a:rPr lang="en-US" sz="2633" dirty="0" err="1">
                  <a:solidFill>
                    <a:srgbClr val="52DDD4"/>
                  </a:solidFill>
                  <a:latin typeface="Montserrat Light"/>
                </a:rPr>
                <a:t>dapat</a:t>
              </a:r>
              <a:r>
                <a:rPr lang="en-US" sz="2633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633" dirty="0" err="1">
                  <a:solidFill>
                    <a:srgbClr val="52DDD4"/>
                  </a:solidFill>
                  <a:latin typeface="Montserrat Light"/>
                </a:rPr>
                <a:t>dipertanggungjawabkan</a:t>
              </a:r>
              <a:r>
                <a:rPr lang="en-US" sz="2633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633" dirty="0" err="1">
                  <a:solidFill>
                    <a:srgbClr val="52DDD4"/>
                  </a:solidFill>
                  <a:latin typeface="Montserrat Light"/>
                </a:rPr>
                <a:t>dalam</a:t>
              </a:r>
              <a:r>
                <a:rPr lang="en-US" sz="2633" dirty="0">
                  <a:solidFill>
                    <a:srgbClr val="52DDD4"/>
                  </a:solidFill>
                  <a:latin typeface="Montserrat Light"/>
                </a:rPr>
                <a:t> ‘MANUSIA’.</a:t>
              </a:r>
            </a:p>
          </p:txBody>
        </p:sp>
      </p:grpSp>
      <p:sp>
        <p:nvSpPr>
          <p:cNvPr id="15" name="AutoShape 15"/>
          <p:cNvSpPr/>
          <p:nvPr/>
        </p:nvSpPr>
        <p:spPr>
          <a:xfrm>
            <a:off x="2982928" y="397509"/>
            <a:ext cx="2387709" cy="565954"/>
          </a:xfrm>
          <a:prstGeom prst="rect">
            <a:avLst/>
          </a:prstGeom>
          <a:solidFill>
            <a:srgbClr val="52DDD4"/>
          </a:solidFill>
        </p:spPr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6"/>
          <a:srcRect l="40531" t="20058" b="41228"/>
          <a:stretch>
            <a:fillRect/>
          </a:stretch>
        </p:blipFill>
        <p:spPr>
          <a:xfrm>
            <a:off x="19493" y="7004424"/>
            <a:ext cx="2836366" cy="32825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8F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418322" cy="9418322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2045271" y="4841701"/>
            <a:ext cx="6188365" cy="54563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94"/>
              </a:lnSpc>
            </a:pPr>
            <a:r>
              <a:rPr lang="en-US" sz="2210" spc="391" dirty="0">
                <a:solidFill>
                  <a:srgbClr val="371A9F"/>
                </a:solidFill>
                <a:latin typeface="Montserrat Classic"/>
              </a:rPr>
              <a:t>1011000111101011111101111000010101001011110101011011010001011011001100100111010101110010000011001001011111101111111010111001001110110100010000100000001110010111011000111101011111101111000010101001011110101011011010001011011001100100111010101110010000011001001011111101111111010111001001110110100010000100000001110010111011000111101011111101111000010101001011110101011101100011110101111110111100001010100101111010</a:t>
            </a:r>
          </a:p>
        </p:txBody>
      </p:sp>
      <p:sp>
        <p:nvSpPr>
          <p:cNvPr id="4" name="AutoShape 4"/>
          <p:cNvSpPr/>
          <p:nvPr/>
        </p:nvSpPr>
        <p:spPr>
          <a:xfrm>
            <a:off x="8709154" y="1949217"/>
            <a:ext cx="8302221" cy="8343900"/>
          </a:xfrm>
          <a:prstGeom prst="rect">
            <a:avLst/>
          </a:prstGeom>
          <a:solidFill>
            <a:srgbClr val="371A9F"/>
          </a:solid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t="48993" r="738" b="31552"/>
          <a:stretch>
            <a:fillRect/>
          </a:stretch>
        </p:blipFill>
        <p:spPr>
          <a:xfrm>
            <a:off x="1" y="7569882"/>
            <a:ext cx="8720182" cy="267736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 t="16550" b="66360"/>
          <a:stretch>
            <a:fillRect/>
          </a:stretch>
        </p:blipFill>
        <p:spPr>
          <a:xfrm>
            <a:off x="9755881" y="0"/>
            <a:ext cx="8542279" cy="2583672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7124700" y="8724900"/>
            <a:ext cx="2387709" cy="565954"/>
          </a:xfrm>
          <a:prstGeom prst="rect">
            <a:avLst/>
          </a:prstGeom>
          <a:solidFill>
            <a:srgbClr val="52DDD4"/>
          </a:solidFill>
        </p:spPr>
      </p:sp>
      <p:pic>
        <p:nvPicPr>
          <p:cNvPr id="8" name="Picture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36664" y="414975"/>
            <a:ext cx="7962814" cy="5205690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9512409" y="4948703"/>
            <a:ext cx="7308428" cy="3785404"/>
            <a:chOff x="0" y="0"/>
            <a:chExt cx="9744570" cy="5047206"/>
          </a:xfrm>
        </p:grpSpPr>
        <p:sp>
          <p:nvSpPr>
            <p:cNvPr id="10" name="TextBox 10"/>
            <p:cNvSpPr txBox="1"/>
            <p:nvPr/>
          </p:nvSpPr>
          <p:spPr>
            <a:xfrm>
              <a:off x="0" y="20461"/>
              <a:ext cx="9744570" cy="19643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41"/>
                </a:lnSpc>
              </a:pPr>
              <a:r>
                <a:rPr lang="en-US" sz="3400" spc="170">
                  <a:solidFill>
                    <a:srgbClr val="FF8FE6"/>
                  </a:solidFill>
                  <a:latin typeface="Montserrat Classic Bold"/>
                </a:rPr>
                <a:t>UNSUR-UNSUR TINDAK PIDANA (UNSUR POKOK SUBYEKTIF)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2448574"/>
              <a:ext cx="9744570" cy="25943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19"/>
                </a:lnSpc>
              </a:pPr>
              <a:r>
                <a:rPr lang="en-US" sz="2800">
                  <a:solidFill>
                    <a:srgbClr val="52DDD4"/>
                  </a:solidFill>
                  <a:latin typeface="Montserrat Light"/>
                </a:rPr>
                <a:t>Asas pokok hukum pidana “Tak ada hukuman kalau tak ada kesalahan”. Kesalahan yang dimaksud disini adalah sengaja dan kealpaan.</a:t>
              </a:r>
            </a:p>
          </p:txBody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536664" y="5701599"/>
            <a:ext cx="3195172" cy="3032508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4518071" y="5701599"/>
            <a:ext cx="3203691" cy="320369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1A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043198" y="7903"/>
            <a:ext cx="4244802" cy="4244802"/>
          </a:xfrm>
          <a:prstGeom prst="rect">
            <a:avLst/>
          </a:prstGeom>
        </p:spPr>
      </p:pic>
      <p:sp>
        <p:nvSpPr>
          <p:cNvPr id="2" name="AutoShape 2"/>
          <p:cNvSpPr/>
          <p:nvPr/>
        </p:nvSpPr>
        <p:spPr>
          <a:xfrm>
            <a:off x="0" y="-2310"/>
            <a:ext cx="15140485" cy="3359624"/>
          </a:xfrm>
          <a:prstGeom prst="rect">
            <a:avLst/>
          </a:prstGeom>
          <a:solidFill>
            <a:srgbClr val="FF8FE6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t="15025" r="66666" b="68177"/>
          <a:stretch>
            <a:fillRect/>
          </a:stretch>
        </p:blipFill>
        <p:spPr>
          <a:xfrm>
            <a:off x="15141819" y="574183"/>
            <a:ext cx="3120482" cy="2783131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14825709" y="1711939"/>
            <a:ext cx="2387709" cy="565954"/>
          </a:xfrm>
          <a:prstGeom prst="rect">
            <a:avLst/>
          </a:prstGeom>
          <a:solidFill>
            <a:srgbClr val="52DDD4"/>
          </a:solidFill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 t="20058" r="45556" b="40278"/>
          <a:stretch>
            <a:fillRect/>
          </a:stretch>
        </p:blipFill>
        <p:spPr>
          <a:xfrm>
            <a:off x="15737512" y="6923836"/>
            <a:ext cx="2596700" cy="3363164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028700" y="203263"/>
            <a:ext cx="11729158" cy="25980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888"/>
              </a:lnSpc>
            </a:pPr>
            <a:r>
              <a:rPr lang="en-US" sz="5600" spc="112" dirty="0">
                <a:solidFill>
                  <a:srgbClr val="371A9F"/>
                </a:solidFill>
                <a:latin typeface="Montserrat Classic Bold"/>
              </a:rPr>
              <a:t>UNSUR-UNSUR TINDAK PIDANA (UNSUR POKOK OBYEKTIF)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329105" y="3441250"/>
            <a:ext cx="6945411" cy="2714674"/>
            <a:chOff x="0" y="-47625"/>
            <a:chExt cx="9260549" cy="3619565"/>
          </a:xfrm>
        </p:grpSpPr>
        <p:sp>
          <p:nvSpPr>
            <p:cNvPr id="9" name="TextBox 9"/>
            <p:cNvSpPr txBox="1"/>
            <p:nvPr/>
          </p:nvSpPr>
          <p:spPr>
            <a:xfrm>
              <a:off x="0" y="-47625"/>
              <a:ext cx="9260549" cy="4864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23"/>
                </a:lnSpc>
              </a:pPr>
              <a:r>
                <a:rPr lang="en-US" sz="2159" spc="194">
                  <a:solidFill>
                    <a:srgbClr val="FF8FE6"/>
                  </a:solidFill>
                  <a:latin typeface="Montserrat Classic"/>
                </a:rPr>
                <a:t>1.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699359"/>
              <a:ext cx="9260549" cy="28725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800"/>
                </a:lnSpc>
              </a:pP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Perbuatan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manusia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 yang </a:t>
              </a: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berupa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i="1" spc="20" dirty="0">
                  <a:solidFill>
                    <a:srgbClr val="52DDD4"/>
                  </a:solidFill>
                  <a:latin typeface="Montserrat Light"/>
                </a:rPr>
                <a:t>act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dan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i="1" spc="20" dirty="0" smtClean="0">
                  <a:solidFill>
                    <a:srgbClr val="52DDD4"/>
                  </a:solidFill>
                  <a:latin typeface="Montserrat Light"/>
                </a:rPr>
                <a:t>omission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;</a:t>
              </a:r>
              <a:r>
                <a:rPr lang="en-US" sz="2000" spc="20" dirty="0" smtClean="0">
                  <a:solidFill>
                    <a:srgbClr val="52DDD4"/>
                  </a:solidFill>
                  <a:latin typeface="Montserrat Light"/>
                </a:rPr>
                <a:t> </a:t>
              </a:r>
            </a:p>
            <a:p>
              <a:pPr marL="342900" indent="-342900" algn="just">
                <a:lnSpc>
                  <a:spcPts val="2800"/>
                </a:lnSpc>
                <a:buFont typeface="Arial" panose="020B0604020202020204" pitchFamily="34" charset="0"/>
                <a:buChar char="•"/>
              </a:pPr>
              <a:r>
                <a:rPr lang="en-US" sz="2000" i="1" spc="20" dirty="0" smtClean="0">
                  <a:solidFill>
                    <a:srgbClr val="52DDD4"/>
                  </a:solidFill>
                  <a:latin typeface="Montserrat Light"/>
                </a:rPr>
                <a:t>Act</a:t>
              </a:r>
              <a:r>
                <a:rPr lang="en-US" sz="2000" spc="20" dirty="0" smtClean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yaitu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perbuatan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aktif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 tau </a:t>
              </a: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perbuatan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0" dirty="0" err="1" smtClean="0">
                  <a:solidFill>
                    <a:srgbClr val="52DDD4"/>
                  </a:solidFill>
                  <a:latin typeface="Montserrat Light"/>
                </a:rPr>
                <a:t>positif</a:t>
              </a:r>
              <a:r>
                <a:rPr lang="en-US" sz="2000" spc="20" dirty="0" smtClean="0">
                  <a:solidFill>
                    <a:srgbClr val="52DDD4"/>
                  </a:solidFill>
                  <a:latin typeface="Montserrat Light"/>
                </a:rPr>
                <a:t>.</a:t>
              </a:r>
            </a:p>
            <a:p>
              <a:pPr marL="342900" indent="-342900" algn="just">
                <a:lnSpc>
                  <a:spcPts val="2800"/>
                </a:lnSpc>
                <a:buFont typeface="Arial" panose="020B0604020202020204" pitchFamily="34" charset="0"/>
                <a:buChar char="•"/>
              </a:pPr>
              <a:r>
                <a:rPr lang="en-US" sz="2000" i="1" spc="20" dirty="0" smtClean="0">
                  <a:solidFill>
                    <a:srgbClr val="52DDD4"/>
                  </a:solidFill>
                  <a:latin typeface="Montserrat Light"/>
                </a:rPr>
                <a:t>Omission</a:t>
              </a:r>
              <a:r>
                <a:rPr lang="en-US" sz="2000" spc="20" dirty="0" smtClean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yaitu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perbuatan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tidak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0" dirty="0" err="1" smtClean="0">
                  <a:solidFill>
                    <a:srgbClr val="52DDD4"/>
                  </a:solidFill>
                  <a:latin typeface="Montserrat Light"/>
                </a:rPr>
                <a:t>aktif</a:t>
              </a:r>
              <a:r>
                <a:rPr lang="en-US" sz="2000" spc="20" dirty="0" smtClean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0" dirty="0" err="1" smtClean="0">
                  <a:solidFill>
                    <a:srgbClr val="52DDD4"/>
                  </a:solidFill>
                  <a:latin typeface="Montserrat Light"/>
                </a:rPr>
                <a:t>atau</a:t>
              </a:r>
              <a:r>
                <a:rPr lang="en-US" sz="2000" spc="20" dirty="0" smtClean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0" dirty="0" err="1" smtClean="0">
                  <a:solidFill>
                    <a:srgbClr val="52DDD4"/>
                  </a:solidFill>
                  <a:latin typeface="Montserrat Light"/>
                </a:rPr>
                <a:t>perbuatan</a:t>
              </a:r>
              <a:r>
                <a:rPr lang="en-US" sz="2000" spc="20" dirty="0" smtClean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0" dirty="0" err="1" smtClean="0">
                  <a:solidFill>
                    <a:srgbClr val="52DDD4"/>
                  </a:solidFill>
                  <a:latin typeface="Montserrat Light"/>
                </a:rPr>
                <a:t>negatif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. </a:t>
              </a:r>
              <a:endParaRPr lang="en-US" sz="2000" spc="20" dirty="0" smtClean="0">
                <a:solidFill>
                  <a:srgbClr val="52DDD4"/>
                </a:solidFill>
                <a:latin typeface="Montserrat Light"/>
              </a:endParaRPr>
            </a:p>
            <a:p>
              <a:pPr algn="just">
                <a:lnSpc>
                  <a:spcPts val="2800"/>
                </a:lnSpc>
              </a:pPr>
              <a:r>
                <a:rPr lang="en-US" sz="2000" spc="20" dirty="0" err="1" smtClean="0">
                  <a:solidFill>
                    <a:srgbClr val="52DDD4"/>
                  </a:solidFill>
                  <a:latin typeface="Montserrat Light"/>
                </a:rPr>
                <a:t>Dengan</a:t>
              </a:r>
              <a:r>
                <a:rPr lang="en-US" sz="2000" spc="20" dirty="0" smtClean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kata lain </a:t>
              </a: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ialah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mendiamkan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atau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membiarkan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.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678902" y="6786381"/>
            <a:ext cx="6245816" cy="2129162"/>
            <a:chOff x="0" y="-66675"/>
            <a:chExt cx="8327755" cy="2838882"/>
          </a:xfrm>
        </p:grpSpPr>
        <p:sp>
          <p:nvSpPr>
            <p:cNvPr id="12" name="TextBox 12"/>
            <p:cNvSpPr txBox="1"/>
            <p:nvPr/>
          </p:nvSpPr>
          <p:spPr>
            <a:xfrm>
              <a:off x="0" y="-66675"/>
              <a:ext cx="8327755" cy="6762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3000" spc="270">
                  <a:solidFill>
                    <a:srgbClr val="FF8FE6"/>
                  </a:solidFill>
                  <a:latin typeface="Montserrat Classic"/>
                </a:rPr>
                <a:t>3. 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976844"/>
              <a:ext cx="8327755" cy="17953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534"/>
                </a:lnSpc>
              </a:pPr>
              <a:r>
                <a:rPr lang="en-US" sz="2525" spc="25" dirty="0" err="1">
                  <a:solidFill>
                    <a:srgbClr val="52DDD4"/>
                  </a:solidFill>
                  <a:latin typeface="Montserrat Light"/>
                </a:rPr>
                <a:t>Keadaan-keadaan</a:t>
              </a:r>
              <a:r>
                <a:rPr lang="en-US" sz="2525" spc="25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525" spc="25" dirty="0" err="1">
                  <a:solidFill>
                    <a:srgbClr val="52DDD4"/>
                  </a:solidFill>
                  <a:latin typeface="Montserrat Light"/>
                </a:rPr>
                <a:t>yaitu</a:t>
              </a:r>
              <a:r>
                <a:rPr lang="en-US" sz="2525" spc="25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525" spc="25" dirty="0" err="1">
                  <a:solidFill>
                    <a:srgbClr val="52DDD4"/>
                  </a:solidFill>
                  <a:latin typeface="Montserrat Light"/>
                </a:rPr>
                <a:t>keadaan</a:t>
              </a:r>
              <a:r>
                <a:rPr lang="en-US" sz="2525" spc="25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525" spc="25" dirty="0" err="1">
                  <a:solidFill>
                    <a:srgbClr val="52DDD4"/>
                  </a:solidFill>
                  <a:latin typeface="Montserrat Light"/>
                </a:rPr>
                <a:t>pada</a:t>
              </a:r>
              <a:r>
                <a:rPr lang="en-US" sz="2525" spc="25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525" spc="25" dirty="0" err="1">
                  <a:solidFill>
                    <a:srgbClr val="52DDD4"/>
                  </a:solidFill>
                  <a:latin typeface="Montserrat Light"/>
                </a:rPr>
                <a:t>saat</a:t>
              </a:r>
              <a:r>
                <a:rPr lang="en-US" sz="2525" spc="25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525" spc="25" dirty="0" err="1">
                  <a:solidFill>
                    <a:srgbClr val="52DDD4"/>
                  </a:solidFill>
                  <a:latin typeface="Montserrat Light"/>
                </a:rPr>
                <a:t>perbuatan</a:t>
              </a:r>
              <a:r>
                <a:rPr lang="en-US" sz="2525" spc="25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525" spc="25" dirty="0" err="1">
                  <a:solidFill>
                    <a:srgbClr val="52DDD4"/>
                  </a:solidFill>
                  <a:latin typeface="Montserrat Light"/>
                </a:rPr>
                <a:t>dilakukan</a:t>
              </a:r>
              <a:r>
                <a:rPr lang="en-US" sz="2525" spc="25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525" spc="25" dirty="0" smtClean="0">
                  <a:solidFill>
                    <a:srgbClr val="52DDD4"/>
                  </a:solidFill>
                  <a:latin typeface="Montserrat Light"/>
                </a:rPr>
                <a:t>&amp; </a:t>
              </a:r>
              <a:r>
                <a:rPr lang="en-US" sz="2525" spc="25" dirty="0" err="1" smtClean="0">
                  <a:solidFill>
                    <a:srgbClr val="52DDD4"/>
                  </a:solidFill>
                  <a:latin typeface="Montserrat Light"/>
                </a:rPr>
                <a:t>keadaan</a:t>
              </a:r>
              <a:r>
                <a:rPr lang="en-US" sz="2525" spc="25" dirty="0" smtClean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525" spc="25" dirty="0" err="1">
                  <a:solidFill>
                    <a:srgbClr val="52DDD4"/>
                  </a:solidFill>
                  <a:latin typeface="Montserrat Light"/>
                </a:rPr>
                <a:t>setelah</a:t>
              </a:r>
              <a:r>
                <a:rPr lang="en-US" sz="2525" spc="25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525" spc="25" dirty="0" err="1">
                  <a:solidFill>
                    <a:srgbClr val="52DDD4"/>
                  </a:solidFill>
                  <a:latin typeface="Montserrat Light"/>
                </a:rPr>
                <a:t>perbuatan</a:t>
              </a:r>
              <a:r>
                <a:rPr lang="en-US" sz="2525" spc="25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525" spc="25" dirty="0" err="1">
                  <a:solidFill>
                    <a:srgbClr val="52DDD4"/>
                  </a:solidFill>
                  <a:latin typeface="Montserrat Light"/>
                </a:rPr>
                <a:t>melawan</a:t>
              </a:r>
              <a:r>
                <a:rPr lang="en-US" sz="2525" spc="25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525" spc="25" dirty="0" err="1">
                  <a:solidFill>
                    <a:srgbClr val="52DDD4"/>
                  </a:solidFill>
                  <a:latin typeface="Montserrat Light"/>
                </a:rPr>
                <a:t>hukum</a:t>
              </a:r>
              <a:r>
                <a:rPr lang="en-US" sz="2525" spc="25" dirty="0">
                  <a:solidFill>
                    <a:srgbClr val="52DDD4"/>
                  </a:solidFill>
                  <a:latin typeface="Montserrat Light"/>
                </a:rPr>
                <a:t>.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8027883" y="3527168"/>
            <a:ext cx="6310359" cy="2745550"/>
            <a:chOff x="0" y="-47625"/>
            <a:chExt cx="8413812" cy="3660733"/>
          </a:xfrm>
        </p:grpSpPr>
        <p:sp>
          <p:nvSpPr>
            <p:cNvPr id="15" name="TextBox 15"/>
            <p:cNvSpPr txBox="1"/>
            <p:nvPr/>
          </p:nvSpPr>
          <p:spPr>
            <a:xfrm>
              <a:off x="0" y="-47625"/>
              <a:ext cx="8413812" cy="5109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192"/>
                </a:lnSpc>
              </a:pPr>
              <a:r>
                <a:rPr lang="en-US" sz="2280" spc="205">
                  <a:solidFill>
                    <a:srgbClr val="FF8FE6"/>
                  </a:solidFill>
                  <a:latin typeface="Montserrat Classic"/>
                </a:rPr>
                <a:t>2.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740527"/>
              <a:ext cx="8413812" cy="28725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800"/>
                </a:lnSpc>
              </a:pP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Akibat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perbuatan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manusia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0" dirty="0" err="1" smtClean="0">
                  <a:solidFill>
                    <a:srgbClr val="52DDD4"/>
                  </a:solidFill>
                  <a:latin typeface="Montserrat Light"/>
                </a:rPr>
                <a:t>menghilangkan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,</a:t>
              </a:r>
              <a:r>
                <a:rPr lang="en-US" sz="2000" spc="20" dirty="0" smtClean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0" dirty="0" err="1" smtClean="0">
                  <a:solidFill>
                    <a:srgbClr val="52DDD4"/>
                  </a:solidFill>
                  <a:latin typeface="Montserrat Light"/>
                </a:rPr>
                <a:t>merusak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.</a:t>
              </a:r>
              <a:endParaRPr lang="en-US" sz="2000" spc="20" dirty="0" smtClean="0">
                <a:solidFill>
                  <a:srgbClr val="52DDD4"/>
                </a:solidFill>
                <a:latin typeface="Montserrat Light"/>
              </a:endParaRPr>
            </a:p>
            <a:p>
              <a:pPr algn="just">
                <a:lnSpc>
                  <a:spcPts val="2800"/>
                </a:lnSpc>
              </a:pPr>
              <a:r>
                <a:rPr lang="en-US" sz="2000" spc="20" dirty="0" err="1" smtClean="0">
                  <a:solidFill>
                    <a:srgbClr val="52DDD4"/>
                  </a:solidFill>
                  <a:latin typeface="Montserrat Light"/>
                </a:rPr>
                <a:t>membahayakan</a:t>
              </a:r>
              <a:r>
                <a:rPr lang="en-US" sz="2000" spc="20" dirty="0" smtClean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kepentingan-kepentingan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 yang </a:t>
              </a: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dipertahankan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oleh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hukum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. </a:t>
              </a: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Misalnya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, </a:t>
              </a: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nyawa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, </a:t>
              </a: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badan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, </a:t>
              </a: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kemerdekaan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, </a:t>
              </a: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hak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milik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, </a:t>
              </a: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kehormatan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dan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 lain </a:t>
              </a: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sebagainya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.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8382565" y="6786381"/>
            <a:ext cx="6122001" cy="2695257"/>
            <a:chOff x="0" y="-38100"/>
            <a:chExt cx="8162668" cy="3593677"/>
          </a:xfrm>
        </p:grpSpPr>
        <p:sp>
          <p:nvSpPr>
            <p:cNvPr id="18" name="TextBox 18"/>
            <p:cNvSpPr txBox="1"/>
            <p:nvPr/>
          </p:nvSpPr>
          <p:spPr>
            <a:xfrm>
              <a:off x="0" y="-38100"/>
              <a:ext cx="8162668" cy="4671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956"/>
                </a:lnSpc>
              </a:pPr>
              <a:r>
                <a:rPr lang="en-US" sz="2111" spc="190">
                  <a:solidFill>
                    <a:srgbClr val="FF8FE6"/>
                  </a:solidFill>
                  <a:latin typeface="Montserrat Classic"/>
                </a:rPr>
                <a:t>4.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682995"/>
              <a:ext cx="8162668" cy="28725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800"/>
                </a:lnSpc>
              </a:pPr>
              <a:r>
                <a:rPr lang="en-US" sz="2000" spc="20" dirty="0" smtClean="0">
                  <a:solidFill>
                    <a:srgbClr val="52DDD4"/>
                  </a:solidFill>
                  <a:latin typeface="Montserrat Light"/>
                </a:rPr>
                <a:t>‘</a:t>
              </a:r>
              <a:r>
                <a:rPr lang="en-US" sz="2000" spc="20" dirty="0" err="1" smtClean="0">
                  <a:solidFill>
                    <a:srgbClr val="52DDD4"/>
                  </a:solidFill>
                  <a:latin typeface="Montserrat Light"/>
                </a:rPr>
                <a:t>Sifat</a:t>
              </a:r>
              <a:r>
                <a:rPr lang="en-US" sz="2000" spc="20" dirty="0" smtClean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dapat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dihukum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 &amp;</a:t>
              </a:r>
              <a:r>
                <a:rPr lang="en-US" sz="2000" spc="20" dirty="0" smtClean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sifat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melawan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hukum</a:t>
              </a:r>
              <a:r>
                <a:rPr lang="en-US" sz="2000" spc="20" dirty="0" smtClean="0">
                  <a:solidFill>
                    <a:srgbClr val="52DDD4"/>
                  </a:solidFill>
                  <a:latin typeface="Montserrat Light"/>
                </a:rPr>
                <a:t>.’</a:t>
              </a:r>
              <a:endParaRPr lang="en-US" sz="2000" spc="20" dirty="0">
                <a:solidFill>
                  <a:srgbClr val="52DDD4"/>
                </a:solidFill>
                <a:latin typeface="Montserrat Light"/>
              </a:endParaRPr>
            </a:p>
            <a:p>
              <a:pPr algn="just">
                <a:lnSpc>
                  <a:spcPts val="2800"/>
                </a:lnSpc>
              </a:pP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Semua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unsur-unsur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delik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tersebut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merupakan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satu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kesatuan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dalam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satu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delik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. </a:t>
              </a:r>
              <a:endParaRPr lang="en-US" sz="2000" spc="20" dirty="0" smtClean="0">
                <a:solidFill>
                  <a:srgbClr val="52DDD4"/>
                </a:solidFill>
                <a:latin typeface="Montserrat Light"/>
              </a:endParaRPr>
            </a:p>
            <a:p>
              <a:pPr algn="just">
                <a:lnSpc>
                  <a:spcPts val="2800"/>
                </a:lnSpc>
              </a:pPr>
              <a:r>
                <a:rPr lang="en-US" sz="2000" spc="20" dirty="0" err="1" smtClean="0">
                  <a:solidFill>
                    <a:srgbClr val="52DDD4"/>
                  </a:solidFill>
                  <a:latin typeface="Montserrat Light"/>
                </a:rPr>
                <a:t>Satu</a:t>
              </a:r>
              <a:r>
                <a:rPr lang="en-US" sz="2000" spc="20" dirty="0" smtClean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unsur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saja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tidak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tidak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ada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atau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tidak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didukung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bukti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, </a:t>
              </a: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akan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menyebabkan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tersangka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/</a:t>
              </a: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terdakwa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dapat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 </a:t>
              </a:r>
              <a:r>
                <a:rPr lang="en-US" sz="2000" spc="20" dirty="0" err="1">
                  <a:solidFill>
                    <a:srgbClr val="52DDD4"/>
                  </a:solidFill>
                  <a:latin typeface="Montserrat Light"/>
                </a:rPr>
                <a:t>dihukum</a:t>
              </a:r>
              <a:r>
                <a:rPr lang="en-US" sz="2000" spc="20" dirty="0">
                  <a:solidFill>
                    <a:srgbClr val="52DDD4"/>
                  </a:solidFill>
                  <a:latin typeface="Montserrat Light"/>
                </a:rPr>
                <a:t>. </a:t>
              </a:r>
            </a:p>
          </p:txBody>
        </p:sp>
      </p:grpSp>
      <p:pic>
        <p:nvPicPr>
          <p:cNvPr id="20" name="Picture 2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7197279" y="574182"/>
            <a:ext cx="926024" cy="2783131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019563" y="7136767"/>
            <a:ext cx="2242738" cy="25380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8F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9778" r="2041" b="73712"/>
          <a:stretch>
            <a:fillRect/>
          </a:stretch>
        </p:blipFill>
        <p:spPr>
          <a:xfrm>
            <a:off x="12583263" y="6389540"/>
            <a:ext cx="5685268" cy="387972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038531" y="7051"/>
            <a:ext cx="10279949" cy="10279949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43196" y="5307274"/>
            <a:ext cx="6414342" cy="4674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094"/>
              </a:lnSpc>
            </a:pPr>
            <a:r>
              <a:rPr lang="en-US" sz="2210" spc="391" dirty="0">
                <a:solidFill>
                  <a:srgbClr val="371A9F"/>
                </a:solidFill>
                <a:latin typeface="Montserrat Classic"/>
              </a:rPr>
              <a:t>1011000111101011111101111000010101001011110101011011010001011011001100100111010101110010000011001001011111101111111010111001001110110100010000100000001110010111011000111101011111101111000010101001011110101011011010001011011001100100111010101110010000011001001011111101111111010111001001110110100010000100000001110010111011000111101011111101111000010101001011110101011</a:t>
            </a:r>
          </a:p>
        </p:txBody>
      </p:sp>
      <p:sp>
        <p:nvSpPr>
          <p:cNvPr id="5" name="AutoShape 5"/>
          <p:cNvSpPr/>
          <p:nvPr/>
        </p:nvSpPr>
        <p:spPr>
          <a:xfrm>
            <a:off x="1028700" y="1028700"/>
            <a:ext cx="16230600" cy="8229600"/>
          </a:xfrm>
          <a:prstGeom prst="rect">
            <a:avLst/>
          </a:prstGeom>
          <a:solidFill>
            <a:srgbClr val="371A9F"/>
          </a:solidFill>
        </p:spPr>
      </p:sp>
      <p:grpSp>
        <p:nvGrpSpPr>
          <p:cNvPr id="6" name="Group 6"/>
          <p:cNvGrpSpPr/>
          <p:nvPr/>
        </p:nvGrpSpPr>
        <p:grpSpPr>
          <a:xfrm>
            <a:off x="1802756" y="1653553"/>
            <a:ext cx="6147390" cy="2657624"/>
            <a:chOff x="0" y="0"/>
            <a:chExt cx="8196520" cy="3543499"/>
          </a:xfrm>
        </p:grpSpPr>
        <p:sp>
          <p:nvSpPr>
            <p:cNvPr id="7" name="TextBox 7"/>
            <p:cNvSpPr txBox="1"/>
            <p:nvPr/>
          </p:nvSpPr>
          <p:spPr>
            <a:xfrm>
              <a:off x="0" y="114300"/>
              <a:ext cx="8196520" cy="22614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6400"/>
                </a:lnSpc>
              </a:pPr>
              <a:r>
                <a:rPr lang="en-US" sz="6400" spc="128" dirty="0" err="1">
                  <a:solidFill>
                    <a:srgbClr val="FF8FE6"/>
                  </a:solidFill>
                  <a:latin typeface="Montserrat Classic Bold"/>
                </a:rPr>
                <a:t>Ringkasan</a:t>
              </a:r>
              <a:endParaRPr lang="en-US" sz="6400" spc="128" dirty="0">
                <a:solidFill>
                  <a:srgbClr val="FF8FE6"/>
                </a:solidFill>
                <a:latin typeface="Montserrat Classic Bold"/>
              </a:endParaRPr>
            </a:p>
            <a:p>
              <a:pPr>
                <a:lnSpc>
                  <a:spcPts val="6400"/>
                </a:lnSpc>
              </a:pPr>
              <a:r>
                <a:rPr lang="en-US" sz="6400" spc="128" dirty="0" err="1">
                  <a:solidFill>
                    <a:srgbClr val="FF8FE6"/>
                  </a:solidFill>
                  <a:latin typeface="Montserrat Classic Bold"/>
                </a:rPr>
                <a:t>Materi</a:t>
              </a:r>
              <a:endParaRPr lang="en-US" sz="6400" spc="128" dirty="0">
                <a:solidFill>
                  <a:srgbClr val="FF8FE6"/>
                </a:solidFill>
                <a:latin typeface="Montserrat Classic Bold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2873136"/>
              <a:ext cx="7460077" cy="6689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41"/>
                </a:lnSpc>
              </a:pPr>
              <a:r>
                <a:rPr lang="en-US" sz="3400" spc="170">
                  <a:solidFill>
                    <a:srgbClr val="52DDD4"/>
                  </a:solidFill>
                  <a:latin typeface="Montserrat Classic Bold"/>
                </a:rPr>
                <a:t>Materi utama hari ini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9621277" y="4452696"/>
            <a:ext cx="6547201" cy="30008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16609" lvl="1" indent="-514350">
              <a:lnSpc>
                <a:spcPts val="3919"/>
              </a:lnSpc>
              <a:buFont typeface="+mj-lt"/>
              <a:buAutoNum type="arabicPeriod"/>
            </a:pPr>
            <a:r>
              <a:rPr lang="en-US" sz="2800" dirty="0" err="1" smtClean="0">
                <a:solidFill>
                  <a:srgbClr val="FF8FE6"/>
                </a:solidFill>
                <a:latin typeface="Montserrat Classic Bold" panose="020B0604020202020204" charset="0"/>
              </a:rPr>
              <a:t>Pengertian</a:t>
            </a:r>
            <a:r>
              <a:rPr lang="en-US" sz="2800" dirty="0" smtClean="0">
                <a:solidFill>
                  <a:srgbClr val="FF8FE6"/>
                </a:solidFill>
                <a:latin typeface="Montserrat Classic Bold" panose="020B0604020202020204" charset="0"/>
              </a:rPr>
              <a:t> </a:t>
            </a:r>
            <a:r>
              <a:rPr lang="en-US" sz="2800" dirty="0" err="1">
                <a:solidFill>
                  <a:srgbClr val="FF8FE6"/>
                </a:solidFill>
                <a:latin typeface="Montserrat Classic Bold" panose="020B0604020202020204" charset="0"/>
              </a:rPr>
              <a:t>D</a:t>
            </a:r>
            <a:r>
              <a:rPr lang="en-US" sz="2800" dirty="0" err="1" smtClean="0">
                <a:solidFill>
                  <a:srgbClr val="FF8FE6"/>
                </a:solidFill>
                <a:latin typeface="Montserrat Classic Bold" panose="020B0604020202020204" charset="0"/>
              </a:rPr>
              <a:t>elik</a:t>
            </a:r>
            <a:r>
              <a:rPr lang="en-US" sz="2800" dirty="0" smtClean="0">
                <a:solidFill>
                  <a:srgbClr val="FF8FE6"/>
                </a:solidFill>
                <a:latin typeface="Montserrat Classic Bold" panose="020B0604020202020204" charset="0"/>
              </a:rPr>
              <a:t> </a:t>
            </a:r>
            <a:r>
              <a:rPr lang="en-US" sz="2800" dirty="0" err="1">
                <a:solidFill>
                  <a:srgbClr val="FF8FE6"/>
                </a:solidFill>
                <a:latin typeface="Montserrat Classic Bold" panose="020B0604020202020204" charset="0"/>
              </a:rPr>
              <a:t>tertentu</a:t>
            </a:r>
            <a:r>
              <a:rPr lang="en-US" sz="2800" dirty="0">
                <a:solidFill>
                  <a:srgbClr val="FF8FE6"/>
                </a:solidFill>
                <a:latin typeface="Montserrat Classic Bold" panose="020B0604020202020204" charset="0"/>
              </a:rPr>
              <a:t> </a:t>
            </a:r>
            <a:r>
              <a:rPr lang="en-US" sz="2800" dirty="0" err="1">
                <a:solidFill>
                  <a:srgbClr val="FF8FE6"/>
                </a:solidFill>
                <a:latin typeface="Montserrat Classic Bold" panose="020B0604020202020204" charset="0"/>
              </a:rPr>
              <a:t>dalam</a:t>
            </a:r>
            <a:r>
              <a:rPr lang="en-US" sz="2800" dirty="0">
                <a:solidFill>
                  <a:srgbClr val="FF8FE6"/>
                </a:solidFill>
                <a:latin typeface="Montserrat Classic Bold" panose="020B0604020202020204" charset="0"/>
              </a:rPr>
              <a:t> KUHP </a:t>
            </a:r>
            <a:r>
              <a:rPr lang="en-US" sz="2800" dirty="0" smtClean="0">
                <a:solidFill>
                  <a:srgbClr val="FF8FE6"/>
                </a:solidFill>
                <a:latin typeface="Montserrat Classic Bold" panose="020B0604020202020204" charset="0"/>
              </a:rPr>
              <a:t>.</a:t>
            </a:r>
          </a:p>
          <a:p>
            <a:pPr marL="816609" lvl="1" indent="-514350">
              <a:lnSpc>
                <a:spcPts val="3919"/>
              </a:lnSpc>
              <a:buFont typeface="+mj-lt"/>
              <a:buAutoNum type="arabicPeriod"/>
            </a:pPr>
            <a:r>
              <a:rPr lang="en-US" sz="2800" dirty="0" err="1" smtClean="0">
                <a:solidFill>
                  <a:srgbClr val="FF8FE6"/>
                </a:solidFill>
                <a:latin typeface="Montserrat Classic Bold" panose="020B0604020202020204" charset="0"/>
              </a:rPr>
              <a:t>Sistematika</a:t>
            </a:r>
            <a:r>
              <a:rPr lang="en-US" sz="2800" dirty="0" smtClean="0">
                <a:solidFill>
                  <a:srgbClr val="FF8FE6"/>
                </a:solidFill>
                <a:latin typeface="Montserrat Classic Bold" panose="020B0604020202020204" charset="0"/>
              </a:rPr>
              <a:t> KUHP</a:t>
            </a:r>
          </a:p>
          <a:p>
            <a:pPr marL="816609" lvl="1" indent="-514350">
              <a:lnSpc>
                <a:spcPts val="3919"/>
              </a:lnSpc>
              <a:buFont typeface="+mj-lt"/>
              <a:buAutoNum type="arabicPeriod"/>
            </a:pPr>
            <a:r>
              <a:rPr lang="en-US" sz="2800" dirty="0" err="1" smtClean="0">
                <a:solidFill>
                  <a:srgbClr val="FF8FE6"/>
                </a:solidFill>
                <a:latin typeface="Montserrat Classic Bold" panose="020B0604020202020204" charset="0"/>
              </a:rPr>
              <a:t>Jenis-jenis</a:t>
            </a:r>
            <a:r>
              <a:rPr lang="en-US" sz="2800" dirty="0" smtClean="0">
                <a:solidFill>
                  <a:srgbClr val="FF8FE6"/>
                </a:solidFill>
                <a:latin typeface="Montserrat Classic Bold" panose="020B0604020202020204" charset="0"/>
              </a:rPr>
              <a:t> </a:t>
            </a:r>
            <a:r>
              <a:rPr lang="en-US" sz="2800" dirty="0" err="1" smtClean="0">
                <a:solidFill>
                  <a:srgbClr val="FF8FE6"/>
                </a:solidFill>
                <a:latin typeface="Montserrat Classic Bold" panose="020B0604020202020204" charset="0"/>
              </a:rPr>
              <a:t>Delik</a:t>
            </a:r>
            <a:endParaRPr lang="en-US" sz="2800" dirty="0" smtClean="0">
              <a:solidFill>
                <a:srgbClr val="FF8FE6"/>
              </a:solidFill>
              <a:latin typeface="Montserrat Classic Bold" panose="020B0604020202020204" charset="0"/>
            </a:endParaRPr>
          </a:p>
          <a:p>
            <a:pPr marL="816609" lvl="1" indent="-514350">
              <a:lnSpc>
                <a:spcPts val="3919"/>
              </a:lnSpc>
              <a:buFont typeface="+mj-lt"/>
              <a:buAutoNum type="arabicPeriod"/>
            </a:pPr>
            <a:r>
              <a:rPr lang="en-US" sz="2800" dirty="0" err="1" smtClean="0">
                <a:solidFill>
                  <a:srgbClr val="FF8FE6"/>
                </a:solidFill>
                <a:latin typeface="Montserrat Classic Bold" panose="020B0604020202020204" charset="0"/>
              </a:rPr>
              <a:t>Kejahatan</a:t>
            </a:r>
            <a:r>
              <a:rPr lang="en-US" sz="2800" dirty="0" smtClean="0">
                <a:solidFill>
                  <a:srgbClr val="FF8FE6"/>
                </a:solidFill>
                <a:latin typeface="Montserrat Classic Bold" panose="020B0604020202020204" charset="0"/>
              </a:rPr>
              <a:t> </a:t>
            </a:r>
            <a:r>
              <a:rPr lang="en-US" sz="2800" dirty="0" err="1">
                <a:solidFill>
                  <a:srgbClr val="FF8FE6"/>
                </a:solidFill>
                <a:latin typeface="Montserrat Classic Bold" panose="020B0604020202020204" charset="0"/>
              </a:rPr>
              <a:t>dan</a:t>
            </a:r>
            <a:r>
              <a:rPr lang="en-US" sz="2800" dirty="0">
                <a:solidFill>
                  <a:srgbClr val="FF8FE6"/>
                </a:solidFill>
                <a:latin typeface="Montserrat Classic Bold" panose="020B0604020202020204" charset="0"/>
              </a:rPr>
              <a:t> </a:t>
            </a:r>
            <a:r>
              <a:rPr lang="en-US" sz="2800" dirty="0" err="1" smtClean="0">
                <a:solidFill>
                  <a:srgbClr val="FF8FE6"/>
                </a:solidFill>
                <a:latin typeface="Montserrat Classic Bold" panose="020B0604020202020204" charset="0"/>
              </a:rPr>
              <a:t>Pelanggaran</a:t>
            </a:r>
            <a:endParaRPr lang="en-US" sz="2800" dirty="0">
              <a:solidFill>
                <a:srgbClr val="FF8FE6"/>
              </a:solidFill>
              <a:latin typeface="Montserrat Classic Bold" panose="020B0604020202020204" charset="0"/>
            </a:endParaRPr>
          </a:p>
          <a:p>
            <a:pPr marL="816609" lvl="1" indent="-514350">
              <a:lnSpc>
                <a:spcPts val="3919"/>
              </a:lnSpc>
              <a:buFont typeface="+mj-lt"/>
              <a:buAutoNum type="arabicPeriod"/>
            </a:pPr>
            <a:r>
              <a:rPr lang="en-US" sz="2800" dirty="0" err="1" smtClean="0">
                <a:solidFill>
                  <a:srgbClr val="FF8FE6"/>
                </a:solidFill>
                <a:latin typeface="Montserrat Classic Bold" panose="020B0604020202020204" charset="0"/>
              </a:rPr>
              <a:t>Subjek</a:t>
            </a:r>
            <a:r>
              <a:rPr lang="en-US" sz="2800" dirty="0" smtClean="0">
                <a:solidFill>
                  <a:srgbClr val="FF8FE6"/>
                </a:solidFill>
                <a:latin typeface="Montserrat Classic Bold" panose="020B0604020202020204" charset="0"/>
              </a:rPr>
              <a:t> </a:t>
            </a:r>
            <a:r>
              <a:rPr lang="en-US" sz="2800" dirty="0" err="1">
                <a:solidFill>
                  <a:srgbClr val="FF8FE6"/>
                </a:solidFill>
                <a:latin typeface="Montserrat Classic Bold" panose="020B0604020202020204" charset="0"/>
              </a:rPr>
              <a:t>tindak</a:t>
            </a:r>
            <a:r>
              <a:rPr lang="en-US" sz="2800" dirty="0">
                <a:solidFill>
                  <a:srgbClr val="FF8FE6"/>
                </a:solidFill>
                <a:latin typeface="Montserrat Classic Bold" panose="020B0604020202020204" charset="0"/>
              </a:rPr>
              <a:t> </a:t>
            </a:r>
            <a:r>
              <a:rPr lang="en-US" sz="2800" dirty="0" err="1">
                <a:solidFill>
                  <a:srgbClr val="FF8FE6"/>
                </a:solidFill>
                <a:latin typeface="Montserrat Classic Bold" panose="020B0604020202020204" charset="0"/>
              </a:rPr>
              <a:t>pidana</a:t>
            </a:r>
            <a:endParaRPr lang="en-US" sz="2800" dirty="0">
              <a:solidFill>
                <a:srgbClr val="FF8FE6"/>
              </a:solidFill>
              <a:latin typeface="Montserrat Classic Bold" panose="020B0604020202020204" charset="0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6756291" y="8975323"/>
            <a:ext cx="2387709" cy="565954"/>
          </a:xfrm>
          <a:prstGeom prst="rect">
            <a:avLst/>
          </a:prstGeom>
          <a:solidFill>
            <a:srgbClr val="52DDD4"/>
          </a:solidFill>
        </p:spPr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1A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469378" y="-74142"/>
            <a:ext cx="11818622" cy="1181862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49563" t="26435" b="67200"/>
          <a:stretch>
            <a:fillRect/>
          </a:stretch>
        </p:blipFill>
        <p:spPr>
          <a:xfrm>
            <a:off x="8364974" y="8503235"/>
            <a:ext cx="7987423" cy="178376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 l="27307" t="20118" b="20118"/>
          <a:stretch>
            <a:fillRect/>
          </a:stretch>
        </p:blipFill>
        <p:spPr>
          <a:xfrm>
            <a:off x="25949" y="0"/>
            <a:ext cx="3474050" cy="5077664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246133" y="4783116"/>
            <a:ext cx="6188365" cy="54563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094"/>
              </a:lnSpc>
            </a:pPr>
            <a:r>
              <a:rPr lang="en-US" sz="2210" spc="391" dirty="0">
                <a:solidFill>
                  <a:srgbClr val="52DDD4"/>
                </a:solidFill>
                <a:latin typeface="Montserrat Classic"/>
              </a:rPr>
              <a:t>1011000111101011111101111000010101001011110101011011010001011011001100100111010101110010000011001001011111101111111010111001001110110100010000100000001110010111011000111101011111101111000010101001011110101011011010001011011001100100111010101110010000011001001011111101111111010111001001110110100010000100000001110010111011000111101011111101111000010101001011110101011101100011110101111110111100001010100101111010</a:t>
            </a:r>
          </a:p>
        </p:txBody>
      </p:sp>
      <p:sp>
        <p:nvSpPr>
          <p:cNvPr id="6" name="AutoShape 6"/>
          <p:cNvSpPr/>
          <p:nvPr/>
        </p:nvSpPr>
        <p:spPr>
          <a:xfrm>
            <a:off x="1485900" y="-245660"/>
            <a:ext cx="15837353" cy="9503960"/>
          </a:xfrm>
          <a:prstGeom prst="rect">
            <a:avLst/>
          </a:prstGeom>
          <a:solidFill>
            <a:srgbClr val="FF8FE6"/>
          </a:solidFill>
        </p:spPr>
      </p:sp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0" y="0"/>
            <a:ext cx="3860431" cy="41148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2815089" y="6172200"/>
            <a:ext cx="3411543" cy="4114800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3444748" y="1607487"/>
            <a:ext cx="11919658" cy="5797666"/>
            <a:chOff x="0" y="0"/>
            <a:chExt cx="15892877" cy="7730221"/>
          </a:xfrm>
        </p:grpSpPr>
        <p:sp>
          <p:nvSpPr>
            <p:cNvPr id="10" name="TextBox 10"/>
            <p:cNvSpPr txBox="1"/>
            <p:nvPr/>
          </p:nvSpPr>
          <p:spPr>
            <a:xfrm>
              <a:off x="0" y="1579795"/>
              <a:ext cx="15892877" cy="46134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888"/>
                </a:lnSpc>
              </a:pPr>
              <a:r>
                <a:rPr lang="en-US" sz="5600" spc="112">
                  <a:solidFill>
                    <a:srgbClr val="371A9F"/>
                  </a:solidFill>
                  <a:latin typeface="Montserrat Classic Bold"/>
                </a:rPr>
                <a:t>PENDIDIKAN ADALAH SENJATA PALING AMPUH YANG BISA DIGUNAKAN UNTUK MENGUBAH DUNIA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19756"/>
              <a:ext cx="10930866" cy="6689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41"/>
                </a:lnSpc>
              </a:pPr>
              <a:endParaRPr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7056768"/>
              <a:ext cx="10930866" cy="6762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3000" spc="270">
                  <a:solidFill>
                    <a:srgbClr val="371A9F"/>
                  </a:solidFill>
                  <a:latin typeface="Montserrat Classic"/>
                </a:rPr>
                <a:t>- NELSON MANDELA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1A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080" y="34291"/>
            <a:ext cx="10129520" cy="1012952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1028700" y="-230306"/>
            <a:ext cx="9258300" cy="8459906"/>
          </a:xfrm>
          <a:prstGeom prst="rect">
            <a:avLst/>
          </a:prstGeom>
          <a:solidFill>
            <a:srgbClr val="FF8FE6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t="9578" r="13437" b="70383"/>
          <a:stretch>
            <a:fillRect/>
          </a:stretch>
        </p:blipFill>
        <p:spPr>
          <a:xfrm>
            <a:off x="11310620" y="50334"/>
            <a:ext cx="6923409" cy="2836574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1990309" y="2671551"/>
            <a:ext cx="7153691" cy="2639166"/>
            <a:chOff x="0" y="0"/>
            <a:chExt cx="9538255" cy="3518888"/>
          </a:xfrm>
        </p:grpSpPr>
        <p:sp>
          <p:nvSpPr>
            <p:cNvPr id="6" name="TextBox 6"/>
            <p:cNvSpPr txBox="1"/>
            <p:nvPr/>
          </p:nvSpPr>
          <p:spPr>
            <a:xfrm>
              <a:off x="0" y="110772"/>
              <a:ext cx="9538255" cy="11819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6400"/>
                </a:lnSpc>
              </a:pPr>
              <a:r>
                <a:rPr lang="en-US" sz="6400" spc="128">
                  <a:solidFill>
                    <a:srgbClr val="371A9F"/>
                  </a:solidFill>
                  <a:latin typeface="Montserrat Classic Bold"/>
                </a:rPr>
                <a:t>Istilah Delik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790474"/>
              <a:ext cx="9538255" cy="6689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41"/>
                </a:lnSpc>
              </a:pPr>
              <a:r>
                <a:rPr lang="en-US" sz="3400" spc="170">
                  <a:solidFill>
                    <a:srgbClr val="371A9F"/>
                  </a:solidFill>
                  <a:latin typeface="Montserrat Classic Bold"/>
                </a:rPr>
                <a:t>dalam Bahasa Belanda :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2877467"/>
              <a:ext cx="9538255" cy="6385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19"/>
                </a:lnSpc>
              </a:pPr>
              <a:r>
                <a:rPr lang="en-US" sz="2800">
                  <a:solidFill>
                    <a:srgbClr val="371A9F"/>
                  </a:solidFill>
                  <a:latin typeface="Montserrat Light Italics"/>
                </a:rPr>
                <a:t>Delict</a:t>
              </a:r>
            </a:p>
          </p:txBody>
        </p:sp>
      </p:grpSp>
      <p:sp>
        <p:nvSpPr>
          <p:cNvPr id="9" name="AutoShape 9"/>
          <p:cNvSpPr/>
          <p:nvPr/>
        </p:nvSpPr>
        <p:spPr>
          <a:xfrm>
            <a:off x="10287000" y="1028700"/>
            <a:ext cx="2387709" cy="565954"/>
          </a:xfrm>
          <a:prstGeom prst="rect">
            <a:avLst/>
          </a:prstGeom>
          <a:solidFill>
            <a:srgbClr val="52DDD4"/>
          </a:solidFill>
        </p:spPr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1664242" y="3086100"/>
            <a:ext cx="4952166" cy="4114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8F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278984" y="0"/>
            <a:ext cx="10038080" cy="1030478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t="31690" b="31502"/>
          <a:stretch>
            <a:fillRect/>
          </a:stretch>
        </p:blipFill>
        <p:spPr>
          <a:xfrm>
            <a:off x="21265" y="6964483"/>
            <a:ext cx="5016500" cy="3282476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-2107" y="5584701"/>
            <a:ext cx="6414342" cy="4674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094"/>
              </a:lnSpc>
            </a:pPr>
            <a:r>
              <a:rPr lang="en-US" sz="2210" spc="391" dirty="0">
                <a:solidFill>
                  <a:srgbClr val="371A9F"/>
                </a:solidFill>
                <a:latin typeface="Montserrat Classic"/>
              </a:rPr>
              <a:t>1011000111101011111101111000010101001011110101011011010001011011001100100111010101110010000011001001011111101111111010111001001110110100010000100000001110010111011000111101011111101111000010101001011110101011011010001011011001100100111010101110010000011001001011111101111111010111001001110110100010000100000001110010111011000111101011111101111000010101001011110101011</a:t>
            </a:r>
          </a:p>
        </p:txBody>
      </p:sp>
      <p:sp>
        <p:nvSpPr>
          <p:cNvPr id="5" name="AutoShape 5"/>
          <p:cNvSpPr/>
          <p:nvPr/>
        </p:nvSpPr>
        <p:spPr>
          <a:xfrm>
            <a:off x="8304384" y="-108397"/>
            <a:ext cx="9232900" cy="8967148"/>
          </a:xfrm>
          <a:prstGeom prst="rect">
            <a:avLst/>
          </a:prstGeom>
          <a:solidFill>
            <a:srgbClr val="371A9F"/>
          </a:solidFill>
        </p:spPr>
      </p:sp>
      <p:grpSp>
        <p:nvGrpSpPr>
          <p:cNvPr id="6" name="Group 6"/>
          <p:cNvGrpSpPr/>
          <p:nvPr/>
        </p:nvGrpSpPr>
        <p:grpSpPr>
          <a:xfrm>
            <a:off x="9343989" y="2780714"/>
            <a:ext cx="7153691" cy="2882775"/>
            <a:chOff x="0" y="0"/>
            <a:chExt cx="9538255" cy="3843700"/>
          </a:xfrm>
        </p:grpSpPr>
        <p:sp>
          <p:nvSpPr>
            <p:cNvPr id="7" name="TextBox 7"/>
            <p:cNvSpPr txBox="1"/>
            <p:nvPr/>
          </p:nvSpPr>
          <p:spPr>
            <a:xfrm>
              <a:off x="0" y="107245"/>
              <a:ext cx="9538255" cy="11819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6400"/>
                </a:lnSpc>
              </a:pPr>
              <a:r>
                <a:rPr lang="en-US" sz="6400" spc="128">
                  <a:solidFill>
                    <a:srgbClr val="FF8FE6"/>
                  </a:solidFill>
                  <a:latin typeface="Montserrat Classic Bold"/>
                </a:rPr>
                <a:t>Istilah Delik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869637"/>
              <a:ext cx="9538255" cy="6689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41"/>
                </a:lnSpc>
              </a:pPr>
              <a:r>
                <a:rPr lang="en-US" sz="3400" spc="170">
                  <a:solidFill>
                    <a:srgbClr val="52DDD4"/>
                  </a:solidFill>
                  <a:latin typeface="Montserrat Classic Bold"/>
                </a:rPr>
                <a:t>dalam Bahasa Latin: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3202279"/>
              <a:ext cx="9538255" cy="6385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19"/>
                </a:lnSpc>
              </a:pPr>
              <a:r>
                <a:rPr lang="en-US" sz="2800">
                  <a:solidFill>
                    <a:srgbClr val="FF8FE6"/>
                  </a:solidFill>
                  <a:latin typeface="Montserrat Light Italics"/>
                </a:rPr>
                <a:t>Delictum</a:t>
              </a:r>
            </a:p>
          </p:txBody>
        </p:sp>
      </p:grpSp>
      <p:sp>
        <p:nvSpPr>
          <p:cNvPr id="10" name="AutoShape 10"/>
          <p:cNvSpPr/>
          <p:nvPr/>
        </p:nvSpPr>
        <p:spPr>
          <a:xfrm>
            <a:off x="4935674" y="7657926"/>
            <a:ext cx="2387709" cy="565954"/>
          </a:xfrm>
          <a:prstGeom prst="rect">
            <a:avLst/>
          </a:prstGeom>
          <a:solidFill>
            <a:srgbClr val="52DDD4"/>
          </a:solidFill>
        </p:spPr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132592" y="723314"/>
            <a:ext cx="4144945" cy="4114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1A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629326" y="-2343"/>
            <a:ext cx="2658674" cy="10260103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t="7518" r="39061" b="69084"/>
          <a:stretch>
            <a:fillRect/>
          </a:stretch>
        </p:blipFill>
        <p:spPr>
          <a:xfrm>
            <a:off x="1577292" y="6945620"/>
            <a:ext cx="4873970" cy="331214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26953" y="-2343"/>
            <a:ext cx="7302109" cy="7512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011"/>
              </a:lnSpc>
            </a:pPr>
            <a:r>
              <a:rPr lang="en-US" sz="2151" spc="380" dirty="0">
                <a:solidFill>
                  <a:srgbClr val="52DDD4"/>
                </a:solidFill>
                <a:latin typeface="Montserrat Classic"/>
              </a:rPr>
              <a:t>101100011110101111110111100001010100101111010101101101000101101100110010011101010111001000001100100101111110111111101011100100111011010001000010000000111001011101100011110101111110111100001010100101111010101101101000101101100110010011101010111001000001100100101111110111111101011100100111011010001000 01000000011100101110110001111010111111011110000101010010111101010111011000111101011111101111000010101001011110101011011010001011011001100100111010101110010000011001001011111101111111010111001001110110100010000100000001110010111011000111101011111101111000010101001011110101011011010001011011001100100111010101110010000011001001011111101111111010111001001110110100010000100000001110010111011000111101011111101111000010101001011110101011</a:t>
            </a:r>
          </a:p>
        </p:txBody>
      </p:sp>
      <p:sp>
        <p:nvSpPr>
          <p:cNvPr id="4" name="AutoShape 4"/>
          <p:cNvSpPr/>
          <p:nvPr/>
        </p:nvSpPr>
        <p:spPr>
          <a:xfrm>
            <a:off x="3917721" y="2103124"/>
            <a:ext cx="3657600" cy="6538075"/>
          </a:xfrm>
          <a:prstGeom prst="rect">
            <a:avLst/>
          </a:prstGeom>
          <a:solidFill>
            <a:srgbClr val="FF8FE6"/>
          </a:solidFill>
        </p:spPr>
      </p:sp>
      <p:grpSp>
        <p:nvGrpSpPr>
          <p:cNvPr id="5" name="Group 5"/>
          <p:cNvGrpSpPr/>
          <p:nvPr/>
        </p:nvGrpSpPr>
        <p:grpSpPr>
          <a:xfrm>
            <a:off x="8833312" y="4254651"/>
            <a:ext cx="6813564" cy="2235020"/>
            <a:chOff x="0" y="0"/>
            <a:chExt cx="9084752" cy="2980027"/>
          </a:xfrm>
        </p:grpSpPr>
        <p:sp>
          <p:nvSpPr>
            <p:cNvPr id="6" name="TextBox 6"/>
            <p:cNvSpPr txBox="1"/>
            <p:nvPr/>
          </p:nvSpPr>
          <p:spPr>
            <a:xfrm>
              <a:off x="0" y="110772"/>
              <a:ext cx="9084752" cy="11819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400"/>
                </a:lnSpc>
              </a:pPr>
              <a:r>
                <a:rPr lang="en-US" sz="6400" spc="128">
                  <a:solidFill>
                    <a:srgbClr val="FF8FE6"/>
                  </a:solidFill>
                  <a:latin typeface="Montserrat Classic Bold"/>
                </a:rPr>
                <a:t>APA ITU DELIK?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354598" y="1592552"/>
              <a:ext cx="8375556" cy="13874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3000" spc="270">
                  <a:solidFill>
                    <a:srgbClr val="52DDD4"/>
                  </a:solidFill>
                  <a:latin typeface="Montserrat Classic"/>
                </a:rPr>
                <a:t>MENURUT ANDA APA ITU DELIK?</a:t>
              </a:r>
            </a:p>
          </p:txBody>
        </p:sp>
      </p:grpSp>
      <p:sp>
        <p:nvSpPr>
          <p:cNvPr id="9" name="AutoShape 9"/>
          <p:cNvSpPr/>
          <p:nvPr/>
        </p:nvSpPr>
        <p:spPr>
          <a:xfrm>
            <a:off x="662580" y="8075244"/>
            <a:ext cx="2387709" cy="565954"/>
          </a:xfrm>
          <a:prstGeom prst="rect">
            <a:avLst/>
          </a:prstGeom>
          <a:solidFill>
            <a:srgbClr val="52DDD4"/>
          </a:solidFill>
        </p:spPr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014277" y="3541030"/>
            <a:ext cx="3561044" cy="32049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8F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926066" y="-33020"/>
            <a:ext cx="9368185" cy="6238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094"/>
              </a:lnSpc>
            </a:pPr>
            <a:r>
              <a:rPr lang="en-US" sz="2210" spc="391" dirty="0">
                <a:solidFill>
                  <a:srgbClr val="371A9F"/>
                </a:solidFill>
                <a:latin typeface="Montserrat Classic"/>
              </a:rPr>
              <a:t>10110001111010111111011110000101010010111101010110110100010110110011001001110101011100100000110010010111111011111110101110010011101101000100001000000011100101110110001111010111111011110000101010010111101010110110100010110110011001001110101011100100000110010010111111011111110101110010011101101000100001000000011100101110110001111010111111011110000101010010111101010111011000111101011111101111000010101001011110101011011010001011011001100100111010101110010000011001001011111101111111010111001001110110100010000100000001110010111011000111101011111101111000010101001011110101011011010001011011001100100111010101110010000011001001011111101111111010111001001110110100010000100000001110010111011000111101011111101111000010101001011110101011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22020" y="2858"/>
            <a:ext cx="7605493" cy="760549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l="33518" t="27013" r="33086" b="35104"/>
          <a:stretch>
            <a:fillRect/>
          </a:stretch>
        </p:blipFill>
        <p:spPr>
          <a:xfrm>
            <a:off x="-84203" y="3239600"/>
            <a:ext cx="3435351" cy="692785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 t="18732" r="69833" b="66406"/>
          <a:stretch>
            <a:fillRect/>
          </a:stretch>
        </p:blipFill>
        <p:spPr>
          <a:xfrm>
            <a:off x="7576490" y="7898034"/>
            <a:ext cx="2699152" cy="235348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231900" y="1803400"/>
            <a:ext cx="17322421" cy="6629400"/>
          </a:xfrm>
          <a:prstGeom prst="rect">
            <a:avLst/>
          </a:prstGeom>
          <a:solidFill>
            <a:srgbClr val="371A9F"/>
          </a:solidFill>
        </p:spPr>
      </p:sp>
      <p:grpSp>
        <p:nvGrpSpPr>
          <p:cNvPr id="7" name="Group 7"/>
          <p:cNvGrpSpPr/>
          <p:nvPr/>
        </p:nvGrpSpPr>
        <p:grpSpPr>
          <a:xfrm>
            <a:off x="5184021" y="2316326"/>
            <a:ext cx="9751780" cy="5654348"/>
            <a:chOff x="0" y="0"/>
            <a:chExt cx="13002374" cy="7539131"/>
          </a:xfrm>
        </p:grpSpPr>
        <p:sp>
          <p:nvSpPr>
            <p:cNvPr id="8" name="TextBox 8"/>
            <p:cNvSpPr txBox="1"/>
            <p:nvPr/>
          </p:nvSpPr>
          <p:spPr>
            <a:xfrm>
              <a:off x="0" y="41850"/>
              <a:ext cx="13002374" cy="11149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6302"/>
                </a:lnSpc>
              </a:pPr>
              <a:r>
                <a:rPr lang="en-US" sz="5729" spc="114">
                  <a:solidFill>
                    <a:srgbClr val="FF8FE6"/>
                  </a:solidFill>
                  <a:latin typeface="Montserrat Classic Bold"/>
                </a:rPr>
                <a:t>PENGERTIAN DELIK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1494701"/>
              <a:ext cx="12467004" cy="60415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010"/>
                </a:lnSpc>
              </a:pPr>
              <a:r>
                <a:rPr lang="en-US" sz="2864">
                  <a:solidFill>
                    <a:srgbClr val="52DDD4"/>
                  </a:solidFill>
                  <a:latin typeface="Montserrat Light"/>
                </a:rPr>
                <a:t>Perbuatan pidana atau delik ialah perbuatan yang dilarang oleh aturan hukum dan barangsiapa yang</a:t>
              </a:r>
            </a:p>
            <a:p>
              <a:pPr>
                <a:lnSpc>
                  <a:spcPts val="4010"/>
                </a:lnSpc>
              </a:pPr>
              <a:r>
                <a:rPr lang="en-US" sz="2864">
                  <a:solidFill>
                    <a:srgbClr val="52DDD4"/>
                  </a:solidFill>
                  <a:latin typeface="Montserrat Light"/>
                </a:rPr>
                <a:t>melanggar larangan tersebut dikenakan sanksi pidana. Selain itu perbuatan pidana dapat dikatakan sebagai perbuatan yang oleh suatu aturan hukum dilarang dan diancam pidana, perlu diingat bahwa larangan ditujukan pada perbuatan </a:t>
              </a:r>
            </a:p>
            <a:p>
              <a:pPr>
                <a:lnSpc>
                  <a:spcPts val="4010"/>
                </a:lnSpc>
              </a:pPr>
              <a:r>
                <a:rPr lang="en-US" sz="2864">
                  <a:solidFill>
                    <a:srgbClr val="52DDD4"/>
                  </a:solidFill>
                  <a:latin typeface="Montserrat Light"/>
                </a:rPr>
                <a:t>sedangkan ancaman pidananya ditujukan pada orang yang menimbulkan perbuatan pidana itu.</a:t>
              </a:r>
            </a:p>
          </p:txBody>
        </p:sp>
      </p:grpSp>
      <p:sp>
        <p:nvSpPr>
          <p:cNvPr id="10" name="AutoShape 10"/>
          <p:cNvSpPr/>
          <p:nvPr/>
        </p:nvSpPr>
        <p:spPr>
          <a:xfrm>
            <a:off x="15305263" y="8163708"/>
            <a:ext cx="2387709" cy="565954"/>
          </a:xfrm>
          <a:prstGeom prst="rect">
            <a:avLst/>
          </a:prstGeom>
          <a:solidFill>
            <a:srgbClr val="52DDD4"/>
          </a:solidFill>
        </p:spPr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297318" y="2830254"/>
            <a:ext cx="3635987" cy="4114800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7508521" y="9363075"/>
            <a:ext cx="9443158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359"/>
              </a:lnSpc>
            </a:pPr>
            <a:r>
              <a:rPr lang="en-US" sz="2400" spc="192">
                <a:solidFill>
                  <a:srgbClr val="371A9F"/>
                </a:solidFill>
                <a:latin typeface="Montserrat Classic"/>
              </a:rPr>
              <a:t>FAKULTAS HUKUM UNILA | 2020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1A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4680" r="23343" b="52605"/>
          <a:stretch>
            <a:fillRect/>
          </a:stretch>
        </p:blipFill>
        <p:spPr>
          <a:xfrm>
            <a:off x="11343704" y="5107129"/>
            <a:ext cx="6915421" cy="522348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639400" y="0"/>
            <a:ext cx="7640045" cy="7640045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8044752" y="4722015"/>
            <a:ext cx="9957259" cy="5037396"/>
          </a:xfrm>
          <a:prstGeom prst="rect">
            <a:avLst/>
          </a:prstGeom>
          <a:solidFill>
            <a:srgbClr val="FF8FE6"/>
          </a:solid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044752" y="4722015"/>
            <a:ext cx="3345620" cy="503739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814758" y="0"/>
            <a:ext cx="2902804" cy="41148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028700" y="1507380"/>
            <a:ext cx="6941374" cy="4713159"/>
            <a:chOff x="0" y="0"/>
            <a:chExt cx="9255165" cy="6284212"/>
          </a:xfrm>
        </p:grpSpPr>
        <p:sp>
          <p:nvSpPr>
            <p:cNvPr id="8" name="TextBox 8"/>
            <p:cNvSpPr txBox="1"/>
            <p:nvPr/>
          </p:nvSpPr>
          <p:spPr>
            <a:xfrm>
              <a:off x="0" y="19756"/>
              <a:ext cx="9255165" cy="6689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41"/>
                </a:lnSpc>
              </a:pPr>
              <a:r>
                <a:rPr lang="en-US" sz="3400" spc="170">
                  <a:solidFill>
                    <a:srgbClr val="52DDD4"/>
                  </a:solidFill>
                  <a:latin typeface="Montserrat Classic Bold"/>
                </a:rPr>
                <a:t>Menurut Prof. Simons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1212396"/>
              <a:ext cx="9255165" cy="50448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15"/>
                </a:lnSpc>
              </a:pPr>
              <a:r>
                <a:rPr lang="en-US" sz="2725">
                  <a:solidFill>
                    <a:srgbClr val="52DDD4"/>
                  </a:solidFill>
                  <a:latin typeface="Montserrat Light"/>
                </a:rPr>
                <a:t>Delik adalah suatu tindakan melanggar hukum yang telah dilakukan dengan sengaja ataupun tidak sengaja oleh seseorang yang dapat dipertanggungjawabkan atas tindakannya dan oleh undang-undang telah dinyatakan sebagai suatu tindakan atau perbuatan yang dapat dihukum.</a:t>
              </a: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15294" y="6543796"/>
            <a:ext cx="9368185" cy="35012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094"/>
              </a:lnSpc>
            </a:pPr>
            <a:r>
              <a:rPr lang="en-US" sz="2210" spc="391" dirty="0">
                <a:solidFill>
                  <a:srgbClr val="FF8FE6"/>
                </a:solidFill>
                <a:latin typeface="Montserrat Classic"/>
              </a:rPr>
              <a:t>1011000111101011111101111000010101001011110101011011010001011011001100100111010101110010000011001001011111101111111010111001001110110100010000100000001110010111011000111101011111101111000010101001011110101011011010001011011001100100111010101110010000011001001011111101111111010111001001110110100010000100000001110010111011000111101011111101111000010101001011110101011101100011110101111110111100001010100101111010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10651302" y="6552915"/>
            <a:ext cx="6941374" cy="2331909"/>
            <a:chOff x="0" y="0"/>
            <a:chExt cx="9255165" cy="3109212"/>
          </a:xfrm>
        </p:grpSpPr>
        <p:sp>
          <p:nvSpPr>
            <p:cNvPr id="12" name="TextBox 12"/>
            <p:cNvSpPr txBox="1"/>
            <p:nvPr/>
          </p:nvSpPr>
          <p:spPr>
            <a:xfrm>
              <a:off x="0" y="19756"/>
              <a:ext cx="9255165" cy="6689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41"/>
                </a:lnSpc>
              </a:pPr>
              <a:r>
                <a:rPr lang="en-US" sz="3400" spc="170">
                  <a:solidFill>
                    <a:srgbClr val="371A9F"/>
                  </a:solidFill>
                  <a:latin typeface="Montserrat Classic Bold"/>
                </a:rPr>
                <a:t>Menurut Van Hamel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1212396"/>
              <a:ext cx="9255165" cy="18698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14"/>
                </a:lnSpc>
              </a:pP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delik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adalah</a:t>
              </a:r>
              <a:endParaRPr lang="en-US" sz="2725" dirty="0">
                <a:solidFill>
                  <a:srgbClr val="371A9F"/>
                </a:solidFill>
                <a:latin typeface="Montserrat Light"/>
              </a:endParaRPr>
            </a:p>
            <a:p>
              <a:pPr>
                <a:lnSpc>
                  <a:spcPts val="3815"/>
                </a:lnSpc>
              </a:pP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suatu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serangan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atau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suatu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ancaman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terhadap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hak-hak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orang lain.</a:t>
              </a:r>
            </a:p>
          </p:txBody>
        </p:sp>
      </p:grpSp>
      <p:sp>
        <p:nvSpPr>
          <p:cNvPr id="14" name="AutoShape 14"/>
          <p:cNvSpPr/>
          <p:nvPr/>
        </p:nvSpPr>
        <p:spPr>
          <a:xfrm>
            <a:off x="15614302" y="5035957"/>
            <a:ext cx="2387709" cy="565954"/>
          </a:xfrm>
          <a:prstGeom prst="rect">
            <a:avLst/>
          </a:prstGeom>
          <a:solidFill>
            <a:srgbClr val="52DDD4"/>
          </a:solidFill>
        </p:spPr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6"/>
          <a:srcRect t="35524" r="1700" b="19678"/>
          <a:stretch>
            <a:fillRect/>
          </a:stretch>
        </p:blipFill>
        <p:spPr>
          <a:xfrm>
            <a:off x="10860308" y="480733"/>
            <a:ext cx="5137837" cy="41624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8F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946581" y="-58083"/>
            <a:ext cx="10362863" cy="1036286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t="31690" b="31502"/>
          <a:stretch>
            <a:fillRect/>
          </a:stretch>
        </p:blipFill>
        <p:spPr>
          <a:xfrm>
            <a:off x="24809" y="7003778"/>
            <a:ext cx="5016500" cy="3282476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0" y="5089467"/>
            <a:ext cx="6414342" cy="4674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094"/>
              </a:lnSpc>
            </a:pPr>
            <a:r>
              <a:rPr lang="en-US" sz="2210" spc="391" dirty="0">
                <a:solidFill>
                  <a:srgbClr val="371A9F"/>
                </a:solidFill>
                <a:latin typeface="Montserrat Classic"/>
              </a:rPr>
              <a:t>1011000111101011111101111000010101001011110101011011010001011011001100100111010101110010000011001001011111101111111010111001001110110100010000100000001110010111011000111101011111101111000010101001011110101011011010001011011001100100111010101110010000011001001011111101111111010111001001110110100010000100000001110010111011000111101011111101111000010101001011110101011</a:t>
            </a:r>
          </a:p>
        </p:txBody>
      </p:sp>
      <p:sp>
        <p:nvSpPr>
          <p:cNvPr id="5" name="AutoShape 5"/>
          <p:cNvSpPr/>
          <p:nvPr/>
        </p:nvSpPr>
        <p:spPr>
          <a:xfrm>
            <a:off x="7946581" y="-45383"/>
            <a:ext cx="9232900" cy="8967148"/>
          </a:xfrm>
          <a:prstGeom prst="rect">
            <a:avLst/>
          </a:prstGeom>
          <a:solidFill>
            <a:srgbClr val="371A9F"/>
          </a:solidFill>
        </p:spPr>
      </p:sp>
      <p:grpSp>
        <p:nvGrpSpPr>
          <p:cNvPr id="6" name="Group 6"/>
          <p:cNvGrpSpPr/>
          <p:nvPr/>
        </p:nvGrpSpPr>
        <p:grpSpPr>
          <a:xfrm>
            <a:off x="9343989" y="2456336"/>
            <a:ext cx="7153691" cy="4131173"/>
            <a:chOff x="0" y="107245"/>
            <a:chExt cx="9538255" cy="5508232"/>
          </a:xfrm>
        </p:grpSpPr>
        <p:sp>
          <p:nvSpPr>
            <p:cNvPr id="7" name="TextBox 7"/>
            <p:cNvSpPr txBox="1"/>
            <p:nvPr/>
          </p:nvSpPr>
          <p:spPr>
            <a:xfrm>
              <a:off x="0" y="107245"/>
              <a:ext cx="9538255" cy="22614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6400"/>
                </a:lnSpc>
              </a:pPr>
              <a:r>
                <a:rPr lang="en-US" sz="6400" spc="128">
                  <a:solidFill>
                    <a:srgbClr val="FF8FE6"/>
                  </a:solidFill>
                  <a:latin typeface="Montserrat Classic Bold"/>
                </a:rPr>
                <a:t>Sistematika KUHP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2949137"/>
              <a:ext cx="9538255" cy="6689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41"/>
                </a:lnSpc>
              </a:pPr>
              <a:r>
                <a:rPr lang="en-US" sz="3400" spc="170">
                  <a:solidFill>
                    <a:srgbClr val="52DDD4"/>
                  </a:solidFill>
                  <a:latin typeface="Montserrat Classic Bold"/>
                </a:rPr>
                <a:t>Di bedakan menjadi 2 bagian: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4281778"/>
              <a:ext cx="9538255" cy="13336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19"/>
                </a:lnSpc>
              </a:pPr>
              <a:r>
                <a:rPr lang="en-US" sz="2800" dirty="0" err="1">
                  <a:solidFill>
                    <a:srgbClr val="FF8FE6"/>
                  </a:solidFill>
                  <a:latin typeface="Montserrat Light Italics"/>
                </a:rPr>
                <a:t>Bagian</a:t>
              </a:r>
              <a:r>
                <a:rPr lang="en-US" sz="2800" dirty="0">
                  <a:solidFill>
                    <a:srgbClr val="FF8FE6"/>
                  </a:solidFill>
                  <a:latin typeface="Montserrat Light Italics"/>
                </a:rPr>
                <a:t> </a:t>
              </a:r>
              <a:r>
                <a:rPr lang="en-US" sz="2800" dirty="0" err="1">
                  <a:solidFill>
                    <a:srgbClr val="FF8FE6"/>
                  </a:solidFill>
                  <a:latin typeface="Montserrat Light Italics"/>
                </a:rPr>
                <a:t>Umum</a:t>
              </a:r>
              <a:r>
                <a:rPr lang="en-US" sz="2800" dirty="0">
                  <a:solidFill>
                    <a:srgbClr val="FF8FE6"/>
                  </a:solidFill>
                  <a:latin typeface="Montserrat Light Italics"/>
                </a:rPr>
                <a:t> (</a:t>
              </a:r>
              <a:r>
                <a:rPr lang="en-US" sz="2800" dirty="0" err="1">
                  <a:solidFill>
                    <a:srgbClr val="FF8FE6"/>
                  </a:solidFill>
                  <a:latin typeface="Montserrat Light Italics"/>
                </a:rPr>
                <a:t>Algemene</a:t>
              </a:r>
              <a:r>
                <a:rPr lang="en-US" sz="2800" dirty="0">
                  <a:solidFill>
                    <a:srgbClr val="FF8FE6"/>
                  </a:solidFill>
                  <a:latin typeface="Montserrat Light Italics"/>
                </a:rPr>
                <a:t> </a:t>
              </a:r>
              <a:r>
                <a:rPr lang="en-US" sz="2800" dirty="0" err="1" smtClean="0">
                  <a:solidFill>
                    <a:srgbClr val="FF8FE6"/>
                  </a:solidFill>
                  <a:latin typeface="Montserrat Light Italics"/>
                </a:rPr>
                <a:t>Deel</a:t>
              </a:r>
              <a:r>
                <a:rPr lang="en-US" sz="2800" dirty="0" smtClean="0">
                  <a:solidFill>
                    <a:srgbClr val="FF8FE6"/>
                  </a:solidFill>
                  <a:latin typeface="Montserrat Light Italics"/>
                </a:rPr>
                <a:t>) </a:t>
              </a:r>
              <a:r>
                <a:rPr lang="en-US" sz="2800" dirty="0" err="1" smtClean="0">
                  <a:solidFill>
                    <a:srgbClr val="FF8FE6"/>
                  </a:solidFill>
                  <a:latin typeface="Montserrat Light Italics"/>
                </a:rPr>
                <a:t>dan</a:t>
              </a:r>
              <a:r>
                <a:rPr lang="en-US" sz="2800" dirty="0" smtClean="0">
                  <a:solidFill>
                    <a:srgbClr val="FF8FE6"/>
                  </a:solidFill>
                  <a:latin typeface="Montserrat Light Italics"/>
                </a:rPr>
                <a:t> </a:t>
              </a:r>
              <a:r>
                <a:rPr lang="en-US" sz="2800" dirty="0" err="1">
                  <a:solidFill>
                    <a:srgbClr val="FF8FE6"/>
                  </a:solidFill>
                  <a:latin typeface="Montserrat Light Italics"/>
                </a:rPr>
                <a:t>Bagian</a:t>
              </a:r>
              <a:r>
                <a:rPr lang="en-US" sz="2800" dirty="0">
                  <a:solidFill>
                    <a:srgbClr val="FF8FE6"/>
                  </a:solidFill>
                  <a:latin typeface="Montserrat Light Italics"/>
                </a:rPr>
                <a:t> </a:t>
              </a:r>
              <a:r>
                <a:rPr lang="en-US" sz="2800" dirty="0" err="1" smtClean="0">
                  <a:solidFill>
                    <a:srgbClr val="FF8FE6"/>
                  </a:solidFill>
                  <a:latin typeface="Montserrat Light Italics"/>
                </a:rPr>
                <a:t>Khusus</a:t>
              </a:r>
              <a:r>
                <a:rPr lang="en-US" sz="2800" dirty="0">
                  <a:solidFill>
                    <a:srgbClr val="FF8FE6"/>
                  </a:solidFill>
                  <a:latin typeface="Montserrat Light Italics"/>
                </a:rPr>
                <a:t> (</a:t>
              </a:r>
              <a:r>
                <a:rPr lang="en-US" sz="2800" dirty="0" err="1">
                  <a:solidFill>
                    <a:srgbClr val="FF8FE6"/>
                  </a:solidFill>
                  <a:latin typeface="Montserrat Light Italics"/>
                </a:rPr>
                <a:t>Bijzondere</a:t>
              </a:r>
              <a:r>
                <a:rPr lang="en-US" sz="2800" dirty="0">
                  <a:solidFill>
                    <a:srgbClr val="FF8FE6"/>
                  </a:solidFill>
                  <a:latin typeface="Montserrat Light Italics"/>
                </a:rPr>
                <a:t> </a:t>
              </a:r>
              <a:r>
                <a:rPr lang="en-US" sz="2800" dirty="0" err="1" smtClean="0">
                  <a:solidFill>
                    <a:srgbClr val="FF8FE6"/>
                  </a:solidFill>
                  <a:latin typeface="Montserrat Light Italics"/>
                </a:rPr>
                <a:t>Deel</a:t>
              </a:r>
              <a:r>
                <a:rPr lang="en-US" sz="2800" dirty="0" smtClean="0">
                  <a:solidFill>
                    <a:srgbClr val="FF8FE6"/>
                  </a:solidFill>
                  <a:latin typeface="Montserrat Light Italics"/>
                </a:rPr>
                <a:t>)</a:t>
              </a:r>
              <a:endParaRPr lang="en-US" sz="2800" dirty="0">
                <a:solidFill>
                  <a:srgbClr val="FF8FE6"/>
                </a:solidFill>
                <a:latin typeface="Montserrat Light Italics"/>
              </a:endParaRPr>
            </a:p>
          </p:txBody>
        </p:sp>
      </p:grpSp>
      <p:sp>
        <p:nvSpPr>
          <p:cNvPr id="10" name="AutoShape 10"/>
          <p:cNvSpPr/>
          <p:nvPr/>
        </p:nvSpPr>
        <p:spPr>
          <a:xfrm>
            <a:off x="4935674" y="7657926"/>
            <a:ext cx="2387709" cy="565954"/>
          </a:xfrm>
          <a:prstGeom prst="rect">
            <a:avLst/>
          </a:prstGeom>
          <a:solidFill>
            <a:srgbClr val="52DDD4"/>
          </a:solidFill>
        </p:spPr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132592" y="723314"/>
            <a:ext cx="4144945" cy="4114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1A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4680" r="23343" b="52605"/>
          <a:stretch>
            <a:fillRect/>
          </a:stretch>
        </p:blipFill>
        <p:spPr>
          <a:xfrm>
            <a:off x="11372579" y="5035525"/>
            <a:ext cx="6915421" cy="522348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871159" y="-10297"/>
            <a:ext cx="8478655" cy="8478655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8527000" y="4856691"/>
            <a:ext cx="9214548" cy="5208459"/>
          </a:xfrm>
          <a:prstGeom prst="rect">
            <a:avLst/>
          </a:prstGeom>
          <a:solidFill>
            <a:srgbClr val="FF8FE6"/>
          </a:solidFill>
        </p:spPr>
      </p:sp>
      <p:grpSp>
        <p:nvGrpSpPr>
          <p:cNvPr id="5" name="Group 5"/>
          <p:cNvGrpSpPr/>
          <p:nvPr/>
        </p:nvGrpSpPr>
        <p:grpSpPr>
          <a:xfrm>
            <a:off x="1028700" y="2221755"/>
            <a:ext cx="6941374" cy="3284409"/>
            <a:chOff x="0" y="0"/>
            <a:chExt cx="9255165" cy="4379212"/>
          </a:xfrm>
        </p:grpSpPr>
        <p:sp>
          <p:nvSpPr>
            <p:cNvPr id="6" name="TextBox 6"/>
            <p:cNvSpPr txBox="1"/>
            <p:nvPr/>
          </p:nvSpPr>
          <p:spPr>
            <a:xfrm>
              <a:off x="0" y="19756"/>
              <a:ext cx="9255165" cy="6689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41"/>
                </a:lnSpc>
              </a:pPr>
              <a:r>
                <a:rPr lang="en-US" sz="3400" spc="170">
                  <a:solidFill>
                    <a:srgbClr val="52DDD4"/>
                  </a:solidFill>
                  <a:latin typeface="Montserrat Classic Bold"/>
                </a:rPr>
                <a:t>Bagian Umum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212396"/>
              <a:ext cx="9255165" cy="31398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815"/>
                </a:lnSpc>
              </a:pPr>
              <a:r>
                <a:rPr lang="en-US" sz="2725">
                  <a:solidFill>
                    <a:srgbClr val="52DDD4"/>
                  </a:solidFill>
                  <a:latin typeface="Montserrat Light"/>
                </a:rPr>
                <a:t>Berisi ketentuan-ketentuan hukum pidana yang berlaku untuk seluruh lapangan hukum pidana, baik yang terdapat dalam KUHP maupun di luar KUHP, kecuali ditentukan lain.</a:t>
              </a:r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336807" y="6563934"/>
            <a:ext cx="9368185" cy="35012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094"/>
              </a:lnSpc>
            </a:pPr>
            <a:r>
              <a:rPr lang="en-US" sz="2210" spc="391" dirty="0">
                <a:solidFill>
                  <a:srgbClr val="FF8FE6"/>
                </a:solidFill>
                <a:latin typeface="Montserrat Classic"/>
              </a:rPr>
              <a:t>1011000111101011111101111000010101001011110101011011010001011011001100100111010101110010000011001001011111101111111010111001001110110100010000100000001110010111011000111101011111101111000010101001011110101011011010001011011001100100111010101110010000011001001011111101111111010111001001110110100010000100000001110010111011000111101011111101111000010101001011110101011101100011110101111110111100001010100101111010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9030520" y="5155384"/>
            <a:ext cx="7876574" cy="4275009"/>
            <a:chOff x="0" y="0"/>
            <a:chExt cx="10502099" cy="5700012"/>
          </a:xfrm>
        </p:grpSpPr>
        <p:sp>
          <p:nvSpPr>
            <p:cNvPr id="10" name="TextBox 10"/>
            <p:cNvSpPr txBox="1"/>
            <p:nvPr/>
          </p:nvSpPr>
          <p:spPr>
            <a:xfrm>
              <a:off x="0" y="19756"/>
              <a:ext cx="10502099" cy="6689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41"/>
                </a:lnSpc>
              </a:pPr>
              <a:r>
                <a:rPr lang="en-US" sz="3400" spc="170">
                  <a:solidFill>
                    <a:srgbClr val="371A9F"/>
                  </a:solidFill>
                  <a:latin typeface="Montserrat Classic Bold"/>
                </a:rPr>
                <a:t>Bagian Umum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1212396"/>
              <a:ext cx="10502099" cy="44606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15"/>
                </a:lnSpc>
              </a:pP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Bagian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umum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dalam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KUHP 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dimuat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dalam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Buku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I KUHP (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Aturan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umum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/</a:t>
              </a:r>
              <a:r>
                <a:rPr lang="en-US" sz="2725" dirty="0" err="1">
                  <a:solidFill>
                    <a:srgbClr val="371A9F"/>
                  </a:solidFill>
                  <a:latin typeface="Montserrat Light Italics"/>
                </a:rPr>
                <a:t>algemenne</a:t>
              </a:r>
              <a:r>
                <a:rPr lang="en-US" sz="2725" dirty="0">
                  <a:solidFill>
                    <a:srgbClr val="371A9F"/>
                  </a:solidFill>
                  <a:latin typeface="Montserrat Light Italics"/>
                </a:rPr>
                <a:t> </a:t>
              </a:r>
              <a:r>
                <a:rPr lang="en-US" sz="2725" dirty="0" err="1">
                  <a:solidFill>
                    <a:srgbClr val="371A9F"/>
                  </a:solidFill>
                  <a:latin typeface="Montserrat Light Italics"/>
                </a:rPr>
                <a:t>leerstukken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), yang 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diatur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dalam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pasal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1 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sampai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dengan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pasal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103 KUHP. 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Pasal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103 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ini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adalah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aturan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penutup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, 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merupakan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pasal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yang 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mengatur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tentang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dapat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dibuatnya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undang-undang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pidana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lain di </a:t>
              </a:r>
              <a:r>
                <a:rPr lang="en-US" sz="2725" dirty="0" err="1">
                  <a:solidFill>
                    <a:srgbClr val="371A9F"/>
                  </a:solidFill>
                  <a:latin typeface="Montserrat Light"/>
                </a:rPr>
                <a:t>luar</a:t>
              </a:r>
              <a:r>
                <a:rPr lang="en-US" sz="2725" dirty="0">
                  <a:solidFill>
                    <a:srgbClr val="371A9F"/>
                  </a:solidFill>
                  <a:latin typeface="Montserrat Light"/>
                </a:rPr>
                <a:t> KUHP.</a:t>
              </a:r>
            </a:p>
          </p:txBody>
        </p:sp>
      </p:grpSp>
      <p:sp>
        <p:nvSpPr>
          <p:cNvPr id="12" name="AutoShape 12"/>
          <p:cNvSpPr/>
          <p:nvPr/>
        </p:nvSpPr>
        <p:spPr>
          <a:xfrm>
            <a:off x="15355648" y="4670453"/>
            <a:ext cx="2387709" cy="565954"/>
          </a:xfrm>
          <a:prstGeom prst="rect">
            <a:avLst/>
          </a:prstGeom>
          <a:solidFill>
            <a:srgbClr val="52DDD4"/>
          </a:solidFill>
        </p:spPr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4"/>
          <a:srcRect t="35524" r="1700" b="19678"/>
          <a:stretch>
            <a:fillRect/>
          </a:stretch>
        </p:blipFill>
        <p:spPr>
          <a:xfrm>
            <a:off x="10699792" y="11340"/>
            <a:ext cx="5137837" cy="4162456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1428272" y="113581"/>
            <a:ext cx="3680876" cy="4114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1066</Words>
  <Application>Microsoft Office PowerPoint</Application>
  <PresentationFormat>Custom</PresentationFormat>
  <Paragraphs>120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Calibri</vt:lpstr>
      <vt:lpstr>Montserrat Classic Bold</vt:lpstr>
      <vt:lpstr>Montserrat Light</vt:lpstr>
      <vt:lpstr>Montserrat Classic</vt:lpstr>
      <vt:lpstr>Arial</vt:lpstr>
      <vt:lpstr>Montserrat Light Italics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BAHAN KAJIAN 1</dc:title>
  <cp:lastModifiedBy>ASUS</cp:lastModifiedBy>
  <cp:revision>35</cp:revision>
  <dcterms:created xsi:type="dcterms:W3CDTF">2006-08-16T00:00:00Z</dcterms:created>
  <dcterms:modified xsi:type="dcterms:W3CDTF">2020-09-19T07:40:36Z</dcterms:modified>
  <dc:identifier>DAEHk8XL0UU</dc:identifier>
</cp:coreProperties>
</file>