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50"/>
    <p:restoredTop sz="94631"/>
  </p:normalViewPr>
  <p:slideViewPr>
    <p:cSldViewPr snapToGrid="0" snapToObjects="1">
      <p:cViewPr varScale="1">
        <p:scale>
          <a:sx n="92" d="100"/>
          <a:sy n="92" d="100"/>
        </p:scale>
        <p:origin x="97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11808" y="3428998"/>
            <a:ext cx="5518066" cy="2268559"/>
          </a:xfrm>
        </p:spPr>
        <p:txBody>
          <a:bodyPr anchor="t">
            <a:normAutofit/>
          </a:bodyPr>
          <a:lstStyle>
            <a:lvl1pPr algn="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2274" y="2268786"/>
            <a:ext cx="5357600" cy="1160213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8A516-BCE5-044C-ADF6-974FE1D515B0}" type="datetimeFigureOut">
              <a:rPr lang="en-JP" smtClean="0"/>
              <a:t>2020/10/15</a:t>
            </a:fld>
            <a:endParaRPr lang="en-JP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Ins="45720"/>
          <a:lstStyle/>
          <a:p>
            <a:fld id="{E0E8E2C0-5A6B-CC4F-B7D1-6D47EFDAA0A5}" type="slidenum">
              <a:rPr lang="en-JP" smtClean="0"/>
              <a:t>‹#›</a:t>
            </a:fld>
            <a:endParaRPr lang="en-JP"/>
          </a:p>
        </p:txBody>
      </p:sp>
      <p:sp>
        <p:nvSpPr>
          <p:cNvPr id="13" name="TextBox 12"/>
          <p:cNvSpPr txBox="1"/>
          <p:nvPr/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97643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>
            <a:off x="2194236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4091" cy="107722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8A516-BCE5-044C-ADF6-974FE1D515B0}" type="datetimeFigureOut">
              <a:rPr lang="en-JP" smtClean="0"/>
              <a:t>2020/10/15</a:t>
            </a:fld>
            <a:endParaRPr lang="en-JP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8E2C0-5A6B-CC4F-B7D1-6D47EFDAA0A5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25304034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 rot="5400000">
            <a:off x="10337141" y="416061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39380" y="805818"/>
            <a:ext cx="1326519" cy="524412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08751" y="970410"/>
            <a:ext cx="6466903" cy="507953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8A516-BCE5-044C-ADF6-974FE1D515B0}" type="datetimeFigureOut">
              <a:rPr lang="en-JP" smtClean="0"/>
              <a:t>2020/10/15</a:t>
            </a:fld>
            <a:endParaRPr lang="en-JP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8E2C0-5A6B-CC4F-B7D1-6D47EFDAA0A5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3184339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8A516-BCE5-044C-ADF6-974FE1D515B0}" type="datetimeFigureOut">
              <a:rPr lang="en-JP" smtClean="0"/>
              <a:t>2020/10/15</a:t>
            </a:fld>
            <a:endParaRPr lang="en-JP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8E2C0-5A6B-CC4F-B7D1-6D47EFDAA0A5}" type="slidenum">
              <a:rPr lang="en-JP" smtClean="0"/>
              <a:t>‹#›</a:t>
            </a:fld>
            <a:endParaRPr lang="en-JP"/>
          </a:p>
        </p:txBody>
      </p:sp>
      <p:sp>
        <p:nvSpPr>
          <p:cNvPr id="7" name="TextBox 6"/>
          <p:cNvSpPr txBox="1"/>
          <p:nvPr/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7671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2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TextBox 10"/>
          <p:cNvSpPr txBox="1"/>
          <p:nvPr/>
        </p:nvSpPr>
        <p:spPr>
          <a:xfrm>
            <a:off x="2191843" y="296258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3147254"/>
            <a:ext cx="7956560" cy="1424746"/>
          </a:xfrm>
        </p:spPr>
        <p:txBody>
          <a:bodyPr anchor="t">
            <a:normAutofit/>
          </a:bodyPr>
          <a:lstStyle>
            <a:lvl1pPr algn="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968" y="2268786"/>
            <a:ext cx="7791931" cy="878468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8A516-BCE5-044C-ADF6-974FE1D515B0}" type="datetimeFigureOut">
              <a:rPr lang="en-JP" smtClean="0"/>
              <a:t>2020/10/15</a:t>
            </a:fld>
            <a:endParaRPr lang="en-JP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8E2C0-5A6B-CC4F-B7D1-6D47EFDAA0A5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3218691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7"/>
            <a:ext cx="7950984" cy="10817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05374" y="2052116"/>
            <a:ext cx="3891960" cy="39978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6636" y="2052114"/>
            <a:ext cx="3894222" cy="39978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8A516-BCE5-044C-ADF6-974FE1D515B0}" type="datetimeFigureOut">
              <a:rPr lang="en-JP" smtClean="0"/>
              <a:t>2020/10/15</a:t>
            </a:fld>
            <a:endParaRPr lang="en-JP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8E2C0-5A6B-CC4F-B7D1-6D47EFDAA0A5}" type="slidenum">
              <a:rPr lang="en-JP" smtClean="0"/>
              <a:t>‹#›</a:t>
            </a:fld>
            <a:endParaRPr lang="en-JP"/>
          </a:p>
        </p:txBody>
      </p:sp>
      <p:sp>
        <p:nvSpPr>
          <p:cNvPr id="10" name="TextBox 9"/>
          <p:cNvSpPr txBox="1"/>
          <p:nvPr/>
        </p:nvSpPr>
        <p:spPr>
          <a:xfrm>
            <a:off x="2196172" y="641223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88462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TextBox 11"/>
          <p:cNvSpPr txBox="1"/>
          <p:nvPr/>
        </p:nvSpPr>
        <p:spPr>
          <a:xfrm>
            <a:off x="2193650" y="636424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8"/>
            <a:ext cx="7956560" cy="107834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9285" y="2052115"/>
            <a:ext cx="3896467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9285" y="2851331"/>
            <a:ext cx="3893623" cy="30714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6634" y="2052115"/>
            <a:ext cx="3899798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66635" y="2851331"/>
            <a:ext cx="3899798" cy="30714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8A516-BCE5-044C-ADF6-974FE1D515B0}" type="datetimeFigureOut">
              <a:rPr lang="en-JP" smtClean="0"/>
              <a:t>2020/10/15</a:t>
            </a:fld>
            <a:endParaRPr lang="en-JP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8E2C0-5A6B-CC4F-B7D1-6D47EFDAA0A5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157586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8A516-BCE5-044C-ADF6-974FE1D515B0}" type="datetimeFigureOut">
              <a:rPr lang="en-JP" smtClean="0"/>
              <a:t>2020/10/15</a:t>
            </a:fld>
            <a:endParaRPr lang="en-JP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8E2C0-5A6B-CC4F-B7D1-6D47EFDAA0A5}" type="slidenum">
              <a:rPr lang="en-JP" smtClean="0"/>
              <a:t>‹#›</a:t>
            </a:fld>
            <a:endParaRPr lang="en-JP"/>
          </a:p>
        </p:txBody>
      </p:sp>
      <p:sp>
        <p:nvSpPr>
          <p:cNvPr id="8" name="TextBox 7"/>
          <p:cNvSpPr txBox="1"/>
          <p:nvPr/>
        </p:nvSpPr>
        <p:spPr>
          <a:xfrm>
            <a:off x="2196172" y="64122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6287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8A516-BCE5-044C-ADF6-974FE1D515B0}" type="datetimeFigureOut">
              <a:rPr lang="en-JP" smtClean="0"/>
              <a:t>2020/10/15</a:t>
            </a:fld>
            <a:endParaRPr lang="en-JP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8E2C0-5A6B-CC4F-B7D1-6D47EFDAA0A5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33374620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1554154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1903241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0154" y="805818"/>
            <a:ext cx="5446278" cy="52441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6154"/>
            <a:ext cx="2664361" cy="2386397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8A516-BCE5-044C-ADF6-974FE1D515B0}" type="datetimeFigureOut">
              <a:rPr lang="en-JP" smtClean="0"/>
              <a:t>2020/10/15</a:t>
            </a:fld>
            <a:endParaRPr lang="en-JP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8E2C0-5A6B-CC4F-B7D1-6D47EFDAA0A5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1624332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47062" y="3229"/>
            <a:ext cx="4629734" cy="6858000"/>
          </a:xfr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54686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241" y="1282452"/>
            <a:ext cx="3970986" cy="1900473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2928"/>
            <a:ext cx="3971874" cy="2386394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8A516-BCE5-044C-ADF6-974FE1D515B0}" type="datetimeFigureOut">
              <a:rPr lang="en-JP" smtClean="0"/>
              <a:t>2020/10/15</a:t>
            </a:fld>
            <a:endParaRPr lang="en-JP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8E2C0-5A6B-CC4F-B7D1-6D47EFDAA0A5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2304753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599" y="2052116"/>
            <a:ext cx="7796540" cy="3997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CE28A516-BCE5-044C-ADF6-974FE1D515B0}" type="datetimeFigureOut">
              <a:rPr lang="en-JP" smtClean="0"/>
              <a:t>2020/10/15</a:t>
            </a:fld>
            <a:endParaRPr lang="en-JP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</p:spPr>
        <p:txBody>
          <a:bodyPr vert="horz" lIns="91440" tIns="45720" rIns="91440" bIns="18288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JP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8407" y="164592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E8E2C0-5A6B-CC4F-B7D1-6D47EFDAA0A5}" type="slidenum">
              <a:rPr lang="en-JP" smtClean="0"/>
              <a:t>‹#›</a:t>
            </a:fld>
            <a:endParaRPr lang="en-JP"/>
          </a:p>
        </p:txBody>
      </p:sp>
      <p:sp>
        <p:nvSpPr>
          <p:cNvPr id="57" name="Rectangle 56"/>
          <p:cNvSpPr/>
          <p:nvPr/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34770602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34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344488" indent="-344488" algn="l" defTabSz="914400" rtl="0" eaLnBrk="1" latinLnBrk="0" hangingPunct="1">
        <a:lnSpc>
          <a:spcPct val="120000"/>
        </a:lnSpc>
        <a:spcBef>
          <a:spcPts val="10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953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588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7097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1732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642616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108960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575304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04164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E8A772-CE44-584E-A25D-790E5EDFD56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JP"/>
              <a:t>Ilmu Penalaran dan Logika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9E9A27-511C-304B-9B88-007A02068AA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11614486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500044"/>
            <a:ext cx="7772400" cy="785817"/>
          </a:xfrm>
        </p:spPr>
        <p:txBody>
          <a:bodyPr>
            <a:noAutofit/>
          </a:bodyPr>
          <a:lstStyle/>
          <a:p>
            <a:pPr lvl="1" algn="ctr" rtl="0">
              <a:spcBef>
                <a:spcPct val="0"/>
              </a:spcBef>
            </a:pP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Ilmu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Penalaran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Logika</a:t>
            </a:r>
            <a:br>
              <a:rPr lang="en-US" sz="2800" dirty="0">
                <a:latin typeface="Times New Roman" pitchFamily="18" charset="0"/>
                <a:cs typeface="Times New Roman" pitchFamily="18" charset="0"/>
              </a:rPr>
            </a:b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38348" y="1500174"/>
            <a:ext cx="7715304" cy="4786346"/>
          </a:xfrm>
        </p:spPr>
        <p:txBody>
          <a:bodyPr>
            <a:normAutofit/>
          </a:bodyPr>
          <a:lstStyle/>
          <a:p>
            <a:r>
              <a:rPr lang="en-US" i="1" dirty="0" err="1">
                <a:solidFill>
                  <a:schemeClr val="tx1"/>
                </a:solidFill>
              </a:rPr>
              <a:t>Logika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adalah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Ilmu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dan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Kecakapan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Menalar</a:t>
            </a:r>
            <a:r>
              <a:rPr lang="en-US" i="1" dirty="0">
                <a:solidFill>
                  <a:schemeClr val="tx1"/>
                </a:solidFill>
              </a:rPr>
              <a:t>; </a:t>
            </a:r>
            <a:r>
              <a:rPr lang="en-US" i="1" dirty="0" err="1">
                <a:solidFill>
                  <a:schemeClr val="tx1"/>
                </a:solidFill>
              </a:rPr>
              <a:t>Berpikir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dengan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Tepat</a:t>
            </a:r>
            <a:r>
              <a:rPr lang="en-US" dirty="0">
                <a:solidFill>
                  <a:schemeClr val="tx1"/>
                </a:solidFill>
              </a:rPr>
              <a:t> (</a:t>
            </a:r>
            <a:r>
              <a:rPr lang="en-US" i="1" dirty="0">
                <a:solidFill>
                  <a:schemeClr val="tx1"/>
                </a:solidFill>
              </a:rPr>
              <a:t>the science and art of correct thinking</a:t>
            </a:r>
          </a:p>
          <a:p>
            <a:endParaRPr lang="en-US" i="1" dirty="0">
              <a:solidFill>
                <a:schemeClr val="tx1"/>
              </a:solidFill>
            </a:endParaRPr>
          </a:p>
          <a:p>
            <a:r>
              <a:rPr lang="en-US" dirty="0" err="1">
                <a:solidFill>
                  <a:schemeClr val="tx1"/>
                </a:solidFill>
              </a:rPr>
              <a:t>berpikir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dimaksudkan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kegiatan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akal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untuk</a:t>
            </a:r>
            <a:r>
              <a:rPr lang="en-US" dirty="0">
                <a:solidFill>
                  <a:schemeClr val="tx1"/>
                </a:solidFill>
              </a:rPr>
              <a:t> "</a:t>
            </a:r>
            <a:r>
              <a:rPr lang="en-US" dirty="0" err="1">
                <a:solidFill>
                  <a:schemeClr val="tx1"/>
                </a:solidFill>
              </a:rPr>
              <a:t>mengolah</a:t>
            </a:r>
            <a:r>
              <a:rPr lang="en-US" dirty="0">
                <a:solidFill>
                  <a:schemeClr val="tx1"/>
                </a:solidFill>
              </a:rPr>
              <a:t>" </a:t>
            </a:r>
            <a:r>
              <a:rPr lang="en-US" dirty="0" err="1">
                <a:solidFill>
                  <a:schemeClr val="tx1"/>
                </a:solidFill>
              </a:rPr>
              <a:t>pengetahuan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telah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kita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terima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melalui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panca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indra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ditunjukan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untuk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mencapai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suatu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kebenaran</a:t>
            </a:r>
            <a:endParaRPr lang="en-US" dirty="0">
              <a:solidFill>
                <a:schemeClr val="tx1"/>
              </a:solidFill>
            </a:endParaRPr>
          </a:p>
          <a:p>
            <a:endParaRPr lang="en-US" i="1" dirty="0">
              <a:solidFill>
                <a:schemeClr val="tx1"/>
              </a:solidFill>
            </a:endParaRPr>
          </a:p>
          <a:p>
            <a:r>
              <a:rPr lang="en-US" i="1" dirty="0" err="1">
                <a:solidFill>
                  <a:schemeClr val="tx1"/>
                </a:solidFill>
              </a:rPr>
              <a:t>Berpikir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dengan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tepat</a:t>
            </a:r>
            <a:r>
              <a:rPr lang="en-US" i="1" dirty="0">
                <a:solidFill>
                  <a:schemeClr val="tx1"/>
                </a:solidFill>
              </a:rPr>
              <a:t> : </a:t>
            </a:r>
            <a:r>
              <a:rPr lang="en-US" dirty="0" err="1">
                <a:solidFill>
                  <a:schemeClr val="tx1"/>
                </a:solidFill>
              </a:rPr>
              <a:t>sesuai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patokan-patokan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seperti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dikemukakan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dalam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logika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disebut</a:t>
            </a:r>
            <a:r>
              <a:rPr lang="en-US" dirty="0">
                <a:solidFill>
                  <a:schemeClr val="tx1"/>
                </a:solidFill>
              </a:rPr>
              <a:t> "</a:t>
            </a:r>
            <a:r>
              <a:rPr lang="en-US" dirty="0" err="1">
                <a:solidFill>
                  <a:schemeClr val="tx1"/>
                </a:solidFill>
              </a:rPr>
              <a:t>logis</a:t>
            </a:r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2431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Logika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ilmu</a:t>
            </a:r>
            <a:r>
              <a:rPr lang="en-US" dirty="0"/>
              <a:t> </a:t>
            </a:r>
            <a:r>
              <a:rPr lang="en-US" dirty="0" err="1"/>
              <a:t>merumuskan</a:t>
            </a:r>
            <a:r>
              <a:rPr lang="en-US" dirty="0"/>
              <a:t> </a:t>
            </a:r>
            <a:r>
              <a:rPr lang="en-US" dirty="0" err="1"/>
              <a:t>aturan-aturan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pemikiran</a:t>
            </a:r>
            <a:r>
              <a:rPr lang="en-US" dirty="0"/>
              <a:t> yang </a:t>
            </a:r>
            <a:r>
              <a:rPr lang="en-US" dirty="0" err="1"/>
              <a:t>tepat</a:t>
            </a:r>
            <a:endParaRPr lang="en-US" dirty="0"/>
          </a:p>
          <a:p>
            <a:r>
              <a:rPr lang="en-US" dirty="0" err="1"/>
              <a:t>kecakapan</a:t>
            </a:r>
            <a:r>
              <a:rPr lang="en-US" dirty="0"/>
              <a:t> </a:t>
            </a:r>
            <a:r>
              <a:rPr lang="en-US" dirty="0" err="1"/>
              <a:t>menerapkan</a:t>
            </a:r>
            <a:r>
              <a:rPr lang="en-US" dirty="0"/>
              <a:t> </a:t>
            </a:r>
            <a:r>
              <a:rPr lang="en-US" dirty="0" err="1"/>
              <a:t>aturan-aturan</a:t>
            </a:r>
            <a:r>
              <a:rPr lang="en-US" dirty="0"/>
              <a:t> </a:t>
            </a:r>
            <a:r>
              <a:rPr lang="en-US" dirty="0" err="1"/>
              <a:t>pemikiran</a:t>
            </a:r>
            <a:r>
              <a:rPr lang="en-US" dirty="0"/>
              <a:t> yang </a:t>
            </a:r>
            <a:r>
              <a:rPr lang="en-US" dirty="0" err="1"/>
              <a:t>tepat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persoalan-persoalan</a:t>
            </a:r>
            <a:r>
              <a:rPr lang="en-US" dirty="0"/>
              <a:t> </a:t>
            </a:r>
            <a:r>
              <a:rPr lang="en-US" dirty="0" err="1"/>
              <a:t>konkret</a:t>
            </a:r>
            <a:r>
              <a:rPr lang="en-US" dirty="0"/>
              <a:t> yang </a:t>
            </a:r>
            <a:r>
              <a:rPr lang="en-US" dirty="0" err="1"/>
              <a:t>kita</a:t>
            </a:r>
            <a:r>
              <a:rPr lang="en-US" dirty="0"/>
              <a:t> </a:t>
            </a:r>
            <a:r>
              <a:rPr lang="en-US" dirty="0" err="1"/>
              <a:t>hadapi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hari</a:t>
            </a:r>
            <a:r>
              <a:rPr lang="en-US" dirty="0"/>
              <a:t>,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pembentukan</a:t>
            </a:r>
            <a:r>
              <a:rPr lang="en-US" dirty="0"/>
              <a:t> </a:t>
            </a:r>
            <a:r>
              <a:rPr lang="en-US" dirty="0" err="1"/>
              <a:t>sikap</a:t>
            </a:r>
            <a:r>
              <a:rPr lang="en-US" dirty="0"/>
              <a:t> </a:t>
            </a:r>
            <a:r>
              <a:rPr lang="en-US" dirty="0" err="1"/>
              <a:t>ilmiah</a:t>
            </a:r>
            <a:r>
              <a:rPr lang="en-US" dirty="0"/>
              <a:t>, </a:t>
            </a:r>
            <a:r>
              <a:rPr lang="en-US" dirty="0" err="1"/>
              <a:t>kritis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objektif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80889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b="1" dirty="0" err="1"/>
              <a:t>Objek</a:t>
            </a:r>
            <a:r>
              <a:rPr lang="en-US" b="1" dirty="0"/>
              <a:t> Material </a:t>
            </a:r>
            <a:r>
              <a:rPr lang="en-US" b="1" dirty="0" err="1"/>
              <a:t>Logika</a:t>
            </a:r>
            <a:r>
              <a:rPr lang="en-US" b="1" dirty="0"/>
              <a:t>: </a:t>
            </a:r>
            <a:r>
              <a:rPr lang="en-US" b="1" dirty="0" err="1"/>
              <a:t>Arti</a:t>
            </a:r>
            <a:r>
              <a:rPr lang="en-US" b="1" dirty="0"/>
              <a:t> </a:t>
            </a:r>
            <a:r>
              <a:rPr lang="en-US" b="1" dirty="0" err="1"/>
              <a:t>Berpikir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Objek</a:t>
            </a:r>
            <a:r>
              <a:rPr lang="en-US" dirty="0"/>
              <a:t> formal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objek</a:t>
            </a:r>
            <a:r>
              <a:rPr lang="en-US" dirty="0"/>
              <a:t> material </a:t>
            </a:r>
            <a:r>
              <a:rPr lang="en-US" dirty="0" err="1"/>
              <a:t>dipandang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sudut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. </a:t>
            </a:r>
          </a:p>
          <a:p>
            <a:r>
              <a:rPr lang="en-US" dirty="0" err="1"/>
              <a:t>Objek</a:t>
            </a:r>
            <a:r>
              <a:rPr lang="en-US" dirty="0"/>
              <a:t> material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Logika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kegiatan</a:t>
            </a:r>
            <a:r>
              <a:rPr lang="en-US" dirty="0"/>
              <a:t> </a:t>
            </a:r>
            <a:r>
              <a:rPr lang="en-US" dirty="0" err="1"/>
              <a:t>berpikir</a:t>
            </a:r>
            <a:r>
              <a:rPr lang="en-US" dirty="0"/>
              <a:t>, yang </a:t>
            </a:r>
            <a:r>
              <a:rPr lang="en-US" dirty="0" err="1"/>
              <a:t>dipelajari</a:t>
            </a:r>
            <a:r>
              <a:rPr lang="en-US" dirty="0"/>
              <a:t>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Epistemologi</a:t>
            </a:r>
            <a:r>
              <a:rPr lang="en-US" dirty="0"/>
              <a:t>, </a:t>
            </a:r>
            <a:r>
              <a:rPr lang="en-US" dirty="0" err="1"/>
              <a:t>Psikologi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Antropologi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63814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err="1"/>
              <a:t>Faktor-faktor</a:t>
            </a:r>
            <a:r>
              <a:rPr lang="en-US" sz="3200" dirty="0"/>
              <a:t> yang </a:t>
            </a:r>
            <a:r>
              <a:rPr lang="en-US" sz="3200" dirty="0" err="1"/>
              <a:t>akan</a:t>
            </a:r>
            <a:r>
              <a:rPr lang="en-US" sz="3200" dirty="0"/>
              <a:t> </a:t>
            </a:r>
            <a:r>
              <a:rPr lang="en-US" sz="3200" dirty="0" err="1"/>
              <a:t>memaksa</a:t>
            </a:r>
            <a:r>
              <a:rPr lang="en-US" sz="3200" dirty="0"/>
              <a:t> </a:t>
            </a:r>
            <a:r>
              <a:rPr lang="en-US" sz="3200" dirty="0" err="1"/>
              <a:t>manusia</a:t>
            </a:r>
            <a:r>
              <a:rPr lang="en-US" sz="3200" dirty="0"/>
              <a:t> </a:t>
            </a:r>
            <a:r>
              <a:rPr lang="en-US" sz="3200" dirty="0" err="1"/>
              <a:t>untuk</a:t>
            </a:r>
            <a:r>
              <a:rPr lang="en-US" sz="3200" dirty="0"/>
              <a:t> </a:t>
            </a:r>
            <a:r>
              <a:rPr lang="en-US" sz="3200" dirty="0" err="1"/>
              <a:t>berpikir</a:t>
            </a:r>
            <a:r>
              <a:rPr lang="en-US" sz="3200" dirty="0"/>
              <a:t>:</a:t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pernyataan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pendiriannya</a:t>
            </a:r>
            <a:r>
              <a:rPr lang="en-US" dirty="0"/>
              <a:t> </a:t>
            </a:r>
            <a:r>
              <a:rPr lang="en-US" dirty="0" err="1"/>
              <a:t>dibantah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orang</a:t>
            </a:r>
            <a:r>
              <a:rPr lang="en-US" dirty="0"/>
              <a:t> lain (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dirinya</a:t>
            </a:r>
            <a:r>
              <a:rPr lang="en-US" dirty="0"/>
              <a:t> </a:t>
            </a:r>
            <a:r>
              <a:rPr lang="en-US" dirty="0" err="1"/>
              <a:t>sendiri</a:t>
            </a:r>
            <a:r>
              <a:rPr lang="en-US" dirty="0"/>
              <a:t>); </a:t>
            </a:r>
          </a:p>
          <a:p>
            <a:pPr lvl="0"/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lingkungannya</a:t>
            </a:r>
            <a:r>
              <a:rPr lang="en-US" dirty="0"/>
              <a:t>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mendadak</a:t>
            </a:r>
            <a:r>
              <a:rPr lang="en-US" dirty="0"/>
              <a:t>,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/>
              <a:t>peristiwa</a:t>
            </a:r>
            <a:r>
              <a:rPr lang="en-US" dirty="0"/>
              <a:t> yang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diharapkan</a:t>
            </a:r>
            <a:r>
              <a:rPr lang="en-US" dirty="0"/>
              <a:t>;</a:t>
            </a:r>
          </a:p>
          <a:p>
            <a:pPr lvl="0"/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ia</a:t>
            </a:r>
            <a:r>
              <a:rPr lang="en-US" dirty="0"/>
              <a:t> </a:t>
            </a:r>
            <a:r>
              <a:rPr lang="en-US" dirty="0" err="1"/>
              <a:t>ditanya</a:t>
            </a:r>
            <a:r>
              <a:rPr lang="en-US" dirty="0"/>
              <a:t>;</a:t>
            </a:r>
          </a:p>
          <a:p>
            <a:pPr lvl="0"/>
            <a:r>
              <a:rPr lang="en-US" dirty="0" err="1"/>
              <a:t>Dorongan</a:t>
            </a:r>
            <a:r>
              <a:rPr lang="en-US" dirty="0"/>
              <a:t> rasa </a:t>
            </a:r>
            <a:r>
              <a:rPr lang="en-US" dirty="0" err="1"/>
              <a:t>ingin</a:t>
            </a:r>
            <a:r>
              <a:rPr lang="en-US" dirty="0"/>
              <a:t> </a:t>
            </a:r>
            <a:r>
              <a:rPr lang="en-US" dirty="0" err="1"/>
              <a:t>tahu</a:t>
            </a:r>
            <a:r>
              <a:rPr lang="en-US" dirty="0"/>
              <a:t> (</a:t>
            </a:r>
            <a:r>
              <a:rPr lang="en-US" i="1" dirty="0"/>
              <a:t>curiosity, </a:t>
            </a:r>
            <a:r>
              <a:rPr lang="en-US" i="1" dirty="0" err="1"/>
              <a:t>nieuwsgierigheid</a:t>
            </a:r>
            <a:r>
              <a:rPr lang="en-US" dirty="0"/>
              <a:t>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01105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868346"/>
          </a:xfrm>
        </p:spPr>
        <p:txBody>
          <a:bodyPr>
            <a:normAutofit/>
          </a:bodyPr>
          <a:lstStyle/>
          <a:p>
            <a:pPr lvl="1" algn="ctr" rtl="0">
              <a:spcBef>
                <a:spcPct val="0"/>
              </a:spcBef>
            </a:pPr>
            <a:r>
              <a:rPr lang="en-US" sz="2400" b="1" dirty="0" err="1"/>
              <a:t>Menguji</a:t>
            </a:r>
            <a:r>
              <a:rPr lang="en-US" sz="2400" b="1" dirty="0"/>
              <a:t> </a:t>
            </a:r>
            <a:r>
              <a:rPr lang="en-US" sz="2400" b="1" dirty="0" err="1"/>
              <a:t>Suatu</a:t>
            </a:r>
            <a:r>
              <a:rPr lang="en-US" sz="2400" b="1" dirty="0"/>
              <a:t> </a:t>
            </a:r>
            <a:r>
              <a:rPr lang="en-US" sz="2400" b="1" dirty="0" err="1"/>
              <a:t>Penalaran</a:t>
            </a:r>
            <a:r>
              <a:rPr lang="en-US" sz="2400" b="1" dirty="0"/>
              <a:t> </a:t>
            </a:r>
            <a:r>
              <a:rPr lang="en-US" sz="2400" b="1" dirty="0" err="1"/>
              <a:t>atau</a:t>
            </a:r>
            <a:r>
              <a:rPr lang="en-US" sz="2400" b="1" dirty="0"/>
              <a:t> </a:t>
            </a:r>
            <a:r>
              <a:rPr lang="en-US" sz="2400" b="1" dirty="0" err="1"/>
              <a:t>Suatu</a:t>
            </a:r>
            <a:r>
              <a:rPr lang="en-US" sz="2400" b="1" dirty="0"/>
              <a:t> </a:t>
            </a:r>
            <a:r>
              <a:rPr lang="en-US" sz="2400" b="1" dirty="0" err="1"/>
              <a:t>Jalan</a:t>
            </a:r>
            <a:r>
              <a:rPr lang="en-US" sz="2400" b="1" dirty="0"/>
              <a:t> </a:t>
            </a:r>
            <a:r>
              <a:rPr lang="en-US" sz="2400" b="1" dirty="0" err="1"/>
              <a:t>Pikiran</a:t>
            </a:r>
            <a:br>
              <a:rPr lang="en-US" sz="2400" dirty="0"/>
            </a:b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214423"/>
            <a:ext cx="8229600" cy="4911741"/>
          </a:xfrm>
        </p:spPr>
        <p:txBody>
          <a:bodyPr>
            <a:normAutofit/>
          </a:bodyPr>
          <a:lstStyle/>
          <a:p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pemikiran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mencapai</a:t>
            </a:r>
            <a:r>
              <a:rPr lang="en-US" dirty="0"/>
              <a:t> </a:t>
            </a:r>
            <a:r>
              <a:rPr lang="en-US" dirty="0" err="1"/>
              <a:t>pengetahuan</a:t>
            </a:r>
            <a:r>
              <a:rPr lang="en-US" dirty="0"/>
              <a:t> yang </a:t>
            </a:r>
            <a:r>
              <a:rPr lang="en-US" dirty="0" err="1"/>
              <a:t>benar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sedapat</a:t>
            </a:r>
            <a:r>
              <a:rPr lang="en-US" dirty="0"/>
              <a:t> </a:t>
            </a:r>
            <a:r>
              <a:rPr lang="en-US" dirty="0" err="1"/>
              <a:t>mungkin</a:t>
            </a:r>
            <a:r>
              <a:rPr lang="en-US" dirty="0"/>
              <a:t> </a:t>
            </a:r>
            <a:r>
              <a:rPr lang="en-US" dirty="0" err="1"/>
              <a:t>pasti</a:t>
            </a:r>
            <a:r>
              <a:rPr lang="en-US" dirty="0"/>
              <a:t>. </a:t>
            </a:r>
          </a:p>
          <a:p>
            <a:r>
              <a:rPr lang="en-US" dirty="0" err="1"/>
              <a:t>Tetapi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kenyataannya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pemikiran</a:t>
            </a:r>
            <a:r>
              <a:rPr lang="en-US" dirty="0"/>
              <a:t> (=</a:t>
            </a:r>
            <a:r>
              <a:rPr lang="en-US" dirty="0" err="1"/>
              <a:t>kesimpulan</a:t>
            </a:r>
            <a:r>
              <a:rPr lang="en-US" dirty="0"/>
              <a:t>) </a:t>
            </a:r>
            <a:r>
              <a:rPr lang="en-US" dirty="0" err="1"/>
              <a:t>maupun</a:t>
            </a:r>
            <a:r>
              <a:rPr lang="en-US" dirty="0"/>
              <a:t> </a:t>
            </a:r>
            <a:r>
              <a:rPr lang="en-US" dirty="0" err="1"/>
              <a:t>alasan-alasan</a:t>
            </a:r>
            <a:r>
              <a:rPr lang="en-US" dirty="0"/>
              <a:t> yang </a:t>
            </a:r>
            <a:r>
              <a:rPr lang="en-US" dirty="0" err="1"/>
              <a:t>diajukan</a:t>
            </a:r>
            <a:r>
              <a:rPr lang="en-US" dirty="0"/>
              <a:t> </a:t>
            </a:r>
            <a:r>
              <a:rPr lang="en-US" dirty="0" err="1"/>
              <a:t>belum</a:t>
            </a:r>
            <a:r>
              <a:rPr lang="en-US" dirty="0"/>
              <a:t> </a:t>
            </a:r>
            <a:r>
              <a:rPr lang="en-US" dirty="0" err="1"/>
              <a:t>tentu</a:t>
            </a:r>
            <a:r>
              <a:rPr lang="en-US" dirty="0"/>
              <a:t> </a:t>
            </a:r>
            <a:r>
              <a:rPr lang="en-US" dirty="0" err="1"/>
              <a:t>selalu</a:t>
            </a:r>
            <a:r>
              <a:rPr lang="en-US" dirty="0"/>
              <a:t> </a:t>
            </a:r>
            <a:r>
              <a:rPr lang="en-US" dirty="0" err="1"/>
              <a:t>benar</a:t>
            </a:r>
            <a:endParaRPr lang="en-US" sz="2000" dirty="0"/>
          </a:p>
          <a:p>
            <a:r>
              <a:rPr lang="en-US" dirty="0" err="1"/>
              <a:t>Benar</a:t>
            </a:r>
            <a:r>
              <a:rPr lang="en-US" dirty="0"/>
              <a:t> =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kenyataan</a:t>
            </a:r>
            <a:r>
              <a:rPr lang="en-US" dirty="0"/>
              <a:t>. </a:t>
            </a:r>
            <a:r>
              <a:rPr lang="en-US" dirty="0" err="1"/>
              <a:t>Jadi</a:t>
            </a:r>
            <a:r>
              <a:rPr lang="en-US" dirty="0"/>
              <a:t>, </a:t>
            </a:r>
            <a:r>
              <a:rPr lang="en-US" dirty="0" err="1"/>
              <a:t>apabila</a:t>
            </a:r>
            <a:r>
              <a:rPr lang="en-US" dirty="0"/>
              <a:t> yang </a:t>
            </a:r>
            <a:r>
              <a:rPr lang="en-US" dirty="0" err="1"/>
              <a:t>dipikirkan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betul-betul</a:t>
            </a:r>
            <a:r>
              <a:rPr lang="en-US" dirty="0"/>
              <a:t> </a:t>
            </a:r>
            <a:r>
              <a:rPr lang="en-US" dirty="0" err="1"/>
              <a:t>demikian</a:t>
            </a:r>
            <a:r>
              <a:rPr lang="en-US" dirty="0"/>
              <a:t>, </a:t>
            </a:r>
            <a:r>
              <a:rPr lang="en-US" dirty="0" err="1"/>
              <a:t>cocok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realitas</a:t>
            </a:r>
            <a:r>
              <a:rPr lang="en-US" dirty="0"/>
              <a:t>. </a:t>
            </a:r>
          </a:p>
          <a:p>
            <a:r>
              <a:rPr lang="en-US" dirty="0" err="1"/>
              <a:t>Salah</a:t>
            </a:r>
            <a:r>
              <a:rPr lang="en-US" dirty="0"/>
              <a:t> =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kenyataan</a:t>
            </a:r>
            <a:r>
              <a:rPr lang="en-US" dirty="0"/>
              <a:t>. </a:t>
            </a:r>
            <a:r>
              <a:rPr lang="en-US" dirty="0" err="1"/>
              <a:t>Jadi</a:t>
            </a:r>
            <a:r>
              <a:rPr lang="en-US" dirty="0"/>
              <a:t>. </a:t>
            </a:r>
            <a:r>
              <a:rPr lang="en-US" dirty="0" err="1"/>
              <a:t>apabila</a:t>
            </a:r>
            <a:r>
              <a:rPr lang="en-US" dirty="0"/>
              <a:t> </a:t>
            </a:r>
            <a:r>
              <a:rPr lang="en-US" dirty="0" err="1"/>
              <a:t>apa</a:t>
            </a:r>
            <a:r>
              <a:rPr lang="en-US" dirty="0"/>
              <a:t> yang </a:t>
            </a:r>
            <a:r>
              <a:rPr lang="en-US" dirty="0" err="1"/>
              <a:t>dipikirkan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dikatakan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cocok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realitas</a:t>
            </a:r>
            <a:r>
              <a:rPr lang="en-US" dirty="0"/>
              <a:t> yang </a:t>
            </a:r>
            <a:r>
              <a:rPr lang="en-US" dirty="0" err="1"/>
              <a:t>sebenarnya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763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785795"/>
            <a:ext cx="8229600" cy="5340369"/>
          </a:xfrm>
        </p:spPr>
        <p:txBody>
          <a:bodyPr>
            <a:normAutofit/>
          </a:bodyPr>
          <a:lstStyle/>
          <a:p>
            <a:r>
              <a:rPr lang="en-US" dirty="0" err="1"/>
              <a:t>Kegiatan</a:t>
            </a:r>
            <a:r>
              <a:rPr lang="en-US" dirty="0"/>
              <a:t> </a:t>
            </a:r>
            <a:r>
              <a:rPr lang="en-US" dirty="0" err="1"/>
              <a:t>berpikir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berwujud</a:t>
            </a:r>
            <a:r>
              <a:rPr lang="en-US" dirty="0"/>
              <a:t> </a:t>
            </a:r>
            <a:r>
              <a:rPr lang="en-US" dirty="0" err="1"/>
              <a:t>proses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akal</a:t>
            </a:r>
            <a:r>
              <a:rPr lang="en-US" dirty="0"/>
              <a:t> </a:t>
            </a:r>
            <a:r>
              <a:rPr lang="en-US" dirty="0" err="1"/>
              <a:t>budi</a:t>
            </a:r>
            <a:r>
              <a:rPr lang="en-US" dirty="0"/>
              <a:t> yang </a:t>
            </a:r>
            <a:r>
              <a:rPr lang="en-US" dirty="0" err="1"/>
              <a:t>berupa</a:t>
            </a:r>
            <a:r>
              <a:rPr lang="en-US" dirty="0"/>
              <a:t> </a:t>
            </a:r>
            <a:r>
              <a:rPr lang="en-US" dirty="0" err="1"/>
              <a:t>gerakan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pikiran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pikiran</a:t>
            </a:r>
            <a:r>
              <a:rPr lang="en-US" dirty="0"/>
              <a:t> yang lain</a:t>
            </a:r>
          </a:p>
          <a:p>
            <a:r>
              <a:rPr lang="en-US" dirty="0" err="1"/>
              <a:t>Pikiran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unsur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proses</a:t>
            </a:r>
            <a:r>
              <a:rPr lang="en-US" dirty="0"/>
              <a:t> </a:t>
            </a:r>
            <a:r>
              <a:rPr lang="en-US" dirty="0" err="1"/>
              <a:t>rokhani</a:t>
            </a:r>
            <a:r>
              <a:rPr lang="en-US" dirty="0"/>
              <a:t> (</a:t>
            </a:r>
            <a:r>
              <a:rPr lang="en-US" dirty="0" err="1"/>
              <a:t>proses</a:t>
            </a:r>
            <a:r>
              <a:rPr lang="en-US" dirty="0"/>
              <a:t> </a:t>
            </a:r>
            <a:r>
              <a:rPr lang="en-US" dirty="0" err="1"/>
              <a:t>berpikir</a:t>
            </a:r>
            <a:r>
              <a:rPr lang="en-US" dirty="0"/>
              <a:t>) yang </a:t>
            </a:r>
            <a:r>
              <a:rPr lang="en-US" dirty="0" err="1"/>
              <a:t>memerlukan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kalimat</a:t>
            </a:r>
            <a:r>
              <a:rPr lang="en-US" dirty="0"/>
              <a:t> yang </a:t>
            </a:r>
            <a:r>
              <a:rPr lang="en-US" dirty="0" err="1"/>
              <a:t>lengkap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menyatakannya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penuh</a:t>
            </a:r>
            <a:r>
              <a:rPr lang="en-US" dirty="0"/>
              <a:t> (</a:t>
            </a:r>
            <a:r>
              <a:rPr lang="en-US" dirty="0" err="1"/>
              <a:t>utuh</a:t>
            </a:r>
            <a:r>
              <a:rPr lang="en-US" dirty="0"/>
              <a:t>)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bermakna</a:t>
            </a:r>
            <a:r>
              <a:rPr lang="en-US" dirty="0"/>
              <a:t>. </a:t>
            </a:r>
          </a:p>
          <a:p>
            <a:r>
              <a:rPr lang="en-US" dirty="0" err="1"/>
              <a:t>Dilihat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sudut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penampilannya</a:t>
            </a:r>
            <a:r>
              <a:rPr lang="en-US" dirty="0"/>
              <a:t>, </a:t>
            </a:r>
            <a:r>
              <a:rPr lang="en-US" dirty="0" err="1"/>
              <a:t>kalimat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rangkaian</a:t>
            </a:r>
            <a:r>
              <a:rPr lang="en-US" dirty="0"/>
              <a:t> </a:t>
            </a:r>
            <a:r>
              <a:rPr lang="en-US" dirty="0" err="1"/>
              <a:t>kata-kata</a:t>
            </a:r>
            <a:r>
              <a:rPr lang="en-US" dirty="0"/>
              <a:t> yang </a:t>
            </a:r>
            <a:r>
              <a:rPr lang="en-US" dirty="0" err="1"/>
              <a:t>tersusun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cara­cara </a:t>
            </a:r>
            <a:r>
              <a:rPr lang="en-US" dirty="0" err="1"/>
              <a:t>tertentu</a:t>
            </a:r>
            <a:r>
              <a:rPr lang="en-US" dirty="0"/>
              <a:t>. </a:t>
            </a:r>
          </a:p>
          <a:p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perkataan</a:t>
            </a:r>
            <a:r>
              <a:rPr lang="en-US" dirty="0"/>
              <a:t> </a:t>
            </a:r>
            <a:r>
              <a:rPr lang="en-US" dirty="0" err="1"/>
              <a:t>mengungkapkan</a:t>
            </a:r>
            <a:r>
              <a:rPr lang="en-US" dirty="0"/>
              <a:t> (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lambang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)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gagasan</a:t>
            </a:r>
            <a:r>
              <a:rPr lang="en-US" dirty="0"/>
              <a:t> (idea). </a:t>
            </a:r>
          </a:p>
        </p:txBody>
      </p:sp>
    </p:spTree>
    <p:extLst>
      <p:ext uri="{BB962C8B-B14F-4D97-AF65-F5344CB8AC3E}">
        <p14:creationId xmlns:p14="http://schemas.microsoft.com/office/powerpoint/2010/main" val="386729701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dison">
  <a:themeElements>
    <a:clrScheme name="Madison">
      <a:dk1>
        <a:sysClr val="windowText" lastClr="000000"/>
      </a:dk1>
      <a:lt1>
        <a:sysClr val="window" lastClr="FFFFFF"/>
      </a:lt1>
      <a:dk2>
        <a:srgbClr val="1F2D29"/>
      </a:dk2>
      <a:lt2>
        <a:srgbClr val="C5FAEB"/>
      </a:lt2>
      <a:accent1>
        <a:srgbClr val="A1D68B"/>
      </a:accent1>
      <a:accent2>
        <a:srgbClr val="5EC795"/>
      </a:accent2>
      <a:accent3>
        <a:srgbClr val="4DADCF"/>
      </a:accent3>
      <a:accent4>
        <a:srgbClr val="CDB756"/>
      </a:accent4>
      <a:accent5>
        <a:srgbClr val="E29C36"/>
      </a:accent5>
      <a:accent6>
        <a:srgbClr val="8EC0C1"/>
      </a:accent6>
      <a:hlink>
        <a:srgbClr val="6D9D9B"/>
      </a:hlink>
      <a:folHlink>
        <a:srgbClr val="6D8583"/>
      </a:folHlink>
    </a:clrScheme>
    <a:fontScheme name="Madison">
      <a:maj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dison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alpha val="88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ison" id="{025CB5FB-2DD3-45EE-B6F0-CC461540EB19}" vid="{6AC10936-2DFC-4054-9ADF-B5E2C5F8619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{7828CD2B-AF05-F740-BC16-8782D49B6E84}tf16401378</Template>
  <TotalTime>0</TotalTime>
  <Words>340</Words>
  <Application>Microsoft Macintosh PowerPoint</Application>
  <PresentationFormat>Widescreen</PresentationFormat>
  <Paragraphs>26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MS Shell Dlg 2</vt:lpstr>
      <vt:lpstr>Arial</vt:lpstr>
      <vt:lpstr>Times New Roman</vt:lpstr>
      <vt:lpstr>Wingdings</vt:lpstr>
      <vt:lpstr>Wingdings 3</vt:lpstr>
      <vt:lpstr>Madison</vt:lpstr>
      <vt:lpstr>Ilmu Penalaran dan Logika</vt:lpstr>
      <vt:lpstr>Ilmu Penalaran atau Logika </vt:lpstr>
      <vt:lpstr>PowerPoint Presentation</vt:lpstr>
      <vt:lpstr>Objek Material Logika: Arti Berpikir </vt:lpstr>
      <vt:lpstr>Faktor-faktor yang akan memaksa manusia untuk berpikir: </vt:lpstr>
      <vt:lpstr>Menguji Suatu Penalaran atau Suatu Jalan Pikiran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Ilmu Penalaran dan Logika</dc:title>
  <dc:creator>agus triono</dc:creator>
  <cp:lastModifiedBy>agus triono</cp:lastModifiedBy>
  <cp:revision>2</cp:revision>
  <dcterms:created xsi:type="dcterms:W3CDTF">2020-10-15T02:52:53Z</dcterms:created>
  <dcterms:modified xsi:type="dcterms:W3CDTF">2020-10-15T02:53:28Z</dcterms:modified>
</cp:coreProperties>
</file>