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5" r:id="rId17"/>
    <p:sldId id="276" r:id="rId18"/>
    <p:sldId id="277" r:id="rId19"/>
    <p:sldId id="280" r:id="rId20"/>
    <p:sldId id="281" r:id="rId21"/>
    <p:sldId id="282" r:id="rId2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E074-8F00-492C-BDBC-4664F0250EFA}" type="datetimeFigureOut">
              <a:rPr lang="id-ID" smtClean="0"/>
              <a:t>20/04/2018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123C-B1B3-4B2D-B09C-85495E66A7C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E074-8F00-492C-BDBC-4664F0250EFA}" type="datetimeFigureOut">
              <a:rPr lang="id-ID" smtClean="0"/>
              <a:t>20/04/2018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123C-B1B3-4B2D-B09C-85495E66A7C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E074-8F00-492C-BDBC-4664F0250EFA}" type="datetimeFigureOut">
              <a:rPr lang="id-ID" smtClean="0"/>
              <a:t>20/04/2018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123C-B1B3-4B2D-B09C-85495E66A7C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E074-8F00-492C-BDBC-4664F0250EFA}" type="datetimeFigureOut">
              <a:rPr lang="id-ID" smtClean="0"/>
              <a:t>20/04/2018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123C-B1B3-4B2D-B09C-85495E66A7C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E074-8F00-492C-BDBC-4664F0250EFA}" type="datetimeFigureOut">
              <a:rPr lang="id-ID" smtClean="0"/>
              <a:t>20/04/2018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123C-B1B3-4B2D-B09C-85495E66A7C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E074-8F00-492C-BDBC-4664F0250EFA}" type="datetimeFigureOut">
              <a:rPr lang="id-ID" smtClean="0"/>
              <a:t>20/04/2018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123C-B1B3-4B2D-B09C-85495E66A7C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E074-8F00-492C-BDBC-4664F0250EFA}" type="datetimeFigureOut">
              <a:rPr lang="id-ID" smtClean="0"/>
              <a:t>20/04/2018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123C-B1B3-4B2D-B09C-85495E66A7C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E074-8F00-492C-BDBC-4664F0250EFA}" type="datetimeFigureOut">
              <a:rPr lang="id-ID" smtClean="0"/>
              <a:t>20/04/2018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123C-B1B3-4B2D-B09C-85495E66A7C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E074-8F00-492C-BDBC-4664F0250EFA}" type="datetimeFigureOut">
              <a:rPr lang="id-ID" smtClean="0"/>
              <a:t>20/04/2018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123C-B1B3-4B2D-B09C-85495E66A7C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E074-8F00-492C-BDBC-4664F0250EFA}" type="datetimeFigureOut">
              <a:rPr lang="id-ID" smtClean="0"/>
              <a:t>20/04/2018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123C-B1B3-4B2D-B09C-85495E66A7C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EE074-8F00-492C-BDBC-4664F0250EFA}" type="datetimeFigureOut">
              <a:rPr lang="id-ID" smtClean="0"/>
              <a:t>20/04/2018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C123C-B1B3-4B2D-B09C-85495E66A7CE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EE074-8F00-492C-BDBC-4664F0250EFA}" type="datetimeFigureOut">
              <a:rPr lang="id-ID" smtClean="0"/>
              <a:t>20/04/2018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C123C-B1B3-4B2D-B09C-85495E66A7CE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752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b="1" smtClean="0"/>
              <a:t/>
            </a:r>
            <a:br>
              <a:rPr lang="en-US" sz="3200" b="1" smtClean="0"/>
            </a:br>
            <a:r>
              <a:rPr lang="en-US" sz="3200" b="1" smtClean="0"/>
              <a:t>METODOLOGI PENELITIAN</a:t>
            </a:r>
            <a:br>
              <a:rPr lang="en-US" sz="3200" b="1" smtClean="0"/>
            </a:br>
            <a:r>
              <a:rPr lang="en-US" sz="3200" b="1" smtClean="0"/>
              <a:t>PENULISAN KARYA  ILMIAH</a:t>
            </a:r>
            <a:br>
              <a:rPr lang="en-US" sz="3200" b="1" smtClean="0"/>
            </a:br>
            <a:r>
              <a:rPr lang="en-US" sz="3200" b="1" smtClean="0"/>
              <a:t>PENELUSURAN PUSTAKA</a:t>
            </a:r>
            <a:r>
              <a:rPr lang="en-US" sz="4000" b="1" smtClean="0"/>
              <a:t/>
            </a:r>
            <a:br>
              <a:rPr lang="en-US" sz="4000" b="1" smtClean="0"/>
            </a:br>
            <a:endParaRPr lang="en-US" sz="4000" b="1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534400" cy="4953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endParaRPr lang="en-US" b="1" smtClean="0"/>
          </a:p>
          <a:p>
            <a:pPr eaLnBrk="1" hangingPunct="1">
              <a:lnSpc>
                <a:spcPct val="90000"/>
              </a:lnSpc>
            </a:pPr>
            <a:r>
              <a:rPr lang="en-US" b="1" smtClean="0"/>
              <a:t>KARYA ILMIAH: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   Skripsi, Tesis,  Disertasi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   Tugas Pustaka, Poster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   Artikel/Publikasi (pada Jurnal Nasional/ Internasional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Menggunakan Bahasa Indonesia yang baik (EYD): Ilmiah, sistematik, padat, tidak bertele-tele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800" b="1" smtClean="0"/>
              <a:t>BAB I </a:t>
            </a:r>
            <a:br>
              <a:rPr lang="en-US" sz="2800" b="1" smtClean="0"/>
            </a:br>
            <a:r>
              <a:rPr lang="en-US" sz="2800" b="1" smtClean="0"/>
              <a:t>PENDAHUL</a:t>
            </a:r>
            <a:r>
              <a:rPr lang="id-ID" sz="2800" b="1" smtClean="0"/>
              <a:t>U</a:t>
            </a:r>
            <a:r>
              <a:rPr lang="en-US" sz="2800" b="1" smtClean="0"/>
              <a:t>AN</a:t>
            </a:r>
            <a:br>
              <a:rPr lang="en-US" sz="2800" b="1" smtClean="0"/>
            </a:br>
            <a:endParaRPr lang="en-US" sz="1800" b="1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686800" cy="5943600"/>
          </a:xfrm>
        </p:spPr>
        <p:txBody>
          <a:bodyPr/>
          <a:lstStyle/>
          <a:p>
            <a:pPr marL="366713" indent="-366713" eaLnBrk="1" hangingPunct="1">
              <a:lnSpc>
                <a:spcPct val="90000"/>
              </a:lnSpc>
            </a:pPr>
            <a:r>
              <a:rPr lang="en-US" sz="2000" b="1" smtClean="0"/>
              <a:t>1.1 Latar Belakang</a:t>
            </a:r>
          </a:p>
          <a:p>
            <a:pPr marL="366713" indent="-366713" algn="just" eaLnBrk="1" hangingPunct="1">
              <a:lnSpc>
                <a:spcPct val="90000"/>
              </a:lnSpc>
              <a:buFontTx/>
              <a:buNone/>
            </a:pPr>
            <a:r>
              <a:rPr lang="en-US" sz="2000" b="1" smtClean="0"/>
              <a:t>      </a:t>
            </a:r>
            <a:r>
              <a:rPr lang="en-US" sz="1800" b="1" smtClean="0"/>
              <a:t>Pada bagian latar belakang penelitian, diungkapkan alasan yang </a:t>
            </a:r>
          </a:p>
          <a:p>
            <a:pPr marL="366713" indent="-366713" algn="just" eaLnBrk="1" hangingPunct="1">
              <a:lnSpc>
                <a:spcPct val="90000"/>
              </a:lnSpc>
              <a:buFontTx/>
              <a:buNone/>
            </a:pPr>
            <a:r>
              <a:rPr lang="en-US" sz="1800" b="1" smtClean="0"/>
              <a:t>      mendasar mengapa penelitian yg dimaksud akan dilakukan; </a:t>
            </a:r>
          </a:p>
          <a:p>
            <a:pPr marL="366713" indent="-366713" algn="just" eaLnBrk="1" hangingPunct="1">
              <a:lnSpc>
                <a:spcPct val="90000"/>
              </a:lnSpc>
              <a:buFontTx/>
              <a:buNone/>
            </a:pPr>
            <a:r>
              <a:rPr lang="en-US" sz="1800" b="1" smtClean="0"/>
              <a:t>      seringkali bagian ini merupakan motivator atau pendorong tentang </a:t>
            </a:r>
          </a:p>
          <a:p>
            <a:pPr marL="366713" indent="-366713" algn="just" eaLnBrk="1" hangingPunct="1">
              <a:lnSpc>
                <a:spcPct val="90000"/>
              </a:lnSpc>
              <a:buFontTx/>
              <a:buNone/>
            </a:pPr>
            <a:r>
              <a:rPr lang="en-US" sz="1800" b="1" smtClean="0"/>
              <a:t>      aktivitas penelitian yang akan dilakukan dalam rangka penyelesaian   </a:t>
            </a:r>
          </a:p>
          <a:p>
            <a:pPr marL="366713" indent="-366713" algn="just" eaLnBrk="1" hangingPunct="1">
              <a:lnSpc>
                <a:spcPct val="90000"/>
              </a:lnSpc>
              <a:buFontTx/>
              <a:buNone/>
            </a:pPr>
            <a:r>
              <a:rPr lang="en-US" sz="1800" b="1" smtClean="0"/>
              <a:t>      tugas akhir.</a:t>
            </a:r>
          </a:p>
          <a:p>
            <a:pPr marL="366713" indent="-366713" algn="just" eaLnBrk="1" hangingPunct="1">
              <a:lnSpc>
                <a:spcPct val="90000"/>
              </a:lnSpc>
              <a:buFontTx/>
              <a:buNone/>
            </a:pPr>
            <a:r>
              <a:rPr lang="en-US" sz="1800" b="1" smtClean="0"/>
              <a:t>      Dalam hal ini ada dua hal yang perlu diperhatikan, yaitu bahwa isi </a:t>
            </a:r>
          </a:p>
          <a:p>
            <a:pPr marL="366713" indent="-366713" algn="just" eaLnBrk="1" hangingPunct="1">
              <a:lnSpc>
                <a:spcPct val="90000"/>
              </a:lnSpc>
              <a:buFontTx/>
              <a:buNone/>
            </a:pPr>
            <a:r>
              <a:rPr lang="en-US" sz="1800" b="1" smtClean="0"/>
              <a:t>      paragraf merupakan;</a:t>
            </a:r>
          </a:p>
          <a:p>
            <a:pPr marL="366713" indent="-366713" algn="just" eaLnBrk="1" hangingPunct="1">
              <a:lnSpc>
                <a:spcPct val="90000"/>
              </a:lnSpc>
              <a:buFontTx/>
              <a:buNone/>
            </a:pPr>
            <a:r>
              <a:rPr lang="en-US" sz="1800" b="1" smtClean="0"/>
              <a:t>      a) motivator bagi mahasiswa untuk melaksanakan penelitiannya, dan </a:t>
            </a:r>
          </a:p>
          <a:p>
            <a:pPr marL="366713" indent="-366713" algn="just" eaLnBrk="1" hangingPunct="1">
              <a:lnSpc>
                <a:spcPct val="90000"/>
              </a:lnSpc>
              <a:buFontTx/>
              <a:buNone/>
            </a:pPr>
            <a:r>
              <a:rPr lang="en-US" sz="1800" b="1" smtClean="0"/>
              <a:t>      b) pendorong bagi orang lain untuk menarik minatnya agar membaca  </a:t>
            </a:r>
          </a:p>
          <a:p>
            <a:pPr marL="366713" indent="-366713" algn="just" eaLnBrk="1" hangingPunct="1">
              <a:lnSpc>
                <a:spcPct val="90000"/>
              </a:lnSpc>
              <a:buFontTx/>
              <a:buNone/>
            </a:pPr>
            <a:r>
              <a:rPr lang="en-US" sz="1800" b="1" smtClean="0"/>
              <a:t>          bagian-bagian selanjutnya dari laporan penelitian ini. Hal ini berarti </a:t>
            </a:r>
          </a:p>
          <a:p>
            <a:pPr marL="366713" indent="-366713" algn="just" eaLnBrk="1" hangingPunct="1">
              <a:lnSpc>
                <a:spcPct val="90000"/>
              </a:lnSpc>
              <a:buFontTx/>
              <a:buNone/>
            </a:pPr>
            <a:r>
              <a:rPr lang="en-US" sz="1800" b="1" smtClean="0"/>
              <a:t>          bahwa uraian pada latar belakang ini harus dapat mengundang rasa </a:t>
            </a:r>
          </a:p>
          <a:p>
            <a:pPr marL="366713" indent="-366713" algn="just" eaLnBrk="1" hangingPunct="1">
              <a:lnSpc>
                <a:spcPct val="90000"/>
              </a:lnSpc>
              <a:buFontTx/>
              <a:buNone/>
            </a:pPr>
            <a:r>
              <a:rPr lang="en-US" sz="1800" b="1" smtClean="0"/>
              <a:t>          minat baca bagi orang lain.</a:t>
            </a:r>
          </a:p>
          <a:p>
            <a:pPr marL="366713" indent="-366713" algn="just" eaLnBrk="1" hangingPunct="1">
              <a:lnSpc>
                <a:spcPct val="90000"/>
              </a:lnSpc>
              <a:buFontTx/>
              <a:buNone/>
            </a:pPr>
            <a:r>
              <a:rPr lang="en-US" sz="1800" b="1" smtClean="0"/>
              <a:t> Pengungkapan bagian ini dapat didasarkan atas pertanyaan-pertanyaan  </a:t>
            </a:r>
          </a:p>
          <a:p>
            <a:pPr marL="366713" indent="-366713" algn="just" eaLnBrk="1" hangingPunct="1">
              <a:lnSpc>
                <a:spcPct val="90000"/>
              </a:lnSpc>
              <a:buFontTx/>
              <a:buNone/>
            </a:pPr>
            <a:r>
              <a:rPr lang="en-US" sz="1800" b="1" smtClean="0"/>
              <a:t> berikut:</a:t>
            </a:r>
          </a:p>
          <a:p>
            <a:pPr marL="366713" indent="-366713" algn="just" eaLnBrk="1" hangingPunct="1">
              <a:lnSpc>
                <a:spcPct val="90000"/>
              </a:lnSpc>
              <a:buFontTx/>
              <a:buAutoNum type="arabicPeriod"/>
            </a:pPr>
            <a:r>
              <a:rPr lang="en-US" sz="1800" b="1" smtClean="0"/>
              <a:t>Apa yang diketahui, teoritis maupun faktual dari kegiatan penelitian yang akan dilakukan?</a:t>
            </a:r>
          </a:p>
          <a:p>
            <a:pPr marL="366713" indent="-366713" algn="just" eaLnBrk="1" hangingPunct="1">
              <a:lnSpc>
                <a:spcPct val="90000"/>
              </a:lnSpc>
              <a:buFontTx/>
              <a:buAutoNum type="arabicPeriod"/>
            </a:pPr>
            <a:r>
              <a:rPr lang="en-US" sz="1800" b="1" smtClean="0"/>
              <a:t>Adakah permasalahan di situ; apakah ada “keraguan” yang terdapat pada permasalahan itu?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6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6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63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63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63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63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63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63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63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63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63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63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638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638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638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1638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638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638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638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638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638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152400"/>
            <a:ext cx="8763000" cy="16764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2000" b="1" smtClean="0"/>
              <a:t/>
            </a:r>
            <a:br>
              <a:rPr lang="en-US" sz="2000" b="1" smtClean="0"/>
            </a:br>
            <a:r>
              <a:rPr lang="en-US" sz="2000" b="1" smtClean="0"/>
              <a:t/>
            </a:r>
            <a:br>
              <a:rPr lang="en-US" sz="2000" b="1" smtClean="0"/>
            </a:br>
            <a:r>
              <a:rPr lang="en-US" sz="2000" b="1" smtClean="0"/>
              <a:t/>
            </a:r>
            <a:br>
              <a:rPr lang="en-US" sz="2000" b="1" smtClean="0"/>
            </a:br>
            <a:r>
              <a:rPr lang="en-US" sz="2000" b="1" smtClean="0"/>
              <a:t>3. Bagian mana yang menarik dari permasalahan yang akan diteliti, </a:t>
            </a:r>
            <a:br>
              <a:rPr lang="en-US" sz="2000" b="1" smtClean="0"/>
            </a:br>
            <a:r>
              <a:rPr lang="en-US" sz="2000" b="1" smtClean="0"/>
              <a:t>    mengapa bagian itu menarik untuk diteliti?    </a:t>
            </a:r>
            <a:br>
              <a:rPr lang="en-US" sz="2000" b="1" smtClean="0"/>
            </a:br>
            <a:r>
              <a:rPr lang="en-US" sz="2000" b="1" smtClean="0"/>
              <a:t>4. Apakah secara teknis memungkinkan untuk diteliti? </a:t>
            </a:r>
            <a:br>
              <a:rPr lang="en-US" sz="2000" b="1" smtClean="0"/>
            </a:br>
            <a:r>
              <a:rPr lang="en-US" sz="2000" b="1" smtClean="0"/>
              <a:t/>
            </a:r>
            <a:br>
              <a:rPr lang="en-US" sz="2000" b="1" smtClean="0"/>
            </a:br>
            <a:r>
              <a:rPr lang="en-US" sz="2000" b="1" smtClean="0"/>
              <a:t/>
            </a:r>
            <a:br>
              <a:rPr lang="en-US" sz="2000" b="1" smtClean="0"/>
            </a:br>
            <a:r>
              <a:rPr lang="en-US" sz="2000" b="1" smtClean="0"/>
              <a:t/>
            </a:r>
            <a:br>
              <a:rPr lang="en-US" sz="2000" b="1" smtClean="0"/>
            </a:br>
            <a:r>
              <a:rPr lang="en-US" sz="2000" b="1" smtClean="0"/>
              <a:t/>
            </a:r>
            <a:br>
              <a:rPr lang="en-US" sz="2000" b="1" smtClean="0"/>
            </a:br>
            <a:endParaRPr lang="en-US" sz="200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371600"/>
            <a:ext cx="9144000" cy="5257800"/>
          </a:xfrm>
        </p:spPr>
        <p:txBody>
          <a:bodyPr>
            <a:normAutofit lnSpcReduction="10000"/>
          </a:bodyPr>
          <a:lstStyle/>
          <a:p>
            <a:pPr algn="just" eaLnBrk="1" hangingPunct="1">
              <a:defRPr/>
            </a:pPr>
            <a:r>
              <a:rPr lang="en-US" sz="2000" b="1" smtClean="0"/>
              <a:t>1.2 Identifikasi/Rumusan Masalah</a:t>
            </a:r>
          </a:p>
          <a:p>
            <a:pPr algn="l" eaLnBrk="1" hangingPunct="1">
              <a:defRPr/>
            </a:pPr>
            <a:r>
              <a:rPr lang="en-US" sz="2000" smtClean="0"/>
              <a:t>       Setelah masalah diidentifikasi, dan dipilih, maka perlu dirumuskan.</a:t>
            </a:r>
          </a:p>
          <a:p>
            <a:pPr algn="l" eaLnBrk="1" hangingPunct="1">
              <a:defRPr/>
            </a:pPr>
            <a:r>
              <a:rPr lang="en-US" sz="2000" smtClean="0"/>
              <a:t>       Perumusan masalah ini penting, karena hasilnya akan menjadi   </a:t>
            </a:r>
          </a:p>
          <a:p>
            <a:pPr algn="l" eaLnBrk="1" hangingPunct="1">
              <a:defRPr/>
            </a:pPr>
            <a:r>
              <a:rPr lang="en-US" sz="2000" smtClean="0"/>
              <a:t>       penuntun bagi langkah-langkah selanjutnya. Perumusan masalah </a:t>
            </a:r>
          </a:p>
          <a:p>
            <a:pPr algn="l" eaLnBrk="1" hangingPunct="1">
              <a:defRPr/>
            </a:pPr>
            <a:r>
              <a:rPr lang="en-US" sz="2000" smtClean="0"/>
              <a:t>       memperhatikan hal-hal berikut ini:</a:t>
            </a:r>
          </a:p>
          <a:p>
            <a:pPr algn="l" eaLnBrk="1" hangingPunct="1">
              <a:defRPr/>
            </a:pPr>
            <a:r>
              <a:rPr lang="en-US" sz="1800" smtClean="0"/>
              <a:t>       (a) masalah hendaknya dirumuskan dalam bentuk pertanyaan,</a:t>
            </a:r>
          </a:p>
          <a:p>
            <a:pPr algn="l" eaLnBrk="1" hangingPunct="1">
              <a:defRPr/>
            </a:pPr>
            <a:r>
              <a:rPr lang="en-US" sz="1800" smtClean="0"/>
              <a:t>       (b) rumusan itu hendaknya padat dan jelas, dan</a:t>
            </a:r>
          </a:p>
          <a:p>
            <a:pPr algn="l" eaLnBrk="1" hangingPunct="1">
              <a:defRPr/>
            </a:pPr>
            <a:r>
              <a:rPr lang="en-US" sz="1800" smtClean="0"/>
              <a:t>       (c) rumusan itu hendaknya memberi petunjuk tentang kemungkinan</a:t>
            </a:r>
          </a:p>
          <a:p>
            <a:pPr algn="l" eaLnBrk="1" hangingPunct="1">
              <a:defRPr/>
            </a:pPr>
            <a:r>
              <a:rPr lang="en-US" sz="1800" smtClean="0"/>
              <a:t>            mengumpulkan data guna menjawab pertanyaan-pertanyaan yang terkandung</a:t>
            </a:r>
          </a:p>
          <a:p>
            <a:pPr algn="l" eaLnBrk="1" hangingPunct="1">
              <a:defRPr/>
            </a:pPr>
            <a:r>
              <a:rPr lang="en-US" sz="1800" smtClean="0"/>
              <a:t>            dalam rumusan itu.</a:t>
            </a:r>
          </a:p>
          <a:p>
            <a:pPr algn="l" eaLnBrk="1" hangingPunct="1">
              <a:defRPr/>
            </a:pPr>
            <a:r>
              <a:rPr lang="en-US" sz="1800" b="1" smtClean="0"/>
              <a:t> Identifikasi/Rumusan Masalah merupakan aspek abstraksi dan  pemilihan yang </a:t>
            </a:r>
          </a:p>
          <a:p>
            <a:pPr algn="l" eaLnBrk="1" hangingPunct="1">
              <a:defRPr/>
            </a:pPr>
            <a:r>
              <a:rPr lang="en-US" sz="1800" b="1" smtClean="0"/>
              <a:t> tepat terhadap aspek kegiatan penelitian yang akan dikakukan, atau aspek yang </a:t>
            </a:r>
          </a:p>
          <a:p>
            <a:pPr algn="l" eaLnBrk="1" hangingPunct="1">
              <a:defRPr/>
            </a:pPr>
            <a:r>
              <a:rPr lang="en-US" sz="1800" b="1" smtClean="0"/>
              <a:t> akan diteliti. Hal ini juga merupakan rambu-rambu dan batasan kerja yang akan</a:t>
            </a:r>
          </a:p>
          <a:p>
            <a:pPr algn="l" eaLnBrk="1" hangingPunct="1">
              <a:defRPr/>
            </a:pPr>
            <a:r>
              <a:rPr lang="en-US" sz="1800" b="1" smtClean="0"/>
              <a:t> dilakukan. Jadi, aktivitas penelitian tidak boleh keluar dari permasalahan tsb.</a:t>
            </a:r>
          </a:p>
          <a:p>
            <a:pPr algn="l" eaLnBrk="1" hangingPunct="1">
              <a:defRPr/>
            </a:pPr>
            <a:r>
              <a:rPr lang="en-US" sz="1800" b="1" smtClean="0"/>
              <a:t> Dengan perkataan lain, identifikasi/rumusan masalah merupakan inti fenomena</a:t>
            </a:r>
          </a:p>
          <a:p>
            <a:pPr algn="l" eaLnBrk="1" hangingPunct="1">
              <a:defRPr/>
            </a:pPr>
            <a:r>
              <a:rPr lang="en-US" sz="1800" b="1" smtClean="0"/>
              <a:t> aspek kegiatan kerja yang akan dilakukan atau permasalahan yang akan diteliti. </a:t>
            </a:r>
          </a:p>
          <a:p>
            <a:pPr eaLnBrk="1" hangingPunct="1">
              <a:defRPr/>
            </a:pPr>
            <a:endParaRPr lang="en-US" sz="1800" b="1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9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9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96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296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96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96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96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96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96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96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96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969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96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96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969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534400" cy="1600200"/>
          </a:xfrm>
        </p:spPr>
        <p:txBody>
          <a:bodyPr>
            <a:normAutofit fontScale="90000"/>
          </a:bodyPr>
          <a:lstStyle/>
          <a:p>
            <a:pPr marL="55563" indent="-55563" algn="l" eaLnBrk="1" hangingPunct="1"/>
            <a:r>
              <a:rPr lang="en-US" sz="2000" b="1" smtClean="0"/>
              <a:t/>
            </a:r>
            <a:br>
              <a:rPr lang="en-US" sz="2000" b="1" smtClean="0"/>
            </a:br>
            <a:r>
              <a:rPr lang="en-US" sz="2000" b="1" smtClean="0"/>
              <a:t>1.3 Maksud dan Tujuan Penelitian</a:t>
            </a:r>
            <a:br>
              <a:rPr lang="en-US" sz="2000" b="1" smtClean="0"/>
            </a:br>
            <a:r>
              <a:rPr lang="en-US" sz="2000" b="1" smtClean="0"/>
              <a:t>      Maksud penelitian mengungkapkan arah dan tujuan umum dari    </a:t>
            </a:r>
            <a:br>
              <a:rPr lang="en-US" sz="2000" b="1" smtClean="0"/>
            </a:br>
            <a:r>
              <a:rPr lang="en-US" sz="2000" b="1" smtClean="0"/>
              <a:t>      apa yang akan dicapai melalui kegiatan penelitian atau penelitian </a:t>
            </a:r>
            <a:br>
              <a:rPr lang="en-US" sz="2000" b="1" smtClean="0"/>
            </a:br>
            <a:r>
              <a:rPr lang="en-US" sz="2000" b="1" smtClean="0"/>
              <a:t>      lebih lanjut dari identifikasi/rumusan masalah yang ditetapkan. </a:t>
            </a:r>
            <a:br>
              <a:rPr lang="en-US" sz="2000" b="1" smtClean="0"/>
            </a:br>
            <a:r>
              <a:rPr lang="en-US" sz="2000" smtClean="0"/>
              <a:t/>
            </a:r>
            <a:br>
              <a:rPr lang="en-US" sz="2000" smtClean="0"/>
            </a:br>
            <a:r>
              <a:rPr lang="en-US" sz="2000" smtClean="0"/>
              <a:t/>
            </a:r>
            <a:br>
              <a:rPr lang="en-US" sz="2000" smtClean="0"/>
            </a:br>
            <a:endParaRPr lang="en-US" sz="2000" smtClean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915400" cy="5181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 b="1" smtClean="0"/>
              <a:t>     Sedangkan tujuan peneltian mengetengahkan aspek-aspek kegiatan kerja apa yang akan dilakukan. Indikator-indikator apa yang hendak ditemukan dalam penelitian, yang terutama berkaitan dengan variabel-variabel yang akan diteliti </a:t>
            </a:r>
            <a:br>
              <a:rPr lang="en-US" sz="2000" b="1" smtClean="0"/>
            </a:br>
            <a:r>
              <a:rPr lang="en-US" sz="2000" b="1" smtClean="0"/>
              <a:t/>
            </a:r>
            <a:br>
              <a:rPr lang="en-US" sz="2000" b="1" smtClean="0"/>
            </a:br>
            <a:r>
              <a:rPr lang="en-US" sz="2000" b="1" smtClean="0"/>
              <a:t>Maksud dan Tujuan Penelitian seringkali dianggap sebagai hal yang sama, tetapi sebenarnya terdapat perbedaan antara keduanya.</a:t>
            </a:r>
            <a:br>
              <a:rPr lang="en-US" sz="2000" b="1" smtClean="0"/>
            </a:br>
            <a:endParaRPr lang="en-US" sz="2000" b="1" smtClean="0"/>
          </a:p>
          <a:p>
            <a:pPr algn="just" eaLnBrk="1" hangingPunct="1">
              <a:buFontTx/>
              <a:buNone/>
            </a:pPr>
            <a:r>
              <a:rPr lang="en-US" sz="2000" b="1" smtClean="0"/>
              <a:t>1.4 Manfaat/Kegunaan Penelitian </a:t>
            </a:r>
          </a:p>
          <a:p>
            <a:pPr algn="just" eaLnBrk="1" hangingPunct="1">
              <a:buFontTx/>
              <a:buNone/>
            </a:pPr>
            <a:r>
              <a:rPr lang="en-US" sz="2000" b="1" smtClean="0"/>
              <a:t>      Bagian ini menjelaskan mengenai sampai sejauh mana </a:t>
            </a:r>
          </a:p>
          <a:p>
            <a:pPr algn="just" eaLnBrk="1" hangingPunct="1">
              <a:buFontTx/>
              <a:buNone/>
            </a:pPr>
            <a:r>
              <a:rPr lang="en-US" sz="2000" b="1" smtClean="0"/>
              <a:t>      manfaat/kegunaan penelitian, baik ditinjau dari segi </a:t>
            </a:r>
          </a:p>
          <a:p>
            <a:pPr algn="just" eaLnBrk="1" hangingPunct="1">
              <a:buFontTx/>
              <a:buNone/>
            </a:pPr>
            <a:r>
              <a:rPr lang="en-US" sz="2000" b="1" smtClean="0"/>
              <a:t>      pengembangan ilmu ataupun dikaitkan dengan manfaat praktis </a:t>
            </a:r>
          </a:p>
          <a:p>
            <a:pPr algn="just" eaLnBrk="1" hangingPunct="1">
              <a:buFontTx/>
              <a:buNone/>
            </a:pPr>
            <a:r>
              <a:rPr lang="en-US" sz="2000" b="1" smtClean="0"/>
              <a:t>      atau ekonomis dari hasil penelitian yang dilakukan.</a:t>
            </a:r>
          </a:p>
          <a:p>
            <a:pPr eaLnBrk="1" hangingPunct="1">
              <a:buFontTx/>
              <a:buNone/>
            </a:pPr>
            <a:endParaRPr lang="en-US" sz="2000" b="1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  <p:bldP spid="5837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0"/>
            <a:ext cx="8229600" cy="1524000"/>
          </a:xfrm>
        </p:spPr>
        <p:txBody>
          <a:bodyPr/>
          <a:lstStyle/>
          <a:p>
            <a:pPr eaLnBrk="1" hangingPunct="1"/>
            <a:r>
              <a:rPr lang="en-US" sz="2400" b="1" smtClean="0"/>
              <a:t>BAB II </a:t>
            </a:r>
            <a:br>
              <a:rPr lang="en-US" sz="2400" b="1" smtClean="0"/>
            </a:br>
            <a:r>
              <a:rPr lang="en-US" sz="2400" b="1" smtClean="0"/>
              <a:t>KAJIAN PUSTAKA, KERANGKA PEMIKIRAN DAN HIPOTESIS</a:t>
            </a:r>
            <a:r>
              <a:rPr lang="en-US" sz="2800" b="1" smtClean="0"/>
              <a:t> </a:t>
            </a:r>
            <a:r>
              <a:rPr lang="en-US" sz="3600" b="1" smtClean="0"/>
              <a:t> </a:t>
            </a:r>
            <a:br>
              <a:rPr lang="en-US" sz="3600" b="1" smtClean="0"/>
            </a:br>
            <a:endParaRPr lang="en-US" sz="2400" b="1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676400"/>
            <a:ext cx="8001000" cy="5181600"/>
          </a:xfrm>
        </p:spPr>
        <p:txBody>
          <a:bodyPr/>
          <a:lstStyle/>
          <a:p>
            <a:pPr marL="268288" indent="-268288" algn="l"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US" sz="2400" smtClean="0"/>
              <a:t>Menjelaskan teori-teori yang relevan dengan kegiatan  </a:t>
            </a:r>
          </a:p>
          <a:p>
            <a:pPr marL="268288" indent="-268288" algn="l" eaLnBrk="1" hangingPunct="1">
              <a:lnSpc>
                <a:spcPct val="80000"/>
              </a:lnSpc>
              <a:defRPr/>
            </a:pPr>
            <a:r>
              <a:rPr lang="en-US" sz="2400" smtClean="0"/>
              <a:t>   yang dilakukan atau masalah yang diteliti. </a:t>
            </a:r>
          </a:p>
          <a:p>
            <a:pPr marL="268288" indent="-268288" algn="l" eaLnBrk="1" hangingPunct="1">
              <a:lnSpc>
                <a:spcPct val="80000"/>
              </a:lnSpc>
              <a:defRPr/>
            </a:pPr>
            <a:endParaRPr lang="en-US" sz="2400" smtClean="0"/>
          </a:p>
          <a:p>
            <a:pPr marL="268288" indent="-268288" algn="l"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US" sz="2400" smtClean="0"/>
              <a:t>Dapat pula berisi uraian tentang data sekunder yang diperoleh dari publikasi baku, publikasi ilmiah atau hasil penelitian orang lain (peneliti terdahulu) yang dapat dijadikan pertimbangan dan kaidah-kaidah teoritis serta asumsi-asumsi yang memungkinkan terjadinya penalaran untuk mengkaji kegiatan/observasi/penelitian yang dilakukan atau menjawab masalah yang diteliti.</a:t>
            </a:r>
          </a:p>
          <a:p>
            <a:pPr marL="268288" indent="-268288" algn="l" eaLnBrk="1" hangingPunct="1">
              <a:lnSpc>
                <a:spcPct val="80000"/>
              </a:lnSpc>
              <a:buFontTx/>
              <a:buChar char="•"/>
              <a:defRPr/>
            </a:pPr>
            <a:endParaRPr lang="en-US" sz="2400" smtClean="0"/>
          </a:p>
          <a:p>
            <a:pPr marL="268288" indent="-268288" algn="l"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US" sz="2400" smtClean="0"/>
              <a:t>Pada BAB ini dimungkinkan mengajukan lebih dari satu teori atau data sekunder untuk membahas kegiatan kerja yang diobservasi/diteliti atau permasalahan yang menjadi topik tugas akhir, sepanjang teori-teori atau data sekunder itu berkaitan dan tidak kontradiktif.</a:t>
            </a:r>
          </a:p>
          <a:p>
            <a:pPr marL="268288" indent="-268288" algn="l" eaLnBrk="1" hangingPunct="1">
              <a:lnSpc>
                <a:spcPct val="80000"/>
              </a:lnSpc>
              <a:buFontTx/>
              <a:buChar char="•"/>
              <a:defRPr/>
            </a:pPr>
            <a:endParaRPr lang="en-US" sz="240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sz="4000" smtClean="0"/>
              <a:t>Tatacara mengutip sumber pustaka</a:t>
            </a:r>
            <a:endParaRPr lang="en-GB" sz="4000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d-ID" sz="2400" smtClean="0"/>
              <a:t>Kutipan  dari pustaka yang ditulis oleh dua orang penulis........................ (Fi</a:t>
            </a:r>
            <a:r>
              <a:rPr lang="en-US" sz="2400" smtClean="0"/>
              <a:t>e</a:t>
            </a:r>
            <a:r>
              <a:rPr lang="id-ID" sz="2400" smtClean="0"/>
              <a:t>ser &amp; Fi</a:t>
            </a:r>
            <a:r>
              <a:rPr lang="en-US" sz="2400" smtClean="0"/>
              <a:t>e</a:t>
            </a:r>
            <a:r>
              <a:rPr lang="id-ID" sz="2400" smtClean="0"/>
              <a:t>ser, 2007</a:t>
            </a:r>
            <a:r>
              <a:rPr lang="en-US" sz="2400" smtClean="0"/>
              <a:t>; Fesenden &amp; Fesenden, 2003</a:t>
            </a:r>
            <a:r>
              <a:rPr lang="id-ID" sz="2400" smtClean="0"/>
              <a:t>).</a:t>
            </a:r>
          </a:p>
          <a:p>
            <a:pPr eaLnBrk="1" hangingPunct="1">
              <a:lnSpc>
                <a:spcPct val="90000"/>
              </a:lnSpc>
            </a:pPr>
            <a:endParaRPr lang="id-ID" sz="2400" smtClean="0"/>
          </a:p>
          <a:p>
            <a:pPr eaLnBrk="1" hangingPunct="1">
              <a:lnSpc>
                <a:spcPct val="90000"/>
              </a:lnSpc>
            </a:pPr>
            <a:r>
              <a:rPr lang="id-ID" sz="2400" smtClean="0"/>
              <a:t>Kutipan dari pustaka yang ditulis oleh lebih dari dua orang penulis............. (Brounswich </a:t>
            </a:r>
            <a:r>
              <a:rPr lang="id-ID" sz="2400" i="1" smtClean="0"/>
              <a:t>et al</a:t>
            </a:r>
            <a:r>
              <a:rPr lang="id-ID" sz="2400" smtClean="0"/>
              <a:t>., 2008</a:t>
            </a:r>
            <a:r>
              <a:rPr lang="en-US" sz="2400" smtClean="0"/>
              <a:t>; Wirasurahadimihardja dkk.,2009</a:t>
            </a:r>
            <a:r>
              <a:rPr lang="id-ID" sz="2400" smtClean="0"/>
              <a:t>).</a:t>
            </a:r>
          </a:p>
          <a:p>
            <a:pPr eaLnBrk="1" hangingPunct="1">
              <a:lnSpc>
                <a:spcPct val="90000"/>
              </a:lnSpc>
            </a:pPr>
            <a:endParaRPr lang="id-ID" sz="2400" smtClean="0"/>
          </a:p>
          <a:p>
            <a:pPr eaLnBrk="1" hangingPunct="1">
              <a:lnSpc>
                <a:spcPct val="90000"/>
              </a:lnSpc>
            </a:pPr>
            <a:r>
              <a:rPr lang="id-ID" sz="2400" smtClean="0"/>
              <a:t>Hasil penelitian dari Webster pada tahun 2007 (dalam Mahabrata dkk., 2008), ditemukan bahwa senyawa aktif anti malaria </a:t>
            </a:r>
            <a:r>
              <a:rPr lang="en-US" sz="2400" smtClean="0"/>
              <a:t>yang terdapat </a:t>
            </a:r>
            <a:r>
              <a:rPr lang="id-ID" sz="2400" smtClean="0"/>
              <a:t>dalam kencur adalah golongan triterpen.  </a:t>
            </a:r>
            <a:endParaRPr lang="en-GB" sz="240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301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458200" cy="29718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2800" b="1" smtClean="0"/>
              <a:t/>
            </a:r>
            <a:br>
              <a:rPr lang="en-US" sz="2800" b="1" smtClean="0"/>
            </a:br>
            <a:r>
              <a:rPr lang="id-ID" sz="2000" b="1" smtClean="0"/>
              <a:t>Tatacara penulisan judul gambar: </a:t>
            </a:r>
            <a:br>
              <a:rPr lang="id-ID" sz="2000" b="1" smtClean="0"/>
            </a:br>
            <a:r>
              <a:rPr lang="id-ID" sz="2000" b="1" smtClean="0"/>
              <a:t>- ditulis di bawah gambarnya</a:t>
            </a:r>
            <a:r>
              <a:rPr lang="en-US" sz="2000" b="1" smtClean="0"/>
              <a:t>, jarak dua spasi dari  </a:t>
            </a:r>
            <a:br>
              <a:rPr lang="en-US" sz="2000" b="1" smtClean="0"/>
            </a:br>
            <a:r>
              <a:rPr lang="en-US" sz="2000" b="1" smtClean="0"/>
              <a:t>  gambarnya</a:t>
            </a:r>
            <a:r>
              <a:rPr lang="id-ID" sz="2000" b="1" smtClean="0"/>
              <a:t/>
            </a:r>
            <a:br>
              <a:rPr lang="id-ID" sz="2000" b="1" smtClean="0"/>
            </a:br>
            <a:r>
              <a:rPr lang="id-ID" sz="2000" b="1" smtClean="0"/>
              <a:t>- diketik satu spasi </a:t>
            </a:r>
            <a:br>
              <a:rPr lang="id-ID" sz="2000" b="1" smtClean="0"/>
            </a:br>
            <a:r>
              <a:rPr lang="id-ID" sz="2000" b="1" smtClean="0"/>
              <a:t>- keterangan gambar harus informatif, judul gambar harus  </a:t>
            </a:r>
            <a:br>
              <a:rPr lang="id-ID" sz="2000" b="1" smtClean="0"/>
            </a:br>
            <a:r>
              <a:rPr lang="id-ID" sz="2000" b="1" smtClean="0"/>
              <a:t>  “</a:t>
            </a:r>
            <a:r>
              <a:rPr lang="id-ID" sz="2000" b="1" i="1" smtClean="0"/>
              <a:t>Self Explanatory” (</a:t>
            </a:r>
            <a:r>
              <a:rPr lang="id-ID" sz="2000" b="1" smtClean="0"/>
              <a:t>dapat menerangkan dengan sendirinya </a:t>
            </a:r>
            <a:br>
              <a:rPr lang="id-ID" sz="2000" b="1" smtClean="0"/>
            </a:br>
            <a:r>
              <a:rPr lang="id-ID" sz="2000" b="1" smtClean="0"/>
              <a:t>  apa arti gambar tersebut tanpa harus membaca isi teks </a:t>
            </a:r>
            <a:br>
              <a:rPr lang="id-ID" sz="2000" b="1" smtClean="0"/>
            </a:br>
            <a:r>
              <a:rPr lang="id-ID" sz="2000" b="1" smtClean="0"/>
              <a:t>  keseluruhan. </a:t>
            </a:r>
            <a:br>
              <a:rPr lang="id-ID" sz="2000" b="1" smtClean="0"/>
            </a:br>
            <a:endParaRPr lang="en-GB" sz="2000" b="1" smtClean="0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3352800"/>
            <a:ext cx="8839200" cy="35052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d-ID" sz="2000" b="1" smtClean="0"/>
              <a:t>Tatacara penulisan judul tabel: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d-ID" sz="2000" b="1" smtClean="0"/>
              <a:t>- ditulis di atas tabelnya</a:t>
            </a:r>
            <a:r>
              <a:rPr lang="en-US" sz="2000" b="1" smtClean="0"/>
              <a:t>, jarak dua spasi dari tabelnya</a:t>
            </a:r>
            <a:endParaRPr lang="id-ID" sz="2000" b="1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d-ID" sz="2000" b="1" smtClean="0"/>
              <a:t>- diketik satu spasi</a:t>
            </a:r>
          </a:p>
          <a:p>
            <a:pPr marL="0" indent="0" eaLnBrk="1" hangingPunct="1">
              <a:lnSpc>
                <a:spcPct val="80000"/>
              </a:lnSpc>
              <a:buFontTx/>
              <a:buChar char="-"/>
            </a:pPr>
            <a:r>
              <a:rPr lang="id-ID" sz="2000" b="1" smtClean="0"/>
              <a:t> keterangan tabel harus informatif, judul tabel harus  </a:t>
            </a:r>
            <a:br>
              <a:rPr lang="id-ID" sz="2000" b="1" smtClean="0"/>
            </a:br>
            <a:r>
              <a:rPr lang="id-ID" sz="2000" b="1" smtClean="0"/>
              <a:t>  “</a:t>
            </a:r>
            <a:r>
              <a:rPr lang="id-ID" sz="2000" b="1" i="1" smtClean="0"/>
              <a:t>Self Explanatory” (</a:t>
            </a:r>
            <a:r>
              <a:rPr lang="id-ID" sz="2000" b="1" smtClean="0"/>
              <a:t>dapat menerangkan dengan sendirinya </a:t>
            </a:r>
            <a:br>
              <a:rPr lang="id-ID" sz="2000" b="1" smtClean="0"/>
            </a:br>
            <a:r>
              <a:rPr lang="id-ID" sz="2000" b="1" smtClean="0"/>
              <a:t>  apa arti tabel tersebut tanpa harus membaca isi teks </a:t>
            </a:r>
            <a:br>
              <a:rPr lang="id-ID" sz="2000" b="1" smtClean="0"/>
            </a:br>
            <a:r>
              <a:rPr lang="id-ID" sz="2000" b="1" smtClean="0"/>
              <a:t>  keseluruhan. </a:t>
            </a:r>
            <a:br>
              <a:rPr lang="id-ID" sz="2000" b="1" smtClean="0"/>
            </a:br>
            <a:endParaRPr lang="id-ID" sz="2000" b="1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d-ID" sz="2000" b="1" smtClean="0"/>
              <a:t>Gambar 2.1 artinya, gambar tersebut ada pada BAB II urutan pertama,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id-ID" sz="2000" b="1" smtClean="0"/>
              <a:t>Tabel 2.3 artinya, tabel tersebut berada pada BAB II urutan ke tiga.</a:t>
            </a:r>
            <a:endParaRPr lang="en-GB" sz="2000" b="1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6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6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60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60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60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60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60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60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60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60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60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60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60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60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60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  <p:bldP spid="4608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2800" b="1" smtClean="0"/>
              <a:t>BAB III</a:t>
            </a:r>
            <a:br>
              <a:rPr lang="en-US" sz="2800" b="1" smtClean="0"/>
            </a:br>
            <a:r>
              <a:rPr lang="en-US" sz="2800" b="1" smtClean="0"/>
              <a:t>METODE PENELITIAN</a:t>
            </a:r>
            <a:br>
              <a:rPr lang="en-US" sz="2800" b="1" smtClean="0"/>
            </a:br>
            <a:endParaRPr lang="en-US" sz="240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6868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smtClean="0"/>
              <a:t>3.1    Bahan dan Alat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smtClean="0"/>
              <a:t>3.1.1 Bahan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smtClean="0"/>
              <a:t>     a. Bahan penelitian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smtClean="0"/>
              <a:t>         </a:t>
            </a:r>
            <a:r>
              <a:rPr lang="en-US" sz="2000" smtClean="0"/>
              <a:t>Bahan yang digunakan pada penelitian ini adalah lateks segar </a:t>
            </a:r>
            <a:r>
              <a:rPr lang="en-US" sz="2000" i="1" smtClean="0"/>
              <a:t>Hevea brasiliensis</a:t>
            </a:r>
            <a:r>
              <a:rPr lang="en-US" sz="2000" smtClean="0"/>
              <a:t> klon PR-255, yang diperoleh dari Perkebunan Karet Gunung Hejo Purwakarta.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smtClean="0"/>
              <a:t>      b. Bahan kimia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smtClean="0"/>
              <a:t>          </a:t>
            </a:r>
            <a:r>
              <a:rPr lang="en-US" sz="2000" smtClean="0"/>
              <a:t>Bahan-bahan kimia yang digunakan adalah asam asetat glasial, asam klorida, asam sulfat, dinatrium hidrogen fosfat, kalium klorida, kalsium karbonat, natrium ditionit, O-Toluidin, dan indikator Toshisro.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smtClean="0"/>
              <a:t>3.1.2 Alat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smtClean="0"/>
              <a:t>        </a:t>
            </a:r>
            <a:r>
              <a:rPr lang="en-US" sz="2000" smtClean="0"/>
              <a:t>Peralatan yang digunakan dalam penelitian ini adalah Spektrofotometer UV-Vis, neraca analitis, pH meter, seperangkat alat elektroforesis, seperangkat alat KCKT dengan kolom Nucleosil C-18, alat </a:t>
            </a:r>
            <a:r>
              <a:rPr lang="en-US" sz="2000" i="1" smtClean="0"/>
              <a:t>freeze dryer</a:t>
            </a:r>
            <a:r>
              <a:rPr lang="en-US" sz="2000" smtClean="0"/>
              <a:t>, lampu UV,GC-MS, dan peralatan gelas seperti labu ukur, erlenmeyer, gelas ukur dan lain-lain. </a:t>
            </a:r>
            <a:r>
              <a:rPr lang="en-US" sz="2000" b="1" smtClean="0"/>
              <a:t>  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b="1" smtClean="0"/>
              <a:t>               </a:t>
            </a:r>
            <a:r>
              <a:rPr lang="en-US" sz="2000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b="1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pPr algn="l" eaLnBrk="1" hangingPunct="1"/>
            <a:r>
              <a:rPr lang="en-US" sz="2400" b="1" smtClean="0"/>
              <a:t>3.2   Metode Penelitian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458200" cy="5105400"/>
          </a:xfrm>
        </p:spPr>
        <p:txBody>
          <a:bodyPr/>
          <a:lstStyle/>
          <a:p>
            <a:pPr marL="268288" indent="-268288" eaLnBrk="1" hangingPunct="1">
              <a:lnSpc>
                <a:spcPct val="90000"/>
              </a:lnSpc>
              <a:buFontTx/>
              <a:buNone/>
            </a:pPr>
            <a:r>
              <a:rPr lang="en-US" sz="2400" b="1" smtClean="0"/>
              <a:t>3.2.1 Pengambilan sampel lateks</a:t>
            </a:r>
          </a:p>
          <a:p>
            <a:pPr marL="268288" indent="-268288" algn="just" eaLnBrk="1" hangingPunct="1">
              <a:lnSpc>
                <a:spcPct val="90000"/>
              </a:lnSpc>
              <a:buFontTx/>
              <a:buNone/>
            </a:pPr>
            <a:r>
              <a:rPr lang="en-US" sz="2400" b="1" smtClean="0"/>
              <a:t>        </a:t>
            </a:r>
            <a:r>
              <a:rPr lang="en-US" sz="2000" smtClean="0"/>
              <a:t>Lateks segar </a:t>
            </a:r>
            <a:r>
              <a:rPr lang="en-US" sz="2000" i="1" smtClean="0"/>
              <a:t>Hevea brasiliensis</a:t>
            </a:r>
            <a:r>
              <a:rPr lang="en-US" sz="2000" smtClean="0"/>
              <a:t> disadap dari pohon karet klon</a:t>
            </a:r>
          </a:p>
          <a:p>
            <a:pPr marL="268288" indent="-268288"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PR-255 yang diperoleh dari  Perkebunan Karet Gunung Hejo </a:t>
            </a:r>
          </a:p>
          <a:p>
            <a:pPr marL="268288" indent="-268288" algn="just"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Purwakarta. Lateks hasil penyadapan tersebut ditampung sebanyak 2 L </a:t>
            </a:r>
          </a:p>
          <a:p>
            <a:pPr marL="268288" indent="-268288"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dalam mangkuk yang kering dan bersih. Untuk mencegah terjadinya</a:t>
            </a:r>
          </a:p>
          <a:p>
            <a:pPr marL="268288" indent="-268288" algn="just"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penggumpalan, lateks ditambahkan dengan natrium ditionit sebagai </a:t>
            </a:r>
          </a:p>
          <a:p>
            <a:pPr marL="268288" indent="-268288" algn="just"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pengawet, yang fungsiya adalah untuk menghambat aktivitas enzim</a:t>
            </a:r>
          </a:p>
          <a:p>
            <a:pPr marL="268288" indent="-268288" algn="just"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polifenoloksidase. …………………..      dst.</a:t>
            </a:r>
          </a:p>
          <a:p>
            <a:pPr marL="268288" indent="-268288" algn="just" eaLnBrk="1" hangingPunct="1">
              <a:lnSpc>
                <a:spcPct val="90000"/>
              </a:lnSpc>
              <a:buFontTx/>
              <a:buNone/>
            </a:pPr>
            <a:endParaRPr lang="en-US" sz="2000" smtClean="0"/>
          </a:p>
          <a:p>
            <a:pPr marL="268288" indent="-268288" algn="just" eaLnBrk="1" hangingPunct="1">
              <a:lnSpc>
                <a:spcPct val="90000"/>
              </a:lnSpc>
              <a:buFontTx/>
              <a:buNone/>
            </a:pPr>
            <a:r>
              <a:rPr lang="en-US" sz="2400" b="1" smtClean="0"/>
              <a:t>Kalimat ditulis dalam bentuk kalimat pasif, menurut </a:t>
            </a:r>
          </a:p>
          <a:p>
            <a:pPr marL="268288" indent="-268288" algn="just" eaLnBrk="1" hangingPunct="1">
              <a:lnSpc>
                <a:spcPct val="90000"/>
              </a:lnSpc>
              <a:buFontTx/>
              <a:buNone/>
            </a:pPr>
            <a:r>
              <a:rPr lang="en-US" sz="2400" b="1" smtClean="0"/>
              <a:t>kaidah EYD</a:t>
            </a:r>
            <a:r>
              <a:rPr lang="en-US" sz="2400" smtClean="0"/>
              <a:t> </a:t>
            </a:r>
            <a:endParaRPr lang="id-ID" sz="2400" smtClean="0"/>
          </a:p>
          <a:p>
            <a:pPr marL="268288" indent="-268288" algn="just" eaLnBrk="1" hangingPunct="1">
              <a:lnSpc>
                <a:spcPct val="90000"/>
              </a:lnSpc>
              <a:buFontTx/>
              <a:buNone/>
            </a:pPr>
            <a:endParaRPr lang="id-ID" sz="2400" smtClean="0"/>
          </a:p>
          <a:p>
            <a:pPr marL="268288" indent="-268288" algn="just" eaLnBrk="1" hangingPunct="1">
              <a:lnSpc>
                <a:spcPct val="90000"/>
              </a:lnSpc>
              <a:buFontTx/>
              <a:buNone/>
            </a:pPr>
            <a:r>
              <a:rPr lang="id-ID" sz="2400" smtClean="0"/>
              <a:t>Di akhir BAB III dicantumkan Bagan Alir Penelitian</a:t>
            </a:r>
            <a:endParaRPr lang="en-US" sz="240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1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b="1" smtClean="0"/>
              <a:t>BAB IV</a:t>
            </a:r>
            <a:br>
              <a:rPr lang="en-US" sz="2400" b="1" smtClean="0"/>
            </a:br>
            <a:r>
              <a:rPr lang="en-US" sz="2400" b="1" smtClean="0"/>
              <a:t>HASIL DAN PEMBAHASAN</a:t>
            </a:r>
            <a:br>
              <a:rPr lang="en-US" sz="2400" b="1" smtClean="0"/>
            </a:br>
            <a:endParaRPr lang="en-US" sz="2000" b="1" smtClean="0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47244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sz="2400" smtClean="0"/>
              <a:t>Bab ini memaparkan hasil-hasil penelitian yang diperoleh dengan urutan pemaparan yang selaras dengan yang tercantum pada BAB III Bahan dan Metode</a:t>
            </a:r>
          </a:p>
          <a:p>
            <a:pPr algn="just" eaLnBrk="1" hangingPunct="1">
              <a:lnSpc>
                <a:spcPct val="90000"/>
              </a:lnSpc>
            </a:pPr>
            <a:endParaRPr lang="en-US" sz="2400" smtClean="0"/>
          </a:p>
          <a:p>
            <a:pPr algn="just" eaLnBrk="1" hangingPunct="1">
              <a:lnSpc>
                <a:spcPct val="90000"/>
              </a:lnSpc>
            </a:pPr>
            <a:r>
              <a:rPr lang="en-US" sz="2400" smtClean="0"/>
              <a:t>Pemaparan hasil dapat berupa tabel dan atau gambar/kurva, yang dilengkapi dengan keterangan tabel dan gambar/kurva yang informatif (</a:t>
            </a:r>
            <a:r>
              <a:rPr lang="en-US" sz="2400" i="1" smtClean="0"/>
              <a:t>self explanatory</a:t>
            </a:r>
            <a:r>
              <a:rPr lang="en-US" sz="2400" smtClean="0"/>
              <a:t>).</a:t>
            </a:r>
          </a:p>
          <a:p>
            <a:pPr algn="just" eaLnBrk="1" hangingPunct="1">
              <a:lnSpc>
                <a:spcPct val="90000"/>
              </a:lnSpc>
            </a:pPr>
            <a:endParaRPr lang="en-US" sz="2400" smtClean="0"/>
          </a:p>
          <a:p>
            <a:pPr algn="just" eaLnBrk="1" hangingPunct="1">
              <a:lnSpc>
                <a:spcPct val="90000"/>
              </a:lnSpc>
            </a:pPr>
            <a:r>
              <a:rPr lang="en-US" sz="2400" smtClean="0"/>
              <a:t>Hasil-hasil yang diperoleh tersebut dibahas dengan baik dengan berlandaskan teori terkait dan dapat dibandingkan dengan hasil penelitian orang lain (bila penelitian yang dilakukan merupakan penelitian sejenis/mirip, dengan rujukan yang jelas.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382000" cy="1905000"/>
          </a:xfrm>
        </p:spPr>
        <p:txBody>
          <a:bodyPr/>
          <a:lstStyle/>
          <a:p>
            <a:pPr eaLnBrk="1" hangingPunct="1"/>
            <a:r>
              <a:rPr lang="en-US" sz="2400" b="1" smtClean="0"/>
              <a:t>BAB V</a:t>
            </a:r>
            <a:r>
              <a:rPr lang="en-US" smtClean="0"/>
              <a:t> </a:t>
            </a:r>
            <a:r>
              <a:rPr lang="id-ID" smtClean="0"/>
              <a:t/>
            </a:r>
            <a:br>
              <a:rPr lang="id-ID" smtClean="0"/>
            </a:br>
            <a:r>
              <a:rPr lang="en-US" sz="2400" b="1" smtClean="0"/>
              <a:t>KESIMPULAN DAN SARAN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smtClean="0"/>
              <a:t>5.1 Kesimpulan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      Merupakan kristalisasi hasil interpretasi, resume dari pembahasan atas hasil pengamatan atau analisis yang dilakukan dalam bentuk pernyataan ringkas, dapat berupa narasi atau poin-poin tertentu.</a:t>
            </a:r>
          </a:p>
          <a:p>
            <a:pPr eaLnBrk="1" hangingPunct="1">
              <a:lnSpc>
                <a:spcPct val="90000"/>
              </a:lnSpc>
            </a:pPr>
            <a:endParaRPr lang="en-US" sz="2400" b="1" smtClean="0"/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5.2 Saran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      Saran merupakan tindak lanjut dari kesimpulan, baik untuk perbaikan metode atau hasil analisis ataupun peluang observasi/penelitian lanjutan, aspek operasional, atau rekomendasi. Saran hendaknya bersifat kongkrit, realistik, bernilai praktis dan terarah.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991600" cy="2209800"/>
          </a:xfrm>
        </p:spPr>
        <p:txBody>
          <a:bodyPr/>
          <a:lstStyle/>
          <a:p>
            <a:pPr algn="l" eaLnBrk="1" hangingPunct="1"/>
            <a:r>
              <a:rPr lang="en-US" sz="2400" smtClean="0"/>
              <a:t>Karya tulis ilmiah adalah suatu tulisan yang membahas suatu permasalahan. Pembahasan itu dilakukan berdasarkan penyelidikan, pengamatan, pengumpulan data yang diperoleh melalui suatu penelitian.</a:t>
            </a:r>
            <a:br>
              <a:rPr lang="en-US" sz="2400" smtClean="0"/>
            </a:br>
            <a:r>
              <a:rPr lang="en-US" sz="2000" smtClean="0"/>
              <a:t/>
            </a:r>
            <a:br>
              <a:rPr lang="en-US" sz="2000" smtClean="0"/>
            </a:br>
            <a:endParaRPr lang="en-US" sz="2000" smtClean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67000"/>
            <a:ext cx="9296400" cy="3886200"/>
          </a:xfrm>
        </p:spPr>
        <p:txBody>
          <a:bodyPr/>
          <a:lstStyle/>
          <a:p>
            <a:pPr marL="179388" indent="-1588" eaLnBrk="1" hangingPunct="1">
              <a:buFontTx/>
              <a:buNone/>
            </a:pPr>
            <a:r>
              <a:rPr lang="en-US" sz="2400" smtClean="0"/>
              <a:t>Karya tulis  ilmiah melalui penelitian ini menggunakan metode ilmiah yang sistematis untuk memperoleh jawaban secara ilmiah terhadap permasalahan yang diteliti. </a:t>
            </a:r>
          </a:p>
          <a:p>
            <a:pPr marL="179388" indent="-1588" eaLnBrk="1" hangingPunct="1">
              <a:buFontTx/>
              <a:buNone/>
            </a:pPr>
            <a:endParaRPr lang="en-US" sz="2400" smtClean="0"/>
          </a:p>
          <a:p>
            <a:pPr marL="179388" indent="-1588" eaLnBrk="1" hangingPunct="1">
              <a:buFontTx/>
              <a:buNone/>
            </a:pPr>
            <a:r>
              <a:rPr lang="en-US" sz="2400" smtClean="0"/>
              <a:t>Untuk memperjelas jawaban ilmiah berdasarkan penelitian, penulisan karya tulis ilmiah hanya dapat dilakukan sesudah timbul suatu masalah, yang kemudian dibahas melalui penelitian dan kesimpulan dari penelitian tersebut.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pPr eaLnBrk="1" hangingPunct="1"/>
            <a:r>
              <a:rPr lang="en-US" sz="3200" b="1" smtClean="0"/>
              <a:t>DAFTAR PUSTAKA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8991600" cy="5867400"/>
          </a:xfrm>
        </p:spPr>
        <p:txBody>
          <a:bodyPr/>
          <a:lstStyle/>
          <a:p>
            <a:pPr marL="717550" indent="-450850" defTabSz="365125" eaLnBrk="1" hangingPunct="1">
              <a:buFontTx/>
              <a:buNone/>
            </a:pPr>
            <a:r>
              <a:rPr lang="en-US" sz="2000" b="1" smtClean="0"/>
              <a:t>BUKU</a:t>
            </a:r>
          </a:p>
          <a:p>
            <a:pPr marL="717550" indent="-450850" defTabSz="365125" eaLnBrk="1" hangingPunct="1">
              <a:buFontTx/>
              <a:buNone/>
            </a:pPr>
            <a:r>
              <a:rPr lang="en-US" sz="2000" smtClean="0"/>
              <a:t>Stryer, L. 1995. </a:t>
            </a:r>
            <a:r>
              <a:rPr lang="en-US" sz="2000" i="1" smtClean="0"/>
              <a:t>Biochemistry. </a:t>
            </a:r>
            <a:r>
              <a:rPr lang="en-US" sz="2000" smtClean="0"/>
              <a:t>Fourth Edition. W.H. Freeman and Company. New York.</a:t>
            </a:r>
          </a:p>
          <a:p>
            <a:pPr marL="717550" indent="-450850" defTabSz="365125" eaLnBrk="1" hangingPunct="1">
              <a:buFontTx/>
              <a:buNone/>
            </a:pPr>
            <a:endParaRPr lang="en-US" sz="2000" smtClean="0"/>
          </a:p>
          <a:p>
            <a:pPr marL="717550" indent="-450850" defTabSz="365125" eaLnBrk="1" hangingPunct="1">
              <a:buFontTx/>
              <a:buNone/>
            </a:pPr>
            <a:r>
              <a:rPr lang="en-US" sz="2000" smtClean="0"/>
              <a:t>Hesse, P.R. 1971. </a:t>
            </a:r>
            <a:r>
              <a:rPr lang="en-US" sz="2000" i="1" smtClean="0"/>
              <a:t>A Text Book of Soil Chemical Analysis. </a:t>
            </a:r>
            <a:r>
              <a:rPr lang="en-US" sz="2000" smtClean="0"/>
              <a:t>Third Edition.</a:t>
            </a:r>
          </a:p>
          <a:p>
            <a:pPr marL="717550" indent="-450850" defTabSz="365125" eaLnBrk="1" hangingPunct="1">
              <a:buFontTx/>
              <a:buNone/>
            </a:pPr>
            <a:r>
              <a:rPr lang="en-US" sz="2000" smtClean="0"/>
              <a:t>	John Murray. London. </a:t>
            </a:r>
          </a:p>
          <a:p>
            <a:pPr marL="717550" indent="-450850" defTabSz="365125" eaLnBrk="1" hangingPunct="1">
              <a:buFontTx/>
              <a:buNone/>
            </a:pPr>
            <a:endParaRPr lang="en-US" sz="2000" smtClean="0"/>
          </a:p>
          <a:p>
            <a:pPr marL="717550" indent="-450850" defTabSz="365125" eaLnBrk="1" hangingPunct="1">
              <a:buFontTx/>
              <a:buNone/>
            </a:pPr>
            <a:r>
              <a:rPr lang="en-US" sz="2000" b="1" smtClean="0"/>
              <a:t>MAJALAH/JOURNAL</a:t>
            </a:r>
          </a:p>
          <a:p>
            <a:pPr marL="717550" indent="-450850" algn="just" defTabSz="365125" eaLnBrk="1" hangingPunct="1">
              <a:buFontTx/>
              <a:buNone/>
            </a:pPr>
            <a:r>
              <a:rPr lang="en-US" sz="2000" smtClean="0"/>
              <a:t>Soedjanaatmadja, U.M.S., Hofsteenge, J., Jeronimus-Stratingh, C.M., Bruin, A.P. &amp; Beintema, J.J. 1994. Demonstration by Mass Spectrometry that pseudohevein and hevein have ragged C-terminal sequences. </a:t>
            </a:r>
            <a:r>
              <a:rPr lang="en-US" sz="2000" i="1" smtClean="0"/>
              <a:t>Biochim. Biophys. Acta</a:t>
            </a:r>
            <a:r>
              <a:rPr lang="en-US" sz="2000" smtClean="0"/>
              <a:t>. </a:t>
            </a:r>
            <a:r>
              <a:rPr lang="en-US" sz="2000" b="1" smtClean="0"/>
              <a:t>1209</a:t>
            </a:r>
            <a:r>
              <a:rPr lang="en-US" sz="2000" smtClean="0"/>
              <a:t>, 43-64.</a:t>
            </a:r>
          </a:p>
          <a:p>
            <a:pPr marL="717550" indent="-450850" algn="just" defTabSz="365125" eaLnBrk="1" hangingPunct="1">
              <a:buFontTx/>
              <a:buNone/>
            </a:pPr>
            <a:endParaRPr lang="en-US" sz="2000" smtClean="0"/>
          </a:p>
          <a:p>
            <a:pPr marL="717550" indent="-450850" algn="just" defTabSz="365125" eaLnBrk="1" hangingPunct="1">
              <a:buFontTx/>
              <a:buNone/>
            </a:pPr>
            <a:r>
              <a:rPr lang="en-US" sz="2000" b="1" smtClean="0"/>
              <a:t>TESIS/DESERTASI</a:t>
            </a:r>
          </a:p>
          <a:p>
            <a:pPr marL="717550" indent="-450850" algn="just" defTabSz="365125" eaLnBrk="1" hangingPunct="1">
              <a:buFontTx/>
              <a:buNone/>
            </a:pPr>
            <a:r>
              <a:rPr lang="en-US" sz="2000" smtClean="0"/>
              <a:t>Deka, G.C. 1987. Physical, chemical and pulping characteristic of hybrid salix clones. PhD thesis, Faculty of Forestry. University of Toronto.  </a:t>
            </a:r>
          </a:p>
          <a:p>
            <a:pPr marL="717550" indent="-450850" algn="just" defTabSz="365125" eaLnBrk="1" hangingPunct="1">
              <a:buFontTx/>
              <a:buNone/>
            </a:pPr>
            <a:endParaRPr lang="en-US" sz="2000" smtClean="0"/>
          </a:p>
          <a:p>
            <a:pPr marL="717550" indent="-450850" algn="just" defTabSz="365125" eaLnBrk="1" hangingPunct="1">
              <a:buFontTx/>
              <a:buNone/>
            </a:pPr>
            <a:endParaRPr lang="en-US" sz="2000" smtClean="0"/>
          </a:p>
          <a:p>
            <a:pPr marL="717550" indent="-450850" algn="just" defTabSz="365125" eaLnBrk="1" hangingPunct="1">
              <a:buFontTx/>
              <a:buNone/>
            </a:pPr>
            <a:endParaRPr lang="en-US" sz="2000" smtClean="0"/>
          </a:p>
          <a:p>
            <a:pPr marL="717550" indent="-450850" algn="just" defTabSz="365125" eaLnBrk="1" hangingPunct="1">
              <a:buFontTx/>
              <a:buNone/>
            </a:pPr>
            <a:endParaRPr lang="en-US" sz="200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25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676400"/>
          </a:xfrm>
        </p:spPr>
        <p:txBody>
          <a:bodyPr/>
          <a:lstStyle/>
          <a:p>
            <a:pPr algn="l" eaLnBrk="1" hangingPunct="1"/>
            <a:r>
              <a:rPr lang="en-US" sz="2000" b="1" smtClean="0"/>
              <a:t>TERJEMAHAN</a:t>
            </a:r>
            <a:br>
              <a:rPr lang="en-US" sz="2000" b="1" smtClean="0"/>
            </a:br>
            <a:r>
              <a:rPr lang="en-US" sz="1800" smtClean="0"/>
              <a:t>Lehninger, A.L. 1988. </a:t>
            </a:r>
            <a:r>
              <a:rPr lang="en-US" sz="1800" i="1" smtClean="0"/>
              <a:t>Dasar-dasar Biokimia. </a:t>
            </a:r>
            <a:r>
              <a:rPr lang="en-US" sz="1800" smtClean="0"/>
              <a:t>Diterjemahkan oleh M.  </a:t>
            </a:r>
            <a:br>
              <a:rPr lang="en-US" sz="1800" smtClean="0"/>
            </a:br>
            <a:r>
              <a:rPr lang="en-US" sz="1800" smtClean="0"/>
              <a:t>     Thenawijaya. Erlangga. Jakarta.</a:t>
            </a:r>
            <a:r>
              <a:rPr lang="en-US" sz="1800" b="1" smtClean="0"/>
              <a:t> </a:t>
            </a:r>
            <a:br>
              <a:rPr lang="en-US" sz="1800" b="1" smtClean="0"/>
            </a:br>
            <a:endParaRPr lang="en-US" sz="1800" b="1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smtClean="0"/>
              <a:t>ARTIKEL YANG DIEDIT DALAM BUKU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Lewin, K. 1999. Group decision and social change. In E.E. Macoby and E.L. Hartley  Edition. </a:t>
            </a:r>
            <a:r>
              <a:rPr lang="en-US" sz="1800" i="1" smtClean="0"/>
              <a:t>Reading in Social Phychology. </a:t>
            </a:r>
            <a:r>
              <a:rPr lang="en-US" sz="1800" smtClean="0"/>
              <a:t>Third edition. H.R. Wilson. New York.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b="1" smtClean="0"/>
              <a:t>PROCEEDING DARI SEMINAR (SYMPOSIUM)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Hobson, P.N. 2004. Growth of mixed cultures and their biological control. In Microbial Growth. Proc. 9</a:t>
            </a:r>
            <a:r>
              <a:rPr lang="en-US" sz="1800" baseline="30000" smtClean="0"/>
              <a:t>th</a:t>
            </a:r>
            <a:r>
              <a:rPr lang="en-US" sz="1800" smtClean="0"/>
              <a:t>. Symp. Soc. Gen. Microbiology. P.M. Meadow and S.J. Pirt  Edition. Cambridge University Press. London. pp 43-64.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n-US" sz="1800" smtClean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sz="1800" b="1" smtClean="0"/>
              <a:t>MAKALAH (</a:t>
            </a:r>
            <a:r>
              <a:rPr lang="id-ID" sz="1800" b="1" smtClean="0"/>
              <a:t>YANG DI</a:t>
            </a:r>
            <a:r>
              <a:rPr lang="en-US" sz="1800" b="1" smtClean="0"/>
              <a:t>PRESENTASI</a:t>
            </a:r>
            <a:r>
              <a:rPr lang="id-ID" sz="1800" b="1" smtClean="0"/>
              <a:t>KAN</a:t>
            </a:r>
            <a:r>
              <a:rPr lang="en-US" sz="1800" b="1" smtClean="0"/>
              <a:t>)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Takhasima, M. &amp; Speece, R.E. 1998. Mineral nutrient requirements for high rate methane fermentation of acetate at low SRT. Paper presented at Ann. Water Pollut. Control Fed. Conf. Dallas. 5 October.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n-US" sz="1800" smtClean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sz="1800" b="1" smtClean="0"/>
              <a:t>INTERNET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sz="1800" smtClean="0"/>
              <a:t>Shaw, L. </a:t>
            </a:r>
            <a:r>
              <a:rPr lang="id-ID" sz="1800" smtClean="0"/>
              <a:t>200</a:t>
            </a:r>
            <a:r>
              <a:rPr lang="en-US" sz="1800" smtClean="0"/>
              <a:t>7. A brief natural history of rubber latex allergy. http://immune.com/rubber/nrl.html.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lang="en-US" sz="1200" smtClean="0"/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en-US" sz="1000" b="1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000" b="1" smtClean="0"/>
              <a:t>   </a:t>
            </a:r>
            <a:r>
              <a:rPr lang="en-US" sz="1000" smtClean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3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3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35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355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355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355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4582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Karya tulis ilmiah harus memiliki gagasan ilmiah bahwa dalam tulisan tersebut harus memiliki permasalahan dan pemecahan masalah yang  menggunakan suatu alur pemikiran dalam pemecahan masalah.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Alur pemikiran tersebut tertuang dalam metode penelitian. Metode penelitian ilmiah pada hakikatnya merupakan operasionalisasi dari metode keilmuan.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Dengan kata lain bahwa struktur berpikir yang melatar- belakangi langkah-langkah dalam penelitian ilmiah adalah metode keilmuan.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Bahan yang digunakan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34400" cy="4876800"/>
          </a:xfrm>
        </p:spPr>
        <p:txBody>
          <a:bodyPr/>
          <a:lstStyle/>
          <a:p>
            <a:pPr eaLnBrk="1" hangingPunct="1"/>
            <a:r>
              <a:rPr lang="en-US" b="1" smtClean="0"/>
              <a:t>Kertas HVS 80 gram ukuran A-4 </a:t>
            </a:r>
          </a:p>
          <a:p>
            <a:pPr eaLnBrk="1" hangingPunct="1"/>
            <a:r>
              <a:rPr lang="en-US" b="1" smtClean="0"/>
              <a:t>Sampul luar : Hard Cover</a:t>
            </a:r>
          </a:p>
          <a:p>
            <a:pPr eaLnBrk="1" hangingPunct="1">
              <a:buFontTx/>
              <a:buNone/>
            </a:pPr>
            <a:r>
              <a:rPr lang="en-US" b="1" smtClean="0"/>
              <a:t>   Karton  </a:t>
            </a:r>
            <a:r>
              <a:rPr lang="en-US" b="1" i="1" smtClean="0"/>
              <a:t>Buffalo</a:t>
            </a:r>
            <a:r>
              <a:rPr lang="en-US" b="1" smtClean="0"/>
              <a:t> atau </a:t>
            </a:r>
            <a:r>
              <a:rPr lang="en-US" b="1" i="1" smtClean="0"/>
              <a:t>Linen,</a:t>
            </a:r>
          </a:p>
          <a:p>
            <a:pPr eaLnBrk="1" hangingPunct="1">
              <a:buFontTx/>
              <a:buNone/>
            </a:pPr>
            <a:r>
              <a:rPr lang="en-US" b="1" i="1" smtClean="0"/>
              <a:t>   </a:t>
            </a:r>
            <a:r>
              <a:rPr lang="en-US" b="1" smtClean="0"/>
              <a:t>warna kuning tua</a:t>
            </a:r>
          </a:p>
          <a:p>
            <a:pPr eaLnBrk="1" hangingPunct="1">
              <a:buFontTx/>
              <a:buNone/>
            </a:pPr>
            <a:r>
              <a:rPr lang="en-US" b="1" smtClean="0"/>
              <a:t>   </a:t>
            </a:r>
          </a:p>
          <a:p>
            <a:pPr eaLnBrk="1" hangingPunct="1"/>
            <a:r>
              <a:rPr lang="en-US" b="1" smtClean="0"/>
              <a:t>Tiap Bab diberi pembatas dengan kertas </a:t>
            </a:r>
            <a:r>
              <a:rPr lang="en-US" b="1" i="1" smtClean="0"/>
              <a:t>doorslag</a:t>
            </a:r>
            <a:r>
              <a:rPr lang="en-US" b="1" smtClean="0"/>
              <a:t> warna </a:t>
            </a:r>
            <a:r>
              <a:rPr lang="id-ID" b="1" smtClean="0"/>
              <a:t>sesuai Fak/Jur/tkt pend (aturan)</a:t>
            </a:r>
            <a:r>
              <a:rPr lang="en-US" b="1" smtClean="0"/>
              <a:t> berlambang </a:t>
            </a:r>
            <a:r>
              <a:rPr lang="id-ID" b="1" smtClean="0"/>
              <a:t>Unila</a:t>
            </a:r>
            <a:endParaRPr lang="en-US" b="1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04800"/>
            <a:ext cx="8458200" cy="2362200"/>
          </a:xfrm>
        </p:spPr>
        <p:txBody>
          <a:bodyPr/>
          <a:lstStyle/>
          <a:p>
            <a:pPr algn="l" eaLnBrk="1" hangingPunct="1"/>
            <a:r>
              <a:rPr lang="en-US" sz="4000" b="1" smtClean="0"/>
              <a:t>Layout kertas untuk pengetikan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2590800"/>
            <a:ext cx="8077200" cy="38862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mtClean="0"/>
              <a:t>Pinggir kiri      :    4 cm dari tepi kertas</a:t>
            </a:r>
          </a:p>
          <a:p>
            <a:pPr algn="l" eaLnBrk="1" hangingPunct="1">
              <a:defRPr/>
            </a:pPr>
            <a:r>
              <a:rPr lang="en-US" smtClean="0"/>
              <a:t>Pinggir bawah:    4 cm dari tepi kertas</a:t>
            </a:r>
          </a:p>
          <a:p>
            <a:pPr algn="l" eaLnBrk="1" hangingPunct="1">
              <a:defRPr/>
            </a:pPr>
            <a:r>
              <a:rPr lang="en-US" smtClean="0"/>
              <a:t>Pinggir atas    :    4 cm dari tepi kertas</a:t>
            </a:r>
          </a:p>
          <a:p>
            <a:pPr algn="l" eaLnBrk="1" hangingPunct="1">
              <a:defRPr/>
            </a:pPr>
            <a:r>
              <a:rPr lang="en-US" smtClean="0"/>
              <a:t>Pinggir kanan :    3 cm dari tepi kertas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pPr eaLnBrk="1" hangingPunct="1"/>
            <a:r>
              <a:rPr lang="en-US" smtClean="0"/>
              <a:t>Tatacara Pengetikan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8763000" cy="5562600"/>
          </a:xfrm>
        </p:spPr>
        <p:txBody>
          <a:bodyPr/>
          <a:lstStyle/>
          <a:p>
            <a:pPr eaLnBrk="1" hangingPunct="1"/>
            <a:r>
              <a:rPr lang="en-US" smtClean="0"/>
              <a:t>Pada satu muka (tidak bolak-balik)</a:t>
            </a:r>
          </a:p>
          <a:p>
            <a:pPr eaLnBrk="1" hangingPunct="1"/>
            <a:r>
              <a:rPr lang="en-US" smtClean="0"/>
              <a:t>Jenis huruf: Times New Roman, font 12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b="1" smtClean="0"/>
              <a:t>Spasi</a:t>
            </a:r>
            <a:r>
              <a:rPr lang="en-US" smtClean="0"/>
              <a:t>: </a:t>
            </a:r>
          </a:p>
          <a:p>
            <a:pPr eaLnBrk="1" hangingPunct="1">
              <a:buFontTx/>
              <a:buNone/>
            </a:pPr>
            <a:r>
              <a:rPr lang="en-US" smtClean="0"/>
              <a:t>   </a:t>
            </a:r>
            <a:r>
              <a:rPr lang="en-US" b="1" smtClean="0"/>
              <a:t>Jarak antar baris</a:t>
            </a:r>
            <a:r>
              <a:rPr lang="en-US" smtClean="0"/>
              <a:t>: dua spasi</a:t>
            </a:r>
          </a:p>
          <a:p>
            <a:pPr eaLnBrk="1" hangingPunct="1">
              <a:buFontTx/>
              <a:buNone/>
            </a:pPr>
            <a:r>
              <a:rPr lang="en-US" smtClean="0"/>
              <a:t>   kecuali pada penulisan Abstrak, Judul Tabel, Judul Gambar dan Daftar Pustaka, jarak antar baris ditik satu spasi.</a:t>
            </a:r>
          </a:p>
          <a:p>
            <a:pPr eaLnBrk="1" hangingPunct="1">
              <a:buFontTx/>
              <a:buNone/>
            </a:pPr>
            <a:r>
              <a:rPr lang="en-US" smtClean="0"/>
              <a:t>   Jarak antara penunjuk Bab (</a:t>
            </a:r>
            <a:r>
              <a:rPr lang="en-US" b="1" smtClean="0"/>
              <a:t>BAB I</a:t>
            </a:r>
            <a:r>
              <a:rPr lang="en-US" smtClean="0"/>
              <a:t>) dengan Tajuk (</a:t>
            </a:r>
            <a:r>
              <a:rPr lang="en-US" b="1" smtClean="0"/>
              <a:t>PENDAHULUAN</a:t>
            </a:r>
            <a:r>
              <a:rPr lang="en-US" smtClean="0"/>
              <a:t>):  dua spasi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458200" cy="1905000"/>
          </a:xfrm>
        </p:spPr>
        <p:txBody>
          <a:bodyPr/>
          <a:lstStyle/>
          <a:p>
            <a:pPr algn="l" eaLnBrk="1" hangingPunct="1"/>
            <a:r>
              <a:rPr lang="en-US" sz="3200" smtClean="0"/>
              <a:t>Jarak antara tajuk Bab (Judul Bab) dengan teks pertama yang ditulis; atau antara tajuk Bab dengan tajuk anak Bab: empat spasi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362200"/>
            <a:ext cx="8763000" cy="4267200"/>
          </a:xfrm>
        </p:spPr>
        <p:txBody>
          <a:bodyPr/>
          <a:lstStyle/>
          <a:p>
            <a:pPr marL="50800" indent="-50800" eaLnBrk="1" hangingPunct="1">
              <a:lnSpc>
                <a:spcPct val="80000"/>
              </a:lnSpc>
              <a:buFontTx/>
              <a:buNone/>
              <a:tabLst>
                <a:tab pos="52388" algn="l"/>
              </a:tabLst>
            </a:pPr>
            <a:r>
              <a:rPr lang="en-US" sz="2800" smtClean="0"/>
              <a:t>Jarak antara tajuk anak Bab dengan baris pertama teks adalah dua spasi dan alinea teks diketik menjorok ke dalam lima ketukan </a:t>
            </a:r>
          </a:p>
          <a:p>
            <a:pPr marL="50800" indent="-50800" eaLnBrk="1" hangingPunct="1">
              <a:lnSpc>
                <a:spcPct val="80000"/>
              </a:lnSpc>
              <a:buFontTx/>
              <a:buNone/>
              <a:tabLst>
                <a:tab pos="52388" algn="l"/>
              </a:tabLst>
            </a:pPr>
            <a:endParaRPr lang="en-US" sz="2800" smtClean="0"/>
          </a:p>
          <a:p>
            <a:pPr marL="50800" indent="-50800" eaLnBrk="1" hangingPunct="1">
              <a:lnSpc>
                <a:spcPct val="80000"/>
              </a:lnSpc>
              <a:buFontTx/>
              <a:buNone/>
              <a:tabLst>
                <a:tab pos="52388" algn="l"/>
              </a:tabLst>
            </a:pPr>
            <a:r>
              <a:rPr lang="en-US" sz="2800" smtClean="0"/>
              <a:t>Jarak antara teks dengan Judul Tabel: tiga spasi</a:t>
            </a:r>
          </a:p>
          <a:p>
            <a:pPr marL="50800" indent="-50800" eaLnBrk="1" hangingPunct="1">
              <a:lnSpc>
                <a:spcPct val="80000"/>
              </a:lnSpc>
              <a:buFontTx/>
              <a:buNone/>
              <a:tabLst>
                <a:tab pos="52388" algn="l"/>
              </a:tabLst>
            </a:pPr>
            <a:r>
              <a:rPr lang="en-US" sz="2800" smtClean="0"/>
              <a:t>Jarak  antara judul tabel dengan tabelnya: dua spasi</a:t>
            </a:r>
          </a:p>
          <a:p>
            <a:pPr marL="50800" indent="-50800" eaLnBrk="1" hangingPunct="1">
              <a:lnSpc>
                <a:spcPct val="80000"/>
              </a:lnSpc>
              <a:buFontTx/>
              <a:buNone/>
              <a:tabLst>
                <a:tab pos="52388" algn="l"/>
              </a:tabLst>
            </a:pPr>
            <a:endParaRPr lang="en-US" sz="2800" smtClean="0"/>
          </a:p>
          <a:p>
            <a:pPr marL="50800" indent="-50800" eaLnBrk="1" hangingPunct="1">
              <a:lnSpc>
                <a:spcPct val="80000"/>
              </a:lnSpc>
              <a:buFontTx/>
              <a:buNone/>
              <a:tabLst>
                <a:tab pos="52388" algn="l"/>
              </a:tabLst>
            </a:pPr>
            <a:r>
              <a:rPr lang="en-US" sz="2800" smtClean="0"/>
              <a:t>Jarak antara gambar dengan judul gambar: dua spasi  dan jarak antara judul gambar dengan teks di bawahnya: tiga spasi</a:t>
            </a:r>
          </a:p>
          <a:p>
            <a:pPr marL="50800" indent="-50800" eaLnBrk="1" hangingPunct="1">
              <a:lnSpc>
                <a:spcPct val="80000"/>
              </a:lnSpc>
              <a:buFontTx/>
              <a:buNone/>
              <a:tabLst>
                <a:tab pos="52388" algn="l"/>
              </a:tabLst>
            </a:pPr>
            <a:endParaRPr lang="en-US" sz="2800" smtClean="0"/>
          </a:p>
          <a:p>
            <a:pPr marL="50800" indent="-50800" eaLnBrk="1" hangingPunct="1">
              <a:lnSpc>
                <a:spcPct val="80000"/>
              </a:lnSpc>
              <a:buFontTx/>
              <a:buNone/>
              <a:tabLst>
                <a:tab pos="52388" algn="l"/>
              </a:tabLst>
            </a:pPr>
            <a:endParaRPr lang="en-US" sz="280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d-ID" sz="3200" b="1" smtClean="0"/>
              <a:t>SKIPSI</a:t>
            </a:r>
            <a:endParaRPr lang="en-US" sz="3200" b="1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762000"/>
            <a:ext cx="8915400" cy="6096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800" b="1" dirty="0" smtClean="0"/>
              <a:t>COVER 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b="1" dirty="0" smtClean="0"/>
              <a:t>PENGESAHAN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b="1" dirty="0" smtClean="0"/>
              <a:t>PERNYATAAN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b="1" dirty="0" smtClean="0"/>
              <a:t>ABSTRAK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b="1" i="1" dirty="0" smtClean="0"/>
              <a:t>ABSTRACT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b="1" dirty="0" smtClean="0"/>
              <a:t>KATA PENGANTAR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b="1" dirty="0" smtClean="0"/>
              <a:t>DAFTAR ISI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b="1" dirty="0" smtClean="0"/>
              <a:t>DAFTAR TABEL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b="1" dirty="0" smtClean="0"/>
              <a:t>DAFTAR  GAMBAR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b="1" dirty="0" smtClean="0"/>
              <a:t>DAFTAR </a:t>
            </a:r>
            <a:r>
              <a:rPr lang="en-US" sz="1800" b="1" dirty="0" smtClean="0"/>
              <a:t>LAMPIRAN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endParaRPr lang="en-US" sz="18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1800" b="1" dirty="0" smtClean="0"/>
              <a:t>BAB I    PENDAHULUAN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b="1" dirty="0" smtClean="0"/>
              <a:t>BAB II   KAJIAN </a:t>
            </a:r>
            <a:r>
              <a:rPr lang="en-US" sz="1800" b="1" dirty="0" smtClean="0"/>
              <a:t>PUSTAKA</a:t>
            </a:r>
            <a:endParaRPr lang="en-US" sz="1800" b="1" dirty="0" smtClean="0"/>
          </a:p>
          <a:p>
            <a:pPr eaLnBrk="1" hangingPunct="1">
              <a:lnSpc>
                <a:spcPct val="80000"/>
              </a:lnSpc>
            </a:pPr>
            <a:r>
              <a:rPr lang="en-US" sz="1800" b="1" dirty="0" smtClean="0"/>
              <a:t>BAB III  BAHAN DAN METODE  PENELITIAN 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b="1" dirty="0" smtClean="0"/>
              <a:t>BAB IV  HASIL DAN PEMBAHASAN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b="1" dirty="0" smtClean="0"/>
              <a:t>BAB V   KESIMPULAN DAN SARAN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b="1" dirty="0" smtClean="0"/>
              <a:t>DAFTAR PUSTAKA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b="1" dirty="0" smtClean="0"/>
              <a:t>LAMPIRAN</a:t>
            </a:r>
          </a:p>
          <a:p>
            <a:pPr eaLnBrk="1" hangingPunct="1">
              <a:lnSpc>
                <a:spcPct val="80000"/>
              </a:lnSpc>
            </a:pPr>
            <a:endParaRPr lang="en-US" sz="1800" b="1" dirty="0" smtClean="0"/>
          </a:p>
          <a:p>
            <a:pPr eaLnBrk="1" hangingPunct="1">
              <a:lnSpc>
                <a:spcPct val="80000"/>
              </a:lnSpc>
            </a:pPr>
            <a:endParaRPr lang="en-US" sz="1800" b="1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8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8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89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89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89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89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89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89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89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89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89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891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89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89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891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89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89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891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53400" cy="1371600"/>
          </a:xfrm>
        </p:spPr>
        <p:txBody>
          <a:bodyPr/>
          <a:lstStyle/>
          <a:p>
            <a:pPr eaLnBrk="1" hangingPunct="1"/>
            <a:r>
              <a:rPr lang="en-US" sz="2800" b="1" smtClean="0"/>
              <a:t>ABSTRAK/</a:t>
            </a:r>
            <a:r>
              <a:rPr lang="en-US" sz="2800" b="1" i="1" smtClean="0"/>
              <a:t>ABSTRACT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b="1" smtClean="0"/>
              <a:t>Tersusun dari kira-kira 250-300 kata (Indonesia), 150-200 kata (</a:t>
            </a:r>
            <a:r>
              <a:rPr lang="en-US" sz="2800" b="1" i="1" smtClean="0"/>
              <a:t>English</a:t>
            </a:r>
            <a:r>
              <a:rPr lang="en-US" sz="2800" b="1" smtClean="0"/>
              <a:t> ditik </a:t>
            </a:r>
            <a:r>
              <a:rPr lang="en-US" sz="2800" b="1" i="1" smtClean="0"/>
              <a:t>Italic)</a:t>
            </a:r>
            <a:r>
              <a:rPr lang="en-US" sz="2800" b="1" smtClean="0"/>
              <a:t> </a:t>
            </a:r>
          </a:p>
          <a:p>
            <a:pPr eaLnBrk="1" hangingPunct="1"/>
            <a:endParaRPr lang="en-US" sz="2800" b="1" smtClean="0"/>
          </a:p>
          <a:p>
            <a:pPr eaLnBrk="1" hangingPunct="1"/>
            <a:r>
              <a:rPr lang="en-US" sz="2800" b="1" smtClean="0"/>
              <a:t>Diketik satu spasi tanpa pembagian paragraf.</a:t>
            </a:r>
          </a:p>
          <a:p>
            <a:pPr eaLnBrk="1" hangingPunct="1"/>
            <a:endParaRPr lang="en-US" sz="2800" b="1" smtClean="0"/>
          </a:p>
          <a:p>
            <a:pPr eaLnBrk="1" hangingPunct="1"/>
            <a:r>
              <a:rPr lang="en-US" sz="2800" b="1" smtClean="0"/>
              <a:t>Berisi; pendahuluan/latar belakang (satu-dua kalimat), tujuan penelitian/TA, metodologi, dan hasil/kesimpulan  yang diperoleh.</a:t>
            </a:r>
          </a:p>
          <a:p>
            <a:pPr eaLnBrk="1" hangingPunct="1">
              <a:buFontTx/>
              <a:buNone/>
            </a:pPr>
            <a:r>
              <a:rPr lang="en-US" sz="2800" b="1" smtClean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1623</Words>
  <Application>Microsoft Office PowerPoint</Application>
  <PresentationFormat>On-screen Show (4:3)</PresentationFormat>
  <Paragraphs>197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 METODOLOGI PENELITIAN PENULISAN KARYA  ILMIAH PENELUSURAN PUSTAKA </vt:lpstr>
      <vt:lpstr>Karya tulis ilmiah adalah suatu tulisan yang membahas suatu permasalahan. Pembahasan itu dilakukan berdasarkan penyelidikan, pengamatan, pengumpulan data yang diperoleh melalui suatu penelitian.  </vt:lpstr>
      <vt:lpstr>Slide 3</vt:lpstr>
      <vt:lpstr>Bahan yang digunakan</vt:lpstr>
      <vt:lpstr>Layout kertas untuk pengetikan</vt:lpstr>
      <vt:lpstr>Tatacara Pengetikan</vt:lpstr>
      <vt:lpstr>Jarak antara tajuk Bab (Judul Bab) dengan teks pertama yang ditulis; atau antara tajuk Bab dengan tajuk anak Bab: empat spasi</vt:lpstr>
      <vt:lpstr>SKIPSI</vt:lpstr>
      <vt:lpstr>ABSTRAK/ABSTRACT</vt:lpstr>
      <vt:lpstr>BAB I  PENDAHULUAN </vt:lpstr>
      <vt:lpstr>   3. Bagian mana yang menarik dari permasalahan yang akan diteliti,      mengapa bagian itu menarik untuk diteliti?     4. Apakah secara teknis memungkinkan untuk diteliti?      </vt:lpstr>
      <vt:lpstr> 1.3 Maksud dan Tujuan Penelitian       Maksud penelitian mengungkapkan arah dan tujuan umum dari           apa yang akan dicapai melalui kegiatan penelitian atau penelitian        lebih lanjut dari identifikasi/rumusan masalah yang ditetapkan.    </vt:lpstr>
      <vt:lpstr>BAB II  KAJIAN PUSTAKA, KERANGKA PEMIKIRAN DAN HIPOTESIS   </vt:lpstr>
      <vt:lpstr>Tatacara mengutip sumber pustaka</vt:lpstr>
      <vt:lpstr> Tatacara penulisan judul gambar:  - ditulis di bawah gambarnya, jarak dua spasi dari     gambarnya - diketik satu spasi  - keterangan gambar harus informatif, judul gambar harus     “Self Explanatory” (dapat menerangkan dengan sendirinya    apa arti gambar tersebut tanpa harus membaca isi teks    keseluruhan.  </vt:lpstr>
      <vt:lpstr>BAB III METODE PENELITIAN </vt:lpstr>
      <vt:lpstr>3.2   Metode Penelitian</vt:lpstr>
      <vt:lpstr>BAB IV HASIL DAN PEMBAHASAN </vt:lpstr>
      <vt:lpstr>BAB V  KESIMPULAN DAN SARAN</vt:lpstr>
      <vt:lpstr>DAFTAR PUSTAKA</vt:lpstr>
      <vt:lpstr>TERJEMAHAN Lehninger, A.L. 1988. Dasar-dasar Biokimia. Diterjemahkan oleh M.        Thenawijaya. Erlangga. Jakarta.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METODOLOGI PENELITIAN PENULISAN KARYA  ILMIAH PENELUSURAN PUSTAKA </dc:title>
  <dc:creator>user</dc:creator>
  <cp:lastModifiedBy>user</cp:lastModifiedBy>
  <cp:revision>1</cp:revision>
  <dcterms:created xsi:type="dcterms:W3CDTF">2018-04-20T10:56:46Z</dcterms:created>
  <dcterms:modified xsi:type="dcterms:W3CDTF">2018-04-20T11:15:09Z</dcterms:modified>
</cp:coreProperties>
</file>