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Libre Franklin"/>
      <p:regular r:id="rId15"/>
      <p:bold r:id="rId16"/>
      <p:italic r:id="rId17"/>
      <p:boldItalic r:id="rId18"/>
    </p:embeddedFont>
    <p:embeddedFont>
      <p:font typeface="Montserra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LibreFranklin-regular.fntdata"/><Relationship Id="rId14" Type="http://schemas.openxmlformats.org/officeDocument/2006/relationships/slide" Target="slides/slide9.xml"/><Relationship Id="rId17" Type="http://schemas.openxmlformats.org/officeDocument/2006/relationships/font" Target="fonts/LibreFranklin-italic.fntdata"/><Relationship Id="rId16" Type="http://schemas.openxmlformats.org/officeDocument/2006/relationships/font" Target="fonts/LibreFranklin-bold.fntdata"/><Relationship Id="rId19" Type="http://schemas.openxmlformats.org/officeDocument/2006/relationships/font" Target="fonts/Montserrat-regular.fntdata"/><Relationship Id="rId18" Type="http://schemas.openxmlformats.org/officeDocument/2006/relationships/font" Target="fonts/LibreFranklin-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17" name="Google Shape;17;p2"/>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18" name="Google Shape;18;p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12"/>
          <p:cNvSpPr/>
          <p:nvPr/>
        </p:nvSpPr>
        <p:spPr>
          <a:xfrm>
            <a:off x="0" y="4578350"/>
            <a:ext cx="12188825" cy="227965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2"/>
          <p:cNvSpPr/>
          <p:nvPr>
            <p:ph idx="2" type="pic"/>
          </p:nvPr>
        </p:nvSpPr>
        <p:spPr>
          <a:xfrm>
            <a:off x="15" y="0"/>
            <a:ext cx="12191985" cy="4578350"/>
          </a:xfrm>
          <a:prstGeom prst="rect">
            <a:avLst/>
          </a:prstGeom>
          <a:solidFill>
            <a:srgbClr val="D8D8D8"/>
          </a:solidFill>
          <a:ln>
            <a:noFill/>
          </a:ln>
        </p:spPr>
        <p:txBody>
          <a:bodyPr anchorCtr="0" anchor="t" bIns="45700" lIns="457200" spcFirstLastPara="1" rIns="0" wrap="square" tIns="457200">
            <a:noAutofit/>
          </a:bodyPr>
          <a:lstStyle>
            <a:lvl1pPr lvl="0" marR="0" rtl="0" algn="l">
              <a:lnSpc>
                <a:spcPct val="110000"/>
              </a:lnSpc>
              <a:spcBef>
                <a:spcPts val="1200"/>
              </a:spcBef>
              <a:spcAft>
                <a:spcPts val="0"/>
              </a:spcAft>
              <a:buClr>
                <a:schemeClr val="accent1"/>
              </a:buClr>
              <a:buSzPts val="3200"/>
              <a:buFont typeface="Calibri"/>
              <a:buNone/>
              <a:defRPr b="0" i="0" sz="3200" u="none" cap="none" strike="noStrike">
                <a:solidFill>
                  <a:srgbClr val="3F3F3F"/>
                </a:solidFill>
                <a:latin typeface="Libre Franklin"/>
                <a:ea typeface="Libre Franklin"/>
                <a:cs typeface="Libre Franklin"/>
                <a:sym typeface="Libre Franklin"/>
              </a:defRPr>
            </a:lvl1pPr>
            <a:lvl2pPr lvl="1" marR="0" rtl="0" algn="l">
              <a:lnSpc>
                <a:spcPct val="100000"/>
              </a:lnSpc>
              <a:spcBef>
                <a:spcPts val="200"/>
              </a:spcBef>
              <a:spcAft>
                <a:spcPts val="0"/>
              </a:spcAft>
              <a:buClr>
                <a:srgbClr val="3F3F3F"/>
              </a:buClr>
              <a:buSzPts val="2800"/>
              <a:buFont typeface="Calibri"/>
              <a:buNone/>
              <a:defRPr b="0" i="0" sz="2800" u="none" cap="none" strike="noStrike">
                <a:solidFill>
                  <a:srgbClr val="3F3F3F"/>
                </a:solidFill>
                <a:latin typeface="Libre Franklin"/>
                <a:ea typeface="Libre Franklin"/>
                <a:cs typeface="Libre Franklin"/>
                <a:sym typeface="Libre Franklin"/>
              </a:defRPr>
            </a:lvl2pPr>
            <a:lvl3pPr lvl="2" marR="0" rtl="0" algn="l">
              <a:lnSpc>
                <a:spcPct val="100000"/>
              </a:lnSpc>
              <a:spcBef>
                <a:spcPts val="400"/>
              </a:spcBef>
              <a:spcAft>
                <a:spcPts val="0"/>
              </a:spcAft>
              <a:buClr>
                <a:srgbClr val="3F3F3F"/>
              </a:buClr>
              <a:buSzPts val="2400"/>
              <a:buFont typeface="Calibri"/>
              <a:buNone/>
              <a:defRPr b="0" i="0" sz="2400" u="none" cap="none" strike="noStrike">
                <a:solidFill>
                  <a:srgbClr val="3F3F3F"/>
                </a:solidFill>
                <a:latin typeface="Libre Franklin"/>
                <a:ea typeface="Libre Franklin"/>
                <a:cs typeface="Libre Franklin"/>
                <a:sym typeface="Libre Franklin"/>
              </a:defRPr>
            </a:lvl3pPr>
            <a:lvl4pPr lvl="3"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Libre Franklin"/>
                <a:ea typeface="Libre Franklin"/>
                <a:cs typeface="Libre Franklin"/>
                <a:sym typeface="Libre Franklin"/>
              </a:defRPr>
            </a:lvl4pPr>
            <a:lvl5pPr lvl="4"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Libre Franklin"/>
                <a:ea typeface="Libre Franklin"/>
                <a:cs typeface="Libre Franklin"/>
                <a:sym typeface="Libre Franklin"/>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9pPr>
          </a:lstStyle>
          <a:p/>
        </p:txBody>
      </p:sp>
      <p:sp>
        <p:nvSpPr>
          <p:cNvPr id="88" name="Google Shape;88;p12"/>
          <p:cNvSpPr txBox="1"/>
          <p:nvPr>
            <p:ph type="title"/>
          </p:nvPr>
        </p:nvSpPr>
        <p:spPr>
          <a:xfrm>
            <a:off x="1097279" y="4799362"/>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rgbClr val="FFFFFF"/>
              </a:buClr>
              <a:buSzPts val="3600"/>
              <a:buFont typeface="Bookman Old Style"/>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10000"/>
              </a:lnSpc>
              <a:spcBef>
                <a:spcPts val="0"/>
              </a:spcBef>
              <a:spcAft>
                <a:spcPts val="0"/>
              </a:spcAft>
              <a:buSzPts val="1800"/>
              <a:buNone/>
              <a:defRPr sz="1800">
                <a:solidFill>
                  <a:srgbClr val="FFFFFF"/>
                </a:solidFill>
              </a:defRPr>
            </a:lvl1pPr>
            <a:lvl2pPr indent="-228600" lvl="1" marL="914400" algn="l">
              <a:lnSpc>
                <a:spcPct val="100000"/>
              </a:lnSpc>
              <a:spcBef>
                <a:spcPts val="6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90" name="Google Shape;90;p1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 name="Google Shape;32;p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5" name="Shape 35"/>
        <p:cNvGrpSpPr/>
        <p:nvPr/>
      </p:nvGrpSpPr>
      <p:grpSpPr>
        <a:xfrm>
          <a:off x="0" y="0"/>
          <a:ext cx="0" cy="0"/>
          <a:chOff x="0" y="0"/>
          <a:chExt cx="0" cy="0"/>
        </a:xfrm>
      </p:grpSpPr>
      <p:sp>
        <p:nvSpPr>
          <p:cNvPr id="36" name="Google Shape;36;p5"/>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39" name="Google Shape;39;p5"/>
          <p:cNvCxnSpPr/>
          <p:nvPr/>
        </p:nvCxnSpPr>
        <p:spPr>
          <a:xfrm>
            <a:off x="1207658"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40" name="Google Shape;40;p5"/>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3" name="Shape 43"/>
        <p:cNvGrpSpPr/>
        <p:nvPr/>
      </p:nvGrpSpPr>
      <p:grpSpPr>
        <a:xfrm>
          <a:off x="0" y="0"/>
          <a:ext cx="0" cy="0"/>
          <a:chOff x="0" y="0"/>
          <a:chExt cx="0" cy="0"/>
        </a:xfrm>
      </p:grpSpPr>
      <p:sp>
        <p:nvSpPr>
          <p:cNvPr id="44" name="Google Shape;44;p6"/>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Bookman Old Style"/>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indent="-228600" lvl="1" marL="914400" algn="l">
              <a:lnSpc>
                <a:spcPct val="100000"/>
              </a:lnSpc>
              <a:spcBef>
                <a:spcPts val="200"/>
              </a:spcBef>
              <a:spcAft>
                <a:spcPts val="0"/>
              </a:spcAft>
              <a:buClr>
                <a:srgbClr val="888888"/>
              </a:buClr>
              <a:buSzPts val="1800"/>
              <a:buNone/>
              <a:defRPr sz="1800">
                <a:solidFill>
                  <a:srgbClr val="888888"/>
                </a:solidFill>
              </a:defRPr>
            </a:lvl2pPr>
            <a:lvl3pPr indent="-228600" lvl="2" marL="1371600" algn="l">
              <a:lnSpc>
                <a:spcPct val="100000"/>
              </a:lnSpc>
              <a:spcBef>
                <a:spcPts val="400"/>
              </a:spcBef>
              <a:spcAft>
                <a:spcPts val="0"/>
              </a:spcAft>
              <a:buClr>
                <a:srgbClr val="888888"/>
              </a:buClr>
              <a:buSzPts val="1600"/>
              <a:buNone/>
              <a:defRPr sz="1600">
                <a:solidFill>
                  <a:srgbClr val="888888"/>
                </a:solidFill>
              </a:defRPr>
            </a:lvl3pPr>
            <a:lvl4pPr indent="-228600" lvl="3" marL="1828800" algn="l">
              <a:lnSpc>
                <a:spcPct val="100000"/>
              </a:lnSpc>
              <a:spcBef>
                <a:spcPts val="400"/>
              </a:spcBef>
              <a:spcAft>
                <a:spcPts val="0"/>
              </a:spcAft>
              <a:buClr>
                <a:srgbClr val="888888"/>
              </a:buClr>
              <a:buSzPts val="1400"/>
              <a:buNone/>
              <a:defRPr sz="1400">
                <a:solidFill>
                  <a:srgbClr val="888888"/>
                </a:solidFill>
              </a:defRPr>
            </a:lvl4pPr>
            <a:lvl5pPr indent="-228600" lvl="4" marL="2286000" algn="l">
              <a:lnSpc>
                <a:spcPct val="10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47" name="Google Shape;47;p6"/>
          <p:cNvCxnSpPr/>
          <p:nvPr/>
        </p:nvCxnSpPr>
        <p:spPr>
          <a:xfrm>
            <a:off x="1207658"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48" name="Google Shape;48;p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4" name="Google Shape;54;p7"/>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7"/>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1" name="Google Shape;61;p8"/>
          <p:cNvSpPr txBox="1"/>
          <p:nvPr>
            <p:ph idx="2" type="body"/>
          </p:nvPr>
        </p:nvSpPr>
        <p:spPr>
          <a:xfrm>
            <a:off x="1097280" y="2958274"/>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8"/>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3" name="Google Shape;63;p8"/>
          <p:cNvSpPr txBox="1"/>
          <p:nvPr>
            <p:ph idx="4" type="body"/>
          </p:nvPr>
        </p:nvSpPr>
        <p:spPr>
          <a:xfrm>
            <a:off x="6515944" y="2958273"/>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8"/>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2" name="Shape 72"/>
        <p:cNvGrpSpPr/>
        <p:nvPr/>
      </p:nvGrpSpPr>
      <p:grpSpPr>
        <a:xfrm>
          <a:off x="0" y="0"/>
          <a:ext cx="0" cy="0"/>
          <a:chOff x="0" y="0"/>
          <a:chExt cx="0" cy="0"/>
        </a:xfrm>
      </p:grpSpPr>
      <p:sp>
        <p:nvSpPr>
          <p:cNvPr id="73" name="Google Shape;73;p10"/>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7" name="Shape 77"/>
        <p:cNvGrpSpPr/>
        <p:nvPr/>
      </p:nvGrpSpPr>
      <p:grpSpPr>
        <a:xfrm>
          <a:off x="0" y="0"/>
          <a:ext cx="0" cy="0"/>
          <a:chOff x="0" y="0"/>
          <a:chExt cx="0" cy="0"/>
        </a:xfrm>
      </p:grpSpPr>
      <p:sp>
        <p:nvSpPr>
          <p:cNvPr id="78" name="Google Shape;78;p11"/>
          <p:cNvSpPr/>
          <p:nvPr/>
        </p:nvSpPr>
        <p:spPr>
          <a:xfrm>
            <a:off x="16" y="0"/>
            <a:ext cx="4654296"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ph type="title"/>
          </p:nvPr>
        </p:nvSpPr>
        <p:spPr>
          <a:xfrm>
            <a:off x="643466" y="786383"/>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Bookman Old Style"/>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txBox="1"/>
          <p:nvPr>
            <p:ph idx="1" type="body"/>
          </p:nvPr>
        </p:nvSpPr>
        <p:spPr>
          <a:xfrm>
            <a:off x="5458984" y="812799"/>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11"/>
          <p:cNvSpPr txBox="1"/>
          <p:nvPr>
            <p:ph idx="2" type="body"/>
          </p:nvPr>
        </p:nvSpPr>
        <p:spPr>
          <a:xfrm>
            <a:off x="643465" y="3043050"/>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00000"/>
              </a:lnSpc>
              <a:spcBef>
                <a:spcPts val="2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2" name="Google Shape;82;p11"/>
          <p:cNvSpPr txBox="1"/>
          <p:nvPr>
            <p:ph idx="10" type="dt"/>
          </p:nvPr>
        </p:nvSpPr>
        <p:spPr>
          <a:xfrm>
            <a:off x="643464" y="6446520"/>
            <a:ext cx="351756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5458983" y="6446520"/>
            <a:ext cx="533401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800" u="none" cap="none" strike="noStrike">
                <a:solidFill>
                  <a:schemeClr val="dk2"/>
                </a:solidFill>
                <a:latin typeface="Libre Franklin"/>
                <a:ea typeface="Libre Franklin"/>
                <a:cs typeface="Libre Franklin"/>
                <a:sym typeface="Libre Franklin"/>
              </a:defRPr>
            </a:lvl1pPr>
            <a:lvl2pPr indent="0" lvl="1" marL="0" algn="l">
              <a:spcBef>
                <a:spcPts val="0"/>
              </a:spcBef>
              <a:buNone/>
              <a:defRPr b="0" i="0" sz="800" u="none" cap="none" strike="noStrike">
                <a:solidFill>
                  <a:schemeClr val="dk2"/>
                </a:solidFill>
                <a:latin typeface="Libre Franklin"/>
                <a:ea typeface="Libre Franklin"/>
                <a:cs typeface="Libre Franklin"/>
                <a:sym typeface="Libre Franklin"/>
              </a:defRPr>
            </a:lvl2pPr>
            <a:lvl3pPr indent="0" lvl="2" marL="0" algn="l">
              <a:spcBef>
                <a:spcPts val="0"/>
              </a:spcBef>
              <a:buNone/>
              <a:defRPr b="0" i="0" sz="800" u="none" cap="none" strike="noStrike">
                <a:solidFill>
                  <a:schemeClr val="dk2"/>
                </a:solidFill>
                <a:latin typeface="Libre Franklin"/>
                <a:ea typeface="Libre Franklin"/>
                <a:cs typeface="Libre Franklin"/>
                <a:sym typeface="Libre Franklin"/>
              </a:defRPr>
            </a:lvl3pPr>
            <a:lvl4pPr indent="0" lvl="3" marL="0" algn="l">
              <a:spcBef>
                <a:spcPts val="0"/>
              </a:spcBef>
              <a:buNone/>
              <a:defRPr b="0" i="0" sz="800" u="none" cap="none" strike="noStrike">
                <a:solidFill>
                  <a:schemeClr val="dk2"/>
                </a:solidFill>
                <a:latin typeface="Libre Franklin"/>
                <a:ea typeface="Libre Franklin"/>
                <a:cs typeface="Libre Franklin"/>
                <a:sym typeface="Libre Franklin"/>
              </a:defRPr>
            </a:lvl4pPr>
            <a:lvl5pPr indent="0" lvl="4" marL="0" algn="l">
              <a:spcBef>
                <a:spcPts val="0"/>
              </a:spcBef>
              <a:buNone/>
              <a:defRPr b="0" i="0" sz="800" u="none" cap="none" strike="noStrike">
                <a:solidFill>
                  <a:schemeClr val="dk2"/>
                </a:solidFill>
                <a:latin typeface="Libre Franklin"/>
                <a:ea typeface="Libre Franklin"/>
                <a:cs typeface="Libre Franklin"/>
                <a:sym typeface="Libre Franklin"/>
              </a:defRPr>
            </a:lvl5pPr>
            <a:lvl6pPr indent="0" lvl="5" marL="0" algn="l">
              <a:spcBef>
                <a:spcPts val="0"/>
              </a:spcBef>
              <a:buNone/>
              <a:defRPr b="0" i="0" sz="800" u="none" cap="none" strike="noStrike">
                <a:solidFill>
                  <a:schemeClr val="dk2"/>
                </a:solidFill>
                <a:latin typeface="Libre Franklin"/>
                <a:ea typeface="Libre Franklin"/>
                <a:cs typeface="Libre Franklin"/>
                <a:sym typeface="Libre Franklin"/>
              </a:defRPr>
            </a:lvl6pPr>
            <a:lvl7pPr indent="0" lvl="6" marL="0" algn="l">
              <a:spcBef>
                <a:spcPts val="0"/>
              </a:spcBef>
              <a:buNone/>
              <a:defRPr b="0" i="0" sz="800" u="none" cap="none" strike="noStrike">
                <a:solidFill>
                  <a:schemeClr val="dk2"/>
                </a:solidFill>
                <a:latin typeface="Libre Franklin"/>
                <a:ea typeface="Libre Franklin"/>
                <a:cs typeface="Libre Franklin"/>
                <a:sym typeface="Libre Franklin"/>
              </a:defRPr>
            </a:lvl7pPr>
            <a:lvl8pPr indent="0" lvl="7" marL="0" algn="l">
              <a:spcBef>
                <a:spcPts val="0"/>
              </a:spcBef>
              <a:buNone/>
              <a:defRPr b="0" i="0" sz="800" u="none" cap="none" strike="noStrike">
                <a:solidFill>
                  <a:schemeClr val="dk2"/>
                </a:solidFill>
                <a:latin typeface="Libre Franklin"/>
                <a:ea typeface="Libre Franklin"/>
                <a:cs typeface="Libre Franklin"/>
                <a:sym typeface="Libre Franklin"/>
              </a:defRPr>
            </a:lvl8pPr>
            <a:lvl9pPr indent="0" lvl="8" marL="0" algn="l">
              <a:spcBef>
                <a:spcPts val="0"/>
              </a:spcBef>
              <a:buNone/>
              <a:defRPr b="0" i="0" sz="800" u="none" cap="none" strike="noStrike">
                <a:solidFill>
                  <a:schemeClr val="dk2"/>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0"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FEFEFE"/>
              </a:buClr>
              <a:buSzPts val="4700"/>
              <a:buFont typeface="Bookman Old Style"/>
              <a:buNone/>
              <a:defRPr b="0" i="0" sz="4700" u="none" cap="none" strike="noStrik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9250" lvl="0" marL="457200" marR="0" rtl="0" algn="l">
              <a:lnSpc>
                <a:spcPct val="110000"/>
              </a:lnSpc>
              <a:spcBef>
                <a:spcPts val="1200"/>
              </a:spcBef>
              <a:spcAft>
                <a:spcPts val="0"/>
              </a:spcAft>
              <a:buClr>
                <a:schemeClr val="accent1"/>
              </a:buClr>
              <a:buSzPts val="1900"/>
              <a:buFont typeface="Calibri"/>
              <a:buChar char=" "/>
              <a:defRPr b="0" i="0" sz="1900" u="none" cap="none" strike="noStrike">
                <a:solidFill>
                  <a:srgbClr val="FEFEFE"/>
                </a:solidFill>
                <a:latin typeface="Libre Franklin"/>
                <a:ea typeface="Libre Franklin"/>
                <a:cs typeface="Libre Franklin"/>
                <a:sym typeface="Libre Franklin"/>
              </a:defRPr>
            </a:lvl1pPr>
            <a:lvl2pPr indent="-336550" lvl="1" marL="914400" marR="0" rtl="0" algn="l">
              <a:lnSpc>
                <a:spcPct val="100000"/>
              </a:lnSpc>
              <a:spcBef>
                <a:spcPts val="200"/>
              </a:spcBef>
              <a:spcAft>
                <a:spcPts val="0"/>
              </a:spcAft>
              <a:buClr>
                <a:srgbClr val="FEFEFE"/>
              </a:buClr>
              <a:buSzPts val="1700"/>
              <a:buFont typeface="Calibri"/>
              <a:buChar char="◦"/>
              <a:defRPr b="0" i="0" sz="1700" u="none" cap="none" strike="noStrike">
                <a:solidFill>
                  <a:srgbClr val="FEFEFE"/>
                </a:solidFill>
                <a:latin typeface="Libre Franklin"/>
                <a:ea typeface="Libre Franklin"/>
                <a:cs typeface="Libre Franklin"/>
                <a:sym typeface="Libre Franklin"/>
              </a:defRPr>
            </a:lvl2pPr>
            <a:lvl3pPr indent="-311150" lvl="2" marL="1371600" marR="0" rtl="0" algn="l">
              <a:lnSpc>
                <a:spcPct val="100000"/>
              </a:lnSpc>
              <a:spcBef>
                <a:spcPts val="400"/>
              </a:spcBef>
              <a:spcAft>
                <a:spcPts val="0"/>
              </a:spcAft>
              <a:buClr>
                <a:srgbClr val="FEFEFE"/>
              </a:buClr>
              <a:buSzPts val="1300"/>
              <a:buFont typeface="Calibri"/>
              <a:buChar char="◦"/>
              <a:defRPr b="0" i="0" sz="1300" u="none" cap="none" strike="noStrike">
                <a:solidFill>
                  <a:srgbClr val="FEFEFE"/>
                </a:solidFill>
                <a:latin typeface="Libre Franklin"/>
                <a:ea typeface="Libre Franklin"/>
                <a:cs typeface="Libre Franklin"/>
                <a:sym typeface="Libre Franklin"/>
              </a:defRPr>
            </a:lvl3pPr>
            <a:lvl4pPr indent="-311150" lvl="3" marL="1828800" marR="0" rtl="0" algn="l">
              <a:lnSpc>
                <a:spcPct val="100000"/>
              </a:lnSpc>
              <a:spcBef>
                <a:spcPts val="400"/>
              </a:spcBef>
              <a:spcAft>
                <a:spcPts val="0"/>
              </a:spcAft>
              <a:buClr>
                <a:srgbClr val="FEFEFE"/>
              </a:buClr>
              <a:buSzPts val="1300"/>
              <a:buFont typeface="Calibri"/>
              <a:buChar char="◦"/>
              <a:defRPr b="0" i="0" sz="1300" u="none" cap="none" strike="noStrike">
                <a:solidFill>
                  <a:srgbClr val="FEFEFE"/>
                </a:solidFill>
                <a:latin typeface="Libre Franklin"/>
                <a:ea typeface="Libre Franklin"/>
                <a:cs typeface="Libre Franklin"/>
                <a:sym typeface="Libre Franklin"/>
              </a:defRPr>
            </a:lvl4pPr>
            <a:lvl5pPr indent="-311150" lvl="4" marL="2286000" marR="0" rtl="0" algn="l">
              <a:lnSpc>
                <a:spcPct val="100000"/>
              </a:lnSpc>
              <a:spcBef>
                <a:spcPts val="400"/>
              </a:spcBef>
              <a:spcAft>
                <a:spcPts val="0"/>
              </a:spcAft>
              <a:buClr>
                <a:srgbClr val="FEFEFE"/>
              </a:buClr>
              <a:buSzPts val="1300"/>
              <a:buFont typeface="Calibri"/>
              <a:buChar char="◦"/>
              <a:defRPr b="0" i="0" sz="1300" u="none" cap="none" strike="noStrike">
                <a:solidFill>
                  <a:srgbClr val="FEFEFE"/>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FEFEFE"/>
                </a:solidFill>
                <a:latin typeface="Libre Franklin"/>
                <a:ea typeface="Libre Franklin"/>
                <a:cs typeface="Libre Franklin"/>
                <a:sym typeface="Libre Franklin"/>
              </a:defRPr>
            </a:lvl9pPr>
          </a:lstStyle>
          <a:p/>
        </p:txBody>
      </p:sp>
      <p:sp>
        <p:nvSpPr>
          <p:cNvPr id="9" name="Google Shape;9;p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0" name="Google Shape;10;p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1" name="Google Shape;11;p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800" u="none" cap="none" strike="noStrike">
                <a:solidFill>
                  <a:srgbClr val="FFFFFF"/>
                </a:solidFill>
                <a:latin typeface="Libre Franklin"/>
                <a:ea typeface="Libre Franklin"/>
                <a:cs typeface="Libre Franklin"/>
                <a:sym typeface="Libre Franklin"/>
              </a:defRPr>
            </a:lvl1pPr>
            <a:lvl2pPr indent="0" lvl="1" marL="0" marR="0" rtl="0" algn="l">
              <a:spcBef>
                <a:spcPts val="0"/>
              </a:spcBef>
              <a:buNone/>
              <a:defRPr b="0" i="0" sz="800" u="none" cap="none" strike="noStrike">
                <a:solidFill>
                  <a:srgbClr val="FFFFFF"/>
                </a:solidFill>
                <a:latin typeface="Libre Franklin"/>
                <a:ea typeface="Libre Franklin"/>
                <a:cs typeface="Libre Franklin"/>
                <a:sym typeface="Libre Franklin"/>
              </a:defRPr>
            </a:lvl2pPr>
            <a:lvl3pPr indent="0" lvl="2" marL="0" marR="0" rtl="0" algn="l">
              <a:spcBef>
                <a:spcPts val="0"/>
              </a:spcBef>
              <a:buNone/>
              <a:defRPr b="0" i="0" sz="800" u="none" cap="none" strike="noStrike">
                <a:solidFill>
                  <a:srgbClr val="FFFFFF"/>
                </a:solidFill>
                <a:latin typeface="Libre Franklin"/>
                <a:ea typeface="Libre Franklin"/>
                <a:cs typeface="Libre Franklin"/>
                <a:sym typeface="Libre Franklin"/>
              </a:defRPr>
            </a:lvl3pPr>
            <a:lvl4pPr indent="0" lvl="3" marL="0" marR="0" rtl="0" algn="l">
              <a:spcBef>
                <a:spcPts val="0"/>
              </a:spcBef>
              <a:buNone/>
              <a:defRPr b="0" i="0" sz="800" u="none" cap="none" strike="noStrike">
                <a:solidFill>
                  <a:srgbClr val="FFFFFF"/>
                </a:solidFill>
                <a:latin typeface="Libre Franklin"/>
                <a:ea typeface="Libre Franklin"/>
                <a:cs typeface="Libre Franklin"/>
                <a:sym typeface="Libre Franklin"/>
              </a:defRPr>
            </a:lvl4pPr>
            <a:lvl5pPr indent="0" lvl="4" marL="0" marR="0" rtl="0" algn="l">
              <a:spcBef>
                <a:spcPts val="0"/>
              </a:spcBef>
              <a:buNone/>
              <a:defRPr b="0" i="0" sz="800" u="none" cap="none" strike="noStrike">
                <a:solidFill>
                  <a:srgbClr val="FFFFFF"/>
                </a:solidFill>
                <a:latin typeface="Libre Franklin"/>
                <a:ea typeface="Libre Franklin"/>
                <a:cs typeface="Libre Franklin"/>
                <a:sym typeface="Libre Franklin"/>
              </a:defRPr>
            </a:lvl5pPr>
            <a:lvl6pPr indent="0" lvl="5" marL="0" marR="0" rtl="0" algn="l">
              <a:spcBef>
                <a:spcPts val="0"/>
              </a:spcBef>
              <a:buNone/>
              <a:defRPr b="0" i="0" sz="800" u="none" cap="none" strike="noStrike">
                <a:solidFill>
                  <a:srgbClr val="FFFFFF"/>
                </a:solidFill>
                <a:latin typeface="Libre Franklin"/>
                <a:ea typeface="Libre Franklin"/>
                <a:cs typeface="Libre Franklin"/>
                <a:sym typeface="Libre Franklin"/>
              </a:defRPr>
            </a:lvl6pPr>
            <a:lvl7pPr indent="0" lvl="6" marL="0" marR="0" rtl="0" algn="l">
              <a:spcBef>
                <a:spcPts val="0"/>
              </a:spcBef>
              <a:buNone/>
              <a:defRPr b="0" i="0" sz="800" u="none" cap="none" strike="noStrike">
                <a:solidFill>
                  <a:srgbClr val="FFFFFF"/>
                </a:solidFill>
                <a:latin typeface="Libre Franklin"/>
                <a:ea typeface="Libre Franklin"/>
                <a:cs typeface="Libre Franklin"/>
                <a:sym typeface="Libre Franklin"/>
              </a:defRPr>
            </a:lvl7pPr>
            <a:lvl8pPr indent="0" lvl="7" marL="0" marR="0" rtl="0" algn="l">
              <a:spcBef>
                <a:spcPts val="0"/>
              </a:spcBef>
              <a:buNone/>
              <a:defRPr b="0" i="0" sz="800" u="none" cap="none" strike="noStrike">
                <a:solidFill>
                  <a:srgbClr val="FFFFFF"/>
                </a:solidFill>
                <a:latin typeface="Libre Franklin"/>
                <a:ea typeface="Libre Franklin"/>
                <a:cs typeface="Libre Franklin"/>
                <a:sym typeface="Libre Franklin"/>
              </a:defRPr>
            </a:lvl8pPr>
            <a:lvl9pPr indent="0" lvl="8" marL="0" marR="0" rtl="0" algn="l">
              <a:spcBef>
                <a:spcPts val="0"/>
              </a:spcBef>
              <a:buNone/>
              <a:defRPr b="0" i="0" sz="800" u="none" cap="none" strike="noStrike">
                <a:solidFill>
                  <a:srgbClr val="FFFFFF"/>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cap="flat" cmpd="sng" w="12700">
            <a:solidFill>
              <a:srgbClr val="FEFEF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3"/>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700"/>
              <a:buFont typeface="Bookman Old Style"/>
              <a:buNone/>
              <a:defRPr b="0" i="0" sz="4700" u="none" cap="none" strike="noStrik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9250" lvl="0" marL="457200" marR="0" rtl="0" algn="l">
              <a:lnSpc>
                <a:spcPct val="110000"/>
              </a:lnSpc>
              <a:spcBef>
                <a:spcPts val="1200"/>
              </a:spcBef>
              <a:spcAft>
                <a:spcPts val="0"/>
              </a:spcAft>
              <a:buClr>
                <a:schemeClr val="accent1"/>
              </a:buClr>
              <a:buSzPts val="1900"/>
              <a:buFont typeface="Calibri"/>
              <a:buChar char=" "/>
              <a:defRPr b="0" i="0" sz="1900" u="none" cap="none" strike="noStrike">
                <a:solidFill>
                  <a:srgbClr val="3F3F3F"/>
                </a:solidFill>
                <a:latin typeface="Libre Franklin"/>
                <a:ea typeface="Libre Franklin"/>
                <a:cs typeface="Libre Franklin"/>
                <a:sym typeface="Libre Franklin"/>
              </a:defRPr>
            </a:lvl1pPr>
            <a:lvl2pPr indent="-336550" lvl="1" marL="914400" marR="0" rtl="0" algn="l">
              <a:lnSpc>
                <a:spcPct val="100000"/>
              </a:lnSpc>
              <a:spcBef>
                <a:spcPts val="200"/>
              </a:spcBef>
              <a:spcAft>
                <a:spcPts val="0"/>
              </a:spcAft>
              <a:buClr>
                <a:srgbClr val="3F3F3F"/>
              </a:buClr>
              <a:buSzPts val="1700"/>
              <a:buFont typeface="Calibri"/>
              <a:buChar char="◦"/>
              <a:defRPr b="0" i="0" sz="1700" u="none" cap="none" strike="noStrike">
                <a:solidFill>
                  <a:srgbClr val="3F3F3F"/>
                </a:solidFill>
                <a:latin typeface="Libre Franklin"/>
                <a:ea typeface="Libre Franklin"/>
                <a:cs typeface="Libre Franklin"/>
                <a:sym typeface="Libre Franklin"/>
              </a:defRPr>
            </a:lvl2pPr>
            <a:lvl3pPr indent="-311150" lvl="2" marL="13716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3pPr>
            <a:lvl4pPr indent="-311150" lvl="3" marL="18288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4pPr>
            <a:lvl5pPr indent="-311150" lvl="4" marL="22860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9pPr>
          </a:lstStyle>
          <a:p/>
        </p:txBody>
      </p:sp>
      <p:sp>
        <p:nvSpPr>
          <p:cNvPr id="25" name="Google Shape;25;p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6" name="Google Shape;26;p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7" name="Google Shape;27;p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800" u="none" cap="none" strike="noStrike">
                <a:solidFill>
                  <a:srgbClr val="FFFFFF"/>
                </a:solidFill>
                <a:latin typeface="Libre Franklin"/>
                <a:ea typeface="Libre Franklin"/>
                <a:cs typeface="Libre Franklin"/>
                <a:sym typeface="Libre Franklin"/>
              </a:defRPr>
            </a:lvl1pPr>
            <a:lvl2pPr indent="0" lvl="1" marL="0" marR="0" rtl="0" algn="l">
              <a:spcBef>
                <a:spcPts val="0"/>
              </a:spcBef>
              <a:buNone/>
              <a:defRPr b="0" i="0" sz="800" u="none" cap="none" strike="noStrike">
                <a:solidFill>
                  <a:srgbClr val="FFFFFF"/>
                </a:solidFill>
                <a:latin typeface="Libre Franklin"/>
                <a:ea typeface="Libre Franklin"/>
                <a:cs typeface="Libre Franklin"/>
                <a:sym typeface="Libre Franklin"/>
              </a:defRPr>
            </a:lvl2pPr>
            <a:lvl3pPr indent="0" lvl="2" marL="0" marR="0" rtl="0" algn="l">
              <a:spcBef>
                <a:spcPts val="0"/>
              </a:spcBef>
              <a:buNone/>
              <a:defRPr b="0" i="0" sz="800" u="none" cap="none" strike="noStrike">
                <a:solidFill>
                  <a:srgbClr val="FFFFFF"/>
                </a:solidFill>
                <a:latin typeface="Libre Franklin"/>
                <a:ea typeface="Libre Franklin"/>
                <a:cs typeface="Libre Franklin"/>
                <a:sym typeface="Libre Franklin"/>
              </a:defRPr>
            </a:lvl3pPr>
            <a:lvl4pPr indent="0" lvl="3" marL="0" marR="0" rtl="0" algn="l">
              <a:spcBef>
                <a:spcPts val="0"/>
              </a:spcBef>
              <a:buNone/>
              <a:defRPr b="0" i="0" sz="800" u="none" cap="none" strike="noStrike">
                <a:solidFill>
                  <a:srgbClr val="FFFFFF"/>
                </a:solidFill>
                <a:latin typeface="Libre Franklin"/>
                <a:ea typeface="Libre Franklin"/>
                <a:cs typeface="Libre Franklin"/>
                <a:sym typeface="Libre Franklin"/>
              </a:defRPr>
            </a:lvl4pPr>
            <a:lvl5pPr indent="0" lvl="4" marL="0" marR="0" rtl="0" algn="l">
              <a:spcBef>
                <a:spcPts val="0"/>
              </a:spcBef>
              <a:buNone/>
              <a:defRPr b="0" i="0" sz="800" u="none" cap="none" strike="noStrike">
                <a:solidFill>
                  <a:srgbClr val="FFFFFF"/>
                </a:solidFill>
                <a:latin typeface="Libre Franklin"/>
                <a:ea typeface="Libre Franklin"/>
                <a:cs typeface="Libre Franklin"/>
                <a:sym typeface="Libre Franklin"/>
              </a:defRPr>
            </a:lvl5pPr>
            <a:lvl6pPr indent="0" lvl="5" marL="0" marR="0" rtl="0" algn="l">
              <a:spcBef>
                <a:spcPts val="0"/>
              </a:spcBef>
              <a:buNone/>
              <a:defRPr b="0" i="0" sz="800" u="none" cap="none" strike="noStrike">
                <a:solidFill>
                  <a:srgbClr val="FFFFFF"/>
                </a:solidFill>
                <a:latin typeface="Libre Franklin"/>
                <a:ea typeface="Libre Franklin"/>
                <a:cs typeface="Libre Franklin"/>
                <a:sym typeface="Libre Franklin"/>
              </a:defRPr>
            </a:lvl6pPr>
            <a:lvl7pPr indent="0" lvl="6" marL="0" marR="0" rtl="0" algn="l">
              <a:spcBef>
                <a:spcPts val="0"/>
              </a:spcBef>
              <a:buNone/>
              <a:defRPr b="0" i="0" sz="800" u="none" cap="none" strike="noStrike">
                <a:solidFill>
                  <a:srgbClr val="FFFFFF"/>
                </a:solidFill>
                <a:latin typeface="Libre Franklin"/>
                <a:ea typeface="Libre Franklin"/>
                <a:cs typeface="Libre Franklin"/>
                <a:sym typeface="Libre Franklin"/>
              </a:defRPr>
            </a:lvl7pPr>
            <a:lvl8pPr indent="0" lvl="7" marL="0" marR="0" rtl="0" algn="l">
              <a:spcBef>
                <a:spcPts val="0"/>
              </a:spcBef>
              <a:buNone/>
              <a:defRPr b="0" i="0" sz="800" u="none" cap="none" strike="noStrike">
                <a:solidFill>
                  <a:srgbClr val="FFFFFF"/>
                </a:solidFill>
                <a:latin typeface="Libre Franklin"/>
                <a:ea typeface="Libre Franklin"/>
                <a:cs typeface="Libre Franklin"/>
                <a:sym typeface="Libre Franklin"/>
              </a:defRPr>
            </a:lvl8pPr>
            <a:lvl9pPr indent="0" lvl="8" marL="0" marR="0" rtl="0" algn="l">
              <a:spcBef>
                <a:spcPts val="0"/>
              </a:spcBef>
              <a:buNone/>
              <a:defRPr b="0" i="0" sz="800" u="none" cap="none" strike="noStrike">
                <a:solidFill>
                  <a:srgbClr val="FFFFFF"/>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cxnSp>
        <p:nvCxnSpPr>
          <p:cNvPr id="28" name="Google Shape;28;p3"/>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 name="Shape 96"/>
        <p:cNvGrpSpPr/>
        <p:nvPr/>
      </p:nvGrpSpPr>
      <p:grpSpPr>
        <a:xfrm>
          <a:off x="0" y="0"/>
          <a:ext cx="0" cy="0"/>
          <a:chOff x="0" y="0"/>
          <a:chExt cx="0" cy="0"/>
        </a:xfrm>
      </p:grpSpPr>
      <p:sp>
        <p:nvSpPr>
          <p:cNvPr id="97" name="Google Shape;97;p13"/>
          <p:cNvSpPr/>
          <p:nvPr/>
        </p:nvSpPr>
        <p:spPr>
          <a:xfrm>
            <a:off x="1" y="0"/>
            <a:ext cx="12188726" cy="685897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pic>
        <p:nvPicPr>
          <p:cNvPr id="98" name="Google Shape;98;p13"/>
          <p:cNvPicPr preferRelativeResize="0"/>
          <p:nvPr/>
        </p:nvPicPr>
        <p:blipFill rotWithShape="1">
          <a:blip r:embed="rId3">
            <a:alphaModFix/>
          </a:blip>
          <a:srcRect b="0" l="0" r="0" t="0"/>
          <a:stretch/>
        </p:blipFill>
        <p:spPr>
          <a:xfrm>
            <a:off x="20" y="975"/>
            <a:ext cx="12191980" cy="6858000"/>
          </a:xfrm>
          <a:prstGeom prst="rect">
            <a:avLst/>
          </a:prstGeom>
          <a:noFill/>
          <a:ln>
            <a:noFill/>
          </a:ln>
        </p:spPr>
      </p:pic>
      <p:sp>
        <p:nvSpPr>
          <p:cNvPr id="99" name="Google Shape;99;p13"/>
          <p:cNvSpPr/>
          <p:nvPr/>
        </p:nvSpPr>
        <p:spPr>
          <a:xfrm>
            <a:off x="7912607" y="1238442"/>
            <a:ext cx="3635926" cy="4355751"/>
          </a:xfrm>
          <a:prstGeom prst="rect">
            <a:avLst/>
          </a:prstGeom>
          <a:solidFill>
            <a:schemeClr val="dk1">
              <a:alpha val="8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00" name="Google Shape;100;p13"/>
          <p:cNvSpPr txBox="1"/>
          <p:nvPr>
            <p:ph type="ctrTitle"/>
          </p:nvPr>
        </p:nvSpPr>
        <p:spPr>
          <a:xfrm>
            <a:off x="8123416" y="1475234"/>
            <a:ext cx="3214307" cy="290169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Bookman Old Style"/>
              <a:buNone/>
            </a:pPr>
            <a:r>
              <a:rPr lang="en-US" sz="4400">
                <a:solidFill>
                  <a:schemeClr val="lt1"/>
                </a:solidFill>
              </a:rPr>
              <a:t>BACK OFFICE</a:t>
            </a:r>
            <a:endParaRPr/>
          </a:p>
        </p:txBody>
      </p:sp>
      <p:sp>
        <p:nvSpPr>
          <p:cNvPr id="101" name="Google Shape;101;p13"/>
          <p:cNvSpPr txBox="1"/>
          <p:nvPr>
            <p:ph idx="1" type="subTitle"/>
          </p:nvPr>
        </p:nvSpPr>
        <p:spPr>
          <a:xfrm>
            <a:off x="8127750" y="4608576"/>
            <a:ext cx="3205640" cy="7741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sz="1600"/>
              <a:t>BAYU SEPTIADI</a:t>
            </a:r>
            <a:endParaRPr/>
          </a:p>
        </p:txBody>
      </p:sp>
      <p:cxnSp>
        <p:nvCxnSpPr>
          <p:cNvPr id="102" name="Google Shape;102;p13"/>
          <p:cNvCxnSpPr/>
          <p:nvPr/>
        </p:nvCxnSpPr>
        <p:spPr>
          <a:xfrm>
            <a:off x="8176090" y="4508519"/>
            <a:ext cx="3108960" cy="0"/>
          </a:xfrm>
          <a:prstGeom prst="straightConnector1">
            <a:avLst/>
          </a:prstGeom>
          <a:noFill/>
          <a:ln cap="flat" cmpd="sng" w="19050">
            <a:solidFill>
              <a:schemeClr val="accent1"/>
            </a:solidFill>
            <a:prstDash val="solid"/>
            <a:round/>
            <a:headEnd len="sm" w="sm" type="none"/>
            <a:tailEnd len="sm" w="sm" type="none"/>
          </a:ln>
        </p:spPr>
      </p:cxnSp>
      <p:sp>
        <p:nvSpPr>
          <p:cNvPr id="103" name="Google Shape;103;p13"/>
          <p:cNvSpPr/>
          <p:nvPr/>
        </p:nvSpPr>
        <p:spPr>
          <a:xfrm>
            <a:off x="1" y="6400800"/>
            <a:ext cx="12192000" cy="457200"/>
          </a:xfrm>
          <a:prstGeom prst="rect">
            <a:avLst/>
          </a:prstGeom>
          <a:solidFill>
            <a:srgbClr val="262626">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4"/>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09" name="Google Shape;109;p14"/>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Pengertian</a:t>
            </a:r>
            <a:endParaRPr sz="3600">
              <a:solidFill>
                <a:schemeClr val="lt1"/>
              </a:solidFill>
            </a:endParaRPr>
          </a:p>
        </p:txBody>
      </p:sp>
      <p:sp>
        <p:nvSpPr>
          <p:cNvPr id="111" name="Google Shape;111;p14"/>
          <p:cNvSpPr txBox="1"/>
          <p:nvPr>
            <p:ph idx="1" type="body"/>
          </p:nvPr>
        </p:nvSpPr>
        <p:spPr>
          <a:xfrm>
            <a:off x="4417765" y="516835"/>
            <a:ext cx="7359266" cy="6027184"/>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b="0" i="0" lang="en-US">
                <a:solidFill>
                  <a:srgbClr val="616161"/>
                </a:solidFill>
                <a:latin typeface="Open Sans"/>
                <a:ea typeface="Open Sans"/>
                <a:cs typeface="Open Sans"/>
                <a:sym typeface="Open Sans"/>
              </a:rPr>
              <a:t>Pengertian Back Office Menurut Para Ahli: </a:t>
            </a:r>
            <a:endParaRPr/>
          </a:p>
          <a:p>
            <a:pPr indent="0" lvl="0" marL="91440" rtl="0" algn="l">
              <a:lnSpc>
                <a:spcPct val="110000"/>
              </a:lnSpc>
              <a:spcBef>
                <a:spcPts val="1400"/>
              </a:spcBef>
              <a:spcAft>
                <a:spcPts val="0"/>
              </a:spcAft>
              <a:buSzPts val="1900"/>
              <a:buNone/>
            </a:pPr>
            <a:r>
              <a:t/>
            </a:r>
            <a:endParaRPr>
              <a:solidFill>
                <a:srgbClr val="616161"/>
              </a:solidFill>
              <a:latin typeface="Open Sans"/>
              <a:ea typeface="Open Sans"/>
              <a:cs typeface="Open Sans"/>
              <a:sym typeface="Open Sans"/>
            </a:endParaRPr>
          </a:p>
          <a:p>
            <a:pPr indent="-120650" lvl="0" marL="91440" rtl="0" algn="l">
              <a:lnSpc>
                <a:spcPct val="110000"/>
              </a:lnSpc>
              <a:spcBef>
                <a:spcPts val="1400"/>
              </a:spcBef>
              <a:spcAft>
                <a:spcPts val="0"/>
              </a:spcAft>
              <a:buSzPts val="1900"/>
              <a:buFont typeface="Arial"/>
              <a:buChar char="•"/>
            </a:pPr>
            <a:r>
              <a:rPr b="1" i="0" lang="en-US">
                <a:solidFill>
                  <a:srgbClr val="616161"/>
                </a:solidFill>
                <a:latin typeface="Open Sans"/>
                <a:ea typeface="Open Sans"/>
                <a:cs typeface="Open Sans"/>
                <a:sym typeface="Open Sans"/>
              </a:rPr>
              <a:t>Back office adalah departemen atau divisi yang mempunyai tugas memproses berbagai hal mengenai transaksi keuangan di luar departemen dealing room.</a:t>
            </a:r>
            <a:r>
              <a:rPr b="0" i="0" lang="en-US">
                <a:solidFill>
                  <a:srgbClr val="616161"/>
                </a:solidFill>
                <a:latin typeface="Open Sans"/>
                <a:ea typeface="Open Sans"/>
                <a:cs typeface="Open Sans"/>
                <a:sym typeface="Open Sans"/>
              </a:rPr>
              <a:t> Umumnya meliputi departemen settlement, accounting, dan finance.</a:t>
            </a:r>
            <a:endParaRPr/>
          </a:p>
          <a:p>
            <a:pPr indent="-120650" lvl="0" marL="91440" rtl="0" algn="l">
              <a:lnSpc>
                <a:spcPct val="110000"/>
              </a:lnSpc>
              <a:spcBef>
                <a:spcPts val="1400"/>
              </a:spcBef>
              <a:spcAft>
                <a:spcPts val="0"/>
              </a:spcAft>
              <a:buSzPts val="1900"/>
              <a:buFont typeface="Arial"/>
              <a:buChar char="•"/>
            </a:pPr>
            <a:r>
              <a:rPr b="1" i="0" lang="en-US">
                <a:solidFill>
                  <a:srgbClr val="616161"/>
                </a:solidFill>
                <a:latin typeface="Open Sans"/>
                <a:ea typeface="Open Sans"/>
                <a:cs typeface="Open Sans"/>
                <a:sym typeface="Open Sans"/>
              </a:rPr>
              <a:t>Back office adalah departemen yang memproses segala sesuatu yang berkaitan dengan transaksi keuangan yang terjadi di luar dealing room.</a:t>
            </a:r>
            <a:endParaRPr b="0" i="0">
              <a:solidFill>
                <a:srgbClr val="616161"/>
              </a:solidFill>
              <a:latin typeface="Open Sans"/>
              <a:ea typeface="Open Sans"/>
              <a:cs typeface="Open Sans"/>
              <a:sym typeface="Open Sans"/>
            </a:endParaRPr>
          </a:p>
          <a:p>
            <a:pPr indent="-120650" lvl="0" marL="91440" rtl="0" algn="l">
              <a:lnSpc>
                <a:spcPct val="110000"/>
              </a:lnSpc>
              <a:spcBef>
                <a:spcPts val="1400"/>
              </a:spcBef>
              <a:spcAft>
                <a:spcPts val="0"/>
              </a:spcAft>
              <a:buSzPts val="1900"/>
              <a:buFont typeface="Arial"/>
              <a:buChar char="•"/>
            </a:pPr>
            <a:r>
              <a:rPr b="1" i="0" lang="en-US">
                <a:solidFill>
                  <a:srgbClr val="616161"/>
                </a:solidFill>
                <a:latin typeface="Open Sans"/>
                <a:ea typeface="Open Sans"/>
                <a:cs typeface="Open Sans"/>
                <a:sym typeface="Open Sans"/>
              </a:rPr>
              <a:t>Menurut Leksikon Bank Indonesia, back office adalah satuan kerja pada Treasury Department suatu bank yang melaksanakan fungsi pengendalian untuk pelaksanaan manajemen risiko pasar (Market Risk).</a:t>
            </a:r>
            <a:r>
              <a:rPr b="0" i="0" lang="en-US">
                <a:solidFill>
                  <a:srgbClr val="616161"/>
                </a:solidFill>
                <a:latin typeface="Open Sans"/>
                <a:ea typeface="Open Sans"/>
                <a:cs typeface="Open Sans"/>
                <a:sym typeface="Open Sans"/>
              </a:rPr>
              <a:t> Back Office sendiri terpisah dari </a:t>
            </a:r>
            <a:r>
              <a:rPr b="0" i="1" lang="en-US">
                <a:solidFill>
                  <a:srgbClr val="616161"/>
                </a:solidFill>
                <a:latin typeface="Open Sans"/>
                <a:ea typeface="Open Sans"/>
                <a:cs typeface="Open Sans"/>
                <a:sym typeface="Open Sans"/>
              </a:rPr>
              <a:t>Dealing Room</a:t>
            </a:r>
            <a:r>
              <a:rPr b="0" i="0" lang="en-US">
                <a:solidFill>
                  <a:srgbClr val="616161"/>
                </a:solidFill>
                <a:latin typeface="Open Sans"/>
                <a:ea typeface="Open Sans"/>
                <a:cs typeface="Open Sans"/>
                <a:sym typeface="Open Sans"/>
              </a:rPr>
              <a:t> dan harus adanya pemisahan tugas (</a:t>
            </a:r>
            <a:r>
              <a:rPr b="0" i="1" lang="en-US">
                <a:solidFill>
                  <a:srgbClr val="616161"/>
                </a:solidFill>
                <a:latin typeface="Open Sans"/>
                <a:ea typeface="Open Sans"/>
                <a:cs typeface="Open Sans"/>
                <a:sym typeface="Open Sans"/>
              </a:rPr>
              <a:t>segregation of duty</a:t>
            </a:r>
            <a:r>
              <a:rPr b="0" i="0" lang="en-US">
                <a:solidFill>
                  <a:srgbClr val="616161"/>
                </a:solidFill>
                <a:latin typeface="Open Sans"/>
                <a:ea typeface="Open Sans"/>
                <a:cs typeface="Open Sans"/>
                <a:sym typeface="Open Sans"/>
              </a:rPr>
              <a:t>) antara kegiatan yang dilakukan staff The </a:t>
            </a:r>
            <a:r>
              <a:rPr b="0" i="1" lang="en-US">
                <a:solidFill>
                  <a:srgbClr val="616161"/>
                </a:solidFill>
                <a:latin typeface="Open Sans"/>
                <a:ea typeface="Open Sans"/>
                <a:cs typeface="Open Sans"/>
                <a:sym typeface="Open Sans"/>
              </a:rPr>
              <a:t>Dealing Room</a:t>
            </a:r>
            <a:r>
              <a:rPr b="0" i="0" lang="en-US">
                <a:solidFill>
                  <a:srgbClr val="616161"/>
                </a:solidFill>
                <a:latin typeface="Open Sans"/>
                <a:ea typeface="Open Sans"/>
                <a:cs typeface="Open Sans"/>
                <a:sym typeface="Open Sans"/>
              </a:rPr>
              <a:t> dangan Staff Back Office.</a:t>
            </a:r>
            <a:endParaRPr/>
          </a:p>
          <a:p>
            <a:pPr indent="0" lvl="0" marL="91440" rtl="0" algn="l">
              <a:lnSpc>
                <a:spcPct val="110000"/>
              </a:lnSpc>
              <a:spcBef>
                <a:spcPts val="1400"/>
              </a:spcBef>
              <a:spcAft>
                <a:spcPts val="0"/>
              </a:spcAft>
              <a:buSzPts val="19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15"/>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7" name="Google Shape;117;p15"/>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Tugas</a:t>
            </a:r>
            <a:endParaRPr sz="3600">
              <a:solidFill>
                <a:schemeClr val="lt1"/>
              </a:solidFill>
            </a:endParaRPr>
          </a:p>
        </p:txBody>
      </p:sp>
      <p:sp>
        <p:nvSpPr>
          <p:cNvPr id="119" name="Google Shape;119;p15"/>
          <p:cNvSpPr txBox="1"/>
          <p:nvPr>
            <p:ph idx="1" type="body"/>
          </p:nvPr>
        </p:nvSpPr>
        <p:spPr>
          <a:xfrm>
            <a:off x="4340364" y="2100988"/>
            <a:ext cx="7359266" cy="2656023"/>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b="1" i="0" lang="en-US">
                <a:solidFill>
                  <a:srgbClr val="505050"/>
                </a:solidFill>
                <a:latin typeface="Montserrat"/>
                <a:ea typeface="Montserrat"/>
                <a:cs typeface="Montserrat"/>
                <a:sym typeface="Montserrat"/>
              </a:rPr>
              <a:t>1. Pengendalian Konfirmasi Masuk dan Keluar</a:t>
            </a:r>
            <a:endParaRPr b="1" i="0">
              <a:solidFill>
                <a:srgbClr val="505050"/>
              </a:solidFill>
              <a:latin typeface="Montserrat"/>
              <a:ea typeface="Montserrat"/>
              <a:cs typeface="Montserrat"/>
              <a:sym typeface="Montserrat"/>
            </a:endParaRPr>
          </a:p>
          <a:p>
            <a:pPr indent="-120650" lvl="0" marL="91440" rtl="0" algn="l">
              <a:lnSpc>
                <a:spcPct val="110000"/>
              </a:lnSpc>
              <a:spcBef>
                <a:spcPts val="1400"/>
              </a:spcBef>
              <a:spcAft>
                <a:spcPts val="0"/>
              </a:spcAft>
              <a:buSzPts val="1900"/>
              <a:buChar char=" "/>
            </a:pPr>
            <a:r>
              <a:rPr b="1" i="0" lang="en-US">
                <a:solidFill>
                  <a:srgbClr val="616161"/>
                </a:solidFill>
                <a:latin typeface="Open Sans"/>
                <a:ea typeface="Open Sans"/>
                <a:cs typeface="Open Sans"/>
                <a:sym typeface="Open Sans"/>
              </a:rPr>
              <a:t>Semua konfirmasi transaksi yang sudah dilakukan oleh The Dealing Room hanya boleh diterbitkan dan diterima oleh Back Office.</a:t>
            </a:r>
            <a:r>
              <a:rPr b="0" i="0" lang="en-US">
                <a:solidFill>
                  <a:srgbClr val="616161"/>
                </a:solidFill>
                <a:latin typeface="Open Sans"/>
                <a:ea typeface="Open Sans"/>
                <a:cs typeface="Open Sans"/>
                <a:sym typeface="Open Sans"/>
              </a:rPr>
              <a:t> Selisih saat transaksi secara detail, konfirmasi yang tidak diterima atau penerimaan konfirmasi tanpa aplikasi, harus diselesaikan secepat mungkin untuk menghindari adanya </a:t>
            </a:r>
            <a:r>
              <a:rPr b="0" i="1" lang="en-US">
                <a:solidFill>
                  <a:srgbClr val="616161"/>
                </a:solidFill>
                <a:latin typeface="Open Sans"/>
                <a:ea typeface="Open Sans"/>
                <a:cs typeface="Open Sans"/>
                <a:sym typeface="Open Sans"/>
              </a:rPr>
              <a:t>eksposure risiko</a:t>
            </a:r>
            <a:r>
              <a:rPr b="0" i="0" lang="en-US">
                <a:solidFill>
                  <a:srgbClr val="616161"/>
                </a:solidFill>
                <a:latin typeface="Open Sans"/>
                <a:ea typeface="Open Sans"/>
                <a:cs typeface="Open Sans"/>
                <a:sym typeface="Open Sans"/>
              </a:rPr>
              <a:t> yang tidak tercatat.</a:t>
            </a:r>
            <a:endParaRPr/>
          </a:p>
          <a:p>
            <a:pPr indent="0" lvl="0" marL="91440" rtl="0" algn="l">
              <a:lnSpc>
                <a:spcPct val="110000"/>
              </a:lnSpc>
              <a:spcBef>
                <a:spcPts val="1400"/>
              </a:spcBef>
              <a:spcAft>
                <a:spcPts val="0"/>
              </a:spcAft>
              <a:buSzPts val="19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6"/>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25" name="Google Shape;125;p16"/>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Tugas</a:t>
            </a:r>
            <a:endParaRPr sz="3600">
              <a:solidFill>
                <a:schemeClr val="lt1"/>
              </a:solidFill>
            </a:endParaRPr>
          </a:p>
        </p:txBody>
      </p:sp>
      <p:sp>
        <p:nvSpPr>
          <p:cNvPr id="127" name="Google Shape;127;p16"/>
          <p:cNvSpPr txBox="1"/>
          <p:nvPr>
            <p:ph idx="1" type="body"/>
          </p:nvPr>
        </p:nvSpPr>
        <p:spPr>
          <a:xfrm>
            <a:off x="4416038" y="1185450"/>
            <a:ext cx="7359266" cy="4487099"/>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b="1" i="0" lang="en-US">
                <a:solidFill>
                  <a:srgbClr val="505050"/>
                </a:solidFill>
                <a:latin typeface="Montserrat"/>
                <a:ea typeface="Montserrat"/>
                <a:cs typeface="Montserrat"/>
                <a:sym typeface="Montserrat"/>
              </a:rPr>
              <a:t>2. Pengendalian Terhadap ‘Dealing Account’</a:t>
            </a:r>
            <a:endParaRPr/>
          </a:p>
          <a:p>
            <a:pPr indent="-120650" lvl="0" marL="91440" rtl="0" algn="l">
              <a:lnSpc>
                <a:spcPct val="110000"/>
              </a:lnSpc>
              <a:spcBef>
                <a:spcPts val="1400"/>
              </a:spcBef>
              <a:spcAft>
                <a:spcPts val="0"/>
              </a:spcAft>
              <a:buSzPts val="1900"/>
              <a:buChar char=" "/>
            </a:pPr>
            <a:r>
              <a:rPr b="1" i="0" lang="en-US">
                <a:solidFill>
                  <a:srgbClr val="616161"/>
                </a:solidFill>
                <a:latin typeface="Open Sans"/>
                <a:ea typeface="Open Sans"/>
                <a:cs typeface="Open Sans"/>
                <a:sym typeface="Open Sans"/>
              </a:rPr>
              <a:t>Rekonsiliasi segera terhadap semua ‘dealing account’ adalah pengendalian yang penting untuk meyakini akurasi dari identifikasi eksposure risiko.</a:t>
            </a:r>
            <a:r>
              <a:rPr b="0" i="0" lang="en-US">
                <a:solidFill>
                  <a:srgbClr val="616161"/>
                </a:solidFill>
                <a:latin typeface="Open Sans"/>
                <a:ea typeface="Open Sans"/>
                <a:cs typeface="Open Sans"/>
                <a:sym typeface="Open Sans"/>
              </a:rPr>
              <a:t> Selisih, konfirmasi yang tidak diterima atau penerimaan dana tanpa ada aplikasinya harus diselesaikan segera untuk menghindari </a:t>
            </a:r>
            <a:r>
              <a:rPr b="0" i="1" lang="en-US">
                <a:solidFill>
                  <a:srgbClr val="616161"/>
                </a:solidFill>
                <a:latin typeface="Open Sans"/>
                <a:ea typeface="Open Sans"/>
                <a:cs typeface="Open Sans"/>
                <a:sym typeface="Open Sans"/>
              </a:rPr>
              <a:t>eksposure risiko</a:t>
            </a:r>
            <a:r>
              <a:rPr b="0" i="0" lang="en-US">
                <a:solidFill>
                  <a:srgbClr val="616161"/>
                </a:solidFill>
                <a:latin typeface="Open Sans"/>
                <a:ea typeface="Open Sans"/>
                <a:cs typeface="Open Sans"/>
                <a:sym typeface="Open Sans"/>
              </a:rPr>
              <a:t> yang tidak tercatat. Selisih dan item yang tidak selesai (</a:t>
            </a:r>
            <a:r>
              <a:rPr b="0" i="1" lang="en-US">
                <a:solidFill>
                  <a:srgbClr val="616161"/>
                </a:solidFill>
                <a:latin typeface="Open Sans"/>
                <a:ea typeface="Open Sans"/>
                <a:cs typeface="Open Sans"/>
                <a:sym typeface="Open Sans"/>
              </a:rPr>
              <a:t>unreconciled</a:t>
            </a:r>
            <a:r>
              <a:rPr b="0" i="0" lang="en-US">
                <a:solidFill>
                  <a:srgbClr val="616161"/>
                </a:solidFill>
                <a:latin typeface="Open Sans"/>
                <a:ea typeface="Open Sans"/>
                <a:cs typeface="Open Sans"/>
                <a:sym typeface="Open Sans"/>
              </a:rPr>
              <a:t>) dalam rekening ini harus ditempatkan di bawah pengawasan khusus manajemen satu dan lain. Hal ini mengingat suatu saat hal-hal tersebut mungkin dapat mempunyai dampak yang signifikan terhadap </a:t>
            </a:r>
            <a:r>
              <a:rPr b="0" i="1" lang="en-US">
                <a:solidFill>
                  <a:srgbClr val="616161"/>
                </a:solidFill>
                <a:latin typeface="Open Sans"/>
                <a:ea typeface="Open Sans"/>
                <a:cs typeface="Open Sans"/>
                <a:sym typeface="Open Sans"/>
              </a:rPr>
              <a:t>likuiditas</a:t>
            </a:r>
            <a:r>
              <a:rPr b="0" i="0" lang="en-US">
                <a:solidFill>
                  <a:srgbClr val="616161"/>
                </a:solidFill>
                <a:latin typeface="Open Sans"/>
                <a:ea typeface="Open Sans"/>
                <a:cs typeface="Open Sans"/>
                <a:sym typeface="Open Sans"/>
              </a:rPr>
              <a:t>, penyajian </a:t>
            </a:r>
            <a:r>
              <a:rPr b="0" i="1" lang="en-US">
                <a:solidFill>
                  <a:srgbClr val="616161"/>
                </a:solidFill>
                <a:latin typeface="Open Sans"/>
                <a:ea typeface="Open Sans"/>
                <a:cs typeface="Open Sans"/>
                <a:sym typeface="Open Sans"/>
              </a:rPr>
              <a:t>eksposure risiko</a:t>
            </a:r>
            <a:r>
              <a:rPr b="0" i="0" lang="en-US">
                <a:solidFill>
                  <a:srgbClr val="616161"/>
                </a:solidFill>
                <a:latin typeface="Open Sans"/>
                <a:ea typeface="Open Sans"/>
                <a:cs typeface="Open Sans"/>
                <a:sym typeface="Open Sans"/>
              </a:rPr>
              <a:t> yang tidak benar atau terjadinya </a:t>
            </a:r>
            <a:r>
              <a:rPr b="0" i="1" lang="en-US">
                <a:solidFill>
                  <a:srgbClr val="616161"/>
                </a:solidFill>
                <a:latin typeface="Open Sans"/>
                <a:ea typeface="Open Sans"/>
                <a:cs typeface="Open Sans"/>
                <a:sym typeface="Open Sans"/>
              </a:rPr>
              <a:t>fraud atau kolusi</a:t>
            </a:r>
            <a:r>
              <a:rPr b="0" i="0" lang="en-US">
                <a:solidFill>
                  <a:srgbClr val="616161"/>
                </a:solidFill>
                <a:latin typeface="Open Sans"/>
                <a:ea typeface="Open Sans"/>
                <a:cs typeface="Open Sans"/>
                <a:sym typeface="Open Sans"/>
              </a:rPr>
              <a:t>.</a:t>
            </a:r>
            <a:endParaRPr/>
          </a:p>
          <a:p>
            <a:pPr indent="0" lvl="0" marL="91440" rtl="0" algn="l">
              <a:lnSpc>
                <a:spcPct val="110000"/>
              </a:lnSpc>
              <a:spcBef>
                <a:spcPts val="1400"/>
              </a:spcBef>
              <a:spcAft>
                <a:spcPts val="0"/>
              </a:spcAft>
              <a:buSzPts val="19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7"/>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33" name="Google Shape;133;p17"/>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Tugas</a:t>
            </a:r>
            <a:endParaRPr sz="3600">
              <a:solidFill>
                <a:schemeClr val="lt1"/>
              </a:solidFill>
            </a:endParaRPr>
          </a:p>
        </p:txBody>
      </p:sp>
      <p:sp>
        <p:nvSpPr>
          <p:cNvPr id="135" name="Google Shape;135;p17"/>
          <p:cNvSpPr txBox="1"/>
          <p:nvPr>
            <p:ph idx="1" type="body"/>
          </p:nvPr>
        </p:nvSpPr>
        <p:spPr>
          <a:xfrm>
            <a:off x="4416038" y="1185450"/>
            <a:ext cx="7359266" cy="4487099"/>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b="1" i="0" lang="en-US">
                <a:solidFill>
                  <a:srgbClr val="505050"/>
                </a:solidFill>
                <a:latin typeface="Montserrat"/>
                <a:ea typeface="Montserrat"/>
                <a:cs typeface="Montserrat"/>
                <a:sym typeface="Montserrat"/>
              </a:rPr>
              <a:t>3. Penilaian Ulang dan Marking To Market Pada Rksposure Risiko Pasar</a:t>
            </a:r>
            <a:endParaRPr/>
          </a:p>
          <a:p>
            <a:pPr indent="-120650" lvl="0" marL="91440" rtl="0" algn="l">
              <a:lnSpc>
                <a:spcPct val="110000"/>
              </a:lnSpc>
              <a:spcBef>
                <a:spcPts val="1400"/>
              </a:spcBef>
              <a:spcAft>
                <a:spcPts val="0"/>
              </a:spcAft>
              <a:buSzPts val="1900"/>
              <a:buChar char=" "/>
            </a:pPr>
            <a:r>
              <a:rPr b="1" i="0" lang="en-US">
                <a:solidFill>
                  <a:srgbClr val="616161"/>
                </a:solidFill>
                <a:latin typeface="Open Sans"/>
                <a:ea typeface="Open Sans"/>
                <a:cs typeface="Open Sans"/>
                <a:sym typeface="Open Sans"/>
              </a:rPr>
              <a:t>Semua jumlah (sukubunga) yang digunakan oleh bank untuk melakukan marketing risiko pasar to market digunakan untuk menilai ulang aset atau keperluan model analisis risiko, seperti analisis Value at Risk harus dari sumber yang independen dari Dealing Room.</a:t>
            </a:r>
            <a:endParaRPr b="0" i="0">
              <a:solidFill>
                <a:srgbClr val="616161"/>
              </a:solidFill>
              <a:latin typeface="Open Sans"/>
              <a:ea typeface="Open Sans"/>
              <a:cs typeface="Open Sans"/>
              <a:sym typeface="Open Sans"/>
            </a:endParaRPr>
          </a:p>
          <a:p>
            <a:pPr indent="-120650" lvl="0" marL="91440" rtl="0" algn="l">
              <a:lnSpc>
                <a:spcPct val="110000"/>
              </a:lnSpc>
              <a:spcBef>
                <a:spcPts val="1400"/>
              </a:spcBef>
              <a:spcAft>
                <a:spcPts val="0"/>
              </a:spcAft>
              <a:buSzPts val="1900"/>
              <a:buChar char=" "/>
            </a:pPr>
            <a:r>
              <a:rPr b="1" i="0" lang="en-US">
                <a:solidFill>
                  <a:srgbClr val="616161"/>
                </a:solidFill>
                <a:latin typeface="Open Sans"/>
                <a:ea typeface="Open Sans"/>
                <a:cs typeface="Open Sans"/>
                <a:sym typeface="Open Sans"/>
              </a:rPr>
              <a:t>Hal ini bertujuan ntuk menyediakan asesmen yang independen pula terhadap risiko dan performance</a:t>
            </a:r>
            <a:r>
              <a:rPr b="0" i="0" lang="en-US">
                <a:solidFill>
                  <a:srgbClr val="616161"/>
                </a:solidFill>
                <a:latin typeface="Open Sans"/>
                <a:ea typeface="Open Sans"/>
                <a:cs typeface="Open Sans"/>
                <a:sym typeface="Open Sans"/>
              </a:rPr>
              <a:t>. Apabila bank sudah membentuk fungsi </a:t>
            </a:r>
            <a:r>
              <a:rPr b="0" i="1" lang="en-US">
                <a:solidFill>
                  <a:srgbClr val="616161"/>
                </a:solidFill>
                <a:latin typeface="Open Sans"/>
                <a:ea typeface="Open Sans"/>
                <a:cs typeface="Open Sans"/>
                <a:sym typeface="Open Sans"/>
              </a:rPr>
              <a:t>Middle Office</a:t>
            </a:r>
            <a:r>
              <a:rPr b="0" i="0" lang="en-US">
                <a:solidFill>
                  <a:srgbClr val="616161"/>
                </a:solidFill>
                <a:latin typeface="Open Sans"/>
                <a:ea typeface="Open Sans"/>
                <a:cs typeface="Open Sans"/>
                <a:sym typeface="Open Sans"/>
              </a:rPr>
              <a:t>, maka tanggung jawab ini dapat dilakukan oleh </a:t>
            </a:r>
            <a:r>
              <a:rPr b="0" i="1" lang="en-US">
                <a:solidFill>
                  <a:srgbClr val="616161"/>
                </a:solidFill>
                <a:latin typeface="Open Sans"/>
                <a:ea typeface="Open Sans"/>
                <a:cs typeface="Open Sans"/>
                <a:sym typeface="Open Sans"/>
              </a:rPr>
              <a:t>Middle Office</a:t>
            </a:r>
            <a:r>
              <a:rPr b="0" i="0" lang="en-US">
                <a:solidFill>
                  <a:srgbClr val="616161"/>
                </a:solidFill>
                <a:latin typeface="Open Sans"/>
                <a:ea typeface="Open Sans"/>
                <a:cs typeface="Open Sans"/>
                <a:sym typeface="Open Sans"/>
              </a:rPr>
              <a:t>.</a:t>
            </a:r>
            <a:endParaRPr/>
          </a:p>
          <a:p>
            <a:pPr indent="0" lvl="0" marL="91440" rtl="0" algn="l">
              <a:lnSpc>
                <a:spcPct val="110000"/>
              </a:lnSpc>
              <a:spcBef>
                <a:spcPts val="1400"/>
              </a:spcBef>
              <a:spcAft>
                <a:spcPts val="0"/>
              </a:spcAft>
              <a:buSzPts val="19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8"/>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41" name="Google Shape;141;p18"/>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Tugas</a:t>
            </a:r>
            <a:endParaRPr sz="3600">
              <a:solidFill>
                <a:schemeClr val="lt1"/>
              </a:solidFill>
            </a:endParaRPr>
          </a:p>
        </p:txBody>
      </p:sp>
      <p:sp>
        <p:nvSpPr>
          <p:cNvPr id="143" name="Google Shape;143;p18"/>
          <p:cNvSpPr txBox="1"/>
          <p:nvPr>
            <p:ph idx="1" type="body"/>
          </p:nvPr>
        </p:nvSpPr>
        <p:spPr>
          <a:xfrm>
            <a:off x="4340364" y="1185450"/>
            <a:ext cx="7359266" cy="4487099"/>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b="1" i="0" lang="en-US">
                <a:solidFill>
                  <a:srgbClr val="505050"/>
                </a:solidFill>
                <a:latin typeface="Montserrat"/>
                <a:ea typeface="Montserrat"/>
                <a:cs typeface="Montserrat"/>
                <a:sym typeface="Montserrat"/>
              </a:rPr>
              <a:t>4. Pemantauan dan Pelaporan Limit Risiko dan Pemakaiannya</a:t>
            </a:r>
            <a:endParaRPr b="1" i="0">
              <a:solidFill>
                <a:srgbClr val="505050"/>
              </a:solidFill>
              <a:latin typeface="Montserrat"/>
              <a:ea typeface="Montserrat"/>
              <a:cs typeface="Montserrat"/>
              <a:sym typeface="Montserrat"/>
            </a:endParaRPr>
          </a:p>
          <a:p>
            <a:pPr indent="-120650" lvl="0" marL="91440" rtl="0" algn="l">
              <a:lnSpc>
                <a:spcPct val="110000"/>
              </a:lnSpc>
              <a:spcBef>
                <a:spcPts val="1400"/>
              </a:spcBef>
              <a:spcAft>
                <a:spcPts val="0"/>
              </a:spcAft>
              <a:buSzPts val="1900"/>
              <a:buChar char=" "/>
            </a:pPr>
            <a:r>
              <a:rPr b="1" i="0" lang="en-US">
                <a:solidFill>
                  <a:srgbClr val="616161"/>
                </a:solidFill>
                <a:latin typeface="Open Sans"/>
                <a:ea typeface="Open Sans"/>
                <a:cs typeface="Open Sans"/>
                <a:sym typeface="Open Sans"/>
              </a:rPr>
              <a:t>Pelaporan pemakaian risiko harus dipertahankan oleh Back Office secara independen dari Dealing Room daripada limit risiko.</a:t>
            </a:r>
            <a:r>
              <a:rPr b="0" i="0" lang="en-US">
                <a:solidFill>
                  <a:srgbClr val="616161"/>
                </a:solidFill>
                <a:latin typeface="Open Sans"/>
                <a:ea typeface="Open Sans"/>
                <a:cs typeface="Open Sans"/>
                <a:sym typeface="Open Sans"/>
              </a:rPr>
              <a:t> Selain itu, Back Office juga harus memelihara semua sistem limit dan akses terhadap semua sistem limit (seperti </a:t>
            </a:r>
            <a:r>
              <a:rPr b="0" i="1" lang="en-US">
                <a:solidFill>
                  <a:srgbClr val="616161"/>
                </a:solidFill>
                <a:latin typeface="Open Sans"/>
                <a:ea typeface="Open Sans"/>
                <a:cs typeface="Open Sans"/>
                <a:sym typeface="Open Sans"/>
              </a:rPr>
              <a:t>counterparty limit, overnight limit </a:t>
            </a:r>
            <a:r>
              <a:rPr b="0" i="0" lang="en-US">
                <a:solidFill>
                  <a:srgbClr val="616161"/>
                </a:solidFill>
                <a:latin typeface="Open Sans"/>
                <a:ea typeface="Open Sans"/>
                <a:cs typeface="Open Sans"/>
                <a:sym typeface="Open Sans"/>
              </a:rPr>
              <a:t>dsb), harus diamankan agar tidak digunakan oleh yang tidak berhak. Apabila bank sudah membentuk </a:t>
            </a:r>
            <a:r>
              <a:rPr b="0" i="1" lang="en-US">
                <a:solidFill>
                  <a:srgbClr val="616161"/>
                </a:solidFill>
                <a:latin typeface="Open Sans"/>
                <a:ea typeface="Open Sans"/>
                <a:cs typeface="Open Sans"/>
                <a:sym typeface="Open Sans"/>
              </a:rPr>
              <a:t>Middle Office</a:t>
            </a:r>
            <a:r>
              <a:rPr b="0" i="0" lang="en-US">
                <a:solidFill>
                  <a:srgbClr val="616161"/>
                </a:solidFill>
                <a:latin typeface="Open Sans"/>
                <a:ea typeface="Open Sans"/>
                <a:cs typeface="Open Sans"/>
                <a:sym typeface="Open Sans"/>
              </a:rPr>
              <a:t>, fungsi ini dapat dialihkan kepada </a:t>
            </a:r>
            <a:r>
              <a:rPr b="0" i="1" lang="en-US">
                <a:solidFill>
                  <a:srgbClr val="616161"/>
                </a:solidFill>
                <a:latin typeface="Open Sans"/>
                <a:ea typeface="Open Sans"/>
                <a:cs typeface="Open Sans"/>
                <a:sym typeface="Open Sans"/>
              </a:rPr>
              <a:t>Middle Office</a:t>
            </a:r>
            <a:r>
              <a:rPr b="0" i="0" lang="en-US">
                <a:solidFill>
                  <a:srgbClr val="616161"/>
                </a:solidFill>
                <a:latin typeface="Open Sans"/>
                <a:ea typeface="Open Sans"/>
                <a:cs typeface="Open Sans"/>
                <a:sym typeface="Open Sans"/>
              </a:rPr>
              <a:t>.</a:t>
            </a:r>
            <a:endParaRPr/>
          </a:p>
          <a:p>
            <a:pPr indent="-120650" lvl="0" marL="91440" rtl="0" algn="l">
              <a:lnSpc>
                <a:spcPct val="110000"/>
              </a:lnSpc>
              <a:spcBef>
                <a:spcPts val="1400"/>
              </a:spcBef>
              <a:spcAft>
                <a:spcPts val="0"/>
              </a:spcAft>
              <a:buSzPts val="1900"/>
              <a:buChar char=" "/>
            </a:pPr>
            <a:br>
              <a:rPr lang="en-US"/>
            </a:b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19"/>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49" name="Google Shape;149;p19"/>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Tugas</a:t>
            </a:r>
            <a:endParaRPr sz="3600">
              <a:solidFill>
                <a:schemeClr val="lt1"/>
              </a:solidFill>
            </a:endParaRPr>
          </a:p>
        </p:txBody>
      </p:sp>
      <p:sp>
        <p:nvSpPr>
          <p:cNvPr id="151" name="Google Shape;151;p19"/>
          <p:cNvSpPr txBox="1"/>
          <p:nvPr>
            <p:ph idx="1" type="body"/>
          </p:nvPr>
        </p:nvSpPr>
        <p:spPr>
          <a:xfrm>
            <a:off x="4340364" y="1497329"/>
            <a:ext cx="7359266" cy="3811852"/>
          </a:xfrm>
          <a:prstGeom prst="rect">
            <a:avLst/>
          </a:prstGeom>
          <a:noFill/>
          <a:ln>
            <a:noFill/>
          </a:ln>
        </p:spPr>
        <p:txBody>
          <a:bodyPr anchorCtr="0" anchor="t" bIns="45700" lIns="0" spcFirstLastPara="1" rIns="0" wrap="square" tIns="45700">
            <a:normAutofit fontScale="85000" lnSpcReduction="10000"/>
          </a:bodyPr>
          <a:lstStyle/>
          <a:p>
            <a:pPr indent="-102552" lvl="0" marL="91440" rtl="0" algn="l">
              <a:lnSpc>
                <a:spcPct val="110000"/>
              </a:lnSpc>
              <a:spcBef>
                <a:spcPts val="0"/>
              </a:spcBef>
              <a:spcAft>
                <a:spcPts val="0"/>
              </a:spcAft>
              <a:buSzPct val="100000"/>
              <a:buChar char=" "/>
            </a:pPr>
            <a:r>
              <a:rPr b="1" i="0" lang="en-US">
                <a:solidFill>
                  <a:srgbClr val="505050"/>
                </a:solidFill>
                <a:latin typeface="Montserrat"/>
                <a:ea typeface="Montserrat"/>
                <a:cs typeface="Montserrat"/>
                <a:sym typeface="Montserrat"/>
              </a:rPr>
              <a:t>5. Pengendalian Terhadap Sistem Pembayaran</a:t>
            </a:r>
            <a:endParaRPr b="1" i="0">
              <a:solidFill>
                <a:srgbClr val="505050"/>
              </a:solidFill>
              <a:latin typeface="Montserrat"/>
              <a:ea typeface="Montserrat"/>
              <a:cs typeface="Montserrat"/>
              <a:sym typeface="Montserrat"/>
            </a:endParaRPr>
          </a:p>
          <a:p>
            <a:pPr indent="-102552" lvl="0" marL="91440" rtl="0" algn="l">
              <a:lnSpc>
                <a:spcPct val="110000"/>
              </a:lnSpc>
              <a:spcBef>
                <a:spcPts val="1400"/>
              </a:spcBef>
              <a:spcAft>
                <a:spcPts val="0"/>
              </a:spcAft>
              <a:buSzPct val="100000"/>
              <a:buChar char=" "/>
            </a:pPr>
            <a:r>
              <a:rPr b="1" i="0" lang="en-US">
                <a:solidFill>
                  <a:srgbClr val="616161"/>
                </a:solidFill>
                <a:latin typeface="Open Sans"/>
                <a:ea typeface="Open Sans"/>
                <a:cs typeface="Open Sans"/>
                <a:sym typeface="Open Sans"/>
              </a:rPr>
              <a:t>Prosedur dan sistem ketika melakukan pembayaran sebaiknya menggunakan mekanisme ‘dual control’ di Back Office yang independen dari fungsi ‘dealing’.</a:t>
            </a:r>
            <a:r>
              <a:rPr b="0" i="0" lang="en-US">
                <a:solidFill>
                  <a:srgbClr val="616161"/>
                </a:solidFill>
                <a:latin typeface="Open Sans"/>
                <a:ea typeface="Open Sans"/>
                <a:cs typeface="Open Sans"/>
                <a:sym typeface="Open Sans"/>
              </a:rPr>
              <a:t> Pembayaran setiap waktu harus aman dari akses penyogokkan dan dari mereka yang tidak berwenang.</a:t>
            </a:r>
            <a:endParaRPr/>
          </a:p>
          <a:p>
            <a:pPr indent="-102552" lvl="0" marL="91440" rtl="0" algn="l">
              <a:lnSpc>
                <a:spcPct val="110000"/>
              </a:lnSpc>
              <a:spcBef>
                <a:spcPts val="1400"/>
              </a:spcBef>
              <a:spcAft>
                <a:spcPts val="0"/>
              </a:spcAft>
              <a:buSzPct val="100000"/>
              <a:buChar char=" "/>
            </a:pPr>
            <a:r>
              <a:rPr b="0" i="0" lang="en-US">
                <a:solidFill>
                  <a:srgbClr val="616161"/>
                </a:solidFill>
                <a:latin typeface="Open Sans"/>
                <a:ea typeface="Open Sans"/>
                <a:cs typeface="Open Sans"/>
                <a:sym typeface="Open Sans"/>
              </a:rPr>
              <a:t>Pada bagian Belakang/ administrasi back office adalah antarmuka dukungan nasabah USG yang </a:t>
            </a:r>
            <a:r>
              <a:rPr b="1" i="0" lang="en-US">
                <a:solidFill>
                  <a:srgbClr val="616161"/>
                </a:solidFill>
                <a:latin typeface="Open Sans"/>
                <a:ea typeface="Open Sans"/>
                <a:cs typeface="Open Sans"/>
                <a:sym typeface="Open Sans"/>
              </a:rPr>
              <a:t>bertanggung jawab untuk pengaturan rekening, transfer dana masuk dan keluar dari rekening nasabah, masalah rekonsiliasi perdagangan, pertanyaan nasabah dan setiap kegiatan lainnya</a:t>
            </a:r>
            <a:r>
              <a:rPr b="0" i="0" lang="en-US">
                <a:solidFill>
                  <a:srgbClr val="616161"/>
                </a:solidFill>
                <a:latin typeface="Open Sans"/>
                <a:ea typeface="Open Sans"/>
                <a:cs typeface="Open Sans"/>
                <a:sym typeface="Open Sans"/>
              </a:rPr>
              <a:t> yang tidak secara langsung melibatkan pembelian atau penjualan pasangan mata uang.</a:t>
            </a:r>
            <a:endParaRPr/>
          </a:p>
          <a:p>
            <a:pPr indent="-102552" lvl="0" marL="91440" rtl="0" algn="l">
              <a:lnSpc>
                <a:spcPct val="110000"/>
              </a:lnSpc>
              <a:spcBef>
                <a:spcPts val="1400"/>
              </a:spcBef>
              <a:spcAft>
                <a:spcPts val="0"/>
              </a:spcAft>
              <a:buSzPct val="100000"/>
              <a:buChar char=" "/>
            </a:pPr>
            <a:br>
              <a:rPr lang="en-US"/>
            </a:b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0"/>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57" name="Google Shape;157;p20"/>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Tugas</a:t>
            </a:r>
            <a:endParaRPr sz="3600">
              <a:solidFill>
                <a:schemeClr val="lt1"/>
              </a:solidFill>
            </a:endParaRPr>
          </a:p>
        </p:txBody>
      </p:sp>
      <p:sp>
        <p:nvSpPr>
          <p:cNvPr id="159" name="Google Shape;159;p20"/>
          <p:cNvSpPr txBox="1"/>
          <p:nvPr>
            <p:ph idx="1" type="body"/>
          </p:nvPr>
        </p:nvSpPr>
        <p:spPr>
          <a:xfrm>
            <a:off x="4340364" y="1391003"/>
            <a:ext cx="7359266" cy="4024503"/>
          </a:xfrm>
          <a:prstGeom prst="rect">
            <a:avLst/>
          </a:prstGeom>
          <a:noFill/>
          <a:ln>
            <a:noFill/>
          </a:ln>
        </p:spPr>
        <p:txBody>
          <a:bodyPr anchorCtr="0" anchor="t" bIns="45700" lIns="0" spcFirstLastPara="1" rIns="0" wrap="square" tIns="45700">
            <a:normAutofit fontScale="70000" lnSpcReduction="20000"/>
          </a:bodyPr>
          <a:lstStyle/>
          <a:p>
            <a:pPr indent="-91440" lvl="0" marL="91440" rtl="0" algn="l">
              <a:lnSpc>
                <a:spcPct val="110000"/>
              </a:lnSpc>
              <a:spcBef>
                <a:spcPts val="0"/>
              </a:spcBef>
              <a:spcAft>
                <a:spcPts val="0"/>
              </a:spcAft>
              <a:buSzPct val="100000"/>
              <a:buChar char=" "/>
            </a:pPr>
            <a:r>
              <a:rPr b="0" i="0" lang="en-US">
                <a:solidFill>
                  <a:srgbClr val="616161"/>
                </a:solidFill>
                <a:latin typeface="Open Sans"/>
                <a:ea typeface="Open Sans"/>
                <a:cs typeface="Open Sans"/>
                <a:sym typeface="Open Sans"/>
              </a:rPr>
              <a:t>Selain itu Back Office memiliki tugas sebagai berikut:</a:t>
            </a:r>
            <a:endParaRPr/>
          </a:p>
          <a:p>
            <a:pPr indent="-91440" lvl="0" marL="91440" rtl="0" algn="l">
              <a:lnSpc>
                <a:spcPct val="110000"/>
              </a:lnSpc>
              <a:spcBef>
                <a:spcPts val="1400"/>
              </a:spcBef>
              <a:spcAft>
                <a:spcPts val="0"/>
              </a:spcAft>
              <a:buSzPct val="100000"/>
              <a:buFont typeface="Bookman Old Style"/>
              <a:buAutoNum type="arabicPeriod"/>
            </a:pPr>
            <a:r>
              <a:rPr b="1" i="0" lang="en-US">
                <a:solidFill>
                  <a:srgbClr val="616161"/>
                </a:solidFill>
                <a:latin typeface="Open Sans"/>
                <a:ea typeface="Open Sans"/>
                <a:cs typeface="Open Sans"/>
                <a:sym typeface="Open Sans"/>
              </a:rPr>
              <a:t>Memberikan laporan yang sudah tersaji lengkap</a:t>
            </a:r>
            <a:r>
              <a:rPr b="0" i="0" lang="en-US">
                <a:solidFill>
                  <a:srgbClr val="616161"/>
                </a:solidFill>
                <a:latin typeface="Open Sans"/>
                <a:ea typeface="Open Sans"/>
                <a:cs typeface="Open Sans"/>
                <a:sym typeface="Open Sans"/>
              </a:rPr>
              <a:t> dengan menggunakan komputer lewat software khusus yang telah disediakan.</a:t>
            </a:r>
            <a:endParaRPr/>
          </a:p>
          <a:p>
            <a:pPr indent="-91440" lvl="0" marL="91440" rtl="0" algn="l">
              <a:lnSpc>
                <a:spcPct val="110000"/>
              </a:lnSpc>
              <a:spcBef>
                <a:spcPts val="1400"/>
              </a:spcBef>
              <a:spcAft>
                <a:spcPts val="0"/>
              </a:spcAft>
              <a:buSzPct val="100000"/>
              <a:buFont typeface="Bookman Old Style"/>
              <a:buAutoNum type="arabicPeriod"/>
            </a:pPr>
            <a:r>
              <a:rPr b="0" i="0" lang="en-US">
                <a:solidFill>
                  <a:srgbClr val="616161"/>
                </a:solidFill>
                <a:latin typeface="Open Sans"/>
                <a:ea typeface="Open Sans"/>
                <a:cs typeface="Open Sans"/>
                <a:sym typeface="Open Sans"/>
              </a:rPr>
              <a:t>Melakukan </a:t>
            </a:r>
            <a:r>
              <a:rPr b="1" i="0" lang="en-US">
                <a:solidFill>
                  <a:srgbClr val="616161"/>
                </a:solidFill>
                <a:latin typeface="Open Sans"/>
                <a:ea typeface="Open Sans"/>
                <a:cs typeface="Open Sans"/>
                <a:sym typeface="Open Sans"/>
              </a:rPr>
              <a:t>urusan bagian utang piutang.</a:t>
            </a:r>
            <a:endParaRPr b="0" i="0">
              <a:solidFill>
                <a:srgbClr val="616161"/>
              </a:solidFill>
              <a:latin typeface="Open Sans"/>
              <a:ea typeface="Open Sans"/>
              <a:cs typeface="Open Sans"/>
              <a:sym typeface="Open Sans"/>
            </a:endParaRPr>
          </a:p>
          <a:p>
            <a:pPr indent="-91440" lvl="0" marL="91440" rtl="0" algn="l">
              <a:lnSpc>
                <a:spcPct val="110000"/>
              </a:lnSpc>
              <a:spcBef>
                <a:spcPts val="1400"/>
              </a:spcBef>
              <a:spcAft>
                <a:spcPts val="0"/>
              </a:spcAft>
              <a:buSzPct val="100000"/>
              <a:buFont typeface="Bookman Old Style"/>
              <a:buAutoNum type="arabicPeriod"/>
            </a:pPr>
            <a:r>
              <a:rPr b="0" i="0" lang="en-US">
                <a:solidFill>
                  <a:srgbClr val="616161"/>
                </a:solidFill>
                <a:latin typeface="Open Sans"/>
                <a:ea typeface="Open Sans"/>
                <a:cs typeface="Open Sans"/>
                <a:sym typeface="Open Sans"/>
              </a:rPr>
              <a:t>Memiliki tanggung jawab untuk </a:t>
            </a:r>
            <a:r>
              <a:rPr b="1" i="0" lang="en-US">
                <a:solidFill>
                  <a:srgbClr val="616161"/>
                </a:solidFill>
                <a:latin typeface="Open Sans"/>
                <a:ea typeface="Open Sans"/>
                <a:cs typeface="Open Sans"/>
                <a:sym typeface="Open Sans"/>
              </a:rPr>
              <a:t>melaksanakan pengecekkan barang yang kurang laku untuk diganti.</a:t>
            </a:r>
            <a:endParaRPr b="0" i="0">
              <a:solidFill>
                <a:srgbClr val="616161"/>
              </a:solidFill>
              <a:latin typeface="Open Sans"/>
              <a:ea typeface="Open Sans"/>
              <a:cs typeface="Open Sans"/>
              <a:sym typeface="Open Sans"/>
            </a:endParaRPr>
          </a:p>
          <a:p>
            <a:pPr indent="-91440" lvl="0" marL="91440" rtl="0" algn="l">
              <a:lnSpc>
                <a:spcPct val="110000"/>
              </a:lnSpc>
              <a:spcBef>
                <a:spcPts val="1400"/>
              </a:spcBef>
              <a:spcAft>
                <a:spcPts val="0"/>
              </a:spcAft>
              <a:buSzPct val="100000"/>
              <a:buFont typeface="Bookman Old Style"/>
              <a:buAutoNum type="arabicPeriod"/>
            </a:pPr>
            <a:r>
              <a:rPr b="0" i="0" lang="en-US">
                <a:solidFill>
                  <a:srgbClr val="616161"/>
                </a:solidFill>
                <a:latin typeface="Open Sans"/>
                <a:ea typeface="Open Sans"/>
                <a:cs typeface="Open Sans"/>
                <a:sym typeface="Open Sans"/>
              </a:rPr>
              <a:t>Mempunyai tanggung jawab terhadap kegiatan </a:t>
            </a:r>
            <a:r>
              <a:rPr b="1" i="0" lang="en-US">
                <a:solidFill>
                  <a:srgbClr val="616161"/>
                </a:solidFill>
                <a:latin typeface="Open Sans"/>
                <a:ea typeface="Open Sans"/>
                <a:cs typeface="Open Sans"/>
                <a:sym typeface="Open Sans"/>
              </a:rPr>
              <a:t>proses pemesanan barang terhadap supplier.</a:t>
            </a:r>
            <a:endParaRPr b="0" i="0">
              <a:solidFill>
                <a:srgbClr val="616161"/>
              </a:solidFill>
              <a:latin typeface="Open Sans"/>
              <a:ea typeface="Open Sans"/>
              <a:cs typeface="Open Sans"/>
              <a:sym typeface="Open Sans"/>
            </a:endParaRPr>
          </a:p>
          <a:p>
            <a:pPr indent="-91440" lvl="0" marL="91440" rtl="0" algn="l">
              <a:lnSpc>
                <a:spcPct val="110000"/>
              </a:lnSpc>
              <a:spcBef>
                <a:spcPts val="1400"/>
              </a:spcBef>
              <a:spcAft>
                <a:spcPts val="0"/>
              </a:spcAft>
              <a:buSzPct val="100000"/>
              <a:buFont typeface="Bookman Old Style"/>
              <a:buAutoNum type="arabicPeriod"/>
            </a:pPr>
            <a:r>
              <a:rPr b="0" i="0" lang="en-US">
                <a:solidFill>
                  <a:srgbClr val="616161"/>
                </a:solidFill>
                <a:latin typeface="Open Sans"/>
                <a:ea typeface="Open Sans"/>
                <a:cs typeface="Open Sans"/>
                <a:sym typeface="Open Sans"/>
              </a:rPr>
              <a:t>Mempunyai tanggung jawab untuk melakukan </a:t>
            </a:r>
            <a:r>
              <a:rPr b="1" i="0" lang="en-US">
                <a:solidFill>
                  <a:srgbClr val="616161"/>
                </a:solidFill>
                <a:latin typeface="Open Sans"/>
                <a:ea typeface="Open Sans"/>
                <a:cs typeface="Open Sans"/>
                <a:sym typeface="Open Sans"/>
              </a:rPr>
              <a:t>pengecekkan barang yang sudah mendekati kadaluarsa.</a:t>
            </a:r>
            <a:endParaRPr b="0" i="0">
              <a:solidFill>
                <a:srgbClr val="616161"/>
              </a:solidFill>
              <a:latin typeface="Open Sans"/>
              <a:ea typeface="Open Sans"/>
              <a:cs typeface="Open Sans"/>
              <a:sym typeface="Open Sans"/>
            </a:endParaRPr>
          </a:p>
          <a:p>
            <a:pPr indent="-91440" lvl="0" marL="91440" rtl="0" algn="l">
              <a:lnSpc>
                <a:spcPct val="110000"/>
              </a:lnSpc>
              <a:spcBef>
                <a:spcPts val="1400"/>
              </a:spcBef>
              <a:spcAft>
                <a:spcPts val="0"/>
              </a:spcAft>
              <a:buSzPct val="100000"/>
              <a:buFont typeface="Bookman Old Style"/>
              <a:buAutoNum type="arabicPeriod"/>
            </a:pPr>
            <a:r>
              <a:rPr b="0" i="0" lang="en-US">
                <a:solidFill>
                  <a:srgbClr val="616161"/>
                </a:solidFill>
                <a:latin typeface="Open Sans"/>
                <a:ea typeface="Open Sans"/>
                <a:cs typeface="Open Sans"/>
                <a:sym typeface="Open Sans"/>
              </a:rPr>
              <a:t>Mempunyai tanggung jawab untuk melaksanakan </a:t>
            </a:r>
            <a:r>
              <a:rPr b="1" i="0" lang="en-US">
                <a:solidFill>
                  <a:srgbClr val="616161"/>
                </a:solidFill>
                <a:latin typeface="Open Sans"/>
                <a:ea typeface="Open Sans"/>
                <a:cs typeface="Open Sans"/>
                <a:sym typeface="Open Sans"/>
              </a:rPr>
              <a:t>pengecekkan jumlah stock barang yang akan habis.</a:t>
            </a:r>
            <a:endParaRPr b="0" i="0">
              <a:solidFill>
                <a:srgbClr val="616161"/>
              </a:solidFill>
              <a:latin typeface="Open Sans"/>
              <a:ea typeface="Open Sans"/>
              <a:cs typeface="Open Sans"/>
              <a:sym typeface="Open Sans"/>
            </a:endParaRPr>
          </a:p>
          <a:p>
            <a:pPr indent="-91440" lvl="0" marL="91440" rtl="0" algn="l">
              <a:lnSpc>
                <a:spcPct val="110000"/>
              </a:lnSpc>
              <a:spcBef>
                <a:spcPts val="1400"/>
              </a:spcBef>
              <a:spcAft>
                <a:spcPts val="0"/>
              </a:spcAft>
              <a:buSzPct val="100000"/>
              <a:buChar char=" "/>
            </a:pPr>
            <a:br>
              <a:rPr lang="en-US"/>
            </a:b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1"/>
          <p:cNvSpPr/>
          <p:nvPr/>
        </p:nvSpPr>
        <p:spPr>
          <a:xfrm>
            <a:off x="5685"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65" name="Google Shape;165;p21"/>
          <p:cNvSpPr/>
          <p:nvPr/>
        </p:nvSpPr>
        <p:spPr>
          <a:xfrm>
            <a:off x="16" y="0"/>
            <a:ext cx="4050791"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man Old Style"/>
              <a:buNone/>
            </a:pPr>
            <a:r>
              <a:rPr lang="en-US" sz="3600">
                <a:solidFill>
                  <a:schemeClr val="lt1"/>
                </a:solidFill>
              </a:rPr>
              <a:t>Peran</a:t>
            </a:r>
            <a:endParaRPr/>
          </a:p>
        </p:txBody>
      </p:sp>
      <p:sp>
        <p:nvSpPr>
          <p:cNvPr id="167" name="Google Shape;167;p21"/>
          <p:cNvSpPr txBox="1"/>
          <p:nvPr>
            <p:ph idx="1" type="body"/>
          </p:nvPr>
        </p:nvSpPr>
        <p:spPr>
          <a:xfrm>
            <a:off x="4340364" y="1055241"/>
            <a:ext cx="7359266" cy="4747517"/>
          </a:xfrm>
          <a:prstGeom prst="rect">
            <a:avLst/>
          </a:prstGeom>
          <a:noFill/>
          <a:ln>
            <a:noFill/>
          </a:ln>
        </p:spPr>
        <p:txBody>
          <a:bodyPr anchorCtr="0" anchor="t" bIns="45700" lIns="0" spcFirstLastPara="1" rIns="0" wrap="square" tIns="45700">
            <a:normAutofit fontScale="85000" lnSpcReduction="20000"/>
          </a:bodyPr>
          <a:lstStyle/>
          <a:p>
            <a:pPr indent="-102552" lvl="0" marL="91440" rtl="0" algn="l">
              <a:lnSpc>
                <a:spcPct val="110000"/>
              </a:lnSpc>
              <a:spcBef>
                <a:spcPts val="0"/>
              </a:spcBef>
              <a:spcAft>
                <a:spcPts val="0"/>
              </a:spcAft>
              <a:buSzPct val="100000"/>
              <a:buChar char=" "/>
            </a:pPr>
            <a:r>
              <a:rPr b="1" i="0" lang="en-US">
                <a:solidFill>
                  <a:srgbClr val="616161"/>
                </a:solidFill>
                <a:latin typeface="Open Sans"/>
                <a:ea typeface="Open Sans"/>
                <a:cs typeface="Open Sans"/>
                <a:sym typeface="Open Sans"/>
              </a:rPr>
              <a:t>Back Office adalah bagian terpenting dari perusahaan atau organisasi di mana tugas-tugasnya didedikasikan untuk menjalankan proses operasional, akuntansi, finansial, administrasi, teknologi, audit, pengolaan data, pajak, legal, pembelian, keamanan, dan kegiatan personal lainnya tanpa interaksi dengan pelanggan.</a:t>
            </a:r>
            <a:r>
              <a:rPr b="0" i="0" lang="en-US">
                <a:solidFill>
                  <a:srgbClr val="616161"/>
                </a:solidFill>
                <a:latin typeface="Open Sans"/>
                <a:ea typeface="Open Sans"/>
                <a:cs typeface="Open Sans"/>
                <a:sym typeface="Open Sans"/>
              </a:rPr>
              <a:t> Selain itu, diperlukan kompetensi dan kebiasaan kerja dalam rutinitas yang diperkuat dengan kesungguhan pribadi yang unggul. Hal ini termasuk dalam budaya kerja yang cerdas bertindak, mampu bekerjasama dalam kolaborasi dan sinergi dengan semua pihak terkait, agar fungsi dan peran Back Office adalah dapat mendukung fungsi Front Line dapat dioptimalkan.</a:t>
            </a:r>
            <a:endParaRPr/>
          </a:p>
          <a:p>
            <a:pPr indent="-102552" lvl="0" marL="91440" rtl="0" algn="l">
              <a:lnSpc>
                <a:spcPct val="110000"/>
              </a:lnSpc>
              <a:spcBef>
                <a:spcPts val="1400"/>
              </a:spcBef>
              <a:spcAft>
                <a:spcPts val="0"/>
              </a:spcAft>
              <a:buSzPct val="100000"/>
              <a:buChar char=" "/>
            </a:pPr>
            <a:r>
              <a:rPr b="0" i="0" lang="en-US">
                <a:solidFill>
                  <a:srgbClr val="616161"/>
                </a:solidFill>
                <a:latin typeface="Open Sans"/>
                <a:ea typeface="Open Sans"/>
                <a:cs typeface="Open Sans"/>
                <a:sym typeface="Open Sans"/>
              </a:rPr>
              <a:t>Back Office adalah sebagai tulang punggung perusahaan juga harus selalu proaktif dan memiliki disiplin yang tinggi untuk mensuport kepentingan strategi perusahaan. </a:t>
            </a:r>
            <a:r>
              <a:rPr b="1" i="0" lang="en-US">
                <a:solidFill>
                  <a:srgbClr val="616161"/>
                </a:solidFill>
                <a:latin typeface="Open Sans"/>
                <a:ea typeface="Open Sans"/>
                <a:cs typeface="Open Sans"/>
                <a:sym typeface="Open Sans"/>
              </a:rPr>
              <a:t>Tujuan back office adalah agar tetap menjaga internal kontrol yang berkualitas, mampu berkolaborasi dengan Front Line dan semua pihak di Back Office, mampu membangun budaya trust yang etis, dan cerdas mengatur setiap rencana.</a:t>
            </a:r>
            <a:r>
              <a:rPr b="0" i="0" lang="en-US">
                <a:solidFill>
                  <a:srgbClr val="616161"/>
                </a:solidFill>
                <a:latin typeface="Open Sans"/>
                <a:ea typeface="Open Sans"/>
                <a:cs typeface="Open Sans"/>
                <a:sym typeface="Open Sans"/>
              </a:rPr>
              <a:t> Hal ini menjadi pertahanan yang kuat untuk menjaga reputasi dan kredibilitas perusahaan.</a:t>
            </a:r>
            <a:endParaRPr/>
          </a:p>
          <a:p>
            <a:pPr indent="-102552" lvl="0" marL="91440" rtl="0" algn="l">
              <a:lnSpc>
                <a:spcPct val="110000"/>
              </a:lnSpc>
              <a:spcBef>
                <a:spcPts val="1400"/>
              </a:spcBef>
              <a:spcAft>
                <a:spcPts val="0"/>
              </a:spcAft>
              <a:buSzPct val="100000"/>
              <a:buChar char=" "/>
            </a:pPr>
            <a:br>
              <a:rPr lang="en-US"/>
            </a:br>
            <a:endParaRPr b="1"/>
          </a:p>
        </p:txBody>
      </p:sp>
    </p:spTree>
  </p:cSld>
  <p:clrMapOvr>
    <a:masterClrMapping/>
  </p:clrMapOvr>
</p:sld>
</file>

<file path=ppt/theme/theme1.xml><?xml version="1.0" encoding="utf-8"?>
<a:theme xmlns:a="http://schemas.openxmlformats.org/drawingml/2006/main" xmlns:r="http://schemas.openxmlformats.org/officeDocument/2006/relationships" name="1_RetrospectVTI">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