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7"/>
  </p:notes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  <p14:section name="Design, Impress, Work Together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280" autoAdjust="0"/>
  </p:normalViewPr>
  <p:slideViewPr>
    <p:cSldViewPr snapToGrid="0">
      <p:cViewPr varScale="1">
        <p:scale>
          <a:sx n="80" d="100"/>
          <a:sy n="80" d="100"/>
        </p:scale>
        <p:origin x="1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0F0DF1-8F03-4E2F-B162-897C2CEA1DFE}" type="slidenum">
              <a:rPr kumimoji="0" lang="en-US" altLang="id-ID"/>
              <a:pPr>
                <a:spcBef>
                  <a:spcPct val="0"/>
                </a:spcBef>
              </a:pPr>
              <a:t>1</a:t>
            </a:fld>
            <a:endParaRPr kumimoji="0" lang="en-US" altLang="id-ID"/>
          </a:p>
        </p:txBody>
      </p:sp>
      <p:sp>
        <p:nvSpPr>
          <p:cNvPr id="1157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id-ID" altLang="id-ID" sz="2400" smtClean="0"/>
          </a:p>
        </p:txBody>
      </p:sp>
    </p:spTree>
    <p:extLst>
      <p:ext uri="{BB962C8B-B14F-4D97-AF65-F5344CB8AC3E}">
        <p14:creationId xmlns:p14="http://schemas.microsoft.com/office/powerpoint/2010/main" val="4269583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207B6D-16DC-499F-BC83-7D335C0AA8FF}" type="slidenum">
              <a:rPr kumimoji="0" lang="en-US" altLang="id-ID"/>
              <a:pPr>
                <a:spcBef>
                  <a:spcPct val="0"/>
                </a:spcBef>
              </a:pPr>
              <a:t>2</a:t>
            </a:fld>
            <a:endParaRPr kumimoji="0" lang="en-US" altLang="id-ID"/>
          </a:p>
        </p:txBody>
      </p:sp>
      <p:sp>
        <p:nvSpPr>
          <p:cNvPr id="1167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id-ID" altLang="id-ID" sz="2400" smtClean="0"/>
          </a:p>
        </p:txBody>
      </p:sp>
    </p:spTree>
    <p:extLst>
      <p:ext uri="{BB962C8B-B14F-4D97-AF65-F5344CB8AC3E}">
        <p14:creationId xmlns:p14="http://schemas.microsoft.com/office/powerpoint/2010/main" val="210775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7E1FCC-5906-468B-A00B-D5D2B6AE3A35}" type="slidenum">
              <a:rPr kumimoji="0" lang="en-US" altLang="id-ID"/>
              <a:pPr>
                <a:spcBef>
                  <a:spcPct val="0"/>
                </a:spcBef>
              </a:pPr>
              <a:t>4</a:t>
            </a:fld>
            <a:endParaRPr kumimoji="0" lang="en-US" altLang="id-ID"/>
          </a:p>
        </p:txBody>
      </p:sp>
      <p:sp>
        <p:nvSpPr>
          <p:cNvPr id="1177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id-ID" altLang="id-ID" sz="2400" smtClean="0"/>
          </a:p>
        </p:txBody>
      </p:sp>
    </p:spTree>
    <p:extLst>
      <p:ext uri="{BB962C8B-B14F-4D97-AF65-F5344CB8AC3E}">
        <p14:creationId xmlns:p14="http://schemas.microsoft.com/office/powerpoint/2010/main" val="1056733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2793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101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4332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1805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0896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930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4891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4669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6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304800"/>
            <a:ext cx="77724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PSIKOLOGI PENDIDIKAN</a:t>
            </a:r>
            <a:endParaRPr lang="en-US" altLang="id-ID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2667000"/>
            <a:ext cx="6400800" cy="1752600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altLang="id-ID" dirty="0" smtClean="0"/>
          </a:p>
          <a:p>
            <a:pPr>
              <a:defRPr/>
            </a:pPr>
            <a:r>
              <a:rPr lang="id-ID" altLang="id-ID" dirty="0" smtClean="0"/>
              <a:t>PENGANTAR</a:t>
            </a:r>
            <a:endParaRPr lang="en-US" altLang="id-ID" dirty="0" smtClean="0"/>
          </a:p>
        </p:txBody>
      </p:sp>
    </p:spTree>
    <p:extLst>
      <p:ext uri="{BB962C8B-B14F-4D97-AF65-F5344CB8AC3E}">
        <p14:creationId xmlns:p14="http://schemas.microsoft.com/office/powerpoint/2010/main" val="974923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5265"/>
            <a:ext cx="10515600" cy="13255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C.  DEFINISI PENDIDIKAN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    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2. 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Definisi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Psikologi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581400" y="1752601"/>
            <a:ext cx="670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id-ID" sz="2400">
                <a:latin typeface="Times New Roman" panose="02020603050405020304" pitchFamily="18" charset="0"/>
              </a:rPr>
              <a:t>   </a:t>
            </a:r>
            <a:r>
              <a:rPr lang="en-US" altLang="id-ID" sz="2800">
                <a:latin typeface="Arial Narrow" panose="020B0606020202030204" pitchFamily="34" charset="0"/>
              </a:rPr>
              <a:t>PROSES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962400" y="2362200"/>
            <a:ext cx="6324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“Mencakup segala bentuk aktivitas yang akan memudahkan dalam kehidupan bermasyarakat”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3581400" y="381000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id-ID" sz="2400">
                <a:latin typeface="Times New Roman" panose="02020603050405020304" pitchFamily="18" charset="0"/>
              </a:rPr>
              <a:t>   </a:t>
            </a:r>
            <a:r>
              <a:rPr lang="en-US" altLang="id-ID" sz="2800">
                <a:latin typeface="Arial Narrow" panose="020B0606020202030204" pitchFamily="34" charset="0"/>
              </a:rPr>
              <a:t>HASIL     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3505200" y="4359276"/>
            <a:ext cx="2590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id-ID" sz="24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id-ID" sz="2400">
              <a:latin typeface="Times New Roman" panose="02020603050405020304" pitchFamily="18" charset="0"/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4038600" y="4460875"/>
            <a:ext cx="6172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“Mencakup segala perubahan yang terjadi sebagai konsekuensi atau akibat dari partisipasi individu dalam kegiatan belajar</a:t>
            </a:r>
          </a:p>
        </p:txBody>
      </p:sp>
    </p:spTree>
    <p:extLst>
      <p:ext uri="{BB962C8B-B14F-4D97-AF65-F5344CB8AC3E}">
        <p14:creationId xmlns:p14="http://schemas.microsoft.com/office/powerpoint/2010/main" val="3519370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458200" cy="1143000"/>
          </a:xfrm>
        </p:spPr>
        <p:txBody>
          <a:bodyPr rtlCol="0">
            <a:normAutofit fontScale="90000"/>
          </a:bodyPr>
          <a:lstStyle/>
          <a:p>
            <a:pPr marL="742950" indent="-742950">
              <a:defRPr/>
            </a:pPr>
            <a:r>
              <a:rPr lang="en-US" altLang="id-ID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D.  SEJARAH PSIKOLOGI PENDIDIKAN</a:t>
            </a:r>
            <a:endParaRPr lang="en-US" altLang="id-ID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971800" y="2057400"/>
            <a:ext cx="38100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DEMOCRITUS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PLATO&amp;ARISTOTELES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ARISTOTELES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JOHN AMOS COMENICUS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ROUSSEAU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JOHN LOCKE</a:t>
            </a:r>
          </a:p>
          <a:p>
            <a:endParaRPr lang="en-US" altLang="id-ID" sz="3200">
              <a:latin typeface="Arial Narrow" panose="020B0606020202030204" pitchFamily="34" charset="0"/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858000" y="2057400"/>
            <a:ext cx="38100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JOHN HEINRICH PESTALOZZI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FRANCIS GALTON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STANLEY HALL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WILLIAM JAMES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CATTEL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BINET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ABAD KE-20</a:t>
            </a:r>
          </a:p>
          <a:p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2417120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93025" y="499754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E.  KONTRIBUSI PSIKOLOGI PENDIDIKAN BAGI TEORI &amp; PRAKTEK PENDIDIKAN</a:t>
            </a:r>
            <a:endParaRPr lang="en-US" altLang="id-ID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2743200"/>
            <a:ext cx="77724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Kontribusi Bagi Proses Pendidikan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Kontribusi Bagi Peserta Didik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Kontribusi Bagi Pendidik </a:t>
            </a:r>
          </a:p>
        </p:txBody>
      </p:sp>
    </p:spTree>
    <p:extLst>
      <p:ext uri="{BB962C8B-B14F-4D97-AF65-F5344CB8AC3E}">
        <p14:creationId xmlns:p14="http://schemas.microsoft.com/office/powerpoint/2010/main" val="100526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536369"/>
            <a:ext cx="8153400" cy="1143000"/>
          </a:xfrm>
        </p:spPr>
        <p:txBody>
          <a:bodyPr rtlCol="0">
            <a:normAutofit fontScale="90000"/>
          </a:bodyPr>
          <a:lstStyle/>
          <a:p>
            <a:pPr marL="514350" indent="-514350">
              <a:defRPr/>
            </a:pP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E.  KONTRIBUSI PSIKOLOGI PENDIDIKAN BAGI TEORI &amp; PRAKTEK PENDIDIKAN</a:t>
            </a:r>
            <a:b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Kontribusi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Bagi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Proses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Pendidikan</a:t>
            </a:r>
            <a:endParaRPr lang="en-US" altLang="id-ID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0" y="1981200"/>
            <a:ext cx="7239000" cy="2895600"/>
          </a:xfrm>
        </p:spPr>
        <p:txBody>
          <a:bodyPr>
            <a:normAutofit/>
          </a:bodyPr>
          <a:lstStyle/>
          <a:p>
            <a:r>
              <a:rPr lang="en-US" altLang="id-ID" sz="2800">
                <a:latin typeface="Arial Narrow" panose="020B0606020202030204" pitchFamily="34" charset="0"/>
              </a:rPr>
              <a:t>Penggunaan </a:t>
            </a:r>
            <a:r>
              <a:rPr lang="en-US" altLang="id-ID" sz="2800" i="1">
                <a:latin typeface="Arial Narrow" panose="020B0606020202030204" pitchFamily="34" charset="0"/>
              </a:rPr>
              <a:t>audio visual aids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Membantu dalam pengelolaan sekolah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Membantu dalam penyusunan jadwal pelajaran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Membantu terhadap produksi buku pelajaran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Memberi dasar bagi penyusunan kurikulum</a:t>
            </a:r>
          </a:p>
          <a:p>
            <a:endParaRPr lang="en-US" altLang="id-ID" sz="28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70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143000"/>
          </a:xfrm>
        </p:spPr>
        <p:txBody>
          <a:bodyPr rtlCol="0">
            <a:normAutofit fontScale="90000"/>
          </a:bodyPr>
          <a:lstStyle/>
          <a:p>
            <a:pPr marL="514350" indent="-514350">
              <a:defRPr/>
            </a:pP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E.  KONTRIBUSI PSIKOLOGI PENDIDIKAN BAGI TEORI &amp; PRAKTEK PENDIDIKAN</a:t>
            </a:r>
            <a:b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Kontribusi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Bagi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Peserta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Didik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00400" y="1981200"/>
            <a:ext cx="6934200" cy="4114800"/>
          </a:xfrm>
        </p:spPr>
        <p:txBody>
          <a:bodyPr/>
          <a:lstStyle/>
          <a:p>
            <a:r>
              <a:rPr lang="en-US" altLang="id-ID" sz="2800">
                <a:latin typeface="Arial Narrow" panose="020B0606020202030204" pitchFamily="34" charset="0"/>
              </a:rPr>
              <a:t>Mengerti hakekat belajar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Pendidikan yang lebih kooperatif dan demokratif  bagi siswa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Membantu perkembangan kepribadian siswa melalui kegiatan ekstra/intra kurikuler</a:t>
            </a:r>
          </a:p>
          <a:p>
            <a:endParaRPr lang="en-US" altLang="id-ID" sz="28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099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33551" y="465117"/>
            <a:ext cx="7772400" cy="1143000"/>
          </a:xfrm>
        </p:spPr>
        <p:txBody>
          <a:bodyPr rtlCol="0">
            <a:normAutofit fontScale="90000"/>
          </a:bodyPr>
          <a:lstStyle/>
          <a:p>
            <a:pPr marL="514350" indent="-514350">
              <a:defRPr/>
            </a:pP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E.  KONTRIBUSI PSIKOLOGI PENDIDIKAN BAGI TEORI &amp; PRAKTEK PENDIDIKAN</a:t>
            </a:r>
            <a:b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Kontribusi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Bagi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Pendidik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200400" y="2133600"/>
            <a:ext cx="7162800" cy="4114800"/>
          </a:xfrm>
        </p:spPr>
        <p:txBody>
          <a:bodyPr>
            <a:normAutofit/>
          </a:bodyPr>
          <a:lstStyle/>
          <a:p>
            <a:r>
              <a:rPr lang="en-US" altLang="id-ID" sz="2800">
                <a:latin typeface="Arial Narrow" panose="020B0606020202030204" pitchFamily="34" charset="0"/>
              </a:rPr>
              <a:t>Pendidik lebih terbuka terhadap perbedaan individu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Mengetahui metode mengajar yang efektif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Memahami permasalahan anak didik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Membantu dalam evaluasi belajar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Meningkatkan kemampuan meneliti</a:t>
            </a:r>
          </a:p>
          <a:p>
            <a:r>
              <a:rPr lang="en-US" altLang="id-ID" sz="2800">
                <a:latin typeface="Arial Narrow" panose="020B0606020202030204" pitchFamily="34" charset="0"/>
              </a:rPr>
              <a:t>Mengarahkan pendidik dalam menangani anak-anak khusus</a:t>
            </a:r>
            <a:endParaRPr lang="en-US" altLang="id-ID" smtClean="0">
              <a:latin typeface="Arial Narrow" panose="020B0606020202030204" pitchFamily="34" charset="0"/>
            </a:endParaRPr>
          </a:p>
          <a:p>
            <a:endParaRPr lang="en-US" altLang="id-ID" smtClean="0">
              <a:latin typeface="Arial Narrow" panose="020B0606020202030204" pitchFamily="34" charset="0"/>
            </a:endParaRPr>
          </a:p>
          <a:p>
            <a:endParaRPr lang="en-US" altLang="id-ID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410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40478" y="447304"/>
            <a:ext cx="82296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dirty="0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2286000"/>
            <a:ext cx="77724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Introspeksi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Observasi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Metode Klinis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Metode Diferensial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Metode Ilmiah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Metode Eksperimen</a:t>
            </a:r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3091789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04803" y="469075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Instrospeksi</a:t>
            </a:r>
            <a:endParaRPr lang="en-US" altLang="id-ID" dirty="0" smtClean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429000" y="2895600"/>
            <a:ext cx="6858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Melakukan pengamatan ke dalam diri sendiri/</a:t>
            </a:r>
            <a:r>
              <a:rPr lang="en-US" altLang="id-ID" sz="2800" i="1">
                <a:latin typeface="Arial Narrow" panose="020B0606020202030204" pitchFamily="34" charset="0"/>
              </a:rPr>
              <a:t>self observation </a:t>
            </a:r>
            <a:r>
              <a:rPr lang="en-US" altLang="id-ID" sz="2800">
                <a:latin typeface="Arial Narrow" panose="020B0606020202030204" pitchFamily="34" charset="0"/>
              </a:rPr>
              <a:t>yaitu dengan melihat keadaan mental pada waktu tertentu.</a:t>
            </a:r>
          </a:p>
        </p:txBody>
      </p:sp>
    </p:spTree>
    <p:extLst>
      <p:ext uri="{BB962C8B-B14F-4D97-AF65-F5344CB8AC3E}">
        <p14:creationId xmlns:p14="http://schemas.microsoft.com/office/powerpoint/2010/main" val="2428476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57302" y="430481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Observasi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429000" y="2743200"/>
            <a:ext cx="6705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Kegiatan melihat sesuatu di luar diri sehingga yang diperoleh merupakan data </a:t>
            </a:r>
            <a:r>
              <a:rPr lang="en-US" altLang="id-ID" sz="2800" i="1">
                <a:latin typeface="Arial Narrow" panose="020B0606020202030204" pitchFamily="34" charset="0"/>
              </a:rPr>
              <a:t>overt behavior</a:t>
            </a:r>
            <a:r>
              <a:rPr lang="en-US" altLang="id-ID" sz="2800">
                <a:latin typeface="Arial Narrow" panose="020B0606020202030204" pitchFamily="34" charset="0"/>
              </a:rPr>
              <a:t> (perilaku yang tampak).</a:t>
            </a:r>
          </a:p>
        </p:txBody>
      </p:sp>
    </p:spTree>
    <p:extLst>
      <p:ext uri="{BB962C8B-B14F-4D97-AF65-F5344CB8AC3E}">
        <p14:creationId xmlns:p14="http://schemas.microsoft.com/office/powerpoint/2010/main" val="4108997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16727" y="419100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Metode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Klinis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352800" y="2362200"/>
            <a:ext cx="7010400" cy="329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Digunakan untuk mengumpulkan data secara lebih rinci mengenai perilaku penyesuaian dan kasus-kasus perilaku menyimpang.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J"/>
            </a:pPr>
            <a:r>
              <a:rPr lang="en-US" altLang="id-ID" sz="2800">
                <a:latin typeface="Arial Narrow" panose="020B0606020202030204" pitchFamily="34" charset="0"/>
              </a:rPr>
              <a:t> Studi Kasus Klinis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J"/>
            </a:pPr>
            <a:r>
              <a:rPr lang="en-US" altLang="id-ID" sz="2800">
                <a:latin typeface="Arial Narrow" panose="020B0606020202030204" pitchFamily="34" charset="0"/>
              </a:rPr>
              <a:t> Studi Kasus Perkembangan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id-ID" sz="2800">
              <a:latin typeface="Arial Narrow" panose="020B0606020202030204" pitchFamily="34" charset="0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3886200" y="5105401"/>
            <a:ext cx="3962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id-ID" sz="2400">
                <a:latin typeface="Times New Roman" panose="02020603050405020304" pitchFamily="18" charset="0"/>
              </a:rPr>
              <a:t>  </a:t>
            </a:r>
            <a:r>
              <a:rPr lang="en-US" altLang="id-ID" sz="2800" i="1">
                <a:latin typeface="Arial Narrow" panose="020B0606020202030204" pitchFamily="34" charset="0"/>
              </a:rPr>
              <a:t>Longitudinal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id-ID" sz="2800" i="1">
                <a:latin typeface="Arial Narrow" panose="020B0606020202030204" pitchFamily="34" charset="0"/>
              </a:rPr>
              <a:t>  Cross-Sectional</a:t>
            </a:r>
            <a:endParaRPr lang="en-US" altLang="id-ID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62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55470" y="409699"/>
            <a:ext cx="77724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BAB I 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PENDAHULUAN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dirty="0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2057400"/>
            <a:ext cx="8458200" cy="4114800"/>
          </a:xfrm>
        </p:spPr>
        <p:txBody>
          <a:bodyPr rtlCol="0"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PENGANTAR </a:t>
            </a:r>
          </a:p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ASPEK-ASPEK PENDIDIKAN </a:t>
            </a:r>
          </a:p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DEFINISI PENDIDIKAN</a:t>
            </a:r>
          </a:p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SEJARAH PSIKOLOGI PENDIDIKAN</a:t>
            </a:r>
          </a:p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KONTRIBUSI PSIKOLOGI PENDIDIKAN BAGI TEORI &amp; PRAKTEK PENDIDIKAN</a:t>
            </a:r>
          </a:p>
          <a:p>
            <a:pPr>
              <a:spcAft>
                <a:spcPts val="0"/>
              </a:spcAft>
              <a:defRPr/>
            </a:pPr>
            <a:r>
              <a:rPr lang="en-US" altLang="id-ID" smtClean="0">
                <a:latin typeface="Arial Narrow" pitchFamily="34" charset="0"/>
              </a:rPr>
              <a:t>METODE-METODE DALAM PSIKOLOGI PENDIDIKAN</a:t>
            </a:r>
            <a:endParaRPr lang="en-US" altLang="id-ID" sz="28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488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1052" y="501733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Metode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Diferensial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429000" y="2667001"/>
            <a:ext cx="72390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Digunakan untuk meneliti perbedaan-perbedaan individual yang terdapat di antara anak didik.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Menggunakan berbagai macam teknik pengukuran (contoh: tes, angket,dsb) serta menggunakan statistik untuk menganalisis.</a:t>
            </a:r>
          </a:p>
        </p:txBody>
      </p:sp>
    </p:spTree>
    <p:extLst>
      <p:ext uri="{BB962C8B-B14F-4D97-AF65-F5344CB8AC3E}">
        <p14:creationId xmlns:p14="http://schemas.microsoft.com/office/powerpoint/2010/main" val="3475425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40478" y="520535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Metode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Ilmiah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276600" y="2286001"/>
            <a:ext cx="6934200" cy="414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Merupakan prosedur yang sistematik dalam memecahkan permasalahan dan merupakan suatu pendekatan objektif yang terbuka untuk dikritik,dikonfirmasikan, dimodifikasi atau bahkan mungkin ditolak kebenarannya oleh penelitian berikutnya.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Digunakan untuk menyelesaikan permasalahan perilaku yang lebih kompleks yang harus bisa dipertanggungjawabkan secara ilmiah.  </a:t>
            </a:r>
          </a:p>
        </p:txBody>
      </p:sp>
    </p:spTree>
    <p:extLst>
      <p:ext uri="{BB962C8B-B14F-4D97-AF65-F5344CB8AC3E}">
        <p14:creationId xmlns:p14="http://schemas.microsoft.com/office/powerpoint/2010/main" val="2727121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33550" y="501733"/>
            <a:ext cx="7772400" cy="1143000"/>
          </a:xfrm>
        </p:spPr>
        <p:txBody>
          <a:bodyPr rtlCol="0">
            <a:normAutofit fontScale="90000"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F.  METODE-METODE DALAM PSIKOLOGI PENDIDIKAN</a:t>
            </a:r>
            <a:r>
              <a:rPr lang="en-US" altLang="id-ID" dirty="0" smtClean="0"/>
              <a:t/>
            </a:r>
            <a:br>
              <a:rPr lang="en-US" altLang="id-ID" dirty="0" smtClean="0"/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6.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Metode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Eksperimen</a:t>
            </a:r>
            <a:endParaRPr lang="en-US" altLang="id-ID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429000" y="2667001"/>
            <a:ext cx="69342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Melakukan pengontrolan secara ketat terhadap faktor-faktor atau variabel-variabel yang diperkirakan dapat mencemari atau mengotori hasil penelitian.</a:t>
            </a:r>
          </a:p>
        </p:txBody>
      </p:sp>
    </p:spTree>
    <p:extLst>
      <p:ext uri="{BB962C8B-B14F-4D97-AF65-F5344CB8AC3E}">
        <p14:creationId xmlns:p14="http://schemas.microsoft.com/office/powerpoint/2010/main" val="176137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altLang="id-ID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A.  PENGANTAR</a:t>
            </a:r>
            <a:endParaRPr lang="en-US" altLang="id-ID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2057400"/>
            <a:ext cx="77724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Manfaat Psikologi Pendidikan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Psikologi Pendidikan = Ilmu Terapan</a:t>
            </a:r>
          </a:p>
          <a:p>
            <a:r>
              <a:rPr lang="en-US" altLang="id-ID" i="1" smtClean="0">
                <a:latin typeface="Arial Narrow" panose="020B0606020202030204" pitchFamily="34" charset="0"/>
              </a:rPr>
              <a:t>Long Life Education</a:t>
            </a:r>
            <a:r>
              <a:rPr lang="en-US" altLang="id-ID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809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925" y="502722"/>
            <a:ext cx="8229600" cy="1143000"/>
          </a:xfrm>
        </p:spPr>
        <p:txBody>
          <a:bodyPr rtlCol="0">
            <a:normAutofit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B.  ASPEK-ASPEK PENDIDIKAN</a:t>
            </a:r>
            <a:r>
              <a:rPr lang="en-US" altLang="id-ID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1981200"/>
            <a:ext cx="77724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Pendidikan Informal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Pendidikan Formal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Pendidikan Non-formal</a:t>
            </a:r>
          </a:p>
        </p:txBody>
      </p:sp>
    </p:spTree>
    <p:extLst>
      <p:ext uri="{BB962C8B-B14F-4D97-AF65-F5344CB8AC3E}">
        <p14:creationId xmlns:p14="http://schemas.microsoft.com/office/powerpoint/2010/main" val="193436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802574" y="614507"/>
            <a:ext cx="10515600" cy="1325563"/>
          </a:xfrm>
        </p:spPr>
        <p:txBody>
          <a:bodyPr rtlCol="0">
            <a:normAutofit/>
          </a:bodyPr>
          <a:lstStyle/>
          <a:p>
            <a:pPr marL="571500" indent="-571500">
              <a:tabLst>
                <a:tab pos="685800" algn="l"/>
              </a:tabLst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B.  ASPEK-ASPEK PENDIDIKAN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Pendidikan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Informal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352800" y="2133601"/>
            <a:ext cx="7086600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</a:t>
            </a:r>
            <a:r>
              <a:rPr lang="id-ID" altLang="id-ID" sz="2800">
                <a:latin typeface="Arial Narrow" panose="020B0606020202030204" pitchFamily="34" charset="0"/>
              </a:rPr>
              <a:t>Proses belajar yang relatif tak disadari yang kemudian menjadi kecapakan dan sikap hidup sehari-hari”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d-ID" altLang="id-ID" sz="2800">
                <a:latin typeface="Arial Narrow" panose="020B0606020202030204" pitchFamily="34" charset="0"/>
              </a:rPr>
              <a:t>Contoh: pendidikan di rumah, tempat ibadah, lapangan permainan, perpustakaan, radio, televisi, dsb.</a:t>
            </a:r>
            <a:endParaRPr lang="en-US" altLang="id-ID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51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6325" y="590756"/>
            <a:ext cx="10515600" cy="1325563"/>
          </a:xfrm>
        </p:spPr>
        <p:txBody>
          <a:bodyPr rtlCol="0">
            <a:normAutofit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B.  ASPEK-ASPEK PENDIDIKAN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Pendidikan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Formal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29000" y="2057401"/>
            <a:ext cx="67818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“Pendidikan yang dilaksanakan dengan sengaja dengan tujuan dan bahan ajar yang dirumuskan secara jelas dan diklasifikasikan secara tegas”.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Contoh: jenjang pendidikan sekolah (TK, SD, SMP, SMA, PT) </a:t>
            </a:r>
          </a:p>
        </p:txBody>
      </p:sp>
    </p:spTree>
    <p:extLst>
      <p:ext uri="{BB962C8B-B14F-4D97-AF65-F5344CB8AC3E}">
        <p14:creationId xmlns:p14="http://schemas.microsoft.com/office/powerpoint/2010/main" val="21728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802574" y="602632"/>
            <a:ext cx="10515600" cy="1325563"/>
          </a:xfrm>
        </p:spPr>
        <p:txBody>
          <a:bodyPr rtlCol="0">
            <a:normAutofit/>
          </a:bodyPr>
          <a:lstStyle/>
          <a:p>
            <a:pPr marL="685800" indent="-685800"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B.  ASPEK-ASPEK PENDIDIKAN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3.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Pendidikan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Non Formal</a:t>
            </a:r>
          </a:p>
        </p:txBody>
      </p:sp>
      <p:sp>
        <p:nvSpPr>
          <p:cNvPr id="9219" name="Text Box 2051"/>
          <p:cNvSpPr txBox="1">
            <a:spLocks noChangeArrowheads="1"/>
          </p:cNvSpPr>
          <p:nvPr/>
        </p:nvSpPr>
        <p:spPr bwMode="auto">
          <a:xfrm>
            <a:off x="3429000" y="2209801"/>
            <a:ext cx="67818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“Pendidikan yang dilaksanakan dengan sengaja tetapi tidak memenuhi syarat untuk termasuk dalam jenjang pendidikan formal”.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Contoh: kursus menjahit, memasak, bahasa, musik, dsb.</a:t>
            </a:r>
          </a:p>
        </p:txBody>
      </p:sp>
    </p:spTree>
    <p:extLst>
      <p:ext uri="{BB962C8B-B14F-4D97-AF65-F5344CB8AC3E}">
        <p14:creationId xmlns:p14="http://schemas.microsoft.com/office/powerpoint/2010/main" val="227440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altLang="id-ID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C.  DEFINISI PENDIDIKAN</a:t>
            </a:r>
            <a:endParaRPr lang="en-US" altLang="id-ID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1981200"/>
            <a:ext cx="7772400" cy="4114800"/>
          </a:xfrm>
        </p:spPr>
        <p:txBody>
          <a:bodyPr/>
          <a:lstStyle/>
          <a:p>
            <a:r>
              <a:rPr lang="en-US" altLang="id-ID" smtClean="0">
                <a:latin typeface="Arial Narrow" panose="020B0606020202030204" pitchFamily="34" charset="0"/>
              </a:rPr>
              <a:t>Definisi Awam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Definisi Psikologi</a:t>
            </a:r>
          </a:p>
          <a:p>
            <a:r>
              <a:rPr lang="en-US" altLang="id-ID" smtClean="0">
                <a:latin typeface="Arial Narrow" panose="020B0606020202030204" pitchFamily="34" charset="0"/>
              </a:rPr>
              <a:t>Definisi Uu Sisdiknas No.2/2003</a:t>
            </a:r>
          </a:p>
          <a:p>
            <a:pPr>
              <a:buFont typeface="Monotype Sorts" pitchFamily="2" charset="2"/>
              <a:buNone/>
            </a:pPr>
            <a:endParaRPr lang="en-US" altLang="id-ID" smtClean="0">
              <a:latin typeface="Arial Narrow" panose="020B0606020202030204" pitchFamily="34" charset="0"/>
            </a:endParaRPr>
          </a:p>
          <a:p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398069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61950" y="590756"/>
            <a:ext cx="10515600" cy="13255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C.  DEFINISI PENDIDIKAN</a:t>
            </a:r>
            <a:b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</a:br>
            <a:r>
              <a:rPr lang="en-US" alt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    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1.  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Definisi</a:t>
            </a:r>
            <a:r>
              <a:rPr lang="en-US" altLang="id-ID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altLang="id-ID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Awam</a:t>
            </a:r>
            <a:endParaRPr lang="en-US" altLang="id-ID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581400" y="2209801"/>
            <a:ext cx="7086600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“Suatu cara untuk mengembangkan ketrampilan, kebiasaan dan sikap-sikap yang diharapkan dapat membuat seseorang menjadi warga negara yang baik”.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id-ID" sz="2800">
                <a:latin typeface="Arial Narrow" panose="020B0606020202030204" pitchFamily="34" charset="0"/>
              </a:rPr>
              <a:t>“Tujuannya untuk mengembangkan atau mengubah kognisi, afeksi dan konasi seseorang”.</a:t>
            </a:r>
          </a:p>
        </p:txBody>
      </p:sp>
    </p:spTree>
    <p:extLst>
      <p:ext uri="{BB962C8B-B14F-4D97-AF65-F5344CB8AC3E}">
        <p14:creationId xmlns:p14="http://schemas.microsoft.com/office/powerpoint/2010/main" val="223730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Partner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70C04F-E7AC-41AB-9C6D-1B1BB88BFF7F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4873beb7-5857-4685-be1f-d57550cc96cc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602</Words>
  <Application>Microsoft Office PowerPoint</Application>
  <PresentationFormat>Widescreen</PresentationFormat>
  <Paragraphs>102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Monotype Sorts</vt:lpstr>
      <vt:lpstr>Times New Roman</vt:lpstr>
      <vt:lpstr>Wingdings</vt:lpstr>
      <vt:lpstr>Office Theme</vt:lpstr>
      <vt:lpstr>PSIKOLOGI PENDIDIKAN</vt:lpstr>
      <vt:lpstr>BAB I  PENDAHULUAN  </vt:lpstr>
      <vt:lpstr>A.  PENGANTAR</vt:lpstr>
      <vt:lpstr>B.  ASPEK-ASPEK PENDIDIKAN </vt:lpstr>
      <vt:lpstr>B.  ASPEK-ASPEK PENDIDIKAN 1.  Pendidikan Informal</vt:lpstr>
      <vt:lpstr>B.  ASPEK-ASPEK PENDIDIKAN 2.  Pendidikan Formal</vt:lpstr>
      <vt:lpstr>B.  ASPEK-ASPEK PENDIDIKAN 3.  Pendidikan Non Formal</vt:lpstr>
      <vt:lpstr>C.  DEFINISI PENDIDIKAN</vt:lpstr>
      <vt:lpstr>C.  DEFINISI PENDIDIKAN       1.   Definisi Awam</vt:lpstr>
      <vt:lpstr>C.  DEFINISI PENDIDIKAN       2.   Definisi Psikologi</vt:lpstr>
      <vt:lpstr>D.  SEJARAH PSIKOLOGI PENDIDIKAN</vt:lpstr>
      <vt:lpstr>E.  KONTRIBUSI PSIKOLOGI PENDIDIKAN BAGI TEORI &amp; PRAKTEK PENDIDIKAN</vt:lpstr>
      <vt:lpstr>E.  KONTRIBUSI PSIKOLOGI PENDIDIKAN BAGI TEORI &amp; PRAKTEK PENDIDIKAN 1.  Kontribusi Bagi Proses Pendidikan</vt:lpstr>
      <vt:lpstr>E.  KONTRIBUSI PSIKOLOGI PENDIDIKAN BAGI TEORI &amp; PRAKTEK PENDIDIKAN 2.  Kontribusi Bagi Peserta Didik</vt:lpstr>
      <vt:lpstr>E.  KONTRIBUSI PSIKOLOGI PENDIDIKAN BAGI TEORI &amp; PRAKTEK PENDIDIKAN 3.  Kontribusi Bagi Pendidik</vt:lpstr>
      <vt:lpstr>F.  METODE-METODE DALAM PSIKOLOGI PENDIDIKAN  </vt:lpstr>
      <vt:lpstr>F.  METODE-METODE DALAM PSIKOLOGI PENDIDIKAN 1.  Instrospeksi</vt:lpstr>
      <vt:lpstr>F.  METODE-METODE DALAM PSIKOLOGI PENDIDIKAN 2.  Observasi</vt:lpstr>
      <vt:lpstr>F.  METODE-METODE DALAM PSIKOLOGI PENDIDIKAN 3.  Metode Klinis</vt:lpstr>
      <vt:lpstr>F.  METODE-METODE DALAM PSIKOLOGI PENDIDIKAN 4.  Metode Diferensial</vt:lpstr>
      <vt:lpstr>F.  METODE-METODE DALAM PSIKOLOGI PENDIDIKAN 5.  Metode Ilmiah  </vt:lpstr>
      <vt:lpstr>F.  METODE-METODE DALAM PSIKOLOGI PENDIDIKAN 6.  Metode Eksperimen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PENDIDIKAN</dc:title>
  <dc:creator>HP-PC</dc:creator>
  <cp:keywords/>
  <cp:lastModifiedBy>HP-PC</cp:lastModifiedBy>
  <cp:revision>1</cp:revision>
  <dcterms:created xsi:type="dcterms:W3CDTF">2020-06-12T16:03:08Z</dcterms:created>
  <dcterms:modified xsi:type="dcterms:W3CDTF">2020-06-12T16:07:45Z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