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78" r:id="rId4"/>
    <p:sldId id="280" r:id="rId5"/>
    <p:sldId id="258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59" r:id="rId16"/>
    <p:sldId id="275" r:id="rId17"/>
    <p:sldId id="276" r:id="rId18"/>
    <p:sldId id="277" r:id="rId19"/>
    <p:sldId id="260" r:id="rId20"/>
    <p:sldId id="261" r:id="rId21"/>
    <p:sldId id="262" r:id="rId22"/>
    <p:sldId id="263" r:id="rId23"/>
    <p:sldId id="26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 varScale="1">
        <p:scale>
          <a:sx n="77" d="100"/>
          <a:sy n="77" d="100"/>
        </p:scale>
        <p:origin x="156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C2FC2-00AB-4ECD-99B1-CEAA698FFEC3}" type="datetimeFigureOut">
              <a:rPr lang="en-ID" smtClean="0"/>
              <a:t>12/06/2024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D47FC-BC61-4442-B2F4-4C6C61A7810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9695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5D47FC-BC61-4442-B2F4-4C6C61A78108}" type="slidenum">
              <a:rPr lang="en-ID" smtClean="0"/>
              <a:t>22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22038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SKALA PENGUKURAN DAN INSTRUMEN PENELITIAN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IDA BUDIARTY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CCB8B-F829-4CA2-BC8A-F36C6BE49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E08E2-1831-4016-B37A-3CCDA6D94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istilah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observasi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diartikan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kegiatan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pengamatan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langsung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menggunakan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seluruh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panca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indera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Observasi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dilakukan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kuesioner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ragam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gambar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hingga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rekam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melakukan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observasi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pedoman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panduan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biasa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disebut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i="1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lembar</a:t>
            </a:r>
            <a:r>
              <a:rPr lang="en-ID" b="0" i="1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1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observasi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 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berisi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daftar </a:t>
            </a:r>
            <a:r>
              <a:rPr lang="en-ID" b="0" i="1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jenis</a:t>
            </a:r>
            <a:r>
              <a:rPr lang="en-ID" b="0" i="1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1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kegiatan</a:t>
            </a:r>
            <a:r>
              <a:rPr lang="en-ID" b="0" i="1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1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pengamatan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26572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BA090-29D9-417F-AB29-C474A2C94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SKALA BERTINGKAT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6572E-2100-42A6-B3C0-B3460A935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Disebut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juga </a:t>
            </a:r>
            <a:r>
              <a:rPr lang="en-ID" b="1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rating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ukuran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objektif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dibuat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berskala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bertingkat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memudahkan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memberikan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gambaran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penampilan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kemudian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menunjukkan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frekuensi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munculnya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sifat-sifat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tertentu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juga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berguna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memperoleh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gambaran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kuantitatif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aspek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tertentu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barang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sifatnya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ordinal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sangat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sedang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sangat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baik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87816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4DAD7-D8E4-444C-8730-3B95ABD48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DOKUMENTASI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1DBE9-A422-450A-80DD-A5B02E842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Dokumentasi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merujuk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barang-barang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tertulis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memungkinkan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memperoleh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terhadap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benda-benda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tertulis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buku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majalah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catatan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harian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artefak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video dan lain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dikembangkan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pendekatan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analisis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 Oleh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karenanya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biasanya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bukti-bukti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sejarah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landasan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hukum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peraturan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dan lain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sebagainya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44811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EB8F1-BF8E-4FBE-87BC-F50DFBDA9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GROUP DISCUSSION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78A60-78E0-4EC3-8922-70CA21210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FGD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bisa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disebut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juga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diskusi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kelompok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terarah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mengacu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proses di mana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melakukan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beberapa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kelompok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waktu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bersamaan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Keuntungan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penggunaan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metode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tingginya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tingkat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kredibilitas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orisinalitas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kegiatan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Meskipun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begitu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beberapa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tantangan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terlalu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biaya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waktu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serta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tenaga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2899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68785-3D7C-410E-A976-39A5F43ED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EKSPERIMEN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04014-4F95-412A-A037-68188D3AB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eksperimen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sering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sains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murni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terapan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melakukan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beberapa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percobaan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laboratorium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melakukan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uji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coba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terhadap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beberapa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reaksi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terjadi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objek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96372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CARA –CARA MENYUSUN INSTRUMEN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n-ID" b="0" i="0" dirty="0">
              <a:solidFill>
                <a:srgbClr val="000000"/>
              </a:solidFill>
              <a:effectLst/>
              <a:latin typeface="Poppins" panose="00000500000000000000" pitchFamily="2" charset="0"/>
            </a:endParaRPr>
          </a:p>
          <a:p>
            <a:pPr algn="just" fontAlgn="base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Identifikasi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variabel-variabel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diteliti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algn="just" fontAlgn="base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Jabarkan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variabel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beberapa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dimensi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(parameter).</a:t>
            </a:r>
          </a:p>
          <a:p>
            <a:pPr algn="just" fontAlgn="base">
              <a:buFont typeface="+mj-lt"/>
              <a:buAutoNum type="arabicPeriod"/>
            </a:pP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Cari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indikator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setiap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dimensi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variabel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algn="just" fontAlgn="base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Deskripsikan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kisi-kisi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algn="just" fontAlgn="base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Rumuskan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item-item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pertanyaan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algn="just" fontAlgn="base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Siapkan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petunjuk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pengisian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instrument.</a:t>
            </a:r>
          </a:p>
          <a:p>
            <a:pPr marL="0" indent="0" algn="just">
              <a:buNone/>
            </a:pPr>
            <a:endParaRPr lang="en-ID" b="0" i="0" dirty="0">
              <a:solidFill>
                <a:srgbClr val="000000"/>
              </a:solidFill>
              <a:effectLst/>
              <a:latin typeface="Poppins" panose="00000500000000000000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D3C0B-17C2-455D-A0F1-427CDF7DA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Hal-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Perhatian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C5608-4567-4794-A2D0-65ACF3C59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3538" indent="-363538" algn="just">
              <a:buFont typeface="+mj-lt"/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Pahami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tujuan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masalah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variabel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-variabel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diteliti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hal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utama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Ketiganya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mempunyai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indikatr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or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spesifik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.</a:t>
            </a:r>
          </a:p>
          <a:p>
            <a:pPr algn="just"/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lvl="1"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indikator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variabel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jelas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mudah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menentukan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pertanyaan-pertanyaan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saja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disampaikan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kepada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subjek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lvl="1" algn="just"/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lvl="1"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memahami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ketiga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jauh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mudah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menentukan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dalam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penelitian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.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87281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36C5D-CEEE-4372-B86F-59B692F61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Hal-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Perhatian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EDE10-3446-4439-B1E1-23DD55D8D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Pahami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sumber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responden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lvl="1"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Memahami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sumber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hal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jumlah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maupun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keragamannya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hal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penting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menentukan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lvl="1"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Sumber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acuan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bahan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dasar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menentukan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bahasa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sistematika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lvl="1"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Memahami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kondisi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keadaan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serta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keberagaman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responden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memungkinkan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memperoleh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respon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seakurat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mungkin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98500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4014-CBCE-4D46-A645-CE83EC352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Hal-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Perhatian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EE9A9-C5FE-4ADB-9CCA-5750D1E10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n-ID" b="1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Tentukan</a:t>
            </a:r>
            <a:r>
              <a:rPr lang="en-ID" b="1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validitas</a:t>
            </a:r>
            <a:r>
              <a:rPr lang="en-ID" b="1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(sahih) dan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reabilitas</a:t>
            </a:r>
            <a:r>
              <a:rPr lang="en-ID" b="1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(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presisi</a:t>
            </a:r>
            <a:r>
              <a:rPr lang="en-ID" b="1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) </a:t>
            </a:r>
            <a:r>
              <a:rPr lang="en-ID" b="1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instrumen</a:t>
            </a:r>
            <a:endParaRPr lang="en-ID" b="1" i="0" dirty="0">
              <a:solidFill>
                <a:srgbClr val="000000"/>
              </a:solidFill>
              <a:effectLst/>
              <a:latin typeface="Baskerville Old Face" panose="02020602080505020303" pitchFamily="18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lvl="1"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Sebelum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diberikan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kepada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responden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sudah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menentukan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tingkat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kevalidan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kesahihan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.</a:t>
            </a:r>
          </a:p>
          <a:p>
            <a:pPr lvl="1"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Jawaban-jawaban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nantinya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diperoleh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sembarangan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diterima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begitu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saja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.</a:t>
            </a:r>
          </a:p>
          <a:p>
            <a:pPr lvl="1" algn="just"/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Oleh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karenanya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penting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menentukan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terlebih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dahulu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 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seberapa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sahih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presis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nantinya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informasi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didapat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  <a:ea typeface="Nirmala UI" panose="020B0502040204020203" pitchFamily="34" charset="0"/>
                <a:cs typeface="Nirmala UI" panose="020B0502040204020203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22799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VALIDITAS DAN REABILITAS INSTRUMEN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b="1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b="1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1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: 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mempermasalahkan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sejauh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mana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pengukuran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tepat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mengukur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apa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hendak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diukur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. Nilai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tinggi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berarti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instrument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kuesioner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baik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Terdapat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dua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jenis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: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eksternal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(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kriteria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) dan internal (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teori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).</a:t>
            </a:r>
          </a:p>
          <a:p>
            <a:pPr marL="0" indent="0">
              <a:buNone/>
            </a:pPr>
            <a:r>
              <a:rPr lang="en-ID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R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eliabilitas</a:t>
            </a:r>
            <a:r>
              <a:rPr lang="en-ID" b="1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1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1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: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sejauh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mana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pengukuran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dapat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dipercaya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karena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keajegannya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(</a:t>
            </a:r>
            <a:r>
              <a:rPr lang="en-ID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presisi</a:t>
            </a:r>
            <a:r>
              <a:rPr lang="en-ID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). </a:t>
            </a:r>
          </a:p>
          <a:p>
            <a:pPr marL="0" indent="0">
              <a:buNone/>
            </a:pPr>
            <a:r>
              <a:rPr lang="en-ID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dY</a:t>
            </a:r>
            <a:r>
              <a:rPr lang="en-ID" dirty="0">
                <a:solidFill>
                  <a:srgbClr val="202124"/>
                </a:solidFill>
                <a:latin typeface="Baskerville Old Face" panose="02020602080505020303" pitchFamily="18" charset="0"/>
              </a:rPr>
              <a:t>/</a:t>
            </a:r>
            <a:r>
              <a:rPr lang="en-ID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dX</a:t>
            </a:r>
            <a:r>
              <a:rPr lang="en-ID" dirty="0">
                <a:solidFill>
                  <a:srgbClr val="202124"/>
                </a:solidFill>
                <a:latin typeface="Baskerville Old Face" panose="02020602080505020303" pitchFamily="18" charset="0"/>
              </a:rPr>
              <a:t> = bi (</a:t>
            </a:r>
            <a:r>
              <a:rPr lang="en-ID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kemiringan</a:t>
            </a:r>
            <a:r>
              <a:rPr lang="en-ID" dirty="0">
                <a:solidFill>
                  <a:srgbClr val="202124"/>
                </a:solidFill>
                <a:latin typeface="Baskerville Old Face" panose="02020602080505020303" pitchFamily="18" charset="0"/>
              </a:rPr>
              <a:t>) </a:t>
            </a:r>
            <a:r>
              <a:rPr lang="en-ID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dalam</a:t>
            </a:r>
            <a:r>
              <a:rPr lang="en-ID" dirty="0">
                <a:solidFill>
                  <a:srgbClr val="202124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fungsi</a:t>
            </a:r>
            <a:r>
              <a:rPr lang="en-ID" dirty="0">
                <a:solidFill>
                  <a:srgbClr val="202124"/>
                </a:solidFill>
                <a:latin typeface="Baskerville Old Face" panose="02020602080505020303" pitchFamily="18" charset="0"/>
              </a:rPr>
              <a:t> linier.</a:t>
            </a:r>
            <a:endParaRPr lang="en-US" dirty="0"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PENGERTIAN DAN JENIS SKALA PENGUKURAN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pengukuran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mekanisme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untuk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membedakan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individu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terkait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variable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minat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kita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pelajari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melakukan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analisis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statistik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perbedaan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jenis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sangat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berpengaruh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terhadap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pemilihan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model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ataupun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alat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uji statistic yang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dirty="0">
                <a:latin typeface="Baskerville Old Face" panose="02020602080505020303" pitchFamily="18" charset="0"/>
              </a:rPr>
              <a:t> (</a:t>
            </a:r>
            <a:r>
              <a:rPr lang="en-ID" b="0" i="0" dirty="0">
                <a:effectLst/>
                <a:latin typeface="Baskerville Old Face" panose="02020602080505020303" pitchFamily="18" charset="0"/>
              </a:rPr>
              <a:t>Sekaran, 2006, p.15).</a:t>
            </a:r>
          </a:p>
          <a:p>
            <a:r>
              <a:rPr lang="en-US" dirty="0">
                <a:latin typeface="Baskerville Old Face" panose="02020602080505020303" pitchFamily="18" charset="0"/>
              </a:rPr>
              <a:t>Skala </a:t>
            </a:r>
            <a:r>
              <a:rPr lang="en-US" dirty="0" err="1">
                <a:latin typeface="Baskerville Old Face" panose="02020602080505020303" pitchFamily="18" charset="0"/>
              </a:rPr>
              <a:t>pengukuran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adalah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kesepakatan</a:t>
            </a:r>
            <a:r>
              <a:rPr lang="en-US" dirty="0"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latin typeface="Baskerville Old Face" panose="02020602080505020303" pitchFamily="18" charset="0"/>
              </a:rPr>
              <a:t>digunakan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sebagai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acuan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untuk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menentukan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panjang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pendeknya</a:t>
            </a:r>
            <a:r>
              <a:rPr lang="en-US" dirty="0">
                <a:latin typeface="Baskerville Old Face" panose="02020602080505020303" pitchFamily="18" charset="0"/>
              </a:rPr>
              <a:t> interval yang </a:t>
            </a:r>
            <a:r>
              <a:rPr lang="en-US" dirty="0" err="1">
                <a:latin typeface="Baskerville Old Face" panose="02020602080505020303" pitchFamily="18" charset="0"/>
              </a:rPr>
              <a:t>ada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dalam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alat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ukur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sehingga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alat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ukur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tersebut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bila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digunakan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dalam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pengukuran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akan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menghasilkan</a:t>
            </a:r>
            <a:r>
              <a:rPr lang="en-US" dirty="0">
                <a:latin typeface="Baskerville Old Face" panose="02020602080505020303" pitchFamily="18" charset="0"/>
              </a:rPr>
              <a:t> data </a:t>
            </a:r>
            <a:r>
              <a:rPr lang="en-US" dirty="0" err="1">
                <a:latin typeface="Baskerville Old Face" panose="02020602080505020303" pitchFamily="18" charset="0"/>
              </a:rPr>
              <a:t>kuantitatif</a:t>
            </a:r>
            <a:r>
              <a:rPr lang="en-US" dirty="0">
                <a:latin typeface="Baskerville Old Face" panose="02020602080505020303" pitchFamily="18" charset="0"/>
              </a:rPr>
              <a:t> (</a:t>
            </a:r>
            <a:r>
              <a:rPr lang="en-US" dirty="0" err="1">
                <a:latin typeface="Baskerville Old Face" panose="02020602080505020303" pitchFamily="18" charset="0"/>
              </a:rPr>
              <a:t>Sugiyono</a:t>
            </a:r>
            <a:r>
              <a:rPr lang="en-US" dirty="0">
                <a:latin typeface="Baskerville Old Face" panose="02020602080505020303" pitchFamily="18" charset="0"/>
              </a:rPr>
              <a:t>, 2006, p. 84).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Eksternal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>
              <a:tabLst>
                <a:tab pos="2960688" algn="l"/>
              </a:tabLst>
            </a:pP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(</a:t>
            </a:r>
            <a:r>
              <a:rPr lang="en-US" dirty="0" err="1"/>
              <a:t>Eksternal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Product Moment.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F52CEA-A5E7-44C5-BF8F-DDE714E07D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90" t="50635" r="51905" b="32434"/>
          <a:stretch/>
        </p:blipFill>
        <p:spPr>
          <a:xfrm>
            <a:off x="2590800" y="2590800"/>
            <a:ext cx="5791200" cy="1447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361273-8D62-426F-B754-7732F4F22FA4}"/>
              </a:ext>
            </a:extLst>
          </p:cNvPr>
          <p:cNvSpPr txBox="1"/>
          <p:nvPr/>
        </p:nvSpPr>
        <p:spPr>
          <a:xfrm>
            <a:off x="609600" y="4114800"/>
            <a:ext cx="54864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/>
              <a:t>rxy</a:t>
            </a:r>
            <a:r>
              <a:rPr lang="en-US" sz="2400" dirty="0"/>
              <a:t> = </a:t>
            </a:r>
            <a:r>
              <a:rPr lang="en-US" sz="2400" dirty="0" err="1"/>
              <a:t>koefisien</a:t>
            </a:r>
            <a:r>
              <a:rPr lang="en-US" sz="2400" dirty="0"/>
              <a:t> </a:t>
            </a:r>
            <a:r>
              <a:rPr lang="en-US" sz="2400" dirty="0" err="1"/>
              <a:t>korelasi</a:t>
            </a:r>
            <a:endParaRPr lang="en-US" sz="2400" dirty="0"/>
          </a:p>
          <a:p>
            <a:r>
              <a:rPr lang="en-US" sz="2400" dirty="0"/>
              <a:t>n =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endParaRPr lang="en-US" sz="2400" dirty="0"/>
          </a:p>
          <a:p>
            <a:r>
              <a:rPr lang="en-ID" sz="2400" dirty="0"/>
              <a:t>X =</a:t>
            </a:r>
            <a:r>
              <a:rPr lang="en-ID" sz="2400" dirty="0" err="1"/>
              <a:t>skor</a:t>
            </a:r>
            <a:r>
              <a:rPr lang="en-ID" sz="2400" dirty="0"/>
              <a:t> item </a:t>
            </a:r>
            <a:r>
              <a:rPr lang="en-ID" sz="2400" dirty="0" err="1"/>
              <a:t>pertanyaan</a:t>
            </a:r>
            <a:endParaRPr lang="en-ID" sz="2400" dirty="0"/>
          </a:p>
          <a:p>
            <a:r>
              <a:rPr lang="en-ID" sz="2400" dirty="0"/>
              <a:t>y =</a:t>
            </a:r>
            <a:r>
              <a:rPr lang="en-ID" sz="2400" dirty="0" err="1"/>
              <a:t>skor</a:t>
            </a:r>
            <a:r>
              <a:rPr lang="en-ID" sz="2400" dirty="0"/>
              <a:t> total item </a:t>
            </a:r>
            <a:r>
              <a:rPr lang="en-ID" sz="2400" dirty="0" err="1"/>
              <a:t>pertanyaan</a:t>
            </a:r>
            <a:r>
              <a:rPr lang="en-ID" sz="2400" dirty="0"/>
              <a:t>.</a:t>
            </a: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 x =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skor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item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 y =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skor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item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VALIDITAS TEORITIK (INTERNAL)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Keadaan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dimana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memiliki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kesesuaian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antara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item-item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butir-butir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pertanyaan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secara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keseluruhan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l"/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Artinya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butir-butir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pertanyaan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menanyakan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hal-hal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lain yang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berkaitan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tujuan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dirty="0" err="1">
                <a:solidFill>
                  <a:srgbClr val="222222"/>
                </a:solidFill>
                <a:latin typeface="Baskerville Old Face" panose="02020602080505020303" pitchFamily="18" charset="0"/>
              </a:rPr>
              <a:t>M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aka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internal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mengukur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derajat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akurasi</a:t>
            </a:r>
            <a:r>
              <a:rPr lang="en-ID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Baskerville Old Face" panose="02020602080505020303" pitchFamily="18" charset="0"/>
              </a:rPr>
              <a:t>desain</a:t>
            </a:r>
            <a:r>
              <a:rPr lang="en-ID" dirty="0">
                <a:solidFill>
                  <a:srgbClr val="222222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Baskerville Old Face" panose="02020602080505020303" pitchFamily="18" charset="0"/>
              </a:rPr>
              <a:t>penelitian</a:t>
            </a:r>
            <a:r>
              <a:rPr lang="en-ID" dirty="0">
                <a:solidFill>
                  <a:srgbClr val="222222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Baskerville Old Face" panose="02020602080505020303" pitchFamily="18" charset="0"/>
              </a:rPr>
              <a:t>dengan</a:t>
            </a:r>
            <a:r>
              <a:rPr lang="en-ID" dirty="0">
                <a:solidFill>
                  <a:srgbClr val="222222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Baskerville Old Face" panose="02020602080505020303" pitchFamily="18" charset="0"/>
              </a:rPr>
              <a:t>hasil</a:t>
            </a:r>
            <a:r>
              <a:rPr lang="en-ID" dirty="0">
                <a:solidFill>
                  <a:srgbClr val="222222"/>
                </a:solidFill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solidFill>
                  <a:srgbClr val="222222"/>
                </a:solidFill>
                <a:latin typeface="Baskerville Old Face" panose="02020602080505020303" pitchFamily="18" charset="0"/>
              </a:rPr>
              <a:t>dicapai</a:t>
            </a:r>
            <a:r>
              <a:rPr lang="en-ID" dirty="0">
                <a:solidFill>
                  <a:srgbClr val="222222"/>
                </a:solidFill>
                <a:latin typeface="Baskerville Old Face" panose="02020602080505020303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792162"/>
          </a:xfrm>
        </p:spPr>
        <p:txBody>
          <a:bodyPr/>
          <a:lstStyle/>
          <a:p>
            <a:r>
              <a:rPr lang="en-US" b="1" dirty="0"/>
              <a:t>VALIDITAS TEORITIK (INTERNAL)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err="1">
                <a:latin typeface="Baskerville Old Face" panose="02020602080505020303" pitchFamily="18" charset="0"/>
              </a:rPr>
              <a:t>Variabel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butir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solidFill>
                  <a:srgbClr val="222222"/>
                </a:solidFill>
                <a:latin typeface="Baskerville Old Face" panose="02020602080505020303" pitchFamily="18" charset="0"/>
              </a:rPr>
              <a:t>adalah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dikatakan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valid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bila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item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butir-butir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pertanyaan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membentuk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tersebut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menyimpang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dari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tujuan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fungsi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2800" b="0" i="0" dirty="0" err="1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sz="2800" b="0" i="0" dirty="0">
                <a:solidFill>
                  <a:srgbClr val="222222"/>
                </a:solidFill>
                <a:effectLst/>
                <a:latin typeface="Baskerville Old Face" panose="02020602080505020303" pitchFamily="18" charset="0"/>
              </a:rPr>
              <a:t>. </a:t>
            </a:r>
          </a:p>
          <a:p>
            <a:r>
              <a:rPr lang="en-US" sz="2800" dirty="0" err="1">
                <a:latin typeface="Baskerville Old Face" panose="02020602080505020303" pitchFamily="18" charset="0"/>
              </a:rPr>
              <a:t>Validitas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3100" dirty="0" err="1">
                <a:latin typeface="Baskerville Old Face" panose="02020602080505020303" pitchFamily="18" charset="0"/>
              </a:rPr>
              <a:t>isi</a:t>
            </a:r>
            <a:r>
              <a:rPr lang="en-US" sz="3100" dirty="0"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sz="3100" b="1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 yang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diestimasi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lewat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pengujian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terhadap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kelayakan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relevansi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sz="3100" b="1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isi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tes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melalui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analisis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rasional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oleh panel yang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berkompeten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melalui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expert judgement (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penilaian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100" b="0" i="0" dirty="0" err="1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ahli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). </a:t>
            </a:r>
            <a:r>
              <a:rPr lang="en-ID" sz="3100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Validitas</a:t>
            </a:r>
            <a:r>
              <a:rPr lang="en-ID" sz="3100" dirty="0">
                <a:solidFill>
                  <a:srgbClr val="202124"/>
                </a:solidFill>
                <a:latin typeface="Baskerville Old Face" panose="02020602080505020303" pitchFamily="18" charset="0"/>
              </a:rPr>
              <a:t> </a:t>
            </a:r>
            <a:r>
              <a:rPr lang="en-ID" sz="3100" dirty="0" err="1">
                <a:solidFill>
                  <a:srgbClr val="202124"/>
                </a:solidFill>
                <a:latin typeface="Baskerville Old Face" panose="02020602080505020303" pitchFamily="18" charset="0"/>
              </a:rPr>
              <a:t>isi</a:t>
            </a:r>
            <a:r>
              <a:rPr lang="en-ID" sz="3100" b="0" i="0" dirty="0">
                <a:solidFill>
                  <a:srgbClr val="202124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US" sz="3100" dirty="0" err="1">
                <a:latin typeface="Baskerville Old Face" panose="02020602080505020303" pitchFamily="18" charset="0"/>
              </a:rPr>
              <a:t>perlu</a:t>
            </a:r>
            <a:r>
              <a:rPr lang="en-US" sz="3100" dirty="0">
                <a:latin typeface="Baskerville Old Face" panose="02020602080505020303" pitchFamily="18" charset="0"/>
              </a:rPr>
              <a:t> </a:t>
            </a:r>
            <a:r>
              <a:rPr lang="en-US" sz="3100" dirty="0" err="1">
                <a:latin typeface="Baskerville Old Face" panose="02020602080505020303" pitchFamily="18" charset="0"/>
              </a:rPr>
              <a:t>diidentifikasi</a:t>
            </a:r>
            <a:r>
              <a:rPr lang="en-US" sz="3100" dirty="0">
                <a:latin typeface="Baskerville Old Face" panose="02020602080505020303" pitchFamily="18" charset="0"/>
              </a:rPr>
              <a:t> </a:t>
            </a:r>
            <a:r>
              <a:rPr lang="en-US" sz="3100" dirty="0" err="1">
                <a:latin typeface="Baskerville Old Face" panose="02020602080505020303" pitchFamily="18" charset="0"/>
              </a:rPr>
              <a:t>diawal</a:t>
            </a:r>
            <a:r>
              <a:rPr lang="en-US" sz="3100" dirty="0">
                <a:latin typeface="Baskerville Old Face" panose="02020602080505020303" pitchFamily="18" charset="0"/>
              </a:rPr>
              <a:t> </a:t>
            </a:r>
            <a:r>
              <a:rPr lang="en-US" sz="3100" dirty="0" err="1">
                <a:latin typeface="Baskerville Old Face" panose="02020602080505020303" pitchFamily="18" charset="0"/>
              </a:rPr>
              <a:t>pengembangan</a:t>
            </a:r>
            <a:r>
              <a:rPr lang="en-US" sz="3100" dirty="0">
                <a:latin typeface="Baskerville Old Face" panose="02020602080505020303" pitchFamily="18" charset="0"/>
              </a:rPr>
              <a:t> </a:t>
            </a:r>
            <a:r>
              <a:rPr lang="en-US" sz="3100" dirty="0" err="1">
                <a:latin typeface="Baskerville Old Face" panose="02020602080505020303" pitchFamily="18" charset="0"/>
              </a:rPr>
              <a:t>kuesioner</a:t>
            </a:r>
            <a:r>
              <a:rPr lang="en-US" sz="3100" dirty="0">
                <a:latin typeface="Baskerville Old Face" panose="02020602080505020303" pitchFamily="18" charset="0"/>
              </a:rPr>
              <a:t>. </a:t>
            </a:r>
          </a:p>
          <a:p>
            <a:r>
              <a:rPr lang="en-US" sz="3100" dirty="0" err="1">
                <a:latin typeface="Baskerville Old Face" panose="02020602080505020303" pitchFamily="18" charset="0"/>
              </a:rPr>
              <a:t>Validitas</a:t>
            </a:r>
            <a:r>
              <a:rPr lang="en-US" sz="3100" dirty="0">
                <a:latin typeface="Baskerville Old Face" panose="02020602080505020303" pitchFamily="18" charset="0"/>
              </a:rPr>
              <a:t> content </a:t>
            </a:r>
          </a:p>
          <a:p>
            <a:r>
              <a:rPr lang="en-US" sz="3100" dirty="0" err="1">
                <a:latin typeface="Baskerville Old Face" panose="02020602080505020303" pitchFamily="18" charset="0"/>
              </a:rPr>
              <a:t>Tehn</a:t>
            </a:r>
            <a:r>
              <a:rPr lang="en-US" sz="2800" dirty="0" err="1">
                <a:latin typeface="Baskerville Old Face" panose="02020602080505020303" pitchFamily="18" charset="0"/>
              </a:rPr>
              <a:t>ik</a:t>
            </a:r>
            <a:r>
              <a:rPr lang="en-US" sz="2800" dirty="0">
                <a:latin typeface="Baskerville Old Face" panose="02020602080505020303" pitchFamily="18" charset="0"/>
              </a:rPr>
              <a:t> yang </a:t>
            </a:r>
            <a:r>
              <a:rPr lang="en-US" sz="2800" dirty="0" err="1">
                <a:latin typeface="Baskerville Old Face" panose="02020602080505020303" pitchFamily="18" charset="0"/>
              </a:rPr>
              <a:t>digunakan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untuk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menguji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validitas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konten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tidak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ada</a:t>
            </a:r>
            <a:r>
              <a:rPr lang="en-US" sz="2800" dirty="0">
                <a:latin typeface="Baskerville Old Face" panose="02020602080505020303" pitchFamily="18" charset="0"/>
              </a:rPr>
              <a:t> yang </a:t>
            </a:r>
            <a:r>
              <a:rPr lang="en-US" sz="2800" dirty="0" err="1">
                <a:latin typeface="Baskerville Old Face" panose="02020602080505020303" pitchFamily="18" charset="0"/>
              </a:rPr>
              <a:t>baku</a:t>
            </a:r>
            <a:r>
              <a:rPr lang="en-US" sz="2800" dirty="0">
                <a:latin typeface="Baskerville Old Face" panose="02020602080505020303" pitchFamily="18" charset="0"/>
              </a:rPr>
              <a:t>. </a:t>
            </a:r>
            <a:r>
              <a:rPr lang="en-US" sz="2800" dirty="0" err="1">
                <a:latin typeface="Baskerville Old Face" panose="02020602080505020303" pitchFamily="18" charset="0"/>
              </a:rPr>
              <a:t>Dapat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menggunakan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pendekatan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kualitatif</a:t>
            </a:r>
            <a:r>
              <a:rPr lang="en-US" sz="2800" dirty="0">
                <a:latin typeface="Baskerville Old Face" panose="02020602080505020303" pitchFamily="18" charset="0"/>
              </a:rPr>
              <a:t>, </a:t>
            </a:r>
            <a:r>
              <a:rPr lang="en-US" sz="2800" dirty="0" err="1">
                <a:latin typeface="Baskerville Old Face" panose="02020602080505020303" pitchFamily="18" charset="0"/>
              </a:rPr>
              <a:t>kuantitatif</a:t>
            </a:r>
            <a:r>
              <a:rPr lang="en-US" sz="2800" dirty="0">
                <a:latin typeface="Baskerville Old Face" panose="02020602080505020303" pitchFamily="18" charset="0"/>
              </a:rPr>
              <a:t> dan </a:t>
            </a:r>
            <a:r>
              <a:rPr lang="en-US" sz="2800" dirty="0" err="1">
                <a:latin typeface="Baskerville Old Face" panose="02020602080505020303" pitchFamily="18" charset="0"/>
              </a:rPr>
              <a:t>gabungan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keduanya</a:t>
            </a:r>
            <a:r>
              <a:rPr lang="en-US" sz="2800" dirty="0">
                <a:latin typeface="Baskerville Old Face" panose="02020602080505020303" pitchFamily="18" charset="0"/>
              </a:rPr>
              <a:t>. </a:t>
            </a:r>
          </a:p>
          <a:p>
            <a:r>
              <a:rPr lang="en-US" sz="2800" dirty="0" err="1">
                <a:latin typeface="Baskerville Old Face" panose="02020602080505020303" pitchFamily="18" charset="0"/>
              </a:rPr>
              <a:t>Tehnik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kualitataif</a:t>
            </a:r>
            <a:r>
              <a:rPr lang="en-US" sz="2800" dirty="0">
                <a:latin typeface="Baskerville Old Face" panose="02020602080505020303" pitchFamily="18" charset="0"/>
              </a:rPr>
              <a:t> yang </a:t>
            </a:r>
            <a:r>
              <a:rPr lang="en-ID" sz="2800" dirty="0" err="1">
                <a:latin typeface="Baskerville Old Face" panose="02020602080505020303" pitchFamily="18" charset="0"/>
              </a:rPr>
              <a:t>umum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dipergunakan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adalah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melalui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wawancara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mendalam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atau</a:t>
            </a:r>
            <a:r>
              <a:rPr lang="en-ID" sz="2800" dirty="0">
                <a:latin typeface="Baskerville Old Face" panose="02020602080505020303" pitchFamily="18" charset="0"/>
              </a:rPr>
              <a:t> FGD </a:t>
            </a:r>
            <a:r>
              <a:rPr lang="en-ID" sz="2800" dirty="0" err="1">
                <a:latin typeface="Baskerville Old Face" panose="02020602080505020303" pitchFamily="18" charset="0"/>
              </a:rPr>
              <a:t>dengan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pakar</a:t>
            </a:r>
            <a:r>
              <a:rPr lang="en-ID" sz="2800" dirty="0">
                <a:latin typeface="Baskerville Old Face" panose="02020602080505020303" pitchFamily="18" charset="0"/>
              </a:rPr>
              <a:t> (</a:t>
            </a:r>
            <a:r>
              <a:rPr lang="en-ID" sz="2800" i="1" dirty="0">
                <a:latin typeface="Baskerville Old Face" panose="02020602080505020303" pitchFamily="18" charset="0"/>
              </a:rPr>
              <a:t>logical validity</a:t>
            </a:r>
            <a:r>
              <a:rPr lang="en-ID" sz="2800" dirty="0">
                <a:latin typeface="Baskerville Old Face" panose="02020602080505020303" pitchFamily="18" charset="0"/>
              </a:rPr>
              <a:t>) </a:t>
            </a:r>
            <a:r>
              <a:rPr lang="en-ID" sz="2800" dirty="0" err="1">
                <a:latin typeface="Baskerville Old Face" panose="02020602080505020303" pitchFamily="18" charset="0"/>
              </a:rPr>
              <a:t>atau</a:t>
            </a:r>
            <a:r>
              <a:rPr lang="en-ID" sz="2800" dirty="0">
                <a:latin typeface="Baskerville Old Face" panose="02020602080505020303" pitchFamily="18" charset="0"/>
              </a:rPr>
              <a:t> </a:t>
            </a:r>
            <a:r>
              <a:rPr lang="en-ID" sz="2800" dirty="0" err="1">
                <a:latin typeface="Baskerville Old Face" panose="02020602080505020303" pitchFamily="18" charset="0"/>
              </a:rPr>
              <a:t>pengguna</a:t>
            </a:r>
            <a:r>
              <a:rPr lang="en-ID" sz="2800" dirty="0">
                <a:latin typeface="Baskerville Old Face" panose="02020602080505020303" pitchFamily="18" charset="0"/>
              </a:rPr>
              <a:t> (</a:t>
            </a:r>
            <a:r>
              <a:rPr lang="en-ID" sz="2800" i="1" dirty="0">
                <a:latin typeface="Baskerville Old Face" panose="02020602080505020303" pitchFamily="18" charset="0"/>
              </a:rPr>
              <a:t>face validity</a:t>
            </a:r>
            <a:r>
              <a:rPr lang="en-ID" sz="2800" dirty="0">
                <a:latin typeface="Baskerville Old Face" panose="02020602080505020303" pitchFamily="18" charset="0"/>
              </a:rPr>
              <a:t>). </a:t>
            </a:r>
            <a:r>
              <a:rPr lang="en-US" sz="2800" dirty="0" err="1">
                <a:latin typeface="Baskerville Old Face" panose="02020602080505020303" pitchFamily="18" charset="0"/>
              </a:rPr>
              <a:t>Variabel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konten</a:t>
            </a:r>
            <a:endParaRPr lang="en-US" sz="2800" dirty="0">
              <a:latin typeface="Baskerville Old Face" panose="02020602080505020303" pitchFamily="18" charset="0"/>
            </a:endParaRPr>
          </a:p>
          <a:p>
            <a:r>
              <a:rPr lang="en-US" sz="2800" dirty="0" err="1">
                <a:latin typeface="Baskerville Old Face" panose="02020602080505020303" pitchFamily="18" charset="0"/>
              </a:rPr>
              <a:t>Validitas</a:t>
            </a:r>
            <a:r>
              <a:rPr lang="en-US" sz="2800" dirty="0">
                <a:latin typeface="Baskerville Old Face" panose="02020602080505020303" pitchFamily="18" charset="0"/>
              </a:rPr>
              <a:t> </a:t>
            </a:r>
            <a:r>
              <a:rPr lang="en-US" sz="2800" dirty="0" err="1">
                <a:latin typeface="Baskerville Old Face" panose="02020602080505020303" pitchFamily="18" charset="0"/>
              </a:rPr>
              <a:t>konstruk</a:t>
            </a:r>
            <a:endParaRPr lang="en-US" sz="2800" dirty="0"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TERIMA KASIH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F2A4F-4DA1-468A-83C2-08E64B3F8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JENIS SKALA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BA49-1368-4EFC-A419-5EBCFC3AD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en-ID" sz="7400" b="1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 Nominal 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paling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lemah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/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rendah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di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antara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pengukuran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Skala nominal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hanya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bisa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membedakan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benda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peristiwa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satu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lainnya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berdasarkan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nama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(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predikat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).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Contoh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jenis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kelamin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diberi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kode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1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laki-laki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kode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2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perempuan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Angka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hanya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berfungsi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sebagai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label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kategori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tanpa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memiliki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nilai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instrinsik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memiliki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arti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apa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pun.</a:t>
            </a:r>
          </a:p>
          <a:p>
            <a:pPr marL="0" indent="0" algn="just">
              <a:buNone/>
            </a:pPr>
            <a:b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</a:br>
            <a:r>
              <a:rPr lang="en-ID" sz="7400" b="1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 Ordinal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lebih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tinggi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dari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nominal, dan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disebut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peringkat</a:t>
            </a:r>
            <a:r>
              <a:rPr lang="en-ID" sz="7400" dirty="0">
                <a:solidFill>
                  <a:srgbClr val="575757"/>
                </a:solidFill>
                <a:latin typeface="Baskerville Old Face" panose="02020602080505020303" pitchFamily="18" charset="0"/>
              </a:rPr>
              <a:t>,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karena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ordinal,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lambang-lambang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bilangan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hasil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pengukuran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selain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menunjukkan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pembedaan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juga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menunjukkan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urutan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tingkatan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obyek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diukur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menurut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karakteristik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tertentu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Contoh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tingkat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kepuasan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seseorang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terhadap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produk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Bisa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kita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beri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angka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5=sangat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puas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4=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puas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3=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kurang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puas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2=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puas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dan 1=sangat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7400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puas</a:t>
            </a:r>
            <a: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</a:t>
            </a:r>
            <a:br>
              <a:rPr lang="en-ID" sz="7400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</a:br>
            <a:endParaRPr lang="en-ID" sz="7400" b="0" i="0" dirty="0">
              <a:solidFill>
                <a:srgbClr val="575757"/>
              </a:solidFill>
              <a:effectLst/>
              <a:latin typeface="Baskerville Old Face" panose="02020602080505020303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9675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5B085-38E5-4DEF-B47A-26760076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JENIS SKALA                           </a:t>
            </a:r>
            <a:r>
              <a:rPr lang="en-US" dirty="0" err="1"/>
              <a:t>con’d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ECE6A-1FBD-4840-A47E-DA91F396D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ID" b="1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 interval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mempunyai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karakteristik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seperti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dimiliki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oleh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nominal dan ordinal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ditambah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karakteristik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lain,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yaitu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berupa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adanya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interval yang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tetap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demikian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interval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sudah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memiliki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nilai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intrinsik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sudah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memiliki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jarak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tetapi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jarak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tersebut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belum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kelipatan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Pengertian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“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jarak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belum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kelipatan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”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kadang-kadang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diartikan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bahwa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interval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memiliki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nilai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nol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mutlak</a:t>
            </a:r>
            <a:r>
              <a:rPr lang="en-ID" dirty="0">
                <a:solidFill>
                  <a:srgbClr val="575757"/>
                </a:solidFill>
                <a:latin typeface="Baskerville Old Face" panose="02020602080505020303" pitchFamily="18" charset="0"/>
              </a:rPr>
              <a:t>. </a:t>
            </a:r>
            <a:b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</a:br>
            <a:endParaRPr lang="en-ID" b="0" i="0" dirty="0">
              <a:solidFill>
                <a:srgbClr val="575757"/>
              </a:solidFill>
              <a:effectLst/>
              <a:latin typeface="Baskerville Old Face" panose="02020602080505020303" pitchFamily="18" charset="0"/>
            </a:endParaRPr>
          </a:p>
          <a:p>
            <a:pPr marL="514350" indent="-514350" algn="just">
              <a:buFont typeface="+mj-lt"/>
              <a:buAutoNum type="arabicPeriod" startAt="3"/>
            </a:pPr>
            <a:r>
              <a:rPr lang="en-ID" b="1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 </a:t>
            </a:r>
            <a:r>
              <a:rPr lang="en-ID" b="1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rasio</a:t>
            </a:r>
            <a:r>
              <a:rPr lang="en-ID" b="1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kualitas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paling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tinggi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Pada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rasio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terdapat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semua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karakteristik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nominal,ordinal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interval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ditambah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sifat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adanya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nilai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nol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bersifat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mutlak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Nilai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nol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mutlak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artinya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nilai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dasar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bisa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diubah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meskipun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menggunakan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lain. Oleh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karenanya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, pada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ratio,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pengukuran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sudah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mempunyai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nilai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perbandingan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/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rasio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Pengukuran-pengukuran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skala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rasio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sering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pengukuran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tinggi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berat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Misalnya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berat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benda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A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30 kg,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sedangkan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benda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B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60 kg.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Maka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dapat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dikatakan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bahwa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benda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B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dua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kali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lebih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berat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dibandingkan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benda</a:t>
            </a:r>
            <a:r>
              <a:rPr lang="en-ID" b="0" i="0" dirty="0">
                <a:solidFill>
                  <a:srgbClr val="575757"/>
                </a:solidFill>
                <a:effectLst/>
                <a:latin typeface="Baskerville Old Face" panose="02020602080505020303" pitchFamily="18" charset="0"/>
              </a:rPr>
              <a:t> A.TIPE </a:t>
            </a:r>
          </a:p>
        </p:txBody>
      </p:sp>
    </p:spTree>
    <p:extLst>
      <p:ext uri="{BB962C8B-B14F-4D97-AF65-F5344CB8AC3E}">
        <p14:creationId xmlns:p14="http://schemas.microsoft.com/office/powerpoint/2010/main" val="141830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INSTRUMEN PENELITIAN DAN</a:t>
            </a:r>
            <a:br>
              <a:rPr lang="en-US" dirty="0"/>
            </a:br>
            <a:r>
              <a:rPr lang="en-US" dirty="0"/>
              <a:t> JENIS INSTRUMEN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alat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bantu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fenomena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empiris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buNone/>
            </a:pP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penting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agar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mudah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sistematis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Bentuknya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: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formulir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kuesioner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observasi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dan instrument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lainnya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terkait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data.</a:t>
            </a:r>
          </a:p>
          <a:p>
            <a:pPr marL="0" indent="0" algn="just">
              <a:buNone/>
            </a:pP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Simpulan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: instrument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adalah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metode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dihunakan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dalam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pengumpulan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 data </a:t>
            </a: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empiris</a:t>
            </a:r>
            <a:r>
              <a:rPr lang="en-ID" dirty="0">
                <a:solidFill>
                  <a:srgbClr val="000000"/>
                </a:solidFill>
                <a:latin typeface="Baskerville Old Face" panose="02020602080505020303" pitchFamily="18" charset="0"/>
              </a:rPr>
              <a:t>.</a:t>
            </a:r>
            <a:endParaRPr lang="en-ID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br>
              <a:rPr lang="en-ID" b="1" i="0" u="none" strike="noStrike" dirty="0">
                <a:solidFill>
                  <a:srgbClr val="FFFFFF"/>
                </a:solidFill>
                <a:effectLst/>
                <a:latin typeface="Poppins" panose="00000500000000000000" pitchFamily="2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88825-A3F5-4195-B130-2A0653F8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JENIS INSTRUMEN PENELITIAN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1275A-66A1-4F3A-A31F-EED8FD93B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Tes</a:t>
            </a:r>
            <a:endParaRPr lang="en-US" dirty="0">
              <a:latin typeface="Baskerville Old Face" panose="020206020805050203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Angket</a:t>
            </a:r>
            <a:endParaRPr lang="en-US" dirty="0">
              <a:latin typeface="Baskerville Old Face" panose="020206020805050203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Kuesioner</a:t>
            </a:r>
            <a:endParaRPr lang="en-US" dirty="0">
              <a:latin typeface="Baskerville Old Face" panose="020206020805050203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Wawancara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Observasi</a:t>
            </a:r>
            <a:endParaRPr lang="en-US" dirty="0">
              <a:latin typeface="Baskerville Old Face" panose="020206020805050203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0"/>
              </a:rPr>
              <a:t>Skala </a:t>
            </a:r>
            <a:r>
              <a:rPr lang="en-US" dirty="0" err="1">
                <a:latin typeface="Baskerville Old Face" panose="02020602080505020303" pitchFamily="18" charset="0"/>
              </a:rPr>
              <a:t>bertingkat</a:t>
            </a:r>
            <a:endParaRPr lang="en-US" dirty="0">
              <a:latin typeface="Baskerville Old Face" panose="020206020805050203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Dokumentasi</a:t>
            </a:r>
            <a:r>
              <a:rPr lang="en-US" dirty="0">
                <a:latin typeface="Baskerville Old Face" panose="02020602080505020303" pitchFamily="18" charset="0"/>
              </a:rPr>
              <a:t> instrument </a:t>
            </a:r>
            <a:r>
              <a:rPr lang="en-US" dirty="0" err="1">
                <a:latin typeface="Baskerville Old Face" panose="02020602080505020303" pitchFamily="18" charset="0"/>
              </a:rPr>
              <a:t>penelitian</a:t>
            </a:r>
            <a:endParaRPr lang="en-US" dirty="0">
              <a:latin typeface="Baskerville Old Face" panose="020206020805050203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0"/>
              </a:rPr>
              <a:t>FGD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Baskerville Old Face" panose="02020602080505020303" pitchFamily="18" charset="0"/>
              </a:rPr>
              <a:t>Eksperimen</a:t>
            </a:r>
            <a:endParaRPr lang="en-US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55788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1999A-890B-4956-8799-C6E09CBB7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skerville Old Face" panose="02020602080505020303" pitchFamily="18" charset="0"/>
              </a:rPr>
              <a:t>TES</a:t>
            </a:r>
            <a:endParaRPr lang="en-ID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6D7CD-4D05-4427-9524-06F4E5D50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B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erupa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serangkaian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pertanyaan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latihan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lembar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kerja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lain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bertujuan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alat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ukur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keterampilan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intelegensi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kemampuan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hingga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bakat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dimiliki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oleh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suatu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individu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kelompok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subjek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Bentuknya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berupa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soal-soal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terstandarisasi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Contohnya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seperti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tes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kepribadian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tes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minat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bakat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tes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potensi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akademik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tes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pencapaian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, dan lain </a:t>
            </a:r>
            <a:r>
              <a:rPr lang="en-ID" b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sebagainya</a:t>
            </a:r>
            <a:r>
              <a:rPr lang="en-ID" b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  <a:endParaRPr lang="en-ID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883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C638C-169A-48D8-8C6B-3BA5A561A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/>
              <a:t>KUESIONER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081F6-AACE-4E31-9BC6-E1A9087A2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Adalah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alat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menggunakan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sejumlah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pertanyaan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tertulis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memperoleh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informasi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dari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individu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kelompok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tertentu</a:t>
            </a:r>
            <a:r>
              <a:rPr lang="en-ID" sz="38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 yang </a:t>
            </a:r>
            <a:r>
              <a:rPr lang="en-ID" sz="3800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disebut</a:t>
            </a:r>
            <a:r>
              <a:rPr lang="en-ID" sz="38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sz="3800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sebagai</a:t>
            </a:r>
            <a:r>
              <a:rPr lang="en-ID" sz="38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 </a:t>
            </a:r>
            <a:r>
              <a:rPr lang="en-ID" sz="3800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responden</a:t>
            </a:r>
            <a:r>
              <a:rPr lang="en-ID" sz="38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.</a:t>
            </a:r>
            <a:endParaRPr lang="en-ID" sz="3800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algn="just"/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Responden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harus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mengisi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menjawab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pertanyaan-pertanyaan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angket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kuesioner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nantinya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akan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sebagai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laporan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tentang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pribadinya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hal-hal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diketahuinya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Angket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kuesioner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dalam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pengumpulan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sz="38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sz="38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:</a:t>
            </a:r>
          </a:p>
          <a:p>
            <a:pPr lvl="1" algn="just"/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(1)</a:t>
            </a:r>
            <a:r>
              <a:rPr lang="en-ID" sz="3400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U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ntuk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mengukur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variabel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bersifat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faktual</a:t>
            </a:r>
            <a:endParaRPr lang="en-ID" sz="3400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lvl="1" algn="just"/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(2)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memperoleh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informasi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relevan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tujuan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endParaRPr lang="en-ID" sz="3400" b="0" i="0" dirty="0">
              <a:solidFill>
                <a:srgbClr val="000000"/>
              </a:solidFill>
              <a:effectLst/>
              <a:latin typeface="Baskerville Old Face" panose="02020602080505020303" pitchFamily="18" charset="0"/>
            </a:endParaRPr>
          </a:p>
          <a:p>
            <a:pPr lvl="1" algn="just"/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(3)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memperoleh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informasi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validitas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reliabilitas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sz="3400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tinggi</a:t>
            </a:r>
            <a:r>
              <a:rPr lang="en-ID" sz="3400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0179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6D23C-6136-4395-A49C-5EBF48513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WAWANCARA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912B9-3628-4171-B42A-B750C1A84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Wawancara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interview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kegiatan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tanya-jawab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antara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dua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orang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mendapatkan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informasi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ide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mengenai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topik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tertentu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Wawancara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digunakan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oleh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menilai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keadaan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seseorang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biasanya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terjawab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apabila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melalui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angket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kuesioner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Wawancara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memungkinkan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informasi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didapat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mendalam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(</a:t>
            </a:r>
            <a:r>
              <a:rPr lang="en-ID" b="0" i="1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in-depth interview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).</a:t>
            </a:r>
          </a:p>
          <a:p>
            <a:pPr algn="just"/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jenis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instrumen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pengumpulan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data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kalian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harus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menyusun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lebih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dulu</a:t>
            </a:r>
            <a:r>
              <a:rPr lang="en-ID" b="0" i="1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 interview guide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panduan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wawancara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memudahkan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kalian agar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nantinya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wawancara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tidak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melebar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mendapatkan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informasi-informasi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relevan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penelitian</a:t>
            </a:r>
            <a:r>
              <a:rPr lang="en-ID" b="0" i="0" dirty="0">
                <a:solidFill>
                  <a:srgbClr val="000000"/>
                </a:solidFill>
                <a:effectLst/>
                <a:latin typeface="Baskerville Old Face" panose="02020602080505020303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39799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1531</Words>
  <Application>Microsoft Office PowerPoint</Application>
  <PresentationFormat>On-screen Show (4:3)</PresentationFormat>
  <Paragraphs>115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Baskerville Old Face</vt:lpstr>
      <vt:lpstr>Calibri</vt:lpstr>
      <vt:lpstr>Poppins</vt:lpstr>
      <vt:lpstr>Times New Roman</vt:lpstr>
      <vt:lpstr>Office Theme</vt:lpstr>
      <vt:lpstr>SKALA PENGUKURAN DAN INSTRUMEN PENELITIAN</vt:lpstr>
      <vt:lpstr>PENGERTIAN DAN JENIS SKALA PENGUKURAN</vt:lpstr>
      <vt:lpstr>JENIS SKALA</vt:lpstr>
      <vt:lpstr>JENIS SKALA                           con’d</vt:lpstr>
      <vt:lpstr>INSTRUMEN PENELITIAN DAN  JENIS INSTRUMEN</vt:lpstr>
      <vt:lpstr>JENIS INSTRUMEN PENELITIAN</vt:lpstr>
      <vt:lpstr>TES</vt:lpstr>
      <vt:lpstr>KUESIONER</vt:lpstr>
      <vt:lpstr>WAWANCARA</vt:lpstr>
      <vt:lpstr>OBSERVASI</vt:lpstr>
      <vt:lpstr>SKALA BERTINGKAT</vt:lpstr>
      <vt:lpstr>DOKUMENTASI</vt:lpstr>
      <vt:lpstr>FOCUS GROUP DISCUSSION</vt:lpstr>
      <vt:lpstr>EKSPERIMEN</vt:lpstr>
      <vt:lpstr>CARA –CARA MENYUSUN INSTRUMEN PENELITIAN</vt:lpstr>
      <vt:lpstr>Hal-hal Yang Menjadi Perhatian</vt:lpstr>
      <vt:lpstr>Hal-hal Yang Menjadi Perhatian</vt:lpstr>
      <vt:lpstr>Hal-hal Yang Menjadi Perhatian</vt:lpstr>
      <vt:lpstr>VALIDITAS DAN REABILITAS INSTRUMEN PENELITIAN</vt:lpstr>
      <vt:lpstr>Pengukuran Validitas Eksternal</vt:lpstr>
      <vt:lpstr>VALIDITAS TEORITIK (INTERNAL)</vt:lpstr>
      <vt:lpstr>VALIDITAS TEORITIK (INTERNAL)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PENGSKALAAN</dc:title>
  <dc:creator>ida_budiarty@yahoo.c</dc:creator>
  <cp:lastModifiedBy>ida budiarti</cp:lastModifiedBy>
  <cp:revision>7</cp:revision>
  <dcterms:created xsi:type="dcterms:W3CDTF">2006-08-16T00:00:00Z</dcterms:created>
  <dcterms:modified xsi:type="dcterms:W3CDTF">2024-06-11T22:12:45Z</dcterms:modified>
</cp:coreProperties>
</file>