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57" r:id="rId3"/>
    <p:sldId id="263" r:id="rId4"/>
    <p:sldId id="295" r:id="rId5"/>
    <p:sldId id="296" r:id="rId6"/>
    <p:sldId id="297" r:id="rId7"/>
    <p:sldId id="298" r:id="rId8"/>
    <p:sldId id="259" r:id="rId9"/>
    <p:sldId id="294" r:id="rId10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C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BB713A6-5156-4448-B144-822046962AE8}">
  <a:tblStyle styleId="{BBB713A6-5156-4448-B144-822046962A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886E1FF-FDF2-4410-8487-3ABA108AFFF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6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2038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976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8727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3430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g62bb202824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4" name="Google Shape;1424;g62bb202824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012325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6208125" y="4214588"/>
            <a:ext cx="2250000" cy="10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5680600" y="0"/>
            <a:ext cx="34632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4505400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101100" y="2863389"/>
            <a:ext cx="2446500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▣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▣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/>
          <p:nvPr/>
        </p:nvSpPr>
        <p:spPr>
          <a:xfrm>
            <a:off x="-4" y="5040225"/>
            <a:ext cx="9144000" cy="10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4297650" y="477748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>
                <a:solidFill>
                  <a:srgbClr val="FFFFFF"/>
                </a:solidFill>
              </a:defRPr>
            </a:lvl1pPr>
            <a:lvl2pPr lvl="1" algn="ctr">
              <a:buNone/>
              <a:defRPr>
                <a:solidFill>
                  <a:srgbClr val="FFFFFF"/>
                </a:solidFill>
              </a:defRPr>
            </a:lvl2pPr>
            <a:lvl3pPr lvl="2" algn="ctr">
              <a:buNone/>
              <a:defRPr>
                <a:solidFill>
                  <a:srgbClr val="FFFFFF"/>
                </a:solidFill>
              </a:defRPr>
            </a:lvl3pPr>
            <a:lvl4pPr lvl="3" algn="ctr">
              <a:buNone/>
              <a:defRPr>
                <a:solidFill>
                  <a:srgbClr val="FFFFFF"/>
                </a:solidFill>
              </a:defRPr>
            </a:lvl4pPr>
            <a:lvl5pPr lvl="4" algn="ctr">
              <a:buNone/>
              <a:defRPr>
                <a:solidFill>
                  <a:srgbClr val="FFFFFF"/>
                </a:solidFill>
              </a:defRPr>
            </a:lvl5pPr>
            <a:lvl6pPr lvl="5" algn="ctr">
              <a:buNone/>
              <a:defRPr>
                <a:solidFill>
                  <a:srgbClr val="FFFFFF"/>
                </a:solidFill>
              </a:defRPr>
            </a:lvl6pPr>
            <a:lvl7pPr lvl="6" algn="ctr">
              <a:buNone/>
              <a:defRPr>
                <a:solidFill>
                  <a:srgbClr val="FFFFFF"/>
                </a:solidFill>
              </a:defRPr>
            </a:lvl7pPr>
            <a:lvl8pPr lvl="7" algn="ctr">
              <a:buNone/>
              <a:defRPr>
                <a:solidFill>
                  <a:srgbClr val="FFFFFF"/>
                </a:solidFill>
              </a:defRPr>
            </a:lvl8pPr>
            <a:lvl9pPr lvl="8" algn="ctr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▣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6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804672" y="0"/>
            <a:ext cx="7964449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000" dirty="0"/>
              <a:t>FUNGSI DAN TUJUAN JURNALISTIK</a:t>
            </a:r>
            <a:endParaRPr sz="4000" dirty="0"/>
          </a:p>
        </p:txBody>
      </p:sp>
      <p:sp>
        <p:nvSpPr>
          <p:cNvPr id="3" name="Google Shape;62;p11">
            <a:extLst>
              <a:ext uri="{FF2B5EF4-FFF2-40B4-BE49-F238E27FC236}">
                <a16:creationId xmlns:a16="http://schemas.microsoft.com/office/drawing/2014/main" id="{1BC5320E-8C40-4D44-9432-CAFC78B01FA6}"/>
              </a:ext>
            </a:extLst>
          </p:cNvPr>
          <p:cNvSpPr txBox="1">
            <a:spLocks/>
          </p:cNvSpPr>
          <p:nvPr/>
        </p:nvSpPr>
        <p:spPr>
          <a:xfrm>
            <a:off x="146304" y="3083269"/>
            <a:ext cx="7964449" cy="18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l"/>
            <a:r>
              <a:rPr lang="id-ID" sz="2800" dirty="0"/>
              <a:t>Kelompok 2</a:t>
            </a:r>
          </a:p>
          <a:p>
            <a:pPr algn="l"/>
            <a:r>
              <a:rPr lang="id-ID" sz="1800" dirty="0"/>
              <a:t>Dwi Arum Astuti	2014211003</a:t>
            </a:r>
          </a:p>
          <a:p>
            <a:pPr algn="l"/>
            <a:r>
              <a:rPr lang="id-ID" sz="1800" dirty="0"/>
              <a:t>Zulfa Hannani		2014211005</a:t>
            </a:r>
          </a:p>
          <a:p>
            <a:pPr algn="l"/>
            <a:r>
              <a:rPr lang="id-ID" sz="1800" dirty="0"/>
              <a:t>Dhyka Sasmita Murti	2014211017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800" dirty="0"/>
              <a:t>Jurnalistik</a:t>
            </a:r>
            <a:endParaRPr sz="4800" dirty="0"/>
          </a:p>
        </p:txBody>
      </p:sp>
      <p:sp>
        <p:nvSpPr>
          <p:cNvPr id="68" name="Google Shape;68;p12"/>
          <p:cNvSpPr txBox="1"/>
          <p:nvPr/>
        </p:nvSpPr>
        <p:spPr>
          <a:xfrm>
            <a:off x="691200" y="1542994"/>
            <a:ext cx="3669300" cy="22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-ID" sz="1600" dirty="0">
                <a:solidFill>
                  <a:srgbClr val="454F5B"/>
                </a:solidFill>
                <a:latin typeface="Montserrat"/>
                <a:ea typeface="Montserrat"/>
                <a:cs typeface="Montserrat"/>
                <a:sym typeface="Montserrat"/>
              </a:rPr>
              <a:t>"Merupakan suatu kegiatan yang berhubungan dengan pencatatan atau pelaporan suatu kejadian atau hal lainnya setiap hari"</a:t>
            </a:r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7" name="Google Shape;68;p12">
            <a:extLst>
              <a:ext uri="{FF2B5EF4-FFF2-40B4-BE49-F238E27FC236}">
                <a16:creationId xmlns:a16="http://schemas.microsoft.com/office/drawing/2014/main" id="{65705ACC-144D-46DF-BB61-59F46DAC239B}"/>
              </a:ext>
            </a:extLst>
          </p:cNvPr>
          <p:cNvSpPr txBox="1"/>
          <p:nvPr/>
        </p:nvSpPr>
        <p:spPr>
          <a:xfrm>
            <a:off x="4783500" y="1542994"/>
            <a:ext cx="3669300" cy="22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-ID" sz="1600" dirty="0">
                <a:solidFill>
                  <a:srgbClr val="454F5B"/>
                </a:solidFill>
                <a:latin typeface="Montserrat"/>
                <a:ea typeface="Montserrat"/>
                <a:cs typeface="Montserrat"/>
                <a:sym typeface="Montserrat"/>
              </a:rPr>
              <a:t>"Selain memberi informasi yang objektif, jurnalistik juga berperan dalam pembentukan pendapat umum"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199" y="1393425"/>
            <a:ext cx="7761599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b="1" dirty="0"/>
              <a:t>P</a:t>
            </a:r>
            <a:r>
              <a:rPr lang="id-ID" sz="1800" b="1" dirty="0" err="1"/>
              <a:t>emberi</a:t>
            </a:r>
            <a:r>
              <a:rPr lang="id-ID" sz="1800" b="1" dirty="0"/>
              <a:t> informasi</a:t>
            </a:r>
            <a:endParaRPr sz="1800"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-ID" sz="1800" dirty="0"/>
              <a:t>Jurnalistik memberikan informasi kepada publik melalui berbagai media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id-ID" sz="18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-ID" sz="1800" dirty="0"/>
              <a:t>Pemberian informasi dilakukan melalui pemberitaan, penyiaran maupun artikel berupa </a:t>
            </a:r>
            <a:r>
              <a:rPr lang="id-ID" sz="1800" dirty="0" err="1"/>
              <a:t>feature</a:t>
            </a:r>
            <a:r>
              <a:rPr lang="id-ID" sz="1800" dirty="0"/>
              <a:t>, </a:t>
            </a:r>
            <a:r>
              <a:rPr lang="id-ID" sz="1800" dirty="0" err="1"/>
              <a:t>repotase</a:t>
            </a:r>
            <a:r>
              <a:rPr lang="id-ID" sz="1800" dirty="0"/>
              <a:t> dan lainnya</a:t>
            </a:r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Fungsi jurnalistik Bagi Masyarakat (Effendi, 2013)</a:t>
            </a:r>
            <a:endParaRPr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199" y="1393425"/>
            <a:ext cx="7761599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Font typeface="Montserrat"/>
              <a:buNone/>
            </a:pPr>
            <a:r>
              <a:rPr lang="id-ID" sz="1800" b="1" dirty="0"/>
              <a:t>Pemberi hiburan</a:t>
            </a:r>
          </a:p>
          <a:p>
            <a:pPr marL="0" indent="0">
              <a:buFont typeface="Montserrat"/>
              <a:buNone/>
            </a:pPr>
            <a:r>
              <a:rPr lang="id-ID" sz="1800" dirty="0"/>
              <a:t>Jurnalistik dapat memberi hiburan kepada masyarakat. Dalam hal ini jurnalistik menjadi sarana masyarakat untuk meringankan stres ataupun tekanan yang dialami</a:t>
            </a:r>
          </a:p>
          <a:p>
            <a:pPr marL="0" indent="0">
              <a:buFont typeface="Montserrat"/>
              <a:buNone/>
            </a:pPr>
            <a:endParaRPr lang="id-ID" sz="1800" dirty="0"/>
          </a:p>
          <a:p>
            <a:pPr marL="0" indent="0">
              <a:buFont typeface="Montserrat"/>
              <a:buNone/>
            </a:pPr>
            <a:r>
              <a:rPr lang="id-ID" sz="1800" dirty="0"/>
              <a:t>Sajian pers ini dapat diberikan melalui karya – karya fiksi, cerpen, puisi, anekdot, talk </a:t>
            </a:r>
            <a:r>
              <a:rPr lang="id-ID" sz="1800" dirty="0" err="1"/>
              <a:t>show</a:t>
            </a:r>
            <a:r>
              <a:rPr lang="id-ID" sz="1800" dirty="0"/>
              <a:t>, pertandingan olahraga, dan lainnya</a:t>
            </a:r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Fungsi jurnalistik Bagi Masyarakat (Effendi, 2013)</a:t>
            </a:r>
            <a:endParaRPr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231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199" y="1393425"/>
            <a:ext cx="7761599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Font typeface="Montserrat"/>
              <a:buNone/>
            </a:pPr>
            <a:r>
              <a:rPr lang="id-ID" sz="1800" b="1" dirty="0"/>
              <a:t>Pendidik masyarakat</a:t>
            </a:r>
          </a:p>
          <a:p>
            <a:pPr marL="0" indent="0">
              <a:buFont typeface="Montserrat"/>
              <a:buNone/>
            </a:pPr>
            <a:r>
              <a:rPr lang="id-ID" sz="1800" dirty="0"/>
              <a:t>Sajian jurnalistik berisi topik pengetahuan umum yang diberikan dapat meningkatkan pengetahuan masyarakat</a:t>
            </a:r>
          </a:p>
          <a:p>
            <a:pPr marL="0" indent="0">
              <a:buFont typeface="Montserrat"/>
              <a:buNone/>
            </a:pPr>
            <a:endParaRPr lang="id-ID" sz="1800" dirty="0"/>
          </a:p>
          <a:p>
            <a:pPr marL="0" indent="0">
              <a:buFont typeface="Montserrat"/>
              <a:buNone/>
            </a:pPr>
            <a:r>
              <a:rPr lang="id-ID" sz="1800" dirty="0"/>
              <a:t>Sajian pers ini dapat diberikan melalui artikel, talk </a:t>
            </a:r>
            <a:r>
              <a:rPr lang="id-ID" sz="1800" dirty="0" err="1"/>
              <a:t>show</a:t>
            </a:r>
            <a:r>
              <a:rPr lang="id-ID" sz="1800" dirty="0"/>
              <a:t>, cerita – cerita maupun karya jurnalistik lainnya</a:t>
            </a:r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Fungsi jurnalistik Bagi Masyarakat (Effendi, 2013)</a:t>
            </a:r>
            <a:endParaRPr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3132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199" y="1393425"/>
            <a:ext cx="7761599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Font typeface="Montserrat"/>
              <a:buNone/>
            </a:pPr>
            <a:r>
              <a:rPr lang="id-ID" sz="1800" b="1" dirty="0"/>
              <a:t>Pemberi kontrol</a:t>
            </a:r>
          </a:p>
          <a:p>
            <a:pPr marL="0" indent="0">
              <a:buFont typeface="Montserrat"/>
              <a:buNone/>
            </a:pPr>
            <a:r>
              <a:rPr lang="id-ID" sz="1800" dirty="0"/>
              <a:t>Jurnalistik dapat berperan sebagai kontrol masyarakat agar tidak terjadi penyimpangan sosial.</a:t>
            </a:r>
          </a:p>
          <a:p>
            <a:pPr marL="0" indent="0">
              <a:buFont typeface="Montserrat"/>
              <a:buNone/>
            </a:pPr>
            <a:endParaRPr lang="id-ID" sz="1800" dirty="0"/>
          </a:p>
          <a:p>
            <a:pPr marL="0" indent="0">
              <a:buFont typeface="Montserrat"/>
              <a:buNone/>
            </a:pPr>
            <a:r>
              <a:rPr lang="id-ID" sz="1800" dirty="0"/>
              <a:t>Adanya jurnalistik ini ditunjukkan agar keseharian masyarakat dapat berjalan dengan kebijakan yang telah ditetapkan oleh pemerintah maupun lembaga kebijakan yang berkaitan</a:t>
            </a:r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Fungsi jurnalistik Bagi Masyarakat (Effendi, 2013)</a:t>
            </a:r>
            <a:endParaRPr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401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4325725" y="0"/>
            <a:ext cx="4505400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>
                <a:solidFill>
                  <a:srgbClr val="4ECDC4"/>
                </a:solidFill>
              </a:rPr>
              <a:t>Tujuan Jurnalistik</a:t>
            </a:r>
            <a:endParaRPr dirty="0">
              <a:solidFill>
                <a:srgbClr val="4ECDC4"/>
              </a:solidFill>
            </a:endParaRPr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0" y="-372723"/>
            <a:ext cx="5559552" cy="475843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342900" lvl="0" indent="-34290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id-ID" sz="2000" b="1" dirty="0">
                <a:solidFill>
                  <a:schemeClr val="bg1"/>
                </a:solidFill>
              </a:rPr>
              <a:t>Memberi informasi pada masyarakat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id-ID" b="1" dirty="0">
              <a:solidFill>
                <a:schemeClr val="bg1"/>
              </a:solidFill>
            </a:endParaRPr>
          </a:p>
          <a:p>
            <a:pPr marL="0" lvl="0" indent="0">
              <a:buClr>
                <a:schemeClr val="bg1"/>
              </a:buClr>
            </a:pPr>
            <a:r>
              <a:rPr lang="id-ID" sz="1200" b="1" dirty="0">
                <a:solidFill>
                  <a:schemeClr val="bg1"/>
                </a:solidFill>
              </a:rPr>
              <a:t>Media massa sangat membantu kita dengan cara menyuguhkan berita-berita yang terjadi di lingkungan, sehingga masyarakat dapat mengenali permasalahan di sekelilingnya yang mungkin saja terlewat dari keseharian atau tidak disadari.</a:t>
            </a:r>
          </a:p>
          <a:p>
            <a:pPr marL="0" lvl="0" indent="0">
              <a:buClr>
                <a:schemeClr val="bg1"/>
              </a:buClr>
            </a:pPr>
            <a:endParaRPr lang="id-ID" sz="1200" b="1" dirty="0">
              <a:solidFill>
                <a:schemeClr val="bg1"/>
              </a:solidFill>
            </a:endParaRPr>
          </a:p>
          <a:p>
            <a:pPr marL="342900" lvl="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id-ID" sz="2000" b="1" dirty="0">
                <a:solidFill>
                  <a:schemeClr val="bg1"/>
                </a:solidFill>
              </a:rPr>
              <a:t>Membangun masyarakat</a:t>
            </a:r>
          </a:p>
          <a:p>
            <a:pPr marL="0" lvl="0" indent="0">
              <a:buClr>
                <a:schemeClr val="bg1"/>
              </a:buClr>
            </a:pPr>
            <a:endParaRPr lang="id-ID" sz="2000" b="1" dirty="0">
              <a:solidFill>
                <a:schemeClr val="bg1"/>
              </a:solidFill>
            </a:endParaRPr>
          </a:p>
          <a:p>
            <a:pPr marL="0" lvl="0" indent="0">
              <a:buClr>
                <a:schemeClr val="bg1"/>
              </a:buClr>
            </a:pPr>
            <a:r>
              <a:rPr lang="id-ID" sz="1200" b="1" dirty="0">
                <a:solidFill>
                  <a:schemeClr val="bg1"/>
                </a:solidFill>
              </a:rPr>
              <a:t>Berita yang menyuarakan kondisi kelompok-kelompok masyarakat yang selama ini mengalami kesulitan dan terlupakan dapat mendorong kelompok-kelompok masyarakat yang lain untuk membantu keluar dari permasalahan yang dialami.</a:t>
            </a:r>
          </a:p>
          <a:p>
            <a:pPr marL="171450" lvl="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id-ID" sz="2000" b="1" dirty="0">
              <a:solidFill>
                <a:schemeClr val="bg1"/>
              </a:solidFill>
            </a:endParaRPr>
          </a:p>
          <a:p>
            <a:pPr marL="0" lvl="0" indent="0">
              <a:buClr>
                <a:schemeClr val="bg1"/>
              </a:buClr>
            </a:pPr>
            <a:endParaRPr lang="id-ID" sz="1200" b="1" dirty="0">
              <a:solidFill>
                <a:schemeClr val="bg1"/>
              </a:solidFill>
            </a:endParaRPr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0319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4325725" y="0"/>
            <a:ext cx="4505400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>
                <a:solidFill>
                  <a:srgbClr val="4ECDC4"/>
                </a:solidFill>
              </a:rPr>
              <a:t>Tujuan Jurnalistik</a:t>
            </a:r>
            <a:endParaRPr dirty="0">
              <a:solidFill>
                <a:srgbClr val="4ECDC4"/>
              </a:solidFill>
            </a:endParaRPr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0" y="-372723"/>
            <a:ext cx="5559552" cy="475843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id-ID" b="1" dirty="0">
              <a:solidFill>
                <a:schemeClr val="bg1"/>
              </a:solidFill>
            </a:endParaRPr>
          </a:p>
          <a:p>
            <a:pPr marL="342900" lvl="0" indent="-34290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id-ID" sz="2000" b="1" dirty="0">
                <a:solidFill>
                  <a:schemeClr val="bg1"/>
                </a:solidFill>
              </a:rPr>
              <a:t>Memenuhi hak warga negara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id-ID" sz="2000" b="1" dirty="0">
              <a:solidFill>
                <a:schemeClr val="bg1"/>
              </a:solidFill>
            </a:endParaRPr>
          </a:p>
          <a:p>
            <a:pPr marL="0" lvl="0" indent="0">
              <a:buClr>
                <a:schemeClr val="bg1"/>
              </a:buClr>
            </a:pPr>
            <a:r>
              <a:rPr lang="id-ID" sz="1200" b="1" dirty="0">
                <a:solidFill>
                  <a:schemeClr val="bg1"/>
                </a:solidFill>
              </a:rPr>
              <a:t>Media massa adalah alat yang efektif untuk menyuarakan hak rakyat. Baik melalui berita yang ditulis oleh wartawan, maupun melalui opini dan surat pembaca yang ditulis dalam media massa.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id-ID" sz="1200" b="1" dirty="0">
              <a:solidFill>
                <a:schemeClr val="bg1"/>
              </a:solidFill>
            </a:endParaRPr>
          </a:p>
          <a:p>
            <a:pPr marL="342900" lvl="0" indent="-34290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id-ID" sz="2000" b="1" dirty="0">
              <a:solidFill>
                <a:schemeClr val="bg1"/>
              </a:solidFill>
            </a:endParaRPr>
          </a:p>
          <a:p>
            <a:pPr marL="342900" lvl="0" indent="-34290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id-ID" sz="2000" b="1" dirty="0">
                <a:solidFill>
                  <a:schemeClr val="bg1"/>
                </a:solidFill>
              </a:rPr>
              <a:t>Tolak ukur demokrasi suatu masyarakat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id-ID" sz="2000" b="1" dirty="0">
              <a:solidFill>
                <a:schemeClr val="bg1"/>
              </a:solidFill>
            </a:endParaRPr>
          </a:p>
          <a:p>
            <a:pPr marL="0" lvl="0" indent="0">
              <a:buClr>
                <a:schemeClr val="bg1"/>
              </a:buClr>
            </a:pPr>
            <a:r>
              <a:rPr lang="fi-FI" sz="1200" b="1" dirty="0">
                <a:solidFill>
                  <a:schemeClr val="bg1"/>
                </a:solidFill>
              </a:rPr>
              <a:t>Semakin demokratis suatu masyarakat, maka semakin kuat juga posisi media massa</a:t>
            </a:r>
            <a:endParaRPr lang="id-ID" sz="1200" b="1" dirty="0">
              <a:solidFill>
                <a:schemeClr val="bg1"/>
              </a:solidFill>
            </a:endParaRPr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Google Shape;1427;p49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5400" b="1" dirty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Terima Kasih</a:t>
            </a:r>
            <a:endParaRPr sz="5400" b="1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demona template">
  <a:themeElements>
    <a:clrScheme name="Custom 347">
      <a:dk1>
        <a:srgbClr val="454F5B"/>
      </a:dk1>
      <a:lt1>
        <a:srgbClr val="FFFFFF"/>
      </a:lt1>
      <a:dk2>
        <a:srgbClr val="89929B"/>
      </a:dk2>
      <a:lt2>
        <a:srgbClr val="EFF1F3"/>
      </a:lt2>
      <a:accent1>
        <a:srgbClr val="4ECDC4"/>
      </a:accent1>
      <a:accent2>
        <a:srgbClr val="C7F464"/>
      </a:accent2>
      <a:accent3>
        <a:srgbClr val="454F5B"/>
      </a:accent3>
      <a:accent4>
        <a:srgbClr val="738498"/>
      </a:accent4>
      <a:accent5>
        <a:srgbClr val="A6B5C7"/>
      </a:accent5>
      <a:accent6>
        <a:srgbClr val="D4DAE0"/>
      </a:accent6>
      <a:hlink>
        <a:srgbClr val="454F5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361</Words>
  <Application>Microsoft Office PowerPoint</Application>
  <PresentationFormat>On-screen Show (16:9)</PresentationFormat>
  <Paragraphs>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Montserrat</vt:lpstr>
      <vt:lpstr>Arial</vt:lpstr>
      <vt:lpstr>Desdemona template</vt:lpstr>
      <vt:lpstr>FUNGSI DAN TUJUAN JURNALISTIK</vt:lpstr>
      <vt:lpstr>Jurnalistik</vt:lpstr>
      <vt:lpstr>Fungsi jurnalistik Bagi Masyarakat (Effendi, 2013)</vt:lpstr>
      <vt:lpstr>Fungsi jurnalistik Bagi Masyarakat (Effendi, 2013)</vt:lpstr>
      <vt:lpstr>Fungsi jurnalistik Bagi Masyarakat (Effendi, 2013)</vt:lpstr>
      <vt:lpstr>Fungsi jurnalistik Bagi Masyarakat (Effendi, 2013)</vt:lpstr>
      <vt:lpstr>Tujuan Jurnalistik</vt:lpstr>
      <vt:lpstr>Tujuan Jurnalistik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DAN TUJUAN JURNALISTIK</dc:title>
  <dc:creator>ASUS</dc:creator>
  <cp:lastModifiedBy>ASUS</cp:lastModifiedBy>
  <cp:revision>3</cp:revision>
  <dcterms:modified xsi:type="dcterms:W3CDTF">2022-03-01T07:22:53Z</dcterms:modified>
</cp:coreProperties>
</file>