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  <p:sldId id="259" r:id="rId3"/>
    <p:sldId id="260" r:id="rId4"/>
    <p:sldId id="261" r:id="rId5"/>
    <p:sldId id="262" r:id="rId6"/>
    <p:sldId id="263" r:id="rId7"/>
    <p:sldId id="265" r:id="rId8"/>
    <p:sldId id="267" r:id="rId9"/>
    <p:sldId id="270" r:id="rId10"/>
    <p:sldId id="271" r:id="rId11"/>
    <p:sldId id="266" r:id="rId12"/>
    <p:sldId id="264" r:id="rId13"/>
    <p:sldId id="269" r:id="rId14"/>
  </p:sldIdLst>
  <p:sldSz cx="9144000" cy="6858000" type="screen4x3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3471C667-4B6D-4DDB-9B00-EE806899AE86}" type="datetimeFigureOut">
              <a:rPr lang="id-ID" smtClean="0"/>
              <a:pPr/>
              <a:t>24/02/2020</a:t>
            </a:fld>
            <a:endParaRPr lang="id-ID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id-ID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03EBD95F-29FB-4325-95F8-A18DE167755B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71C667-4B6D-4DDB-9B00-EE806899AE86}" type="datetimeFigureOut">
              <a:rPr lang="id-ID" smtClean="0"/>
              <a:pPr/>
              <a:t>24/02/2020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EBD95F-29FB-4325-95F8-A18DE167755B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3471C667-4B6D-4DDB-9B00-EE806899AE86}" type="datetimeFigureOut">
              <a:rPr lang="id-ID" smtClean="0"/>
              <a:pPr/>
              <a:t>24/02/2020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id-ID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03EBD95F-29FB-4325-95F8-A18DE167755B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71C667-4B6D-4DDB-9B00-EE806899AE86}" type="datetimeFigureOut">
              <a:rPr lang="id-ID" smtClean="0"/>
              <a:pPr/>
              <a:t>24/02/2020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3EBD95F-29FB-4325-95F8-A18DE167755B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71C667-4B6D-4DDB-9B00-EE806899AE86}" type="datetimeFigureOut">
              <a:rPr lang="id-ID" smtClean="0"/>
              <a:pPr/>
              <a:t>24/02/2020</a:t>
            </a:fld>
            <a:endParaRPr lang="id-ID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03EBD95F-29FB-4325-95F8-A18DE167755B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id-ID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3471C667-4B6D-4DDB-9B00-EE806899AE86}" type="datetimeFigureOut">
              <a:rPr lang="id-ID" smtClean="0"/>
              <a:pPr/>
              <a:t>24/02/2020</a:t>
            </a:fld>
            <a:endParaRPr lang="id-ID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03EBD95F-29FB-4325-95F8-A18DE167755B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id-ID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3471C667-4B6D-4DDB-9B00-EE806899AE86}" type="datetimeFigureOut">
              <a:rPr lang="id-ID" smtClean="0"/>
              <a:pPr/>
              <a:t>24/02/2020</a:t>
            </a:fld>
            <a:endParaRPr lang="id-ID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03EBD95F-29FB-4325-95F8-A18DE167755B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id-ID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71C667-4B6D-4DDB-9B00-EE806899AE86}" type="datetimeFigureOut">
              <a:rPr lang="id-ID" smtClean="0"/>
              <a:pPr/>
              <a:t>24/02/2020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3EBD95F-29FB-4325-95F8-A18DE167755B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71C667-4B6D-4DDB-9B00-EE806899AE86}" type="datetimeFigureOut">
              <a:rPr lang="id-ID" smtClean="0"/>
              <a:pPr/>
              <a:t>24/02/2020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03EBD95F-29FB-4325-95F8-A18DE167755B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71C667-4B6D-4DDB-9B00-EE806899AE86}" type="datetimeFigureOut">
              <a:rPr lang="id-ID" smtClean="0"/>
              <a:pPr/>
              <a:t>24/02/2020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3EBD95F-29FB-4325-95F8-A18DE167755B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3471C667-4B6D-4DDB-9B00-EE806899AE86}" type="datetimeFigureOut">
              <a:rPr lang="id-ID" smtClean="0"/>
              <a:pPr/>
              <a:t>24/02/2020</a:t>
            </a:fld>
            <a:endParaRPr lang="id-ID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03EBD95F-29FB-4325-95F8-A18DE167755B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3471C667-4B6D-4DDB-9B00-EE806899AE86}" type="datetimeFigureOut">
              <a:rPr lang="id-ID" smtClean="0"/>
              <a:pPr/>
              <a:t>24/02/2020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id-ID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03EBD95F-29FB-4325-95F8-A18DE167755B}" type="slidenum">
              <a:rPr lang="id-ID" smtClean="0"/>
              <a:pPr/>
              <a:t>‹#›</a:t>
            </a:fld>
            <a:endParaRPr lang="id-ID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0" y="5072050"/>
            <a:ext cx="5000628" cy="1785950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</a:pPr>
            <a:r>
              <a:rPr lang="id-ID" sz="2800" dirty="0" smtClean="0">
                <a:solidFill>
                  <a:schemeClr val="tx1"/>
                </a:solidFill>
              </a:rPr>
              <a:t>Tim:</a:t>
            </a:r>
          </a:p>
          <a:p>
            <a:pPr>
              <a:spcBef>
                <a:spcPts val="0"/>
              </a:spcBef>
            </a:pPr>
            <a:r>
              <a:rPr lang="id-ID" dirty="0" smtClean="0">
                <a:solidFill>
                  <a:schemeClr val="tx1"/>
                </a:solidFill>
              </a:rPr>
              <a:t>Yunisca Nurmalisa, S.Pd., M.Pd.</a:t>
            </a:r>
          </a:p>
          <a:p>
            <a:pPr>
              <a:spcBef>
                <a:spcPts val="0"/>
              </a:spcBef>
            </a:pPr>
            <a:r>
              <a:rPr lang="id-ID" sz="2800" dirty="0" smtClean="0">
                <a:solidFill>
                  <a:schemeClr val="tx1"/>
                </a:solidFill>
              </a:rPr>
              <a:t>Devi Sutrisno Putri, </a:t>
            </a:r>
            <a:r>
              <a:rPr lang="id-ID" dirty="0" smtClean="0">
                <a:solidFill>
                  <a:schemeClr val="tx1"/>
                </a:solidFill>
              </a:rPr>
              <a:t>S.Pd., M.Pd.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85728"/>
            <a:ext cx="9144000" cy="1362075"/>
          </a:xfrm>
        </p:spPr>
        <p:txBody>
          <a:bodyPr>
            <a:normAutofit/>
          </a:bodyPr>
          <a:lstStyle/>
          <a:p>
            <a:r>
              <a:rPr lang="id-ID" sz="7200" dirty="0" smtClean="0">
                <a:solidFill>
                  <a:schemeClr val="tx1"/>
                </a:solidFill>
              </a:rPr>
              <a:t>KONSEP NILAI</a:t>
            </a:r>
            <a:endParaRPr lang="id-ID" sz="7200" dirty="0">
              <a:solidFill>
                <a:schemeClr val="tx1"/>
              </a:solidFill>
            </a:endParaRPr>
          </a:p>
        </p:txBody>
      </p:sp>
      <p:sp>
        <p:nvSpPr>
          <p:cNvPr id="4" name="Text Placeholder 2"/>
          <p:cNvSpPr txBox="1">
            <a:spLocks/>
          </p:cNvSpPr>
          <p:nvPr/>
        </p:nvSpPr>
        <p:spPr>
          <a:xfrm>
            <a:off x="5714976" y="6286520"/>
            <a:ext cx="3429024" cy="57148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None/>
              <a:tabLst/>
              <a:defRPr/>
            </a:pPr>
            <a:r>
              <a:rPr kumimoji="0" lang="id-ID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Pendidikan Nilai</a:t>
            </a:r>
            <a:endParaRPr kumimoji="0" lang="id-ID" sz="2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Lanjutan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err="1"/>
              <a:t>Nilai</a:t>
            </a:r>
            <a:r>
              <a:rPr lang="en-US" dirty="0"/>
              <a:t> </a:t>
            </a:r>
            <a:r>
              <a:rPr lang="en-US" dirty="0" err="1"/>
              <a:t>kenikmatan</a:t>
            </a:r>
            <a:r>
              <a:rPr lang="en-US" dirty="0"/>
              <a:t>.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tingkatan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terdapat</a:t>
            </a:r>
            <a:r>
              <a:rPr lang="en-US" dirty="0"/>
              <a:t> </a:t>
            </a:r>
            <a:r>
              <a:rPr lang="en-US" dirty="0" err="1"/>
              <a:t>sederet</a:t>
            </a:r>
            <a:r>
              <a:rPr lang="en-US" dirty="0"/>
              <a:t> </a:t>
            </a:r>
            <a:r>
              <a:rPr lang="en-US" dirty="0" err="1"/>
              <a:t>nilai</a:t>
            </a:r>
            <a:r>
              <a:rPr lang="en-US" dirty="0"/>
              <a:t> yang </a:t>
            </a:r>
            <a:r>
              <a:rPr lang="en-US" dirty="0" err="1"/>
              <a:t>menyenangkan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sebaliknya</a:t>
            </a:r>
            <a:r>
              <a:rPr lang="en-US" dirty="0"/>
              <a:t> yang </a:t>
            </a:r>
            <a:r>
              <a:rPr lang="en-US" dirty="0" err="1"/>
              <a:t>kemudian</a:t>
            </a:r>
            <a:r>
              <a:rPr lang="en-US" dirty="0"/>
              <a:t> orang </a:t>
            </a:r>
            <a:r>
              <a:rPr lang="en-US" dirty="0" err="1"/>
              <a:t>merasa</a:t>
            </a:r>
            <a:r>
              <a:rPr lang="en-US" dirty="0"/>
              <a:t> </a:t>
            </a:r>
            <a:r>
              <a:rPr lang="en-US" dirty="0" err="1"/>
              <a:t>bahagia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menderita</a:t>
            </a:r>
            <a:r>
              <a:rPr lang="en-US" dirty="0"/>
              <a:t>.</a:t>
            </a:r>
          </a:p>
          <a:p>
            <a:r>
              <a:rPr lang="en-US" dirty="0" err="1"/>
              <a:t>Nilai</a:t>
            </a:r>
            <a:r>
              <a:rPr lang="en-US" dirty="0"/>
              <a:t> </a:t>
            </a:r>
            <a:r>
              <a:rPr lang="en-US" dirty="0" err="1"/>
              <a:t>kehidupan</a:t>
            </a:r>
            <a:r>
              <a:rPr lang="en-US" dirty="0"/>
              <a:t>.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tingkatan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terdapat</a:t>
            </a:r>
            <a:r>
              <a:rPr lang="en-US" dirty="0"/>
              <a:t> </a:t>
            </a:r>
            <a:r>
              <a:rPr lang="en-US" dirty="0" err="1"/>
              <a:t>nilai-nilai</a:t>
            </a:r>
            <a:r>
              <a:rPr lang="en-US" dirty="0"/>
              <a:t> yang </a:t>
            </a:r>
            <a:r>
              <a:rPr lang="en-US" dirty="0" err="1"/>
              <a:t>penting</a:t>
            </a:r>
            <a:r>
              <a:rPr lang="en-US" dirty="0"/>
              <a:t> </a:t>
            </a:r>
            <a:r>
              <a:rPr lang="en-US" dirty="0" err="1"/>
              <a:t>bagi</a:t>
            </a:r>
            <a:r>
              <a:rPr lang="en-US" dirty="0"/>
              <a:t> </a:t>
            </a:r>
            <a:r>
              <a:rPr lang="en-US" dirty="0" err="1"/>
              <a:t>kehidupan</a:t>
            </a:r>
            <a:r>
              <a:rPr lang="en-US" dirty="0"/>
              <a:t>, </a:t>
            </a:r>
            <a:r>
              <a:rPr lang="en-US" dirty="0" err="1"/>
              <a:t>misalnya</a:t>
            </a:r>
            <a:r>
              <a:rPr lang="en-US" dirty="0"/>
              <a:t> </a:t>
            </a:r>
            <a:r>
              <a:rPr lang="en-US" dirty="0" err="1"/>
              <a:t>kesehatan</a:t>
            </a:r>
            <a:r>
              <a:rPr lang="en-US" dirty="0"/>
              <a:t>, </a:t>
            </a:r>
            <a:r>
              <a:rPr lang="en-US" dirty="0" err="1"/>
              <a:t>kesegaran</a:t>
            </a:r>
            <a:r>
              <a:rPr lang="en-US" dirty="0"/>
              <a:t> </a:t>
            </a:r>
            <a:r>
              <a:rPr lang="en-US" dirty="0" err="1"/>
              <a:t>badan</a:t>
            </a:r>
            <a:r>
              <a:rPr lang="en-US" dirty="0"/>
              <a:t>, </a:t>
            </a:r>
            <a:r>
              <a:rPr lang="en-US" dirty="0" err="1"/>
              <a:t>kesejahteraan</a:t>
            </a:r>
            <a:r>
              <a:rPr lang="en-US" dirty="0"/>
              <a:t> </a:t>
            </a:r>
            <a:r>
              <a:rPr lang="en-US" dirty="0" err="1"/>
              <a:t>umum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lain-lain.</a:t>
            </a:r>
          </a:p>
          <a:p>
            <a:r>
              <a:rPr lang="en-US" dirty="0" err="1"/>
              <a:t>Nilai</a:t>
            </a:r>
            <a:r>
              <a:rPr lang="en-US" dirty="0"/>
              <a:t> </a:t>
            </a:r>
            <a:r>
              <a:rPr lang="en-US" dirty="0" err="1"/>
              <a:t>kejiwaan</a:t>
            </a:r>
            <a:r>
              <a:rPr lang="en-US" dirty="0"/>
              <a:t>.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tingkatan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terdapat</a:t>
            </a:r>
            <a:r>
              <a:rPr lang="en-US" dirty="0"/>
              <a:t> </a:t>
            </a:r>
            <a:r>
              <a:rPr lang="en-US" dirty="0" err="1"/>
              <a:t>nilai</a:t>
            </a:r>
            <a:r>
              <a:rPr lang="en-US" dirty="0"/>
              <a:t> </a:t>
            </a:r>
            <a:r>
              <a:rPr lang="en-US" dirty="0" err="1"/>
              <a:t>kejiwaan</a:t>
            </a:r>
            <a:r>
              <a:rPr lang="en-US" dirty="0"/>
              <a:t> yang </a:t>
            </a:r>
            <a:r>
              <a:rPr lang="en-US" dirty="0" err="1"/>
              <a:t>sama</a:t>
            </a:r>
            <a:r>
              <a:rPr lang="en-US" dirty="0"/>
              <a:t> </a:t>
            </a:r>
            <a:r>
              <a:rPr lang="en-US" dirty="0" err="1"/>
              <a:t>sekali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bergantung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keadaan</a:t>
            </a:r>
            <a:r>
              <a:rPr lang="en-US" dirty="0"/>
              <a:t> </a:t>
            </a:r>
            <a:r>
              <a:rPr lang="en-US" dirty="0" err="1"/>
              <a:t>jasmani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lingkungan</a:t>
            </a:r>
            <a:r>
              <a:rPr lang="en-US" dirty="0"/>
              <a:t>. </a:t>
            </a:r>
            <a:r>
              <a:rPr lang="en-US" dirty="0" err="1"/>
              <a:t>Nilai-nilai</a:t>
            </a:r>
            <a:r>
              <a:rPr lang="en-US" dirty="0"/>
              <a:t> </a:t>
            </a:r>
            <a:r>
              <a:rPr lang="en-US" dirty="0" err="1"/>
              <a:t>semacam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keindahan</a:t>
            </a:r>
            <a:r>
              <a:rPr lang="en-US" dirty="0"/>
              <a:t>, </a:t>
            </a:r>
            <a:r>
              <a:rPr lang="en-US" dirty="0" err="1"/>
              <a:t>kebenaran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pengetahuan</a:t>
            </a:r>
            <a:r>
              <a:rPr lang="en-US" dirty="0"/>
              <a:t> </a:t>
            </a:r>
            <a:r>
              <a:rPr lang="en-US" dirty="0" err="1"/>
              <a:t>murni</a:t>
            </a:r>
            <a:r>
              <a:rPr lang="en-US" dirty="0"/>
              <a:t> yang </a:t>
            </a:r>
            <a:r>
              <a:rPr lang="en-US" dirty="0" err="1"/>
              <a:t>dicapai</a:t>
            </a:r>
            <a:r>
              <a:rPr lang="en-US" dirty="0"/>
              <a:t> </a:t>
            </a:r>
            <a:r>
              <a:rPr lang="en-US" dirty="0" err="1"/>
              <a:t>melalui</a:t>
            </a:r>
            <a:r>
              <a:rPr lang="en-US" dirty="0"/>
              <a:t> </a:t>
            </a:r>
            <a:r>
              <a:rPr lang="en-US" dirty="0" err="1"/>
              <a:t>filsafat</a:t>
            </a:r>
            <a:r>
              <a:rPr lang="en-US" dirty="0"/>
              <a:t>.</a:t>
            </a:r>
          </a:p>
          <a:p>
            <a:r>
              <a:rPr lang="en-US" dirty="0" err="1"/>
              <a:t>Nilai</a:t>
            </a:r>
            <a:r>
              <a:rPr lang="en-US" dirty="0"/>
              <a:t> </a:t>
            </a:r>
            <a:r>
              <a:rPr lang="en-US" dirty="0" err="1"/>
              <a:t>Kerohanian</a:t>
            </a:r>
            <a:r>
              <a:rPr lang="en-US" dirty="0"/>
              <a:t>.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tingkatan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terdapat</a:t>
            </a:r>
            <a:r>
              <a:rPr lang="en-US" dirty="0"/>
              <a:t> </a:t>
            </a:r>
            <a:r>
              <a:rPr lang="en-US" dirty="0" err="1"/>
              <a:t>nilai</a:t>
            </a:r>
            <a:r>
              <a:rPr lang="en-US" dirty="0"/>
              <a:t> yang </a:t>
            </a:r>
            <a:r>
              <a:rPr lang="en-US" dirty="0" err="1"/>
              <a:t>suci</a:t>
            </a:r>
            <a:r>
              <a:rPr lang="en-US" dirty="0"/>
              <a:t> </a:t>
            </a:r>
            <a:r>
              <a:rPr lang="en-US" dirty="0" err="1"/>
              <a:t>maupun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suci</a:t>
            </a:r>
            <a:r>
              <a:rPr lang="en-US" dirty="0"/>
              <a:t>. </a:t>
            </a:r>
            <a:r>
              <a:rPr lang="en-US" dirty="0" err="1"/>
              <a:t>Nilai-nilai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terutama</a:t>
            </a:r>
            <a:r>
              <a:rPr lang="en-US" dirty="0"/>
              <a:t> </a:t>
            </a:r>
            <a:r>
              <a:rPr lang="en-US" dirty="0" err="1"/>
              <a:t>lahir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ketuhanan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nilai</a:t>
            </a:r>
            <a:r>
              <a:rPr lang="en-US" dirty="0"/>
              <a:t> </a:t>
            </a:r>
            <a:r>
              <a:rPr lang="en-US" dirty="0" err="1"/>
              <a:t>tertinggi</a:t>
            </a:r>
            <a:r>
              <a:rPr lang="en-US" dirty="0"/>
              <a:t>.</a:t>
            </a:r>
          </a:p>
          <a:p>
            <a:r>
              <a:rPr lang="en-US" dirty="0" smtClean="0"/>
              <a:t>(</a:t>
            </a:r>
            <a:r>
              <a:rPr lang="en-US" dirty="0" err="1" smtClean="0"/>
              <a:t>Scheler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Mulyana</a:t>
            </a:r>
            <a:r>
              <a:rPr lang="en-US" dirty="0" smtClean="0"/>
              <a:t>, 2004)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551256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153400" cy="990600"/>
          </a:xfrm>
        </p:spPr>
        <p:txBody>
          <a:bodyPr>
            <a:normAutofit/>
          </a:bodyPr>
          <a:lstStyle/>
          <a:p>
            <a:r>
              <a:rPr lang="en-US" b="1" dirty="0" err="1" smtClean="0">
                <a:solidFill>
                  <a:schemeClr val="tx1"/>
                </a:solidFill>
                <a:latin typeface="Arial Narrow" pitchFamily="34" charset="0"/>
              </a:rPr>
              <a:t>Kategori</a:t>
            </a:r>
            <a:r>
              <a:rPr lang="en-US" b="1" dirty="0" smtClean="0">
                <a:solidFill>
                  <a:schemeClr val="tx1"/>
                </a:solidFill>
                <a:latin typeface="Arial Narrow" pitchFamily="34" charset="0"/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latin typeface="Arial Narrow" pitchFamily="34" charset="0"/>
              </a:rPr>
              <a:t>Nilai</a:t>
            </a:r>
            <a:endParaRPr lang="id-ID" dirty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0" y="1600200"/>
            <a:ext cx="9144000" cy="5257800"/>
          </a:xfrm>
        </p:spPr>
        <p:txBody>
          <a:bodyPr>
            <a:noAutofit/>
          </a:bodyPr>
          <a:lstStyle/>
          <a:p>
            <a:pPr lvl="0"/>
            <a:r>
              <a:rPr lang="en-US" sz="2400" b="1" dirty="0" err="1" smtClean="0"/>
              <a:t>Nilai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teoritik</a:t>
            </a:r>
            <a:r>
              <a:rPr lang="en-US" sz="2400" b="1" dirty="0" smtClean="0"/>
              <a:t> </a:t>
            </a:r>
            <a:r>
              <a:rPr lang="en-US" sz="2400" dirty="0" smtClean="0"/>
              <a:t>(</a:t>
            </a:r>
            <a:r>
              <a:rPr lang="en-US" sz="2400" dirty="0" err="1" smtClean="0"/>
              <a:t>nilai</a:t>
            </a:r>
            <a:r>
              <a:rPr lang="en-US" sz="2400" dirty="0" smtClean="0"/>
              <a:t> yang </a:t>
            </a:r>
            <a:r>
              <a:rPr lang="en-US" sz="2400" dirty="0" err="1" smtClean="0"/>
              <a:t>melibatkan</a:t>
            </a:r>
            <a:r>
              <a:rPr lang="en-US" sz="2400" dirty="0" smtClean="0"/>
              <a:t> </a:t>
            </a:r>
            <a:r>
              <a:rPr lang="en-US" sz="2400" dirty="0" err="1" smtClean="0"/>
              <a:t>pertimbangan</a:t>
            </a:r>
            <a:r>
              <a:rPr lang="en-US" sz="2400" dirty="0" smtClean="0"/>
              <a:t> </a:t>
            </a:r>
            <a:r>
              <a:rPr lang="en-US" sz="2400" dirty="0" err="1" smtClean="0"/>
              <a:t>logis</a:t>
            </a:r>
            <a:r>
              <a:rPr lang="en-US" sz="2400" dirty="0" smtClean="0"/>
              <a:t>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rasional</a:t>
            </a:r>
            <a:r>
              <a:rPr lang="en-US" sz="2400" dirty="0" smtClean="0"/>
              <a:t> </a:t>
            </a:r>
            <a:r>
              <a:rPr lang="en-US" sz="2400" dirty="0" err="1" smtClean="0"/>
              <a:t>dalam</a:t>
            </a:r>
            <a:r>
              <a:rPr lang="en-US" sz="2400" dirty="0" smtClean="0"/>
              <a:t> </a:t>
            </a:r>
            <a:r>
              <a:rPr lang="en-US" sz="2400" dirty="0" err="1" smtClean="0"/>
              <a:t>memikirkan</a:t>
            </a:r>
            <a:r>
              <a:rPr lang="en-US" sz="2400" dirty="0" smtClean="0"/>
              <a:t>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membuktikan</a:t>
            </a:r>
            <a:r>
              <a:rPr lang="en-US" sz="2400" dirty="0" smtClean="0"/>
              <a:t> </a:t>
            </a:r>
            <a:r>
              <a:rPr lang="en-US" sz="2400" dirty="0" err="1" smtClean="0"/>
              <a:t>kebenaran</a:t>
            </a:r>
            <a:r>
              <a:rPr lang="en-US" sz="2400" dirty="0" smtClean="0"/>
              <a:t> </a:t>
            </a:r>
            <a:r>
              <a:rPr lang="en-US" sz="2400" dirty="0" err="1" smtClean="0"/>
              <a:t>sesuatu</a:t>
            </a:r>
            <a:r>
              <a:rPr lang="en-US" sz="2400" dirty="0" smtClean="0"/>
              <a:t>).</a:t>
            </a:r>
            <a:endParaRPr lang="id-ID" sz="2400" dirty="0" smtClean="0"/>
          </a:p>
          <a:p>
            <a:pPr lvl="0"/>
            <a:r>
              <a:rPr lang="en-US" sz="2400" b="1" dirty="0" err="1" smtClean="0"/>
              <a:t>Nilai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ekonomis</a:t>
            </a:r>
            <a:r>
              <a:rPr lang="en-US" sz="2400" b="1" dirty="0" smtClean="0"/>
              <a:t> </a:t>
            </a:r>
            <a:r>
              <a:rPr lang="en-US" sz="2400" dirty="0" smtClean="0"/>
              <a:t>(</a:t>
            </a:r>
            <a:r>
              <a:rPr lang="en-US" sz="2400" dirty="0" err="1" smtClean="0"/>
              <a:t>nilai</a:t>
            </a:r>
            <a:r>
              <a:rPr lang="en-US" sz="2400" dirty="0" smtClean="0"/>
              <a:t> yang </a:t>
            </a:r>
            <a:r>
              <a:rPr lang="en-US" sz="2400" dirty="0" err="1" smtClean="0"/>
              <a:t>berkaitan</a:t>
            </a:r>
            <a:r>
              <a:rPr lang="en-US" sz="2400" dirty="0" smtClean="0"/>
              <a:t> </a:t>
            </a:r>
            <a:r>
              <a:rPr lang="en-US" sz="2400" dirty="0" err="1" smtClean="0"/>
              <a:t>dengan</a:t>
            </a:r>
            <a:r>
              <a:rPr lang="en-US" sz="2400" dirty="0" smtClean="0"/>
              <a:t> </a:t>
            </a:r>
            <a:r>
              <a:rPr lang="en-US" sz="2400" dirty="0" err="1" smtClean="0"/>
              <a:t>pertimbangan</a:t>
            </a:r>
            <a:r>
              <a:rPr lang="en-US" sz="2400" dirty="0" smtClean="0"/>
              <a:t> </a:t>
            </a:r>
            <a:r>
              <a:rPr lang="en-US" sz="2400" dirty="0" err="1" smtClean="0"/>
              <a:t>nilai</a:t>
            </a:r>
            <a:r>
              <a:rPr lang="en-US" sz="2400" dirty="0" smtClean="0"/>
              <a:t> yang </a:t>
            </a:r>
            <a:r>
              <a:rPr lang="en-US" sz="2400" dirty="0" err="1" smtClean="0"/>
              <a:t>berkadar</a:t>
            </a:r>
            <a:r>
              <a:rPr lang="en-US" sz="2400" dirty="0" smtClean="0"/>
              <a:t> </a:t>
            </a:r>
            <a:r>
              <a:rPr lang="en-US" sz="2400" dirty="0" err="1" smtClean="0"/>
              <a:t>untung</a:t>
            </a:r>
            <a:r>
              <a:rPr lang="en-US" sz="2400" dirty="0" smtClean="0"/>
              <a:t> </a:t>
            </a:r>
            <a:r>
              <a:rPr lang="en-US" sz="2400" dirty="0" err="1" smtClean="0"/>
              <a:t>rugi</a:t>
            </a:r>
            <a:r>
              <a:rPr lang="en-US" sz="2400" dirty="0" smtClean="0"/>
              <a:t> “</a:t>
            </a:r>
            <a:r>
              <a:rPr lang="en-US" sz="2400" dirty="0" err="1" smtClean="0"/>
              <a:t>harga</a:t>
            </a:r>
            <a:r>
              <a:rPr lang="en-US" sz="2400" dirty="0" smtClean="0"/>
              <a:t>")</a:t>
            </a:r>
            <a:r>
              <a:rPr lang="id-ID" sz="2400" dirty="0" smtClean="0"/>
              <a:t>.</a:t>
            </a:r>
          </a:p>
          <a:p>
            <a:pPr lvl="0"/>
            <a:r>
              <a:rPr lang="en-US" sz="2400" b="1" dirty="0" err="1" smtClean="0"/>
              <a:t>Nilai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estetik</a:t>
            </a:r>
            <a:r>
              <a:rPr lang="en-US" sz="2400" b="1" dirty="0" smtClean="0"/>
              <a:t> </a:t>
            </a:r>
            <a:r>
              <a:rPr lang="en-US" sz="2400" dirty="0" smtClean="0"/>
              <a:t>(</a:t>
            </a:r>
            <a:r>
              <a:rPr lang="en-US" sz="2400" dirty="0" err="1" smtClean="0"/>
              <a:t>meletakkan</a:t>
            </a:r>
            <a:r>
              <a:rPr lang="en-US" sz="2400" dirty="0" smtClean="0"/>
              <a:t> </a:t>
            </a:r>
            <a:r>
              <a:rPr lang="en-US" sz="2400" dirty="0" err="1" smtClean="0"/>
              <a:t>nilai</a:t>
            </a:r>
            <a:r>
              <a:rPr lang="en-US" sz="2400" dirty="0" smtClean="0"/>
              <a:t> </a:t>
            </a:r>
            <a:r>
              <a:rPr lang="en-US" sz="2400" dirty="0" err="1" smtClean="0"/>
              <a:t>tertingginya</a:t>
            </a:r>
            <a:r>
              <a:rPr lang="en-US" sz="2400" dirty="0" smtClean="0"/>
              <a:t> </a:t>
            </a:r>
            <a:r>
              <a:rPr lang="en-US" sz="2400" dirty="0" err="1" smtClean="0"/>
              <a:t>pada</a:t>
            </a:r>
            <a:r>
              <a:rPr lang="en-US" sz="2400" dirty="0" smtClean="0"/>
              <a:t> </a:t>
            </a:r>
            <a:r>
              <a:rPr lang="en-US" sz="2400" dirty="0" err="1" smtClean="0"/>
              <a:t>bentuk</a:t>
            </a:r>
            <a:r>
              <a:rPr lang="en-US" sz="2400" dirty="0" smtClean="0"/>
              <a:t> </a:t>
            </a:r>
            <a:r>
              <a:rPr lang="en-US" sz="2400" dirty="0" err="1" smtClean="0"/>
              <a:t>keharmonisan</a:t>
            </a:r>
            <a:r>
              <a:rPr lang="en-US" sz="2400" dirty="0" smtClean="0"/>
              <a:t>).</a:t>
            </a:r>
            <a:endParaRPr lang="id-ID" sz="2400" dirty="0" smtClean="0"/>
          </a:p>
          <a:p>
            <a:pPr lvl="0"/>
            <a:r>
              <a:rPr lang="en-US" sz="2400" b="1" dirty="0" err="1" smtClean="0"/>
              <a:t>Nilai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sosial</a:t>
            </a:r>
            <a:r>
              <a:rPr lang="en-US" sz="2400" b="1" dirty="0" smtClean="0"/>
              <a:t> </a:t>
            </a:r>
            <a:r>
              <a:rPr lang="en-US" sz="2400" dirty="0" smtClean="0"/>
              <a:t>(</a:t>
            </a:r>
            <a:r>
              <a:rPr lang="en-US" sz="2400" dirty="0" err="1" smtClean="0"/>
              <a:t>nilai</a:t>
            </a:r>
            <a:r>
              <a:rPr lang="en-US" sz="2400" dirty="0" smtClean="0"/>
              <a:t> </a:t>
            </a:r>
            <a:r>
              <a:rPr lang="en-US" sz="2400" dirty="0" err="1" smtClean="0"/>
              <a:t>tertinggi</a:t>
            </a:r>
            <a:r>
              <a:rPr lang="en-US" sz="2400" dirty="0" smtClean="0"/>
              <a:t> yang </a:t>
            </a:r>
            <a:r>
              <a:rPr lang="en-US" sz="2400" dirty="0" err="1" smtClean="0"/>
              <a:t>terdapat</a:t>
            </a:r>
            <a:r>
              <a:rPr lang="en-US" sz="2400" dirty="0" smtClean="0"/>
              <a:t> </a:t>
            </a:r>
            <a:r>
              <a:rPr lang="en-US" sz="2400" dirty="0" err="1" smtClean="0"/>
              <a:t>pada</a:t>
            </a:r>
            <a:r>
              <a:rPr lang="en-US" sz="2400" dirty="0" smtClean="0"/>
              <a:t> </a:t>
            </a:r>
            <a:r>
              <a:rPr lang="en-US" sz="2400" dirty="0" err="1" smtClean="0"/>
              <a:t>nilai</a:t>
            </a:r>
            <a:r>
              <a:rPr lang="en-US" sz="2400" dirty="0" smtClean="0"/>
              <a:t> </a:t>
            </a:r>
            <a:r>
              <a:rPr lang="en-US" sz="2400" dirty="0" err="1" smtClean="0"/>
              <a:t>ini</a:t>
            </a:r>
            <a:r>
              <a:rPr lang="en-US" sz="2400" dirty="0" smtClean="0"/>
              <a:t> </a:t>
            </a:r>
            <a:r>
              <a:rPr lang="en-US" sz="2400" dirty="0" err="1" smtClean="0"/>
              <a:t>adalah</a:t>
            </a:r>
            <a:r>
              <a:rPr lang="en-US" sz="2400" dirty="0" smtClean="0"/>
              <a:t> </a:t>
            </a:r>
            <a:r>
              <a:rPr lang="en-US" sz="2400" dirty="0" err="1" smtClean="0"/>
              <a:t>kasih</a:t>
            </a:r>
            <a:r>
              <a:rPr lang="en-US" sz="2400" dirty="0" smtClean="0"/>
              <a:t> </a:t>
            </a:r>
            <a:r>
              <a:rPr lang="en-US" sz="2400" dirty="0" err="1" smtClean="0"/>
              <a:t>sayang</a:t>
            </a:r>
            <a:r>
              <a:rPr lang="en-US" sz="2400" dirty="0" smtClean="0"/>
              <a:t> </a:t>
            </a:r>
            <a:r>
              <a:rPr lang="en-US" sz="2400" dirty="0" err="1" smtClean="0"/>
              <a:t>antarmanusia</a:t>
            </a:r>
            <a:r>
              <a:rPr lang="en-US" sz="2400" dirty="0" smtClean="0"/>
              <a:t>).</a:t>
            </a:r>
            <a:endParaRPr lang="id-ID" sz="2400" dirty="0" smtClean="0"/>
          </a:p>
          <a:p>
            <a:pPr lvl="0"/>
            <a:r>
              <a:rPr lang="en-US" sz="2400" b="1" dirty="0" err="1" smtClean="0"/>
              <a:t>Nilai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politik</a:t>
            </a:r>
            <a:r>
              <a:rPr lang="en-US" sz="2400" b="1" dirty="0" smtClean="0"/>
              <a:t> </a:t>
            </a:r>
            <a:r>
              <a:rPr lang="en-US" sz="2400" dirty="0" smtClean="0"/>
              <a:t>(</a:t>
            </a:r>
            <a:r>
              <a:rPr lang="en-US" sz="2400" dirty="0" err="1" smtClean="0"/>
              <a:t>nilai</a:t>
            </a:r>
            <a:r>
              <a:rPr lang="en-US" sz="2400" dirty="0" smtClean="0"/>
              <a:t> </a:t>
            </a:r>
            <a:r>
              <a:rPr lang="en-US" sz="2400" dirty="0" err="1" smtClean="0"/>
              <a:t>tertinggi</a:t>
            </a:r>
            <a:r>
              <a:rPr lang="en-US" sz="2400" dirty="0" smtClean="0"/>
              <a:t> </a:t>
            </a:r>
            <a:r>
              <a:rPr lang="en-US" sz="2400" dirty="0" err="1" smtClean="0"/>
              <a:t>dalam</a:t>
            </a:r>
            <a:r>
              <a:rPr lang="en-US" sz="2400" dirty="0" smtClean="0"/>
              <a:t> </a:t>
            </a:r>
            <a:r>
              <a:rPr lang="en-US" sz="2400" dirty="0" err="1" smtClean="0"/>
              <a:t>nilai</a:t>
            </a:r>
            <a:r>
              <a:rPr lang="en-US" sz="2400" dirty="0" smtClean="0"/>
              <a:t> </a:t>
            </a:r>
            <a:r>
              <a:rPr lang="en-US" sz="2400" dirty="0" err="1" smtClean="0"/>
              <a:t>ini</a:t>
            </a:r>
            <a:r>
              <a:rPr lang="en-US" sz="2400" dirty="0" smtClean="0"/>
              <a:t> </a:t>
            </a:r>
            <a:r>
              <a:rPr lang="en-US" sz="2400" dirty="0" err="1" smtClean="0"/>
              <a:t>adalah</a:t>
            </a:r>
            <a:r>
              <a:rPr lang="en-US" sz="2400" dirty="0" smtClean="0"/>
              <a:t> </a:t>
            </a:r>
            <a:r>
              <a:rPr lang="en-US" sz="2400" dirty="0" err="1" smtClean="0"/>
              <a:t>nilai</a:t>
            </a:r>
            <a:r>
              <a:rPr lang="en-US" sz="2400" dirty="0" smtClean="0"/>
              <a:t> </a:t>
            </a:r>
            <a:r>
              <a:rPr lang="en-US" sz="2400" dirty="0" err="1" smtClean="0"/>
              <a:t>kekuasaan</a:t>
            </a:r>
            <a:r>
              <a:rPr lang="en-US" sz="2400" dirty="0" smtClean="0"/>
              <a:t>).</a:t>
            </a:r>
            <a:endParaRPr lang="id-ID" sz="2400" dirty="0" smtClean="0"/>
          </a:p>
          <a:p>
            <a:pPr lvl="0"/>
            <a:r>
              <a:rPr lang="en-US" sz="2400" b="1" dirty="0" err="1" smtClean="0"/>
              <a:t>Nilai</a:t>
            </a:r>
            <a:r>
              <a:rPr lang="en-US" sz="2400" b="1" dirty="0" smtClean="0"/>
              <a:t> agama </a:t>
            </a:r>
            <a:r>
              <a:rPr lang="en-US" sz="2400" dirty="0" smtClean="0"/>
              <a:t>(</a:t>
            </a:r>
            <a:r>
              <a:rPr lang="en-US" sz="2400" dirty="0" err="1" smtClean="0"/>
              <a:t>nilai</a:t>
            </a:r>
            <a:r>
              <a:rPr lang="en-US" sz="2400" dirty="0" smtClean="0"/>
              <a:t> yang </a:t>
            </a:r>
            <a:r>
              <a:rPr lang="en-US" sz="2400" dirty="0" err="1" smtClean="0"/>
              <a:t>memiliki</a:t>
            </a:r>
            <a:r>
              <a:rPr lang="en-US" sz="2400" dirty="0" smtClean="0"/>
              <a:t> </a:t>
            </a:r>
            <a:r>
              <a:rPr lang="en-US" sz="2400" dirty="0" err="1" smtClean="0"/>
              <a:t>dasar</a:t>
            </a:r>
            <a:r>
              <a:rPr lang="en-US" sz="2400" dirty="0" smtClean="0"/>
              <a:t> </a:t>
            </a:r>
            <a:r>
              <a:rPr lang="en-US" sz="2400" dirty="0" err="1" smtClean="0"/>
              <a:t>kebenaran</a:t>
            </a:r>
            <a:r>
              <a:rPr lang="en-US" sz="2400" dirty="0" smtClean="0"/>
              <a:t> yang paling </a:t>
            </a:r>
            <a:r>
              <a:rPr lang="en-US" sz="2400" dirty="0" err="1" smtClean="0"/>
              <a:t>kuat</a:t>
            </a:r>
            <a:r>
              <a:rPr lang="en-US" sz="2400" dirty="0" smtClean="0"/>
              <a:t> </a:t>
            </a:r>
            <a:r>
              <a:rPr lang="en-US" sz="2400" dirty="0" err="1" smtClean="0"/>
              <a:t>dibandingkan</a:t>
            </a:r>
            <a:r>
              <a:rPr lang="en-US" sz="2400" dirty="0" smtClean="0"/>
              <a:t> </a:t>
            </a:r>
            <a:r>
              <a:rPr lang="en-US" sz="2400" dirty="0" err="1" smtClean="0"/>
              <a:t>dengan</a:t>
            </a:r>
            <a:r>
              <a:rPr lang="en-US" sz="2400" dirty="0" smtClean="0"/>
              <a:t> </a:t>
            </a:r>
            <a:r>
              <a:rPr lang="en-US" sz="2400" dirty="0" err="1" smtClean="0"/>
              <a:t>nilai-nilai</a:t>
            </a:r>
            <a:r>
              <a:rPr lang="en-US" sz="2400" dirty="0" smtClean="0"/>
              <a:t> </a:t>
            </a:r>
            <a:r>
              <a:rPr lang="en-US" sz="2400" dirty="0" err="1" smtClean="0"/>
              <a:t>sebelumnya</a:t>
            </a:r>
            <a:r>
              <a:rPr lang="en-US" sz="2400" dirty="0" smtClean="0"/>
              <a:t>)</a:t>
            </a:r>
            <a:endParaRPr lang="id-ID" sz="2400" dirty="0" smtClean="0"/>
          </a:p>
          <a:p>
            <a:endParaRPr lang="id-ID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686800" cy="1143000"/>
          </a:xfrm>
        </p:spPr>
        <p:txBody>
          <a:bodyPr>
            <a:normAutofit fontScale="90000"/>
          </a:bodyPr>
          <a:lstStyle/>
          <a:p>
            <a:r>
              <a:rPr lang="id-ID" dirty="0" smtClean="0"/>
              <a:t/>
            </a:r>
            <a:br>
              <a:rPr lang="id-ID" dirty="0" smtClean="0"/>
            </a:br>
            <a:r>
              <a:rPr lang="en-US" b="1" dirty="0" err="1" smtClean="0"/>
              <a:t>Mengapa</a:t>
            </a:r>
            <a:r>
              <a:rPr lang="en-US" b="1" dirty="0" smtClean="0"/>
              <a:t> </a:t>
            </a:r>
            <a:r>
              <a:rPr lang="en-US" b="1" dirty="0" err="1" smtClean="0"/>
              <a:t>nilai</a:t>
            </a:r>
            <a:r>
              <a:rPr lang="en-US" b="1" dirty="0" smtClean="0"/>
              <a:t> </a:t>
            </a:r>
            <a:r>
              <a:rPr lang="en-US" b="1" dirty="0" err="1" smtClean="0"/>
              <a:t>kebaikan</a:t>
            </a:r>
            <a:r>
              <a:rPr lang="en-US" b="1" dirty="0" smtClean="0"/>
              <a:t> </a:t>
            </a:r>
            <a:r>
              <a:rPr lang="en-US" b="1" dirty="0" err="1" smtClean="0"/>
              <a:t>harus</a:t>
            </a:r>
            <a:r>
              <a:rPr lang="en-US" b="1" dirty="0" smtClean="0"/>
              <a:t> </a:t>
            </a:r>
            <a:r>
              <a:rPr lang="en-US" b="1" dirty="0" err="1" smtClean="0"/>
              <a:t>dibina</a:t>
            </a:r>
            <a:r>
              <a:rPr lang="en-US" b="1" dirty="0" smtClean="0"/>
              <a:t> </a:t>
            </a:r>
            <a:r>
              <a:rPr lang="en-US" b="1" dirty="0" err="1" smtClean="0"/>
              <a:t>dan</a:t>
            </a:r>
            <a:r>
              <a:rPr lang="en-US" b="1" dirty="0" smtClean="0"/>
              <a:t> </a:t>
            </a:r>
            <a:r>
              <a:rPr lang="en-US" b="1" dirty="0" err="1" smtClean="0"/>
              <a:t>dibimbing</a:t>
            </a:r>
            <a:r>
              <a:rPr lang="en-US" b="1" dirty="0" smtClean="0"/>
              <a:t>?</a:t>
            </a:r>
            <a:r>
              <a:rPr lang="en-US" dirty="0" smtClean="0"/>
              <a:t/>
            </a:r>
            <a:br>
              <a:rPr lang="en-US" dirty="0" smtClean="0"/>
            </a:br>
            <a:endParaRPr lang="id-ID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/>
        <p:txBody>
          <a:bodyPr>
            <a:normAutofit/>
          </a:bodyPr>
          <a:lstStyle/>
          <a:p>
            <a:endParaRPr lang="id-ID" sz="3600" i="1" dirty="0" smtClean="0"/>
          </a:p>
          <a:p>
            <a:r>
              <a:rPr lang="id-ID" sz="3600" b="1" i="1" dirty="0" smtClean="0">
                <a:solidFill>
                  <a:schemeClr val="bg1"/>
                </a:solidFill>
              </a:rPr>
              <a:t>J</a:t>
            </a:r>
            <a:r>
              <a:rPr lang="en-US" sz="3600" b="1" i="1" dirty="0" err="1" smtClean="0">
                <a:solidFill>
                  <a:schemeClr val="bg1"/>
                </a:solidFill>
              </a:rPr>
              <a:t>ohn</a:t>
            </a:r>
            <a:r>
              <a:rPr lang="en-US" sz="3600" b="1" i="1" dirty="0" smtClean="0">
                <a:solidFill>
                  <a:schemeClr val="bg1"/>
                </a:solidFill>
              </a:rPr>
              <a:t> Luther</a:t>
            </a:r>
            <a:endParaRPr lang="id-ID" sz="3600" b="1" dirty="0">
              <a:solidFill>
                <a:schemeClr val="bg1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3000364" y="2000240"/>
            <a:ext cx="5762636" cy="4143404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id-ID" sz="3200" dirty="0" smtClean="0">
                <a:latin typeface="Arial Narrow" pitchFamily="34" charset="0"/>
              </a:rPr>
              <a:t>	</a:t>
            </a:r>
            <a:r>
              <a:rPr lang="en-US" sz="3200" dirty="0" err="1" smtClean="0">
                <a:latin typeface="Arial Narrow" pitchFamily="34" charset="0"/>
              </a:rPr>
              <a:t>Karakter</a:t>
            </a:r>
            <a:r>
              <a:rPr lang="en-US" sz="3200" dirty="0" smtClean="0">
                <a:latin typeface="Arial Narrow" pitchFamily="34" charset="0"/>
              </a:rPr>
              <a:t> yang </a:t>
            </a:r>
            <a:r>
              <a:rPr lang="en-US" sz="3200" dirty="0" err="1" smtClean="0">
                <a:latin typeface="Arial Narrow" pitchFamily="34" charset="0"/>
              </a:rPr>
              <a:t>baik</a:t>
            </a:r>
            <a:r>
              <a:rPr lang="en-US" sz="3200" dirty="0" smtClean="0">
                <a:latin typeface="Arial Narrow" pitchFamily="34" charset="0"/>
              </a:rPr>
              <a:t> </a:t>
            </a:r>
            <a:r>
              <a:rPr lang="en-US" sz="3200" dirty="0" err="1" smtClean="0">
                <a:latin typeface="Arial Narrow" pitchFamily="34" charset="0"/>
              </a:rPr>
              <a:t>adalah</a:t>
            </a:r>
            <a:r>
              <a:rPr lang="en-US" sz="3200" dirty="0" smtClean="0">
                <a:latin typeface="Arial Narrow" pitchFamily="34" charset="0"/>
              </a:rPr>
              <a:t> </a:t>
            </a:r>
            <a:r>
              <a:rPr lang="en-US" sz="3200" dirty="0" err="1" smtClean="0">
                <a:latin typeface="Arial Narrow" pitchFamily="34" charset="0"/>
              </a:rPr>
              <a:t>lebih</a:t>
            </a:r>
            <a:r>
              <a:rPr lang="en-US" sz="3200" dirty="0" smtClean="0">
                <a:latin typeface="Arial Narrow" pitchFamily="34" charset="0"/>
              </a:rPr>
              <a:t> </a:t>
            </a:r>
            <a:r>
              <a:rPr lang="en-US" sz="3200" dirty="0" err="1" smtClean="0">
                <a:latin typeface="Arial Narrow" pitchFamily="34" charset="0"/>
              </a:rPr>
              <a:t>patut</a:t>
            </a:r>
            <a:r>
              <a:rPr lang="en-US" sz="3200" dirty="0" smtClean="0">
                <a:latin typeface="Arial Narrow" pitchFamily="34" charset="0"/>
              </a:rPr>
              <a:t> </a:t>
            </a:r>
            <a:r>
              <a:rPr lang="en-US" sz="3200" dirty="0" err="1" smtClean="0">
                <a:latin typeface="Arial Narrow" pitchFamily="34" charset="0"/>
              </a:rPr>
              <a:t>dipuji</a:t>
            </a:r>
            <a:r>
              <a:rPr lang="en-US" sz="3200" dirty="0" smtClean="0">
                <a:latin typeface="Arial Narrow" pitchFamily="34" charset="0"/>
              </a:rPr>
              <a:t> </a:t>
            </a:r>
            <a:r>
              <a:rPr lang="en-US" sz="3200" dirty="0" err="1" smtClean="0">
                <a:latin typeface="Arial Narrow" pitchFamily="34" charset="0"/>
              </a:rPr>
              <a:t>daripada</a:t>
            </a:r>
            <a:r>
              <a:rPr lang="en-US" sz="3200" dirty="0" smtClean="0">
                <a:latin typeface="Arial Narrow" pitchFamily="34" charset="0"/>
              </a:rPr>
              <a:t> </a:t>
            </a:r>
            <a:r>
              <a:rPr lang="en-US" sz="3200" dirty="0" err="1" smtClean="0">
                <a:latin typeface="Arial Narrow" pitchFamily="34" charset="0"/>
              </a:rPr>
              <a:t>bakat</a:t>
            </a:r>
            <a:r>
              <a:rPr lang="en-US" sz="3200" dirty="0" smtClean="0">
                <a:latin typeface="Arial Narrow" pitchFamily="34" charset="0"/>
              </a:rPr>
              <a:t> yang </a:t>
            </a:r>
            <a:r>
              <a:rPr lang="en-US" sz="3200" dirty="0" err="1" smtClean="0">
                <a:latin typeface="Arial Narrow" pitchFamily="34" charset="0"/>
              </a:rPr>
              <a:t>luar</a:t>
            </a:r>
            <a:r>
              <a:rPr lang="en-US" sz="3200" dirty="0" smtClean="0">
                <a:latin typeface="Arial Narrow" pitchFamily="34" charset="0"/>
              </a:rPr>
              <a:t> </a:t>
            </a:r>
            <a:r>
              <a:rPr lang="en-US" sz="3200" dirty="0" err="1" smtClean="0">
                <a:latin typeface="Arial Narrow" pitchFamily="34" charset="0"/>
              </a:rPr>
              <a:t>biasa</a:t>
            </a:r>
            <a:r>
              <a:rPr lang="en-US" sz="3200" dirty="0" smtClean="0">
                <a:latin typeface="Arial Narrow" pitchFamily="34" charset="0"/>
              </a:rPr>
              <a:t>. </a:t>
            </a:r>
            <a:r>
              <a:rPr lang="en-US" sz="3200" dirty="0" err="1" smtClean="0">
                <a:latin typeface="Arial Narrow" pitchFamily="34" charset="0"/>
              </a:rPr>
              <a:t>Hampir</a:t>
            </a:r>
            <a:r>
              <a:rPr lang="en-US" sz="3200" dirty="0" smtClean="0">
                <a:latin typeface="Arial Narrow" pitchFamily="34" charset="0"/>
              </a:rPr>
              <a:t> </a:t>
            </a:r>
            <a:r>
              <a:rPr lang="en-US" sz="3200" dirty="0" err="1" smtClean="0">
                <a:latin typeface="Arial Narrow" pitchFamily="34" charset="0"/>
              </a:rPr>
              <a:t>semua</a:t>
            </a:r>
            <a:r>
              <a:rPr lang="en-US" sz="3200" dirty="0" smtClean="0">
                <a:latin typeface="Arial Narrow" pitchFamily="34" charset="0"/>
              </a:rPr>
              <a:t> </a:t>
            </a:r>
            <a:r>
              <a:rPr lang="en-US" sz="3200" dirty="0" err="1" smtClean="0">
                <a:latin typeface="Arial Narrow" pitchFamily="34" charset="0"/>
              </a:rPr>
              <a:t>bakat</a:t>
            </a:r>
            <a:r>
              <a:rPr lang="en-US" sz="3200" dirty="0" smtClean="0">
                <a:latin typeface="Arial Narrow" pitchFamily="34" charset="0"/>
              </a:rPr>
              <a:t> </a:t>
            </a:r>
            <a:r>
              <a:rPr lang="en-US" sz="3200" dirty="0" err="1" smtClean="0">
                <a:latin typeface="Arial Narrow" pitchFamily="34" charset="0"/>
              </a:rPr>
              <a:t>adalah</a:t>
            </a:r>
            <a:r>
              <a:rPr lang="en-US" sz="3200" dirty="0" smtClean="0">
                <a:latin typeface="Arial Narrow" pitchFamily="34" charset="0"/>
              </a:rPr>
              <a:t> </a:t>
            </a:r>
            <a:r>
              <a:rPr lang="en-US" sz="3200" dirty="0" err="1" smtClean="0">
                <a:latin typeface="Arial Narrow" pitchFamily="34" charset="0"/>
              </a:rPr>
              <a:t>anugerah</a:t>
            </a:r>
            <a:r>
              <a:rPr lang="en-US" sz="3200" dirty="0" smtClean="0">
                <a:latin typeface="Arial Narrow" pitchFamily="34" charset="0"/>
              </a:rPr>
              <a:t>. </a:t>
            </a:r>
            <a:r>
              <a:rPr lang="en-US" sz="3200" dirty="0" err="1" smtClean="0">
                <a:latin typeface="Arial Narrow" pitchFamily="34" charset="0"/>
              </a:rPr>
              <a:t>Karakter</a:t>
            </a:r>
            <a:r>
              <a:rPr lang="en-US" sz="3200" dirty="0" smtClean="0">
                <a:latin typeface="Arial Narrow" pitchFamily="34" charset="0"/>
              </a:rPr>
              <a:t> yang </a:t>
            </a:r>
            <a:r>
              <a:rPr lang="en-US" sz="3200" dirty="0" err="1" smtClean="0">
                <a:latin typeface="Arial Narrow" pitchFamily="34" charset="0"/>
              </a:rPr>
              <a:t>baik</a:t>
            </a:r>
            <a:r>
              <a:rPr lang="en-US" sz="3200" dirty="0" smtClean="0">
                <a:latin typeface="Arial Narrow" pitchFamily="34" charset="0"/>
              </a:rPr>
              <a:t> </a:t>
            </a:r>
            <a:r>
              <a:rPr lang="en-US" sz="3200" dirty="0" err="1" smtClean="0">
                <a:latin typeface="Arial Narrow" pitchFamily="34" charset="0"/>
              </a:rPr>
              <a:t>adalah</a:t>
            </a:r>
            <a:r>
              <a:rPr lang="en-US" sz="3200" dirty="0" smtClean="0">
                <a:latin typeface="Arial Narrow" pitchFamily="34" charset="0"/>
              </a:rPr>
              <a:t> </a:t>
            </a:r>
            <a:r>
              <a:rPr lang="en-US" sz="3200" dirty="0" err="1" smtClean="0">
                <a:latin typeface="Arial Narrow" pitchFamily="34" charset="0"/>
              </a:rPr>
              <a:t>sebaliknya</a:t>
            </a:r>
            <a:r>
              <a:rPr lang="en-US" sz="3200" dirty="0" smtClean="0">
                <a:latin typeface="Arial Narrow" pitchFamily="34" charset="0"/>
              </a:rPr>
              <a:t>, </a:t>
            </a:r>
            <a:r>
              <a:rPr lang="en-US" sz="3200" dirty="0" err="1" smtClean="0">
                <a:latin typeface="Arial Narrow" pitchFamily="34" charset="0"/>
              </a:rPr>
              <a:t>tidak</a:t>
            </a:r>
            <a:r>
              <a:rPr lang="en-US" sz="3200" dirty="0" smtClean="0">
                <a:latin typeface="Arial Narrow" pitchFamily="34" charset="0"/>
              </a:rPr>
              <a:t> </a:t>
            </a:r>
            <a:r>
              <a:rPr lang="en-US" sz="3200" dirty="0" err="1" smtClean="0">
                <a:latin typeface="Arial Narrow" pitchFamily="34" charset="0"/>
              </a:rPr>
              <a:t>dianugerahkan</a:t>
            </a:r>
            <a:r>
              <a:rPr lang="en-US" sz="3200" dirty="0" smtClean="0">
                <a:latin typeface="Arial Narrow" pitchFamily="34" charset="0"/>
              </a:rPr>
              <a:t> </a:t>
            </a:r>
            <a:r>
              <a:rPr lang="en-US" sz="3200" dirty="0" err="1" smtClean="0">
                <a:latin typeface="Arial Narrow" pitchFamily="34" charset="0"/>
              </a:rPr>
              <a:t>kepada</a:t>
            </a:r>
            <a:r>
              <a:rPr lang="en-US" sz="3200" dirty="0" smtClean="0">
                <a:latin typeface="Arial Narrow" pitchFamily="34" charset="0"/>
              </a:rPr>
              <a:t> </a:t>
            </a:r>
            <a:r>
              <a:rPr lang="en-US" sz="3200" dirty="0" err="1" smtClean="0">
                <a:latin typeface="Arial Narrow" pitchFamily="34" charset="0"/>
              </a:rPr>
              <a:t>kita</a:t>
            </a:r>
            <a:r>
              <a:rPr lang="en-US" sz="3200" dirty="0" smtClean="0">
                <a:latin typeface="Arial Narrow" pitchFamily="34" charset="0"/>
              </a:rPr>
              <a:t>. Kita </a:t>
            </a:r>
            <a:r>
              <a:rPr lang="en-US" sz="3200" dirty="0" err="1" smtClean="0">
                <a:latin typeface="Arial Narrow" pitchFamily="34" charset="0"/>
              </a:rPr>
              <a:t>harus</a:t>
            </a:r>
            <a:r>
              <a:rPr lang="en-US" sz="3200" dirty="0" smtClean="0">
                <a:latin typeface="Arial Narrow" pitchFamily="34" charset="0"/>
              </a:rPr>
              <a:t> </a:t>
            </a:r>
            <a:r>
              <a:rPr lang="en-US" sz="3200" dirty="0" err="1" smtClean="0">
                <a:latin typeface="Arial Narrow" pitchFamily="34" charset="0"/>
              </a:rPr>
              <a:t>membangunnya</a:t>
            </a:r>
            <a:r>
              <a:rPr lang="en-US" sz="3200" dirty="0" smtClean="0">
                <a:latin typeface="Arial Narrow" pitchFamily="34" charset="0"/>
              </a:rPr>
              <a:t> </a:t>
            </a:r>
            <a:r>
              <a:rPr lang="en-US" sz="3200" dirty="0" err="1" smtClean="0">
                <a:latin typeface="Arial Narrow" pitchFamily="34" charset="0"/>
              </a:rPr>
              <a:t>sedikit</a:t>
            </a:r>
            <a:r>
              <a:rPr lang="en-US" sz="3200" dirty="0" smtClean="0">
                <a:latin typeface="Arial Narrow" pitchFamily="34" charset="0"/>
              </a:rPr>
              <a:t> </a:t>
            </a:r>
            <a:r>
              <a:rPr lang="en-US" sz="3200" dirty="0" err="1" smtClean="0">
                <a:latin typeface="Arial Narrow" pitchFamily="34" charset="0"/>
              </a:rPr>
              <a:t>demi</a:t>
            </a:r>
            <a:r>
              <a:rPr lang="en-US" sz="3200" dirty="0" smtClean="0">
                <a:latin typeface="Arial Narrow" pitchFamily="34" charset="0"/>
              </a:rPr>
              <a:t> </a:t>
            </a:r>
            <a:r>
              <a:rPr lang="en-US" sz="3200" dirty="0" err="1" smtClean="0">
                <a:latin typeface="Arial Narrow" pitchFamily="34" charset="0"/>
              </a:rPr>
              <a:t>sedikit</a:t>
            </a:r>
            <a:r>
              <a:rPr lang="en-US" sz="3200" dirty="0" smtClean="0">
                <a:latin typeface="Arial Narrow" pitchFamily="34" charset="0"/>
              </a:rPr>
              <a:t>- </a:t>
            </a:r>
            <a:r>
              <a:rPr lang="en-US" sz="3200" dirty="0" err="1" smtClean="0">
                <a:latin typeface="Arial Narrow" pitchFamily="34" charset="0"/>
              </a:rPr>
              <a:t>dengan</a:t>
            </a:r>
            <a:r>
              <a:rPr lang="en-US" sz="3200" dirty="0" smtClean="0">
                <a:latin typeface="Arial Narrow" pitchFamily="34" charset="0"/>
              </a:rPr>
              <a:t> </a:t>
            </a:r>
            <a:r>
              <a:rPr lang="en-US" sz="3200" dirty="0" err="1" smtClean="0">
                <a:latin typeface="Arial Narrow" pitchFamily="34" charset="0"/>
              </a:rPr>
              <a:t>pikiran</a:t>
            </a:r>
            <a:r>
              <a:rPr lang="en-US" sz="3200" dirty="0" smtClean="0">
                <a:latin typeface="Arial Narrow" pitchFamily="34" charset="0"/>
              </a:rPr>
              <a:t>, </a:t>
            </a:r>
            <a:r>
              <a:rPr lang="en-US" sz="3200" dirty="0" err="1" smtClean="0">
                <a:latin typeface="Arial Narrow" pitchFamily="34" charset="0"/>
              </a:rPr>
              <a:t>pilihan</a:t>
            </a:r>
            <a:r>
              <a:rPr lang="en-US" sz="3200" dirty="0" smtClean="0">
                <a:latin typeface="Arial Narrow" pitchFamily="34" charset="0"/>
              </a:rPr>
              <a:t>, </a:t>
            </a:r>
            <a:r>
              <a:rPr lang="en-US" sz="3200" dirty="0" err="1" smtClean="0">
                <a:latin typeface="Arial Narrow" pitchFamily="34" charset="0"/>
              </a:rPr>
              <a:t>keberanian</a:t>
            </a:r>
            <a:r>
              <a:rPr lang="en-US" sz="3200" dirty="0" smtClean="0">
                <a:latin typeface="Arial Narrow" pitchFamily="34" charset="0"/>
              </a:rPr>
              <a:t> </a:t>
            </a:r>
            <a:r>
              <a:rPr lang="en-US" sz="3200" dirty="0" err="1" smtClean="0">
                <a:latin typeface="Arial Narrow" pitchFamily="34" charset="0"/>
              </a:rPr>
              <a:t>dan</a:t>
            </a:r>
            <a:r>
              <a:rPr lang="en-US" sz="3200" dirty="0" smtClean="0">
                <a:latin typeface="Arial Narrow" pitchFamily="34" charset="0"/>
              </a:rPr>
              <a:t> </a:t>
            </a:r>
            <a:r>
              <a:rPr lang="en-US" sz="3200" dirty="0" err="1" smtClean="0">
                <a:latin typeface="Arial Narrow" pitchFamily="34" charset="0"/>
              </a:rPr>
              <a:t>usaha</a:t>
            </a:r>
            <a:r>
              <a:rPr lang="en-US" sz="3200" dirty="0" smtClean="0">
                <a:latin typeface="Arial Narrow" pitchFamily="34" charset="0"/>
              </a:rPr>
              <a:t> </a:t>
            </a:r>
            <a:r>
              <a:rPr lang="en-US" sz="3200" dirty="0" err="1" smtClean="0">
                <a:latin typeface="Arial Narrow" pitchFamily="34" charset="0"/>
              </a:rPr>
              <a:t>keras</a:t>
            </a:r>
            <a:endParaRPr lang="id-ID" dirty="0">
              <a:latin typeface="Arial Narrow" pitchFamily="34" charset="0"/>
            </a:endParaRPr>
          </a:p>
        </p:txBody>
      </p:sp>
      <p:cxnSp>
        <p:nvCxnSpPr>
          <p:cNvPr id="6" name="Straight Arrow Connector 5"/>
          <p:cNvCxnSpPr/>
          <p:nvPr/>
        </p:nvCxnSpPr>
        <p:spPr>
          <a:xfrm>
            <a:off x="2000232" y="3286124"/>
            <a:ext cx="857256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id-ID" sz="6600" dirty="0" smtClean="0"/>
              <a:t>TERIMAKASIH..</a:t>
            </a:r>
            <a:endParaRPr lang="id-ID" sz="6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What Is Value?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0" y="1714488"/>
            <a:ext cx="8715404" cy="5143512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sz="3200" dirty="0" err="1" smtClean="0"/>
              <a:t>Sesuatu</a:t>
            </a:r>
            <a:r>
              <a:rPr lang="en-US" sz="3200" dirty="0" smtClean="0"/>
              <a:t> yang </a:t>
            </a:r>
            <a:r>
              <a:rPr lang="en-US" sz="3200" dirty="0" err="1" smtClean="0"/>
              <a:t>berharga</a:t>
            </a:r>
            <a:r>
              <a:rPr lang="id-ID" sz="3200" dirty="0" smtClean="0"/>
              <a:t>.</a:t>
            </a:r>
            <a:endParaRPr lang="en-US" sz="3200" dirty="0" smtClean="0"/>
          </a:p>
          <a:p>
            <a:pPr>
              <a:lnSpc>
                <a:spcPct val="90000"/>
              </a:lnSpc>
            </a:pPr>
            <a:r>
              <a:rPr lang="en-US" sz="3200" dirty="0" err="1" smtClean="0"/>
              <a:t>Penghargaan</a:t>
            </a:r>
            <a:r>
              <a:rPr lang="en-US" sz="3200" dirty="0" smtClean="0"/>
              <a:t>/</a:t>
            </a:r>
            <a:r>
              <a:rPr lang="en-US" sz="3200" dirty="0" err="1" smtClean="0"/>
              <a:t>kualitas</a:t>
            </a:r>
            <a:r>
              <a:rPr lang="en-US" sz="3200" dirty="0" smtClean="0"/>
              <a:t> </a:t>
            </a:r>
            <a:r>
              <a:rPr lang="en-US" sz="3200" dirty="0" err="1" smtClean="0"/>
              <a:t>thd</a:t>
            </a:r>
            <a:r>
              <a:rPr lang="en-US" sz="3200" dirty="0" smtClean="0"/>
              <a:t> </a:t>
            </a:r>
            <a:r>
              <a:rPr lang="en-US" sz="3200" dirty="0" err="1" smtClean="0"/>
              <a:t>suatu</a:t>
            </a:r>
            <a:r>
              <a:rPr lang="en-US" sz="3200" dirty="0" smtClean="0"/>
              <a:t> </a:t>
            </a:r>
            <a:r>
              <a:rPr lang="en-US" sz="3200" dirty="0" err="1" smtClean="0"/>
              <a:t>hal</a:t>
            </a:r>
            <a:r>
              <a:rPr lang="en-US" sz="3200" dirty="0" smtClean="0"/>
              <a:t> yang </a:t>
            </a:r>
            <a:r>
              <a:rPr lang="en-US" sz="3200" dirty="0" err="1" smtClean="0"/>
              <a:t>dapat</a:t>
            </a:r>
            <a:r>
              <a:rPr lang="en-US" sz="3200" dirty="0" smtClean="0"/>
              <a:t> </a:t>
            </a:r>
            <a:r>
              <a:rPr lang="en-US" sz="3200" dirty="0" err="1" smtClean="0"/>
              <a:t>menjadi</a:t>
            </a:r>
            <a:r>
              <a:rPr lang="en-US" sz="3200" dirty="0" smtClean="0"/>
              <a:t> </a:t>
            </a:r>
            <a:r>
              <a:rPr lang="en-US" sz="3200" dirty="0" err="1" smtClean="0"/>
              <a:t>dasar</a:t>
            </a:r>
            <a:r>
              <a:rPr lang="en-US" sz="3200" dirty="0" smtClean="0"/>
              <a:t> </a:t>
            </a:r>
            <a:r>
              <a:rPr lang="en-US" sz="3200" dirty="0" err="1" smtClean="0"/>
              <a:t>penentu</a:t>
            </a:r>
            <a:r>
              <a:rPr lang="en-US" sz="3200" dirty="0" smtClean="0"/>
              <a:t> </a:t>
            </a:r>
            <a:r>
              <a:rPr lang="en-US" sz="3200" dirty="0" err="1" smtClean="0"/>
              <a:t>tingkah</a:t>
            </a:r>
            <a:r>
              <a:rPr lang="en-US" sz="3200" dirty="0" smtClean="0"/>
              <a:t> </a:t>
            </a:r>
            <a:r>
              <a:rPr lang="en-US" sz="3200" dirty="0" err="1" smtClean="0"/>
              <a:t>laku</a:t>
            </a:r>
            <a:r>
              <a:rPr lang="en-US" sz="3200" dirty="0" smtClean="0"/>
              <a:t> </a:t>
            </a:r>
            <a:r>
              <a:rPr lang="en-US" sz="3200" dirty="0" err="1" smtClean="0"/>
              <a:t>manusia</a:t>
            </a:r>
            <a:r>
              <a:rPr lang="en-US" sz="3200" dirty="0" smtClean="0"/>
              <a:t> </a:t>
            </a:r>
            <a:r>
              <a:rPr lang="en-US" sz="3200" dirty="0" err="1" smtClean="0"/>
              <a:t>karena</a:t>
            </a:r>
            <a:r>
              <a:rPr lang="en-US" sz="3200" dirty="0" smtClean="0"/>
              <a:t> </a:t>
            </a:r>
            <a:r>
              <a:rPr lang="en-US" sz="3200" dirty="0" err="1" smtClean="0"/>
              <a:t>sesuatu</a:t>
            </a:r>
            <a:r>
              <a:rPr lang="en-US" sz="3200" dirty="0" smtClean="0"/>
              <a:t> </a:t>
            </a:r>
            <a:r>
              <a:rPr lang="en-US" sz="3200" dirty="0" err="1" smtClean="0"/>
              <a:t>itu</a:t>
            </a:r>
            <a:r>
              <a:rPr lang="en-US" sz="3200" dirty="0" smtClean="0"/>
              <a:t> </a:t>
            </a:r>
            <a:r>
              <a:rPr lang="en-US" sz="3200" dirty="0" err="1" smtClean="0"/>
              <a:t>menyenangkan</a:t>
            </a:r>
            <a:r>
              <a:rPr lang="en-US" sz="3200" dirty="0" smtClean="0"/>
              <a:t> (p</a:t>
            </a:r>
            <a:r>
              <a:rPr lang="id-ID" sz="3200" dirty="0" smtClean="0"/>
              <a:t>l</a:t>
            </a:r>
            <a:r>
              <a:rPr lang="en-US" sz="3200" dirty="0" smtClean="0"/>
              <a:t>ease), </a:t>
            </a:r>
            <a:r>
              <a:rPr lang="en-US" sz="3200" dirty="0" err="1" smtClean="0"/>
              <a:t>berguna</a:t>
            </a:r>
            <a:r>
              <a:rPr lang="en-US" sz="3200" dirty="0" smtClean="0"/>
              <a:t> (useful), </a:t>
            </a:r>
            <a:r>
              <a:rPr lang="en-US" sz="3200" dirty="0" err="1" smtClean="0"/>
              <a:t>memuaskan</a:t>
            </a:r>
            <a:r>
              <a:rPr lang="en-US" sz="3200" dirty="0" smtClean="0"/>
              <a:t> (sati</a:t>
            </a:r>
            <a:r>
              <a:rPr lang="id-ID" sz="3200" dirty="0" smtClean="0"/>
              <a:t>s</a:t>
            </a:r>
            <a:r>
              <a:rPr lang="en-US" sz="3200" dirty="0" smtClean="0"/>
              <a:t>f</a:t>
            </a:r>
            <a:r>
              <a:rPr lang="id-ID" sz="3200" dirty="0" smtClean="0"/>
              <a:t>y</a:t>
            </a:r>
            <a:r>
              <a:rPr lang="en-US" sz="3200" dirty="0" err="1" smtClean="0"/>
              <a:t>ing</a:t>
            </a:r>
            <a:r>
              <a:rPr lang="en-US" sz="3200" dirty="0" smtClean="0"/>
              <a:t>), </a:t>
            </a:r>
            <a:r>
              <a:rPr lang="en-US" sz="3200" dirty="0" err="1" smtClean="0"/>
              <a:t>menguntungkan</a:t>
            </a:r>
            <a:r>
              <a:rPr lang="en-US" sz="3200" dirty="0" smtClean="0"/>
              <a:t> (profitable), </a:t>
            </a:r>
            <a:r>
              <a:rPr lang="en-US" sz="3200" dirty="0" err="1" smtClean="0"/>
              <a:t>keyakinan</a:t>
            </a:r>
            <a:r>
              <a:rPr lang="en-US" sz="3200" dirty="0" smtClean="0"/>
              <a:t> (belief)</a:t>
            </a:r>
            <a:r>
              <a:rPr lang="id-ID" sz="3200" dirty="0" smtClean="0"/>
              <a:t>.</a:t>
            </a:r>
          </a:p>
          <a:p>
            <a:pPr>
              <a:lnSpc>
                <a:spcPct val="90000"/>
              </a:lnSpc>
              <a:spcBef>
                <a:spcPts val="0"/>
              </a:spcBef>
            </a:pPr>
            <a:r>
              <a:rPr lang="en-US" sz="3200" dirty="0" err="1" smtClean="0"/>
              <a:t>Nilai</a:t>
            </a:r>
            <a:r>
              <a:rPr lang="en-US" sz="3200" dirty="0" smtClean="0"/>
              <a:t> </a:t>
            </a:r>
            <a:r>
              <a:rPr lang="en-US" sz="3200" i="1" dirty="0" smtClean="0"/>
              <a:t>(</a:t>
            </a:r>
            <a:r>
              <a:rPr lang="id-ID" sz="3200" i="1" dirty="0" smtClean="0"/>
              <a:t>v</a:t>
            </a:r>
            <a:r>
              <a:rPr lang="en-US" sz="3200" i="1" dirty="0" err="1" smtClean="0"/>
              <a:t>alue</a:t>
            </a:r>
            <a:r>
              <a:rPr lang="en-US" sz="3200" i="1" dirty="0" smtClean="0"/>
              <a:t>) </a:t>
            </a:r>
            <a:r>
              <a:rPr lang="en-US" sz="3200" dirty="0" err="1" smtClean="0"/>
              <a:t>adalah</a:t>
            </a:r>
            <a:r>
              <a:rPr lang="en-US" sz="3200" dirty="0" smtClean="0"/>
              <a:t> </a:t>
            </a:r>
            <a:r>
              <a:rPr lang="en-US" sz="3200" dirty="0" err="1" smtClean="0"/>
              <a:t>harga</a:t>
            </a:r>
            <a:r>
              <a:rPr lang="en-US" sz="3200" dirty="0" smtClean="0"/>
              <a:t>, </a:t>
            </a:r>
            <a:r>
              <a:rPr lang="en-US" sz="3200" dirty="0" err="1" smtClean="0"/>
              <a:t>makna</a:t>
            </a:r>
            <a:r>
              <a:rPr lang="en-US" sz="3200" dirty="0" smtClean="0"/>
              <a:t>, </a:t>
            </a:r>
            <a:r>
              <a:rPr lang="en-US" sz="3200" dirty="0" err="1" smtClean="0"/>
              <a:t>isi</a:t>
            </a:r>
            <a:r>
              <a:rPr lang="en-US" sz="3200" dirty="0" smtClean="0"/>
              <a:t> </a:t>
            </a:r>
            <a:r>
              <a:rPr lang="en-US" sz="3200" dirty="0" err="1" smtClean="0"/>
              <a:t>dan</a:t>
            </a:r>
            <a:r>
              <a:rPr lang="en-US" sz="3200" dirty="0" smtClean="0"/>
              <a:t> </a:t>
            </a:r>
            <a:r>
              <a:rPr lang="en-US" sz="3200" dirty="0" err="1" smtClean="0"/>
              <a:t>pesan</a:t>
            </a:r>
            <a:r>
              <a:rPr lang="en-US" sz="3200" dirty="0" smtClean="0"/>
              <a:t>, </a:t>
            </a:r>
            <a:r>
              <a:rPr lang="en-US" sz="3200" dirty="0" err="1" smtClean="0"/>
              <a:t>semangat</a:t>
            </a:r>
            <a:r>
              <a:rPr lang="en-US" sz="3200" dirty="0" smtClean="0"/>
              <a:t>, </a:t>
            </a:r>
            <a:r>
              <a:rPr lang="en-US" sz="3200" dirty="0" err="1" smtClean="0"/>
              <a:t>atau</a:t>
            </a:r>
            <a:r>
              <a:rPr lang="en-US" sz="3200" dirty="0" smtClean="0"/>
              <a:t> </a:t>
            </a:r>
            <a:r>
              <a:rPr lang="en-US" sz="3200" dirty="0" err="1" smtClean="0"/>
              <a:t>jiwa</a:t>
            </a:r>
            <a:r>
              <a:rPr lang="en-US" sz="3200" dirty="0" smtClean="0"/>
              <a:t> yang </a:t>
            </a:r>
            <a:r>
              <a:rPr lang="en-US" sz="3200" dirty="0" err="1" smtClean="0"/>
              <a:t>tersurat</a:t>
            </a:r>
            <a:r>
              <a:rPr lang="en-US" sz="3200" dirty="0" smtClean="0"/>
              <a:t> </a:t>
            </a:r>
            <a:r>
              <a:rPr lang="en-US" sz="3200" dirty="0" err="1" smtClean="0"/>
              <a:t>dan</a:t>
            </a:r>
            <a:r>
              <a:rPr lang="en-US" sz="3200" dirty="0" smtClean="0"/>
              <a:t> </a:t>
            </a:r>
            <a:r>
              <a:rPr lang="en-US" sz="3200" dirty="0" err="1" smtClean="0"/>
              <a:t>tersirat</a:t>
            </a:r>
            <a:r>
              <a:rPr lang="en-US" sz="3200" dirty="0" smtClean="0"/>
              <a:t> </a:t>
            </a:r>
            <a:r>
              <a:rPr lang="en-US" sz="3200" dirty="0" err="1" smtClean="0"/>
              <a:t>dalam</a:t>
            </a:r>
            <a:r>
              <a:rPr lang="en-US" sz="3200" dirty="0" smtClean="0"/>
              <a:t> </a:t>
            </a:r>
            <a:r>
              <a:rPr lang="en-US" sz="3200" dirty="0" err="1" smtClean="0"/>
              <a:t>fakta</a:t>
            </a:r>
            <a:r>
              <a:rPr lang="en-US" sz="3200" dirty="0" smtClean="0"/>
              <a:t>, </a:t>
            </a:r>
            <a:r>
              <a:rPr lang="en-US" sz="3200" dirty="0" err="1" smtClean="0"/>
              <a:t>konsep</a:t>
            </a:r>
            <a:r>
              <a:rPr lang="en-US" sz="3200" dirty="0" smtClean="0"/>
              <a:t>, </a:t>
            </a:r>
            <a:r>
              <a:rPr lang="en-US" sz="3200" dirty="0" err="1" smtClean="0"/>
              <a:t>dan</a:t>
            </a:r>
            <a:r>
              <a:rPr lang="id-ID" sz="3200" dirty="0" smtClean="0"/>
              <a:t> t</a:t>
            </a:r>
            <a:r>
              <a:rPr lang="en-US" sz="3200" dirty="0" err="1" smtClean="0"/>
              <a:t>eori</a:t>
            </a:r>
            <a:r>
              <a:rPr lang="en-US" sz="3200" dirty="0" smtClean="0"/>
              <a:t> </a:t>
            </a:r>
            <a:r>
              <a:rPr lang="en-US" sz="3200" dirty="0" err="1" smtClean="0"/>
              <a:t>sehingga</a:t>
            </a:r>
            <a:r>
              <a:rPr lang="en-US" sz="3200" dirty="0" smtClean="0"/>
              <a:t> </a:t>
            </a:r>
            <a:r>
              <a:rPr lang="en-US" sz="3200" dirty="0" err="1" smtClean="0"/>
              <a:t>bermakna</a:t>
            </a:r>
            <a:r>
              <a:rPr lang="en-US" sz="3200" dirty="0" smtClean="0"/>
              <a:t> </a:t>
            </a:r>
            <a:r>
              <a:rPr lang="en-US" sz="3200" dirty="0" err="1" smtClean="0"/>
              <a:t>secara</a:t>
            </a:r>
            <a:r>
              <a:rPr lang="en-US" sz="3200" dirty="0" smtClean="0"/>
              <a:t> </a:t>
            </a:r>
            <a:r>
              <a:rPr lang="en-US" sz="3200" dirty="0" err="1" smtClean="0"/>
              <a:t>fungsional</a:t>
            </a:r>
            <a:r>
              <a:rPr lang="en-US" sz="3200" dirty="0" smtClean="0"/>
              <a:t> (</a:t>
            </a:r>
            <a:r>
              <a:rPr lang="en-US" sz="3200" dirty="0" err="1" smtClean="0"/>
              <a:t>Djahiri</a:t>
            </a:r>
            <a:r>
              <a:rPr lang="en-US" sz="3200" dirty="0" smtClean="0"/>
              <a:t>, 1999)</a:t>
            </a:r>
          </a:p>
          <a:p>
            <a:endParaRPr lang="id-ID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153400" cy="990600"/>
          </a:xfrm>
        </p:spPr>
        <p:txBody>
          <a:bodyPr>
            <a:normAutofit/>
          </a:bodyPr>
          <a:lstStyle/>
          <a:p>
            <a:r>
              <a:rPr lang="en-US" sz="4800" dirty="0" err="1" smtClean="0"/>
              <a:t>Nilai</a:t>
            </a:r>
            <a:r>
              <a:rPr lang="en-US" sz="4800" dirty="0" smtClean="0"/>
              <a:t> </a:t>
            </a:r>
            <a:r>
              <a:rPr lang="en-US" sz="4800" dirty="0" err="1" smtClean="0"/>
              <a:t>dan</a:t>
            </a:r>
            <a:r>
              <a:rPr lang="en-US" sz="4800" dirty="0" smtClean="0"/>
              <a:t> </a:t>
            </a:r>
            <a:r>
              <a:rPr lang="en-US" sz="4800" dirty="0" err="1" smtClean="0"/>
              <a:t>Pendidikan</a:t>
            </a:r>
            <a:endParaRPr lang="id-ID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0" y="1714488"/>
            <a:ext cx="8153400" cy="4495800"/>
          </a:xfrm>
        </p:spPr>
        <p:txBody>
          <a:bodyPr>
            <a:normAutofit fontScale="85000" lnSpcReduction="20000"/>
          </a:bodyPr>
          <a:lstStyle/>
          <a:p>
            <a:pPr>
              <a:lnSpc>
                <a:spcPct val="90000"/>
              </a:lnSpc>
            </a:pPr>
            <a:r>
              <a:rPr lang="en-US" sz="3200" dirty="0" err="1" smtClean="0"/>
              <a:t>Nilai</a:t>
            </a:r>
            <a:r>
              <a:rPr lang="en-US" sz="3200" dirty="0" smtClean="0"/>
              <a:t> </a:t>
            </a:r>
            <a:r>
              <a:rPr lang="en-US" sz="3200" dirty="0" err="1" smtClean="0"/>
              <a:t>adalah</a:t>
            </a:r>
            <a:r>
              <a:rPr lang="en-US" sz="3200" dirty="0" smtClean="0"/>
              <a:t> </a:t>
            </a:r>
            <a:r>
              <a:rPr lang="id-ID" sz="3200" dirty="0" smtClean="0"/>
              <a:t>salah satu </a:t>
            </a:r>
            <a:r>
              <a:rPr lang="en-US" sz="3200" dirty="0" err="1" smtClean="0"/>
              <a:t>jantun</a:t>
            </a:r>
            <a:r>
              <a:rPr lang="id-ID" sz="3200" dirty="0" smtClean="0"/>
              <a:t>g</a:t>
            </a:r>
            <a:r>
              <a:rPr lang="en-US" sz="3200" dirty="0" err="1" smtClean="0"/>
              <a:t>nya</a:t>
            </a:r>
            <a:r>
              <a:rPr lang="en-US" sz="3200" dirty="0" smtClean="0"/>
              <a:t> </a:t>
            </a:r>
            <a:r>
              <a:rPr lang="en-US" sz="3200" dirty="0" err="1" smtClean="0"/>
              <a:t>pendidikan</a:t>
            </a:r>
            <a:r>
              <a:rPr lang="id-ID" sz="3200" dirty="0" smtClean="0"/>
              <a:t>.</a:t>
            </a:r>
            <a:endParaRPr lang="en-US" sz="3200" dirty="0" smtClean="0"/>
          </a:p>
          <a:p>
            <a:pPr>
              <a:lnSpc>
                <a:spcPct val="90000"/>
              </a:lnSpc>
            </a:pPr>
            <a:r>
              <a:rPr lang="en-US" sz="3200" dirty="0" err="1" smtClean="0"/>
              <a:t>Tujuan</a:t>
            </a:r>
            <a:r>
              <a:rPr lang="en-US" sz="3200" dirty="0" smtClean="0"/>
              <a:t> </a:t>
            </a:r>
            <a:r>
              <a:rPr lang="en-US" sz="3200" dirty="0" err="1" smtClean="0"/>
              <a:t>pendidikan</a:t>
            </a:r>
            <a:r>
              <a:rPr lang="en-US" sz="3200" dirty="0" smtClean="0"/>
              <a:t> </a:t>
            </a:r>
            <a:r>
              <a:rPr lang="en-US" sz="3200" dirty="0" err="1" smtClean="0"/>
              <a:t>pada</a:t>
            </a:r>
            <a:r>
              <a:rPr lang="en-US" sz="3200" dirty="0" smtClean="0"/>
              <a:t> </a:t>
            </a:r>
            <a:r>
              <a:rPr lang="en-US" sz="3200" dirty="0" err="1" smtClean="0"/>
              <a:t>dasarnya</a:t>
            </a:r>
            <a:r>
              <a:rPr lang="en-US" sz="3200" dirty="0" smtClean="0"/>
              <a:t> </a:t>
            </a:r>
            <a:r>
              <a:rPr lang="en-US" sz="3200" dirty="0" err="1" smtClean="0"/>
              <a:t>adalah</a:t>
            </a:r>
            <a:r>
              <a:rPr lang="id-ID" sz="3200" dirty="0" smtClean="0"/>
              <a:t> </a:t>
            </a:r>
            <a:r>
              <a:rPr lang="en-US" sz="3200" dirty="0" err="1" smtClean="0"/>
              <a:t>ketercapaian</a:t>
            </a:r>
            <a:r>
              <a:rPr lang="en-US" sz="3200" dirty="0" smtClean="0"/>
              <a:t> </a:t>
            </a:r>
            <a:r>
              <a:rPr lang="en-US" sz="3200" dirty="0" err="1" smtClean="0"/>
              <a:t>suatu</a:t>
            </a:r>
            <a:r>
              <a:rPr lang="en-US" sz="3200" dirty="0" smtClean="0"/>
              <a:t> </a:t>
            </a:r>
            <a:r>
              <a:rPr lang="en-US" sz="3200" dirty="0" err="1" smtClean="0"/>
              <a:t>nilai</a:t>
            </a:r>
            <a:r>
              <a:rPr lang="id-ID" sz="3200" dirty="0" smtClean="0"/>
              <a:t>.</a:t>
            </a:r>
            <a:endParaRPr lang="en-US" sz="3200" dirty="0" smtClean="0"/>
          </a:p>
          <a:p>
            <a:pPr>
              <a:lnSpc>
                <a:spcPct val="90000"/>
              </a:lnSpc>
            </a:pPr>
            <a:r>
              <a:rPr lang="en-US" sz="3200" dirty="0" err="1" smtClean="0"/>
              <a:t>Tujuan</a:t>
            </a:r>
            <a:r>
              <a:rPr lang="en-US" sz="3200" dirty="0" smtClean="0"/>
              <a:t> </a:t>
            </a:r>
            <a:r>
              <a:rPr lang="en-US" sz="3200" dirty="0" err="1" smtClean="0"/>
              <a:t>pendidikan</a:t>
            </a:r>
            <a:r>
              <a:rPr lang="en-US" sz="3200" dirty="0" smtClean="0"/>
              <a:t> </a:t>
            </a:r>
            <a:r>
              <a:rPr lang="en-US" sz="3200" dirty="0" err="1" smtClean="0"/>
              <a:t>nasional</a:t>
            </a:r>
            <a:r>
              <a:rPr lang="en-US" sz="3200" dirty="0" smtClean="0"/>
              <a:t> </a:t>
            </a:r>
            <a:r>
              <a:rPr lang="en-US" sz="3200" dirty="0" err="1" smtClean="0"/>
              <a:t>adalah</a:t>
            </a:r>
            <a:r>
              <a:rPr lang="en-US" sz="3200" dirty="0" smtClean="0"/>
              <a:t> </a:t>
            </a:r>
            <a:r>
              <a:rPr lang="es-AR" sz="3200" dirty="0" err="1" smtClean="0"/>
              <a:t>berkembangnya</a:t>
            </a:r>
            <a:r>
              <a:rPr lang="es-AR" sz="3200" dirty="0" smtClean="0"/>
              <a:t> </a:t>
            </a:r>
            <a:r>
              <a:rPr lang="es-AR" sz="3200" dirty="0" err="1" smtClean="0"/>
              <a:t>potensi</a:t>
            </a:r>
            <a:r>
              <a:rPr lang="es-AR" sz="3200" dirty="0" smtClean="0"/>
              <a:t> </a:t>
            </a:r>
            <a:r>
              <a:rPr lang="es-AR" sz="3200" dirty="0" err="1" smtClean="0"/>
              <a:t>peserta</a:t>
            </a:r>
            <a:r>
              <a:rPr lang="es-AR" sz="3200" dirty="0" smtClean="0"/>
              <a:t> </a:t>
            </a:r>
            <a:r>
              <a:rPr lang="es-AR" sz="3200" dirty="0" err="1" smtClean="0"/>
              <a:t>didik</a:t>
            </a:r>
            <a:r>
              <a:rPr lang="es-AR" sz="3200" dirty="0" smtClean="0"/>
              <a:t> </a:t>
            </a:r>
            <a:r>
              <a:rPr lang="es-AR" sz="3200" dirty="0" err="1" smtClean="0"/>
              <a:t>agar</a:t>
            </a:r>
            <a:r>
              <a:rPr lang="es-AR" sz="3200" dirty="0" smtClean="0"/>
              <a:t> </a:t>
            </a:r>
            <a:r>
              <a:rPr lang="es-AR" sz="3200" dirty="0" err="1" smtClean="0"/>
              <a:t>menjadi</a:t>
            </a:r>
            <a:r>
              <a:rPr lang="es-AR" sz="3200" dirty="0" smtClean="0"/>
              <a:t> </a:t>
            </a:r>
            <a:r>
              <a:rPr lang="es-AR" sz="3200" dirty="0" err="1" smtClean="0"/>
              <a:t>manusia</a:t>
            </a:r>
            <a:r>
              <a:rPr lang="es-AR" sz="3200" dirty="0" smtClean="0"/>
              <a:t> yang </a:t>
            </a:r>
            <a:r>
              <a:rPr lang="es-AR" sz="3200" i="1" dirty="0" err="1" smtClean="0"/>
              <a:t>beriman</a:t>
            </a:r>
            <a:r>
              <a:rPr lang="es-AR" sz="3200" i="1" dirty="0" smtClean="0"/>
              <a:t> dan </a:t>
            </a:r>
            <a:r>
              <a:rPr lang="es-AR" sz="3200" i="1" dirty="0" err="1" smtClean="0"/>
              <a:t>bertakwa</a:t>
            </a:r>
            <a:r>
              <a:rPr lang="es-AR" sz="3200" i="1" dirty="0" smtClean="0"/>
              <a:t> </a:t>
            </a:r>
            <a:r>
              <a:rPr lang="es-AR" sz="3200" i="1" dirty="0" err="1" smtClean="0"/>
              <a:t>kepada</a:t>
            </a:r>
            <a:r>
              <a:rPr lang="es-AR" sz="3200" i="1" dirty="0" smtClean="0"/>
              <a:t> </a:t>
            </a:r>
            <a:r>
              <a:rPr lang="es-AR" sz="3200" i="1" dirty="0" err="1" smtClean="0"/>
              <a:t>Tuhan</a:t>
            </a:r>
            <a:r>
              <a:rPr lang="es-AR" sz="3200" i="1" dirty="0" smtClean="0"/>
              <a:t> Yang </a:t>
            </a:r>
            <a:r>
              <a:rPr lang="es-AR" sz="3200" i="1" dirty="0" err="1" smtClean="0"/>
              <a:t>Maha</a:t>
            </a:r>
            <a:r>
              <a:rPr lang="es-AR" sz="3200" i="1" dirty="0" smtClean="0"/>
              <a:t> Esa, </a:t>
            </a:r>
            <a:r>
              <a:rPr lang="es-AR" sz="3200" i="1" dirty="0" err="1" smtClean="0"/>
              <a:t>berakhlak</a:t>
            </a:r>
            <a:r>
              <a:rPr lang="es-AR" sz="3200" i="1" dirty="0" smtClean="0"/>
              <a:t> </a:t>
            </a:r>
            <a:r>
              <a:rPr lang="es-AR" sz="3200" i="1" dirty="0" err="1" smtClean="0"/>
              <a:t>mulia</a:t>
            </a:r>
            <a:r>
              <a:rPr lang="es-AR" sz="3200" i="1" dirty="0" smtClean="0"/>
              <a:t>, </a:t>
            </a:r>
            <a:r>
              <a:rPr lang="es-AR" sz="3200" i="1" dirty="0" err="1" smtClean="0"/>
              <a:t>sehat</a:t>
            </a:r>
            <a:r>
              <a:rPr lang="es-AR" sz="3200" i="1" dirty="0" smtClean="0"/>
              <a:t>, </a:t>
            </a:r>
            <a:r>
              <a:rPr lang="es-AR" sz="3200" i="1" dirty="0" err="1" smtClean="0"/>
              <a:t>berilmu</a:t>
            </a:r>
            <a:r>
              <a:rPr lang="es-AR" sz="3200" i="1" dirty="0" smtClean="0"/>
              <a:t>, </a:t>
            </a:r>
            <a:r>
              <a:rPr lang="es-AR" sz="3200" i="1" dirty="0" err="1" smtClean="0"/>
              <a:t>cakap</a:t>
            </a:r>
            <a:r>
              <a:rPr lang="es-AR" sz="3200" i="1" dirty="0" smtClean="0"/>
              <a:t>, </a:t>
            </a:r>
            <a:r>
              <a:rPr lang="es-AR" sz="3200" i="1" dirty="0" err="1" smtClean="0"/>
              <a:t>kreatif</a:t>
            </a:r>
            <a:r>
              <a:rPr lang="es-AR" sz="3200" i="1" dirty="0" smtClean="0"/>
              <a:t>, </a:t>
            </a:r>
            <a:r>
              <a:rPr lang="es-AR" sz="3200" i="1" dirty="0" err="1" smtClean="0"/>
              <a:t>mandiri</a:t>
            </a:r>
            <a:r>
              <a:rPr lang="es-AR" sz="3200" i="1" dirty="0" smtClean="0"/>
              <a:t>, dan </a:t>
            </a:r>
            <a:r>
              <a:rPr lang="es-AR" sz="3200" i="1" dirty="0" err="1" smtClean="0"/>
              <a:t>menjadi</a:t>
            </a:r>
            <a:r>
              <a:rPr lang="es-AR" sz="3200" i="1" dirty="0" smtClean="0"/>
              <a:t> </a:t>
            </a:r>
            <a:r>
              <a:rPr lang="es-AR" sz="3200" i="1" dirty="0" err="1" smtClean="0"/>
              <a:t>warga</a:t>
            </a:r>
            <a:r>
              <a:rPr lang="es-AR" sz="3200" i="1" dirty="0" smtClean="0"/>
              <a:t> negara yang </a:t>
            </a:r>
            <a:r>
              <a:rPr lang="es-AR" sz="3200" i="1" dirty="0" err="1" smtClean="0"/>
              <a:t>demokratis</a:t>
            </a:r>
            <a:r>
              <a:rPr lang="es-AR" sz="3200" i="1" dirty="0" smtClean="0"/>
              <a:t> </a:t>
            </a:r>
            <a:r>
              <a:rPr lang="es-AR" sz="3200" i="1" dirty="0" err="1" smtClean="0"/>
              <a:t>serta</a:t>
            </a:r>
            <a:r>
              <a:rPr lang="es-AR" sz="3200" i="1" dirty="0" smtClean="0"/>
              <a:t> </a:t>
            </a:r>
            <a:r>
              <a:rPr lang="es-AR" sz="3200" i="1" dirty="0" err="1" smtClean="0"/>
              <a:t>bertanggung</a:t>
            </a:r>
            <a:r>
              <a:rPr lang="es-AR" sz="3200" i="1" dirty="0" smtClean="0"/>
              <a:t> </a:t>
            </a:r>
            <a:r>
              <a:rPr lang="es-AR" sz="3200" i="1" dirty="0" err="1" smtClean="0"/>
              <a:t>jawab</a:t>
            </a:r>
            <a:r>
              <a:rPr lang="en-US" sz="3200" dirty="0" smtClean="0"/>
              <a:t> (</a:t>
            </a:r>
            <a:r>
              <a:rPr lang="id-ID" sz="3200" dirty="0" smtClean="0"/>
              <a:t>Pasal</a:t>
            </a:r>
            <a:r>
              <a:rPr lang="en-US" sz="3200" dirty="0" smtClean="0"/>
              <a:t> 3 UU No 20 </a:t>
            </a:r>
            <a:r>
              <a:rPr lang="en-US" sz="3200" dirty="0" err="1" smtClean="0"/>
              <a:t>th</a:t>
            </a:r>
            <a:r>
              <a:rPr lang="en-US" sz="3200" dirty="0" smtClean="0"/>
              <a:t> 2003)</a:t>
            </a:r>
          </a:p>
          <a:p>
            <a:pPr>
              <a:lnSpc>
                <a:spcPct val="90000"/>
              </a:lnSpc>
            </a:pPr>
            <a:r>
              <a:rPr lang="en-US" sz="3200" dirty="0" err="1" smtClean="0"/>
              <a:t>Tujuan</a:t>
            </a:r>
            <a:r>
              <a:rPr lang="en-US" sz="3200" dirty="0" smtClean="0"/>
              <a:t> </a:t>
            </a:r>
            <a:r>
              <a:rPr lang="en-US" sz="3200" dirty="0" err="1" smtClean="0"/>
              <a:t>pendidikan</a:t>
            </a:r>
            <a:r>
              <a:rPr lang="id-ID" sz="3200" dirty="0" smtClean="0"/>
              <a:t> di</a:t>
            </a:r>
            <a:r>
              <a:rPr lang="en-US" sz="3200" dirty="0" smtClean="0"/>
              <a:t> </a:t>
            </a:r>
            <a:r>
              <a:rPr lang="id-ID" sz="3200" dirty="0" smtClean="0"/>
              <a:t>Indonesia</a:t>
            </a:r>
            <a:r>
              <a:rPr lang="en-US" sz="3200" dirty="0" smtClean="0"/>
              <a:t> </a:t>
            </a:r>
            <a:r>
              <a:rPr lang="en-US" sz="3200" dirty="0" err="1" smtClean="0"/>
              <a:t>didominasi</a:t>
            </a:r>
            <a:r>
              <a:rPr lang="en-US" sz="3200" dirty="0" smtClean="0"/>
              <a:t> </a:t>
            </a:r>
            <a:r>
              <a:rPr lang="en-US" sz="3200" dirty="0" err="1" smtClean="0"/>
              <a:t>oleh</a:t>
            </a:r>
            <a:r>
              <a:rPr lang="en-US" sz="3200" dirty="0" smtClean="0"/>
              <a:t> </a:t>
            </a:r>
            <a:r>
              <a:rPr lang="en-US" sz="3200" dirty="0" err="1" smtClean="0"/>
              <a:t>nilai</a:t>
            </a:r>
            <a:r>
              <a:rPr lang="en-US" sz="3200" dirty="0" smtClean="0"/>
              <a:t> </a:t>
            </a:r>
            <a:r>
              <a:rPr lang="en-US" sz="3200" dirty="0" err="1" smtClean="0"/>
              <a:t>etis</a:t>
            </a:r>
            <a:r>
              <a:rPr lang="en-US" sz="3200" dirty="0" smtClean="0"/>
              <a:t> (moral) </a:t>
            </a:r>
            <a:r>
              <a:rPr lang="en-US" sz="3200" dirty="0" err="1" smtClean="0"/>
              <a:t>daripada</a:t>
            </a:r>
            <a:r>
              <a:rPr lang="en-US" sz="3200" dirty="0" smtClean="0"/>
              <a:t> </a:t>
            </a:r>
            <a:r>
              <a:rPr lang="en-US" sz="3200" dirty="0" err="1" smtClean="0"/>
              <a:t>rasional</a:t>
            </a:r>
            <a:r>
              <a:rPr lang="en-US" sz="3200" dirty="0" smtClean="0"/>
              <a:t> </a:t>
            </a:r>
            <a:r>
              <a:rPr lang="en-US" sz="3200" dirty="0" err="1" smtClean="0"/>
              <a:t>dan</a:t>
            </a:r>
            <a:r>
              <a:rPr lang="en-US" sz="3200" dirty="0" smtClean="0"/>
              <a:t> </a:t>
            </a:r>
            <a:r>
              <a:rPr lang="en-US" sz="3200" dirty="0" err="1" smtClean="0"/>
              <a:t>keindahan</a:t>
            </a:r>
            <a:r>
              <a:rPr lang="en-US" sz="3200" dirty="0" smtClean="0"/>
              <a:t>, </a:t>
            </a:r>
            <a:r>
              <a:rPr lang="en-US" sz="3200" dirty="0" err="1" smtClean="0"/>
              <a:t>namun</a:t>
            </a:r>
            <a:r>
              <a:rPr lang="en-US" sz="3200" dirty="0" smtClean="0"/>
              <a:t> </a:t>
            </a:r>
            <a:r>
              <a:rPr lang="en-US" sz="3200" dirty="0" err="1" smtClean="0"/>
              <a:t>dalam</a:t>
            </a:r>
            <a:r>
              <a:rPr lang="en-US" sz="3200" dirty="0" smtClean="0"/>
              <a:t> </a:t>
            </a:r>
            <a:r>
              <a:rPr lang="en-US" sz="3200" dirty="0" err="1" smtClean="0"/>
              <a:t>praktek</a:t>
            </a:r>
            <a:r>
              <a:rPr lang="en-US" sz="3200" dirty="0" smtClean="0"/>
              <a:t> </a:t>
            </a:r>
            <a:r>
              <a:rPr lang="en-US" sz="3200" dirty="0" err="1" smtClean="0"/>
              <a:t>internalisasi</a:t>
            </a:r>
            <a:r>
              <a:rPr lang="en-US" sz="3200" dirty="0" smtClean="0"/>
              <a:t> </a:t>
            </a:r>
            <a:r>
              <a:rPr lang="en-US" sz="3200" dirty="0" err="1" smtClean="0"/>
              <a:t>nilai</a:t>
            </a:r>
            <a:r>
              <a:rPr lang="en-US" sz="3200" dirty="0" smtClean="0"/>
              <a:t> </a:t>
            </a:r>
            <a:r>
              <a:rPr lang="en-US" sz="3200" dirty="0" err="1" smtClean="0"/>
              <a:t>etis</a:t>
            </a:r>
            <a:r>
              <a:rPr lang="en-US" sz="3200" dirty="0" smtClean="0"/>
              <a:t> </a:t>
            </a:r>
            <a:r>
              <a:rPr lang="en-US" sz="3200" dirty="0" err="1" smtClean="0"/>
              <a:t>kurang</a:t>
            </a:r>
            <a:r>
              <a:rPr lang="en-US" sz="3200" dirty="0" smtClean="0"/>
              <a:t> </a:t>
            </a:r>
            <a:r>
              <a:rPr lang="en-US" sz="3200" dirty="0" err="1" smtClean="0"/>
              <a:t>dibanding</a:t>
            </a:r>
            <a:r>
              <a:rPr lang="en-US" sz="3200" dirty="0" smtClean="0"/>
              <a:t> </a:t>
            </a:r>
            <a:r>
              <a:rPr lang="en-US" sz="3200" dirty="0" err="1" smtClean="0"/>
              <a:t>nilai</a:t>
            </a:r>
            <a:r>
              <a:rPr lang="en-US" sz="3200" dirty="0" smtClean="0"/>
              <a:t> </a:t>
            </a:r>
            <a:r>
              <a:rPr lang="en-US" sz="3200" dirty="0" err="1" smtClean="0"/>
              <a:t>rasionalitas</a:t>
            </a:r>
            <a:r>
              <a:rPr lang="id-ID" sz="3200" dirty="0" smtClean="0"/>
              <a:t>.</a:t>
            </a:r>
            <a:endParaRPr lang="en-US" sz="3200" dirty="0" smtClean="0"/>
          </a:p>
          <a:p>
            <a:endParaRPr lang="id-ID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2143108" y="0"/>
            <a:ext cx="4357718" cy="1857364"/>
          </a:xfrm>
          <a:prstGeom prst="ellipse">
            <a:avLst/>
          </a:prstGeom>
          <a:ln/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r>
              <a:rPr lang="id-ID" sz="3600" dirty="0" smtClean="0">
                <a:ln>
                  <a:solidFill>
                    <a:schemeClr val="accent1"/>
                  </a:solidFill>
                </a:ln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PENDIDIKAN NILAI?</a:t>
            </a:r>
            <a:endParaRPr lang="en-US" sz="3600" dirty="0">
              <a:ln>
                <a:solidFill>
                  <a:schemeClr val="accent1"/>
                </a:solidFill>
              </a:ln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3" name="Straight Arrow Connector 2"/>
          <p:cNvCxnSpPr/>
          <p:nvPr/>
        </p:nvCxnSpPr>
        <p:spPr>
          <a:xfrm rot="10800000">
            <a:off x="1214414" y="1285860"/>
            <a:ext cx="1071570" cy="1588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 flipV="1">
            <a:off x="6357950" y="1285860"/>
            <a:ext cx="1000132" cy="1588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7429520" y="857232"/>
            <a:ext cx="1714480" cy="857256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d-ID" sz="3600" dirty="0" smtClean="0"/>
              <a:t>Sempit</a:t>
            </a:r>
            <a:endParaRPr lang="id-ID" sz="3600" dirty="0"/>
          </a:p>
        </p:txBody>
      </p:sp>
      <p:sp>
        <p:nvSpPr>
          <p:cNvPr id="11" name="Rectangle 10"/>
          <p:cNvSpPr/>
          <p:nvPr/>
        </p:nvSpPr>
        <p:spPr>
          <a:xfrm>
            <a:off x="0" y="857232"/>
            <a:ext cx="1071538" cy="857256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d-ID" sz="3600" dirty="0" smtClean="0"/>
              <a:t>Luas</a:t>
            </a:r>
            <a:endParaRPr lang="id-ID" sz="3600" dirty="0"/>
          </a:p>
        </p:txBody>
      </p:sp>
      <p:sp>
        <p:nvSpPr>
          <p:cNvPr id="13" name="Oval 12"/>
          <p:cNvSpPr/>
          <p:nvPr/>
        </p:nvSpPr>
        <p:spPr>
          <a:xfrm>
            <a:off x="0" y="1857364"/>
            <a:ext cx="4500562" cy="321471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2400" dirty="0" smtClean="0">
                <a:solidFill>
                  <a:schemeClr val="tx1"/>
                </a:solidFill>
              </a:rPr>
              <a:t>Bi</a:t>
            </a:r>
            <a:r>
              <a:rPr lang="en-US" sz="2400" dirty="0" err="1" smtClean="0">
                <a:solidFill>
                  <a:schemeClr val="tx1"/>
                </a:solidFill>
              </a:rPr>
              <a:t>mbingan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kepada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peserta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didik</a:t>
            </a:r>
            <a:r>
              <a:rPr lang="en-US" sz="2400" dirty="0" smtClean="0">
                <a:solidFill>
                  <a:schemeClr val="tx1"/>
                </a:solidFill>
              </a:rPr>
              <a:t> agar </a:t>
            </a:r>
            <a:r>
              <a:rPr lang="en-US" sz="2400" dirty="0" err="1" smtClean="0">
                <a:solidFill>
                  <a:schemeClr val="tx1"/>
                </a:solidFill>
              </a:rPr>
              <a:t>menyadari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nilai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kebenaran</a:t>
            </a:r>
            <a:r>
              <a:rPr lang="en-US" sz="2400" dirty="0" smtClean="0">
                <a:solidFill>
                  <a:schemeClr val="tx1"/>
                </a:solidFill>
              </a:rPr>
              <a:t>, </a:t>
            </a:r>
            <a:r>
              <a:rPr lang="en-US" sz="2400" dirty="0" err="1" smtClean="0">
                <a:solidFill>
                  <a:schemeClr val="tx1"/>
                </a:solidFill>
              </a:rPr>
              <a:t>kebaikan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dan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keindahan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melalui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proses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internalisasi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nilai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dan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pembiasaan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bertindak</a:t>
            </a:r>
            <a:r>
              <a:rPr lang="id-ID" sz="2400" dirty="0" smtClean="0">
                <a:solidFill>
                  <a:schemeClr val="tx1"/>
                </a:solidFill>
              </a:rPr>
              <a:t>. </a:t>
            </a:r>
            <a:endParaRPr lang="id-ID" sz="2400" dirty="0">
              <a:solidFill>
                <a:schemeClr val="tx1"/>
              </a:solidFill>
            </a:endParaRPr>
          </a:p>
        </p:txBody>
      </p:sp>
      <p:sp>
        <p:nvSpPr>
          <p:cNvPr id="14" name="Oval 13"/>
          <p:cNvSpPr/>
          <p:nvPr/>
        </p:nvSpPr>
        <p:spPr>
          <a:xfrm>
            <a:off x="5000628" y="1785926"/>
            <a:ext cx="4143372" cy="3357586"/>
          </a:xfrm>
          <a:prstGeom prst="ellipse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d-ID" sz="2800" dirty="0" err="1">
                <a:solidFill>
                  <a:schemeClr val="tx1"/>
                </a:solidFill>
              </a:rPr>
              <a:t>B</a:t>
            </a:r>
            <a:r>
              <a:rPr lang="en-US" sz="2800" dirty="0" err="1" smtClean="0">
                <a:solidFill>
                  <a:schemeClr val="tx1"/>
                </a:solidFill>
              </a:rPr>
              <a:t>imbingan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kepada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peserta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didik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akan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aspek</a:t>
            </a:r>
            <a:r>
              <a:rPr lang="en-US" sz="2800" dirty="0" smtClean="0">
                <a:solidFill>
                  <a:schemeClr val="tx1"/>
                </a:solidFill>
              </a:rPr>
              <a:t>/</a:t>
            </a:r>
            <a:r>
              <a:rPr lang="en-US" sz="2800" dirty="0" err="1" smtClean="0">
                <a:solidFill>
                  <a:schemeClr val="tx1"/>
                </a:solidFill>
              </a:rPr>
              <a:t>ranah</a:t>
            </a:r>
            <a:r>
              <a:rPr lang="en-US" sz="2800" dirty="0" smtClean="0">
                <a:solidFill>
                  <a:schemeClr val="tx1"/>
                </a:solidFill>
              </a:rPr>
              <a:t>/</a:t>
            </a:r>
            <a:r>
              <a:rPr lang="id-ID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smtClean="0">
                <a:solidFill>
                  <a:schemeClr val="tx1"/>
                </a:solidFill>
              </a:rPr>
              <a:t>do</a:t>
            </a:r>
            <a:r>
              <a:rPr lang="id-ID" sz="2800" dirty="0" smtClean="0">
                <a:solidFill>
                  <a:schemeClr val="tx1"/>
                </a:solidFill>
              </a:rPr>
              <a:t>m</a:t>
            </a:r>
            <a:r>
              <a:rPr lang="en-US" sz="2800" dirty="0" err="1" smtClean="0">
                <a:solidFill>
                  <a:schemeClr val="tx1"/>
                </a:solidFill>
              </a:rPr>
              <a:t>ain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afektif</a:t>
            </a:r>
            <a:r>
              <a:rPr lang="id-ID" sz="2800" dirty="0" smtClean="0">
                <a:solidFill>
                  <a:schemeClr val="tx1"/>
                </a:solidFill>
              </a:rPr>
              <a:t>.</a:t>
            </a:r>
            <a:endParaRPr lang="id-ID" sz="2800" dirty="0">
              <a:solidFill>
                <a:schemeClr val="tx1"/>
              </a:solidFill>
            </a:endParaRPr>
          </a:p>
        </p:txBody>
      </p:sp>
      <p:cxnSp>
        <p:nvCxnSpPr>
          <p:cNvPr id="16" name="Straight Arrow Connector 15"/>
          <p:cNvCxnSpPr/>
          <p:nvPr/>
        </p:nvCxnSpPr>
        <p:spPr>
          <a:xfrm rot="16200000" flipH="1">
            <a:off x="750067" y="1607331"/>
            <a:ext cx="357190" cy="28575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 rot="5400000">
            <a:off x="8001024" y="1571612"/>
            <a:ext cx="357190" cy="35719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Rectangle 19"/>
          <p:cNvSpPr/>
          <p:nvPr/>
        </p:nvSpPr>
        <p:spPr>
          <a:xfrm>
            <a:off x="0" y="5143512"/>
            <a:ext cx="9144000" cy="1714488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sz="2800" dirty="0" smtClean="0">
              <a:solidFill>
                <a:schemeClr val="tx1"/>
              </a:solidFill>
            </a:endParaRPr>
          </a:p>
          <a:p>
            <a:pPr algn="ctr"/>
            <a:endParaRPr lang="id-ID" sz="2800" b="1" dirty="0" smtClean="0">
              <a:solidFill>
                <a:schemeClr val="tx1"/>
              </a:solidFill>
            </a:endParaRPr>
          </a:p>
          <a:p>
            <a:pPr algn="ctr"/>
            <a:r>
              <a:rPr lang="en-US" sz="2800" b="1" dirty="0" err="1" smtClean="0">
                <a:solidFill>
                  <a:schemeClr val="tx1"/>
                </a:solidFill>
              </a:rPr>
              <a:t>Pendidikan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nilai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dimaknai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sebagai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pendidikan</a:t>
            </a:r>
            <a:r>
              <a:rPr lang="en-US" sz="2800" b="1" dirty="0" smtClean="0">
                <a:solidFill>
                  <a:schemeClr val="tx1"/>
                </a:solidFill>
              </a:rPr>
              <a:t> yang </a:t>
            </a:r>
            <a:r>
              <a:rPr lang="en-US" sz="2800" b="1" dirty="0" err="1" smtClean="0">
                <a:solidFill>
                  <a:schemeClr val="tx1"/>
                </a:solidFill>
              </a:rPr>
              <a:t>mensosialisasikan</a:t>
            </a:r>
            <a:r>
              <a:rPr lang="id-ID" sz="2800" b="1" dirty="0" smtClean="0">
                <a:solidFill>
                  <a:schemeClr val="tx1"/>
                </a:solidFill>
              </a:rPr>
              <a:t> d</a:t>
            </a:r>
            <a:r>
              <a:rPr lang="en-US" sz="2800" b="1" dirty="0" smtClean="0">
                <a:solidFill>
                  <a:schemeClr val="tx1"/>
                </a:solidFill>
              </a:rPr>
              <a:t>an </a:t>
            </a:r>
            <a:r>
              <a:rPr lang="en-US" sz="2800" b="1" dirty="0" err="1" smtClean="0">
                <a:solidFill>
                  <a:schemeClr val="tx1"/>
                </a:solidFill>
              </a:rPr>
              <a:t>menginternalisasikan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endParaRPr lang="id-ID" sz="2800" b="1" dirty="0" smtClean="0">
              <a:solidFill>
                <a:schemeClr val="tx1"/>
              </a:solidFill>
            </a:endParaRPr>
          </a:p>
          <a:p>
            <a:pPr algn="ctr"/>
            <a:r>
              <a:rPr lang="en-US" sz="2800" b="1" dirty="0" err="1" smtClean="0">
                <a:solidFill>
                  <a:schemeClr val="tx1"/>
                </a:solidFill>
              </a:rPr>
              <a:t>nilai-nilai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dalam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diri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id-ID" sz="2800" b="1" dirty="0" smtClean="0">
                <a:solidFill>
                  <a:schemeClr val="tx1"/>
                </a:solidFill>
              </a:rPr>
              <a:t>peserta didik.</a:t>
            </a:r>
            <a:endParaRPr lang="en-US" sz="2800" b="1" dirty="0" smtClean="0">
              <a:solidFill>
                <a:schemeClr val="tx1"/>
              </a:solidFill>
            </a:endParaRPr>
          </a:p>
          <a:p>
            <a:pPr algn="ctr"/>
            <a:endParaRPr lang="en-US" sz="2800" dirty="0" smtClean="0">
              <a:solidFill>
                <a:schemeClr val="tx1"/>
              </a:solidFill>
            </a:endParaRPr>
          </a:p>
          <a:p>
            <a:endParaRPr lang="id-ID" sz="24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id-ID" sz="6000" dirty="0" smtClean="0"/>
              <a:t>Tujuan Pendidikan Nilai</a:t>
            </a:r>
            <a:endParaRPr lang="id-ID" sz="60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0" y="2857496"/>
            <a:ext cx="3071802" cy="2043138"/>
          </a:xfrm>
        </p:spPr>
        <p:txBody>
          <a:bodyPr/>
          <a:lstStyle/>
          <a:p>
            <a:pPr>
              <a:buNone/>
            </a:pPr>
            <a:r>
              <a:rPr lang="id-ID" sz="3200" dirty="0" smtClean="0"/>
              <a:t>   </a:t>
            </a:r>
            <a:r>
              <a:rPr lang="en-US" sz="3200" dirty="0" smtClean="0"/>
              <a:t>1) </a:t>
            </a:r>
            <a:r>
              <a:rPr lang="id-ID" sz="3200" dirty="0" err="1" smtClean="0"/>
              <a:t>M</a:t>
            </a:r>
            <a:r>
              <a:rPr lang="en-US" sz="3200" dirty="0" err="1" smtClean="0"/>
              <a:t>enerapkan</a:t>
            </a:r>
            <a:r>
              <a:rPr lang="en-US" sz="3200" dirty="0" smtClean="0"/>
              <a:t> </a:t>
            </a:r>
            <a:r>
              <a:rPr lang="en-US" sz="3200" dirty="0" err="1" smtClean="0"/>
              <a:t>pembentukan</a:t>
            </a:r>
            <a:r>
              <a:rPr lang="en-US" sz="3200" dirty="0" smtClean="0"/>
              <a:t> </a:t>
            </a:r>
            <a:r>
              <a:rPr lang="en-US" sz="3200" dirty="0" err="1" smtClean="0"/>
              <a:t>nilai</a:t>
            </a:r>
            <a:r>
              <a:rPr lang="en-US" sz="3200" dirty="0" smtClean="0"/>
              <a:t> </a:t>
            </a:r>
            <a:r>
              <a:rPr lang="en-US" sz="3200" dirty="0" err="1" smtClean="0"/>
              <a:t>pada</a:t>
            </a:r>
            <a:r>
              <a:rPr lang="en-US" sz="3200" dirty="0" smtClean="0"/>
              <a:t> </a:t>
            </a:r>
            <a:r>
              <a:rPr lang="id-ID" sz="3200" dirty="0" smtClean="0"/>
              <a:t>peserta didik.</a:t>
            </a:r>
            <a:r>
              <a:rPr lang="en-US" sz="3200" dirty="0" smtClean="0"/>
              <a:t> </a:t>
            </a:r>
          </a:p>
          <a:p>
            <a:endParaRPr lang="id-ID" dirty="0"/>
          </a:p>
        </p:txBody>
      </p:sp>
      <p:cxnSp>
        <p:nvCxnSpPr>
          <p:cNvPr id="5" name="Straight Arrow Connector 4"/>
          <p:cNvCxnSpPr/>
          <p:nvPr/>
        </p:nvCxnSpPr>
        <p:spPr>
          <a:xfrm rot="10800000" flipV="1">
            <a:off x="1714480" y="1214422"/>
            <a:ext cx="1928826" cy="150019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>
            <a:off x="5214942" y="1142984"/>
            <a:ext cx="2214578" cy="171451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 rot="5400000">
            <a:off x="3433754" y="2138354"/>
            <a:ext cx="2000264" cy="952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Content Placeholder 2"/>
          <p:cNvSpPr txBox="1">
            <a:spLocks/>
          </p:cNvSpPr>
          <p:nvPr/>
        </p:nvSpPr>
        <p:spPr>
          <a:xfrm>
            <a:off x="3143240" y="3214686"/>
            <a:ext cx="2786082" cy="2043138"/>
          </a:xfrm>
          <a:prstGeom prst="rect">
            <a:avLst/>
          </a:prstGeom>
        </p:spPr>
        <p:txBody>
          <a:bodyPr vert="horz">
            <a:normAutofit fontScale="92500"/>
          </a:bodyPr>
          <a:lstStyle/>
          <a:p>
            <a:pPr marL="320040" lvl="0" indent="-320040">
              <a:spcBef>
                <a:spcPts val="700"/>
              </a:spcBef>
              <a:buClr>
                <a:schemeClr val="accent2"/>
              </a:buClr>
              <a:buSzPct val="60000"/>
            </a:pPr>
            <a:r>
              <a:rPr lang="en-US" sz="3200" dirty="0" smtClean="0"/>
              <a:t>2) </a:t>
            </a:r>
            <a:r>
              <a:rPr lang="id-ID" sz="3200" dirty="0" err="1"/>
              <a:t>M</a:t>
            </a:r>
            <a:r>
              <a:rPr lang="en-US" sz="3200" dirty="0" err="1" smtClean="0"/>
              <a:t>enghasilkan</a:t>
            </a:r>
            <a:r>
              <a:rPr lang="en-US" sz="3200" dirty="0" smtClean="0"/>
              <a:t> </a:t>
            </a:r>
            <a:r>
              <a:rPr lang="en-US" sz="3200" dirty="0" err="1" smtClean="0"/>
              <a:t>sikap</a:t>
            </a:r>
            <a:r>
              <a:rPr lang="en-US" sz="3200" dirty="0" smtClean="0"/>
              <a:t> yang </a:t>
            </a:r>
            <a:r>
              <a:rPr lang="en-US" sz="3200" dirty="0" err="1" smtClean="0"/>
              <a:t>mencerminkan</a:t>
            </a:r>
            <a:r>
              <a:rPr lang="en-US" sz="3200" dirty="0" smtClean="0"/>
              <a:t> </a:t>
            </a:r>
            <a:r>
              <a:rPr lang="en-US" sz="3200" dirty="0" err="1" smtClean="0"/>
              <a:t>nilai</a:t>
            </a:r>
            <a:r>
              <a:rPr lang="id-ID" sz="3200" dirty="0" smtClean="0"/>
              <a:t>.</a:t>
            </a:r>
            <a:endParaRPr kumimoji="0" lang="id-ID" sz="29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4" name="Content Placeholder 2"/>
          <p:cNvSpPr txBox="1">
            <a:spLocks/>
          </p:cNvSpPr>
          <p:nvPr/>
        </p:nvSpPr>
        <p:spPr>
          <a:xfrm>
            <a:off x="6072198" y="3571876"/>
            <a:ext cx="3071802" cy="204313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320040" lvl="0" indent="-320040">
              <a:spcBef>
                <a:spcPts val="700"/>
              </a:spcBef>
              <a:buClr>
                <a:schemeClr val="accent2"/>
              </a:buClr>
              <a:buSzPct val="60000"/>
            </a:pPr>
            <a:r>
              <a:rPr lang="en-US" sz="3200" dirty="0" smtClean="0"/>
              <a:t>3) </a:t>
            </a:r>
            <a:r>
              <a:rPr lang="id-ID" sz="3200" dirty="0" err="1"/>
              <a:t>M</a:t>
            </a:r>
            <a:r>
              <a:rPr lang="en-US" sz="3200" dirty="0" err="1" smtClean="0"/>
              <a:t>embimbing</a:t>
            </a:r>
            <a:r>
              <a:rPr lang="en-US" sz="3200" dirty="0" smtClean="0"/>
              <a:t> </a:t>
            </a:r>
            <a:r>
              <a:rPr lang="en-US" sz="3200" dirty="0" err="1" smtClean="0"/>
              <a:t>perilaku</a:t>
            </a:r>
            <a:r>
              <a:rPr lang="en-US" sz="3200" dirty="0" smtClean="0"/>
              <a:t> yang </a:t>
            </a:r>
            <a:r>
              <a:rPr lang="en-US" sz="3200" dirty="0" err="1" smtClean="0"/>
              <a:t>konsisten</a:t>
            </a:r>
            <a:r>
              <a:rPr lang="en-US" sz="3200" dirty="0" smtClean="0"/>
              <a:t> </a:t>
            </a:r>
            <a:r>
              <a:rPr lang="en-US" sz="3200" dirty="0" err="1" smtClean="0"/>
              <a:t>dengan</a:t>
            </a:r>
            <a:r>
              <a:rPr lang="en-US" sz="3200" dirty="0" smtClean="0"/>
              <a:t> </a:t>
            </a:r>
            <a:r>
              <a:rPr lang="en-US" sz="3200" dirty="0" err="1" smtClean="0"/>
              <a:t>nilai</a:t>
            </a:r>
            <a:r>
              <a:rPr lang="id-ID" sz="3200" dirty="0" smtClean="0"/>
              <a:t>.</a:t>
            </a:r>
            <a:endParaRPr kumimoji="0" lang="id-ID" sz="29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7399035" y="6215082"/>
            <a:ext cx="174496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(UNESCO, 1994)</a:t>
            </a:r>
            <a:endParaRPr lang="id-ID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5400" dirty="0" err="1" smtClean="0"/>
              <a:t>Sumber</a:t>
            </a:r>
            <a:r>
              <a:rPr lang="en-US" sz="5400" dirty="0" smtClean="0"/>
              <a:t> </a:t>
            </a:r>
            <a:r>
              <a:rPr lang="en-US" sz="5400" dirty="0" err="1" smtClean="0"/>
              <a:t>Nilai</a:t>
            </a:r>
            <a:r>
              <a:rPr lang="en-US" sz="5400" dirty="0" smtClean="0">
                <a:latin typeface="Times New Roman" pitchFamily="18" charset="0"/>
                <a:cs typeface="Times New Roman" pitchFamily="18" charset="0"/>
              </a:rPr>
              <a:t>?</a:t>
            </a:r>
            <a:endParaRPr lang="id-ID" sz="5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0" y="1643050"/>
            <a:ext cx="8572560" cy="3429024"/>
          </a:xfrm>
        </p:spPr>
        <p:txBody>
          <a:bodyPr>
            <a:normAutofit fontScale="85000" lnSpcReduction="10000"/>
          </a:bodyPr>
          <a:lstStyle/>
          <a:p>
            <a:pPr>
              <a:lnSpc>
                <a:spcPct val="80000"/>
              </a:lnSpc>
            </a:pPr>
            <a:r>
              <a:rPr lang="en-US" sz="3200" dirty="0" err="1" smtClean="0"/>
              <a:t>Nilai</a:t>
            </a:r>
            <a:r>
              <a:rPr lang="en-US" sz="3200" dirty="0" smtClean="0"/>
              <a:t> </a:t>
            </a:r>
            <a:r>
              <a:rPr lang="en-US" sz="3200" dirty="0" err="1" smtClean="0"/>
              <a:t>dapat</a:t>
            </a:r>
            <a:r>
              <a:rPr lang="en-US" sz="3200" dirty="0" smtClean="0"/>
              <a:t> </a:t>
            </a:r>
            <a:r>
              <a:rPr lang="en-US" sz="3200" dirty="0" err="1" smtClean="0"/>
              <a:t>bersumber</a:t>
            </a:r>
            <a:r>
              <a:rPr lang="en-US" sz="3200" dirty="0" smtClean="0"/>
              <a:t> </a:t>
            </a:r>
            <a:r>
              <a:rPr lang="en-US" sz="3200" dirty="0" err="1" smtClean="0"/>
              <a:t>dari</a:t>
            </a:r>
            <a:r>
              <a:rPr lang="en-US" sz="3200" dirty="0" smtClean="0"/>
              <a:t> agama, </a:t>
            </a:r>
            <a:r>
              <a:rPr lang="en-US" sz="3200" dirty="0" err="1" smtClean="0"/>
              <a:t>nilai</a:t>
            </a:r>
            <a:r>
              <a:rPr lang="en-US" sz="3200" dirty="0" smtClean="0"/>
              <a:t> </a:t>
            </a:r>
            <a:r>
              <a:rPr lang="en-US" sz="3200" dirty="0" err="1" smtClean="0"/>
              <a:t>bersama</a:t>
            </a:r>
            <a:r>
              <a:rPr lang="en-US" sz="3200" dirty="0" smtClean="0"/>
              <a:t> (common values) </a:t>
            </a:r>
            <a:r>
              <a:rPr lang="en-US" sz="3200" dirty="0" err="1" smtClean="0"/>
              <a:t>dan</a:t>
            </a:r>
            <a:r>
              <a:rPr lang="en-US" sz="3200" dirty="0" smtClean="0"/>
              <a:t> </a:t>
            </a:r>
            <a:r>
              <a:rPr lang="en-US" sz="3200" dirty="0" err="1" smtClean="0"/>
              <a:t>dari</a:t>
            </a:r>
            <a:r>
              <a:rPr lang="en-US" sz="3200" dirty="0" smtClean="0"/>
              <a:t> </a:t>
            </a:r>
            <a:r>
              <a:rPr lang="en-US" sz="3200" dirty="0" err="1" smtClean="0"/>
              <a:t>khasanah</a:t>
            </a:r>
            <a:r>
              <a:rPr lang="en-US" sz="3200" dirty="0" smtClean="0"/>
              <a:t> </a:t>
            </a:r>
            <a:r>
              <a:rPr lang="en-US" sz="3200" dirty="0" err="1" smtClean="0"/>
              <a:t>lokal</a:t>
            </a:r>
            <a:r>
              <a:rPr lang="id-ID" sz="3200" dirty="0" smtClean="0"/>
              <a:t>.</a:t>
            </a:r>
            <a:endParaRPr lang="en-US" sz="3200" dirty="0" smtClean="0"/>
          </a:p>
          <a:p>
            <a:pPr>
              <a:lnSpc>
                <a:spcPct val="80000"/>
              </a:lnSpc>
            </a:pPr>
            <a:r>
              <a:rPr lang="en-US" sz="3200" dirty="0" err="1" smtClean="0"/>
              <a:t>Pada</a:t>
            </a:r>
            <a:r>
              <a:rPr lang="en-US" sz="3200" dirty="0" smtClean="0"/>
              <a:t> </a:t>
            </a:r>
            <a:r>
              <a:rPr lang="en-US" sz="3200" dirty="0" err="1" smtClean="0"/>
              <a:t>masa</a:t>
            </a:r>
            <a:r>
              <a:rPr lang="en-US" sz="3200" dirty="0" smtClean="0"/>
              <a:t> </a:t>
            </a:r>
            <a:r>
              <a:rPr lang="en-US" sz="3200" dirty="0" err="1" smtClean="0"/>
              <a:t>Orde</a:t>
            </a:r>
            <a:r>
              <a:rPr lang="en-US" sz="3200" dirty="0" smtClean="0"/>
              <a:t> </a:t>
            </a:r>
            <a:r>
              <a:rPr lang="en-US" sz="3200" dirty="0" err="1" smtClean="0"/>
              <a:t>Baru</a:t>
            </a:r>
            <a:r>
              <a:rPr lang="en-US" sz="3200" dirty="0" smtClean="0"/>
              <a:t>, </a:t>
            </a:r>
            <a:r>
              <a:rPr lang="en-US" sz="3200" dirty="0" err="1" smtClean="0"/>
              <a:t>sumber</a:t>
            </a:r>
            <a:r>
              <a:rPr lang="en-US" sz="3200" dirty="0" smtClean="0"/>
              <a:t> </a:t>
            </a:r>
            <a:r>
              <a:rPr lang="en-US" sz="3200" dirty="0" err="1" smtClean="0"/>
              <a:t>pendidikan</a:t>
            </a:r>
            <a:r>
              <a:rPr lang="en-US" sz="3200" dirty="0" smtClean="0"/>
              <a:t> </a:t>
            </a:r>
            <a:r>
              <a:rPr lang="en-US" sz="3200" dirty="0" err="1" smtClean="0"/>
              <a:t>nilai</a:t>
            </a:r>
            <a:r>
              <a:rPr lang="en-US" sz="3200" dirty="0" smtClean="0"/>
              <a:t> </a:t>
            </a:r>
            <a:r>
              <a:rPr lang="en-US" sz="3200" dirty="0" err="1" smtClean="0"/>
              <a:t>selalu</a:t>
            </a:r>
            <a:r>
              <a:rPr lang="en-US" sz="3200" dirty="0" smtClean="0"/>
              <a:t> </a:t>
            </a:r>
            <a:r>
              <a:rPr lang="en-US" sz="3200" dirty="0" err="1" smtClean="0"/>
              <a:t>dikaitkan</a:t>
            </a:r>
            <a:r>
              <a:rPr lang="en-US" sz="3200" dirty="0" smtClean="0"/>
              <a:t> </a:t>
            </a:r>
            <a:r>
              <a:rPr lang="en-US" sz="3200" dirty="0" err="1" smtClean="0"/>
              <a:t>dengan</a:t>
            </a:r>
            <a:r>
              <a:rPr lang="en-US" sz="3200" dirty="0" smtClean="0"/>
              <a:t> </a:t>
            </a:r>
            <a:r>
              <a:rPr lang="en-US" sz="3200" dirty="0" err="1" smtClean="0"/>
              <a:t>nilai-nilai</a:t>
            </a:r>
            <a:r>
              <a:rPr lang="en-US" sz="3200" dirty="0" smtClean="0"/>
              <a:t> </a:t>
            </a:r>
            <a:r>
              <a:rPr lang="en-US" sz="3200" dirty="0" err="1" smtClean="0"/>
              <a:t>dasar</a:t>
            </a:r>
            <a:r>
              <a:rPr lang="en-US" sz="3200" dirty="0" smtClean="0"/>
              <a:t> </a:t>
            </a:r>
            <a:r>
              <a:rPr lang="en-US" sz="3200" dirty="0" err="1" smtClean="0"/>
              <a:t>Pancasila</a:t>
            </a:r>
            <a:r>
              <a:rPr lang="en-US" sz="3200" dirty="0" smtClean="0"/>
              <a:t> (</a:t>
            </a:r>
            <a:r>
              <a:rPr lang="en-US" sz="3200" dirty="0" err="1" smtClean="0"/>
              <a:t>sebagai</a:t>
            </a:r>
            <a:r>
              <a:rPr lang="en-US" sz="3200" dirty="0" smtClean="0"/>
              <a:t> </a:t>
            </a:r>
            <a:r>
              <a:rPr lang="en-US" sz="3200" dirty="0" err="1" smtClean="0"/>
              <a:t>filosofi</a:t>
            </a:r>
            <a:r>
              <a:rPr lang="en-US" sz="3200" dirty="0" smtClean="0"/>
              <a:t> </a:t>
            </a:r>
            <a:r>
              <a:rPr lang="en-US" sz="3200" dirty="0" err="1" smtClean="0"/>
              <a:t>atau</a:t>
            </a:r>
            <a:r>
              <a:rPr lang="en-US" sz="3200" dirty="0" smtClean="0"/>
              <a:t> </a:t>
            </a:r>
            <a:r>
              <a:rPr lang="en-US" sz="3200" dirty="0" err="1" smtClean="0"/>
              <a:t>pandangan-dunia</a:t>
            </a:r>
            <a:r>
              <a:rPr lang="en-US" sz="3200" dirty="0" smtClean="0"/>
              <a:t> </a:t>
            </a:r>
            <a:r>
              <a:rPr lang="en-US" sz="3200" dirty="0" err="1" smtClean="0"/>
              <a:t>bangsa</a:t>
            </a:r>
            <a:r>
              <a:rPr lang="en-US" sz="3200" dirty="0" smtClean="0"/>
              <a:t> Indonesia) yang </a:t>
            </a:r>
            <a:r>
              <a:rPr lang="en-US" sz="3200" dirty="0" err="1" smtClean="0"/>
              <a:t>kemudian</a:t>
            </a:r>
            <a:r>
              <a:rPr lang="en-US" sz="3200" dirty="0" smtClean="0"/>
              <a:t> </a:t>
            </a:r>
            <a:r>
              <a:rPr lang="en-US" sz="3200" dirty="0" err="1" smtClean="0"/>
              <a:t>disajikan</a:t>
            </a:r>
            <a:r>
              <a:rPr lang="en-US" sz="3200" dirty="0" smtClean="0"/>
              <a:t> </a:t>
            </a:r>
            <a:r>
              <a:rPr lang="en-US" sz="3200" dirty="0" err="1" smtClean="0"/>
              <a:t>dalam</a:t>
            </a:r>
            <a:r>
              <a:rPr lang="en-US" sz="3200" dirty="0" smtClean="0"/>
              <a:t> </a:t>
            </a:r>
            <a:r>
              <a:rPr lang="en-US" sz="3200" dirty="0" err="1" smtClean="0"/>
              <a:t>mata</a:t>
            </a:r>
            <a:r>
              <a:rPr lang="en-US" sz="3200" dirty="0" smtClean="0"/>
              <a:t> </a:t>
            </a:r>
            <a:r>
              <a:rPr lang="en-US" sz="3200" dirty="0" err="1" smtClean="0"/>
              <a:t>pelajaran</a:t>
            </a:r>
            <a:r>
              <a:rPr lang="en-US" sz="3200" dirty="0" smtClean="0"/>
              <a:t> PMP-</a:t>
            </a:r>
            <a:r>
              <a:rPr lang="en-US" sz="3200" dirty="0" err="1" smtClean="0"/>
              <a:t>PPKn</a:t>
            </a:r>
            <a:r>
              <a:rPr lang="id-ID" sz="3200" dirty="0" smtClean="0"/>
              <a:t>.</a:t>
            </a:r>
            <a:endParaRPr lang="en-US" sz="3200" dirty="0" smtClean="0"/>
          </a:p>
          <a:p>
            <a:pPr>
              <a:lnSpc>
                <a:spcPct val="80000"/>
              </a:lnSpc>
            </a:pPr>
            <a:r>
              <a:rPr lang="en-US" sz="3200" dirty="0" smtClean="0"/>
              <a:t>Di </a:t>
            </a:r>
            <a:r>
              <a:rPr lang="en-US" sz="3200" dirty="0" err="1" smtClean="0"/>
              <a:t>negara</a:t>
            </a:r>
            <a:r>
              <a:rPr lang="en-US" sz="3200" dirty="0" smtClean="0"/>
              <a:t> </a:t>
            </a:r>
            <a:r>
              <a:rPr lang="en-US" sz="3200" dirty="0" err="1" smtClean="0"/>
              <a:t>sekuler</a:t>
            </a:r>
            <a:r>
              <a:rPr lang="en-US" sz="3200" dirty="0" smtClean="0"/>
              <a:t>, </a:t>
            </a:r>
            <a:r>
              <a:rPr lang="en-US" sz="3200" dirty="0" err="1" smtClean="0"/>
              <a:t>pendidikan</a:t>
            </a:r>
            <a:r>
              <a:rPr lang="en-US" sz="3200" dirty="0" smtClean="0"/>
              <a:t> </a:t>
            </a:r>
            <a:r>
              <a:rPr lang="en-US" sz="3200" dirty="0" err="1" smtClean="0"/>
              <a:t>nilai</a:t>
            </a:r>
            <a:r>
              <a:rPr lang="en-US" sz="3200" dirty="0" smtClean="0"/>
              <a:t> </a:t>
            </a:r>
            <a:r>
              <a:rPr lang="en-US" sz="3200" dirty="0" err="1" smtClean="0"/>
              <a:t>dilaksanakan</a:t>
            </a:r>
            <a:r>
              <a:rPr lang="en-US" sz="3200" dirty="0" smtClean="0"/>
              <a:t> </a:t>
            </a:r>
            <a:r>
              <a:rPr lang="en-US" sz="3200" dirty="0" err="1" smtClean="0"/>
              <a:t>melalui</a:t>
            </a:r>
            <a:r>
              <a:rPr lang="en-US" sz="3200" dirty="0" smtClean="0"/>
              <a:t> </a:t>
            </a:r>
            <a:r>
              <a:rPr lang="en-US" sz="3200" dirty="0" err="1" smtClean="0"/>
              <a:t>pelajaran</a:t>
            </a:r>
            <a:r>
              <a:rPr lang="en-US" sz="3200" dirty="0" smtClean="0"/>
              <a:t> </a:t>
            </a:r>
            <a:r>
              <a:rPr lang="en-US" sz="3200" dirty="0" err="1" smtClean="0"/>
              <a:t>pendidikan</a:t>
            </a:r>
            <a:r>
              <a:rPr lang="en-US" sz="3200" dirty="0" smtClean="0"/>
              <a:t> </a:t>
            </a:r>
            <a:r>
              <a:rPr lang="en-US" sz="3200" dirty="0" err="1" smtClean="0"/>
              <a:t>kewarganegaraan</a:t>
            </a:r>
            <a:r>
              <a:rPr lang="en-US" sz="3200" dirty="0" smtClean="0"/>
              <a:t>, </a:t>
            </a:r>
            <a:r>
              <a:rPr lang="en-US" sz="3200" dirty="0" err="1" smtClean="0"/>
              <a:t>sedang</a:t>
            </a:r>
            <a:r>
              <a:rPr lang="en-US" sz="3200" dirty="0" smtClean="0"/>
              <a:t> </a:t>
            </a:r>
            <a:r>
              <a:rPr lang="en-US" sz="3200" dirty="0" err="1" smtClean="0"/>
              <a:t>di</a:t>
            </a:r>
            <a:r>
              <a:rPr lang="en-US" sz="3200" dirty="0" smtClean="0"/>
              <a:t> </a:t>
            </a:r>
            <a:r>
              <a:rPr lang="en-US" sz="3200" dirty="0" err="1" smtClean="0"/>
              <a:t>negara</a:t>
            </a:r>
            <a:r>
              <a:rPr lang="en-US" sz="3200" dirty="0" smtClean="0"/>
              <a:t> agama </a:t>
            </a:r>
            <a:r>
              <a:rPr lang="en-US" sz="3200" dirty="0" err="1" smtClean="0"/>
              <a:t>pendidikan</a:t>
            </a:r>
            <a:r>
              <a:rPr lang="en-US" sz="3200" dirty="0" smtClean="0"/>
              <a:t> </a:t>
            </a:r>
            <a:r>
              <a:rPr lang="en-US" sz="3200" dirty="0" err="1" smtClean="0"/>
              <a:t>nilai</a:t>
            </a:r>
            <a:r>
              <a:rPr lang="en-US" sz="3200" dirty="0" smtClean="0"/>
              <a:t> </a:t>
            </a:r>
            <a:r>
              <a:rPr lang="en-US" sz="3200" dirty="0" err="1" smtClean="0"/>
              <a:t>dilaksanakan</a:t>
            </a:r>
            <a:r>
              <a:rPr lang="en-US" sz="3200" dirty="0" smtClean="0"/>
              <a:t> </a:t>
            </a:r>
            <a:r>
              <a:rPr lang="en-US" sz="3200" dirty="0" err="1" smtClean="0"/>
              <a:t>melalui</a:t>
            </a:r>
            <a:r>
              <a:rPr lang="en-US" sz="3200" dirty="0" smtClean="0"/>
              <a:t> </a:t>
            </a:r>
            <a:r>
              <a:rPr lang="en-US" sz="3200" dirty="0" err="1" smtClean="0"/>
              <a:t>pelajaran</a:t>
            </a:r>
            <a:r>
              <a:rPr lang="en-US" sz="3200" dirty="0" smtClean="0"/>
              <a:t> agama (</a:t>
            </a:r>
            <a:r>
              <a:rPr lang="en-US" sz="3200" dirty="0" err="1" smtClean="0"/>
              <a:t>Syarkawi</a:t>
            </a:r>
            <a:r>
              <a:rPr lang="en-US" sz="3200" dirty="0" smtClean="0"/>
              <a:t>, 2006)</a:t>
            </a:r>
            <a:r>
              <a:rPr lang="id-ID" sz="3200" dirty="0" smtClean="0"/>
              <a:t>.</a:t>
            </a:r>
            <a:endParaRPr lang="en-US" sz="3200" dirty="0" smtClean="0"/>
          </a:p>
          <a:p>
            <a:endParaRPr lang="id-ID" dirty="0"/>
          </a:p>
        </p:txBody>
      </p:sp>
      <p:sp>
        <p:nvSpPr>
          <p:cNvPr id="4" name="Oval 3"/>
          <p:cNvSpPr/>
          <p:nvPr/>
        </p:nvSpPr>
        <p:spPr>
          <a:xfrm>
            <a:off x="3857620" y="4786322"/>
            <a:ext cx="4786346" cy="207167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err="1" smtClean="0">
                <a:solidFill>
                  <a:schemeClr val="tx1"/>
                </a:solidFill>
              </a:rPr>
              <a:t>Bagaimana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pendidikan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nilai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di</a:t>
            </a:r>
            <a:r>
              <a:rPr lang="en-US" sz="2800" dirty="0" smtClean="0">
                <a:solidFill>
                  <a:schemeClr val="tx1"/>
                </a:solidFill>
              </a:rPr>
              <a:t> Indonesia </a:t>
            </a:r>
            <a:r>
              <a:rPr lang="en-US" sz="2800" dirty="0" err="1" smtClean="0">
                <a:solidFill>
                  <a:schemeClr val="tx1"/>
                </a:solidFill>
              </a:rPr>
              <a:t>pada</a:t>
            </a:r>
            <a:r>
              <a:rPr lang="en-US" sz="2800" dirty="0" smtClean="0">
                <a:solidFill>
                  <a:schemeClr val="tx1"/>
                </a:solidFill>
              </a:rPr>
              <a:t>  </a:t>
            </a:r>
            <a:r>
              <a:rPr lang="en-US" sz="2800" dirty="0" err="1" smtClean="0">
                <a:solidFill>
                  <a:schemeClr val="tx1"/>
                </a:solidFill>
              </a:rPr>
              <a:t>kondisi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sekarang</a:t>
            </a:r>
            <a:r>
              <a:rPr lang="en-US" sz="2800" dirty="0" smtClean="0">
                <a:solidFill>
                  <a:schemeClr val="tx1"/>
                </a:solidFill>
              </a:rPr>
              <a:t>?</a:t>
            </a:r>
          </a:p>
          <a:p>
            <a:pPr algn="ctr"/>
            <a:endParaRPr lang="id-ID" sz="28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>
          <a:xfrm>
            <a:off x="0" y="1571612"/>
            <a:ext cx="4357686" cy="5286388"/>
          </a:xfrm>
        </p:spPr>
        <p:txBody>
          <a:bodyPr>
            <a:normAutofit/>
          </a:bodyPr>
          <a:lstStyle/>
          <a:p>
            <a:pPr lvl="0"/>
            <a:r>
              <a:rPr lang="id-ID" b="1" dirty="0" smtClean="0">
                <a:solidFill>
                  <a:schemeClr val="tx1"/>
                </a:solidFill>
              </a:rPr>
              <a:t>2. </a:t>
            </a:r>
            <a:r>
              <a:rPr lang="en-US" b="1" dirty="0" smtClean="0">
                <a:solidFill>
                  <a:schemeClr val="tx1"/>
                </a:solidFill>
              </a:rPr>
              <a:t>E</a:t>
            </a:r>
            <a:r>
              <a:rPr lang="id-ID" b="1" dirty="0" smtClean="0">
                <a:solidFill>
                  <a:schemeClr val="tx1"/>
                </a:solidFill>
              </a:rPr>
              <a:t>s</a:t>
            </a:r>
            <a:r>
              <a:rPr lang="en-US" b="1" dirty="0" smtClean="0">
                <a:solidFill>
                  <a:schemeClr val="tx1"/>
                </a:solidFill>
              </a:rPr>
              <a:t>t</a:t>
            </a:r>
            <a:r>
              <a:rPr lang="id-ID" b="1" dirty="0" smtClean="0">
                <a:solidFill>
                  <a:schemeClr val="tx1"/>
                </a:solidFill>
              </a:rPr>
              <a:t>etik</a:t>
            </a:r>
            <a:r>
              <a:rPr lang="en-US" b="1" dirty="0" smtClean="0">
                <a:solidFill>
                  <a:schemeClr val="tx1"/>
                </a:solidFill>
              </a:rPr>
              <a:t>a</a:t>
            </a:r>
            <a:endParaRPr lang="id-ID" b="1" dirty="0" smtClean="0">
              <a:solidFill>
                <a:schemeClr val="tx1"/>
              </a:solidFill>
            </a:endParaRPr>
          </a:p>
          <a:p>
            <a:pPr lvl="0"/>
            <a:endParaRPr lang="id-ID" b="1" dirty="0" smtClean="0">
              <a:solidFill>
                <a:schemeClr val="tx1"/>
              </a:solidFill>
            </a:endParaRPr>
          </a:p>
          <a:p>
            <a:pPr lvl="0"/>
            <a:r>
              <a:rPr lang="en-US" dirty="0" err="1" smtClean="0"/>
              <a:t>Estetika</a:t>
            </a:r>
            <a:r>
              <a:rPr lang="en-US" dirty="0" smtClean="0"/>
              <a:t> </a:t>
            </a:r>
            <a:r>
              <a:rPr lang="en-US" dirty="0" err="1" smtClean="0"/>
              <a:t>mempersoalkan</a:t>
            </a:r>
            <a:r>
              <a:rPr lang="en-US" dirty="0" smtClean="0"/>
              <a:t> </a:t>
            </a:r>
            <a:r>
              <a:rPr lang="en-US" dirty="0" err="1" smtClean="0"/>
              <a:t>penilaian</a:t>
            </a:r>
            <a:r>
              <a:rPr lang="en-US" dirty="0" smtClean="0"/>
              <a:t> </a:t>
            </a:r>
            <a:r>
              <a:rPr lang="en-US" dirty="0" err="1" smtClean="0"/>
              <a:t>atas</a:t>
            </a:r>
            <a:r>
              <a:rPr lang="en-US" dirty="0" smtClean="0"/>
              <a:t> </a:t>
            </a:r>
            <a:r>
              <a:rPr lang="en-US" dirty="0" err="1" smtClean="0"/>
              <a:t>sesuatu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sudut</a:t>
            </a:r>
            <a:r>
              <a:rPr lang="en-US" dirty="0" smtClean="0"/>
              <a:t> </a:t>
            </a:r>
            <a:r>
              <a:rPr lang="en-US" dirty="0" err="1" smtClean="0"/>
              <a:t>indah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jelek</a:t>
            </a:r>
            <a:r>
              <a:rPr lang="en-US" dirty="0" smtClean="0"/>
              <a:t>.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umum</a:t>
            </a:r>
            <a:r>
              <a:rPr lang="en-US" dirty="0" smtClean="0"/>
              <a:t>, </a:t>
            </a:r>
            <a:r>
              <a:rPr lang="en-US" dirty="0" err="1" smtClean="0"/>
              <a:t>estetika</a:t>
            </a:r>
            <a:r>
              <a:rPr lang="en-US" dirty="0" smtClean="0"/>
              <a:t> </a:t>
            </a:r>
            <a:r>
              <a:rPr lang="en-US" dirty="0" err="1" smtClean="0"/>
              <a:t>disebut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kajian</a:t>
            </a:r>
            <a:r>
              <a:rPr lang="en-US" dirty="0" smtClean="0"/>
              <a:t> </a:t>
            </a:r>
            <a:r>
              <a:rPr lang="en-US" dirty="0" err="1" smtClean="0"/>
              <a:t>filsafati</a:t>
            </a:r>
            <a:r>
              <a:rPr lang="en-US" dirty="0" smtClean="0"/>
              <a:t>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hal</a:t>
            </a:r>
            <a:r>
              <a:rPr lang="en-US" dirty="0" smtClean="0"/>
              <a:t> </a:t>
            </a:r>
            <a:r>
              <a:rPr lang="en-US" dirty="0" err="1" smtClean="0"/>
              <a:t>apa</a:t>
            </a:r>
            <a:r>
              <a:rPr lang="en-US" dirty="0" smtClean="0"/>
              <a:t> yang </a:t>
            </a:r>
            <a:r>
              <a:rPr lang="en-US" dirty="0" err="1" smtClean="0"/>
              <a:t>membuat</a:t>
            </a:r>
            <a:r>
              <a:rPr lang="en-US" dirty="0" smtClean="0"/>
              <a:t> rasa </a:t>
            </a:r>
            <a:r>
              <a:rPr lang="en-US" dirty="0" err="1" smtClean="0"/>
              <a:t>senang</a:t>
            </a:r>
            <a:r>
              <a:rPr lang="en-US" dirty="0" smtClean="0"/>
              <a:t>.</a:t>
            </a:r>
            <a:endParaRPr lang="id-ID" dirty="0" smtClean="0"/>
          </a:p>
          <a:p>
            <a:endParaRPr lang="id-ID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0" y="0"/>
            <a:ext cx="3428992" cy="990600"/>
          </a:xfrm>
        </p:spPr>
        <p:txBody>
          <a:bodyPr/>
          <a:lstStyle/>
          <a:p>
            <a:r>
              <a:rPr lang="en-US" b="1" dirty="0" err="1" smtClean="0">
                <a:solidFill>
                  <a:schemeClr val="tx1"/>
                </a:solidFill>
              </a:rPr>
              <a:t>Teori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Nilai</a:t>
            </a:r>
            <a:endParaRPr lang="id-ID" dirty="0">
              <a:solidFill>
                <a:schemeClr val="tx1"/>
              </a:solidFill>
            </a:endParaRPr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2928926" y="571480"/>
            <a:ext cx="1000132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6" name="Straight Arrow Connector 5"/>
          <p:cNvCxnSpPr/>
          <p:nvPr/>
        </p:nvCxnSpPr>
        <p:spPr>
          <a:xfrm rot="5400000">
            <a:off x="321439" y="1107265"/>
            <a:ext cx="500066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1" name="Text Placeholder 1"/>
          <p:cNvSpPr txBox="1">
            <a:spLocks/>
          </p:cNvSpPr>
          <p:nvPr/>
        </p:nvSpPr>
        <p:spPr>
          <a:xfrm>
            <a:off x="4500562" y="285728"/>
            <a:ext cx="4643438" cy="6858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None/>
              <a:tabLst/>
              <a:defRPr/>
            </a:pPr>
            <a:r>
              <a:rPr kumimoji="0" lang="id-ID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1. </a:t>
            </a: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</a:t>
            </a:r>
            <a:r>
              <a:rPr lang="id-ID" sz="2800" b="1" dirty="0" smtClean="0"/>
              <a:t>tika</a:t>
            </a:r>
            <a:endParaRPr kumimoji="0" lang="id-ID" sz="28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>
              <a:spcBef>
                <a:spcPts val="700"/>
              </a:spcBef>
              <a:buClr>
                <a:schemeClr val="accent2"/>
              </a:buClr>
              <a:buSzPct val="60000"/>
            </a:pPr>
            <a:r>
              <a:rPr lang="en-US" sz="2800" dirty="0" err="1" smtClean="0">
                <a:solidFill>
                  <a:schemeClr val="tx1"/>
                </a:solidFill>
              </a:rPr>
              <a:t>Etika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merupakan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cabang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aksiologi</a:t>
            </a:r>
            <a:r>
              <a:rPr lang="en-US" sz="2800" dirty="0" smtClean="0">
                <a:solidFill>
                  <a:schemeClr val="tx1"/>
                </a:solidFill>
              </a:rPr>
              <a:t> yang </a:t>
            </a:r>
            <a:r>
              <a:rPr lang="en-US" sz="2800" dirty="0" err="1" smtClean="0">
                <a:solidFill>
                  <a:schemeClr val="tx1"/>
                </a:solidFill>
              </a:rPr>
              <a:t>membahas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predikat-predikat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nilai</a:t>
            </a:r>
            <a:r>
              <a:rPr lang="en-US" sz="2800" dirty="0" smtClean="0">
                <a:solidFill>
                  <a:schemeClr val="tx1"/>
                </a:solidFill>
              </a:rPr>
              <a:t> "</a:t>
            </a:r>
            <a:r>
              <a:rPr lang="en-US" sz="2800" dirty="0" err="1" smtClean="0">
                <a:solidFill>
                  <a:schemeClr val="tx1"/>
                </a:solidFill>
              </a:rPr>
              <a:t>betul</a:t>
            </a:r>
            <a:r>
              <a:rPr lang="en-US" sz="2800" dirty="0" smtClean="0">
                <a:solidFill>
                  <a:schemeClr val="tx1"/>
                </a:solidFill>
              </a:rPr>
              <a:t>” (</a:t>
            </a:r>
            <a:r>
              <a:rPr lang="en-US" sz="2800" i="1" dirty="0" smtClean="0">
                <a:solidFill>
                  <a:schemeClr val="tx1"/>
                </a:solidFill>
              </a:rPr>
              <a:t>right</a:t>
            </a:r>
            <a:r>
              <a:rPr lang="en-US" sz="2800" dirty="0" smtClean="0">
                <a:solidFill>
                  <a:schemeClr val="tx1"/>
                </a:solidFill>
              </a:rPr>
              <a:t>) </a:t>
            </a:r>
            <a:r>
              <a:rPr lang="en-US" sz="2800" dirty="0" err="1" smtClean="0">
                <a:solidFill>
                  <a:schemeClr val="tx1"/>
                </a:solidFill>
              </a:rPr>
              <a:t>dan</a:t>
            </a:r>
            <a:r>
              <a:rPr lang="en-US" sz="2800" dirty="0" smtClean="0">
                <a:solidFill>
                  <a:schemeClr val="tx1"/>
                </a:solidFill>
              </a:rPr>
              <a:t> "</a:t>
            </a:r>
            <a:r>
              <a:rPr lang="en-US" sz="2800" dirty="0" err="1" smtClean="0">
                <a:solidFill>
                  <a:schemeClr val="tx1"/>
                </a:solidFill>
              </a:rPr>
              <a:t>salah</a:t>
            </a:r>
            <a:r>
              <a:rPr lang="en-US" sz="2800" dirty="0" smtClean="0">
                <a:solidFill>
                  <a:schemeClr val="tx1"/>
                </a:solidFill>
              </a:rPr>
              <a:t>" (</a:t>
            </a:r>
            <a:r>
              <a:rPr lang="en-US" sz="2800" i="1" dirty="0" smtClean="0">
                <a:solidFill>
                  <a:schemeClr val="tx1"/>
                </a:solidFill>
              </a:rPr>
              <a:t>wrong</a:t>
            </a:r>
            <a:r>
              <a:rPr lang="en-US" sz="2800" dirty="0" smtClean="0">
                <a:solidFill>
                  <a:schemeClr val="tx1"/>
                </a:solidFill>
              </a:rPr>
              <a:t>) </a:t>
            </a:r>
            <a:r>
              <a:rPr lang="en-US" sz="2800" dirty="0" err="1" smtClean="0">
                <a:solidFill>
                  <a:schemeClr val="tx1"/>
                </a:solidFill>
              </a:rPr>
              <a:t>dalam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arti</a:t>
            </a:r>
            <a:r>
              <a:rPr lang="en-US" sz="2800" dirty="0" smtClean="0">
                <a:solidFill>
                  <a:schemeClr val="tx1"/>
                </a:solidFill>
              </a:rPr>
              <a:t> "</a:t>
            </a:r>
            <a:r>
              <a:rPr lang="en-US" sz="2800" dirty="0" err="1" smtClean="0">
                <a:solidFill>
                  <a:schemeClr val="tx1"/>
                </a:solidFill>
              </a:rPr>
              <a:t>susila</a:t>
            </a:r>
            <a:r>
              <a:rPr lang="en-US" sz="2800" dirty="0" smtClean="0">
                <a:solidFill>
                  <a:schemeClr val="tx1"/>
                </a:solidFill>
              </a:rPr>
              <a:t>" (moral) </a:t>
            </a:r>
            <a:r>
              <a:rPr lang="en-US" sz="2800" dirty="0" err="1" smtClean="0">
                <a:solidFill>
                  <a:schemeClr val="tx1"/>
                </a:solidFill>
              </a:rPr>
              <a:t>dan</a:t>
            </a:r>
            <a:r>
              <a:rPr lang="en-US" sz="2800" dirty="0" smtClean="0">
                <a:solidFill>
                  <a:schemeClr val="tx1"/>
                </a:solidFill>
              </a:rPr>
              <a:t> "</a:t>
            </a:r>
            <a:r>
              <a:rPr lang="en-US" sz="2800" dirty="0" err="1" smtClean="0">
                <a:solidFill>
                  <a:schemeClr val="tx1"/>
                </a:solidFill>
              </a:rPr>
              <a:t>tidak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susila</a:t>
            </a:r>
            <a:r>
              <a:rPr lang="en-US" sz="2800" dirty="0" smtClean="0">
                <a:solidFill>
                  <a:schemeClr val="tx1"/>
                </a:solidFill>
              </a:rPr>
              <a:t>" (immoral).</a:t>
            </a:r>
            <a:r>
              <a:rPr lang="id-ID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Etika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sebagai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ilmu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pengetahuan</a:t>
            </a:r>
            <a:r>
              <a:rPr lang="en-US" sz="2800" dirty="0" smtClean="0">
                <a:solidFill>
                  <a:schemeClr val="tx1"/>
                </a:solidFill>
              </a:rPr>
              <a:t> yang </a:t>
            </a:r>
            <a:r>
              <a:rPr lang="en-US" sz="2800" dirty="0" err="1" smtClean="0">
                <a:solidFill>
                  <a:schemeClr val="tx1"/>
                </a:solidFill>
              </a:rPr>
              <a:t>menetapkan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ukuran-ukuran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atau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kaidah-kaidah</a:t>
            </a:r>
            <a:r>
              <a:rPr lang="en-US" sz="2800" dirty="0" smtClean="0">
                <a:solidFill>
                  <a:schemeClr val="tx1"/>
                </a:solidFill>
              </a:rPr>
              <a:t> yang </a:t>
            </a:r>
            <a:r>
              <a:rPr lang="en-US" sz="2800" dirty="0" err="1" smtClean="0">
                <a:solidFill>
                  <a:schemeClr val="tx1"/>
                </a:solidFill>
              </a:rPr>
              <a:t>mendasari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pemberian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tanggapan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atau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penilaian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terhadap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perbuatan</a:t>
            </a:r>
            <a:endParaRPr lang="id-ID" sz="2800" dirty="0" smtClean="0">
              <a:solidFill>
                <a:schemeClr val="tx1"/>
              </a:solidFill>
            </a:endParaRPr>
          </a:p>
          <a:p>
            <a:pPr lvl="0">
              <a:spcBef>
                <a:spcPts val="700"/>
              </a:spcBef>
              <a:buClr>
                <a:schemeClr val="accent2"/>
              </a:buClr>
              <a:buSzPct val="60000"/>
            </a:pPr>
            <a:endParaRPr kumimoji="0" lang="id-ID" sz="28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153400" cy="869950"/>
          </a:xfrm>
        </p:spPr>
        <p:txBody>
          <a:bodyPr>
            <a:normAutofit/>
          </a:bodyPr>
          <a:lstStyle/>
          <a:p>
            <a:r>
              <a:rPr lang="en-US" b="1" dirty="0" err="1" smtClean="0">
                <a:latin typeface="Arial Narrow" pitchFamily="34" charset="0"/>
              </a:rPr>
              <a:t>Struktur</a:t>
            </a:r>
            <a:r>
              <a:rPr lang="id-ID" b="1" dirty="0" smtClean="0">
                <a:latin typeface="Arial Narrow" pitchFamily="34" charset="0"/>
              </a:rPr>
              <a:t> dan </a:t>
            </a:r>
            <a:r>
              <a:rPr lang="en-US" b="1" dirty="0" err="1" smtClean="0">
                <a:latin typeface="Arial Narrow" pitchFamily="34" charset="0"/>
              </a:rPr>
              <a:t>Klasifikasi</a:t>
            </a:r>
            <a:r>
              <a:rPr lang="id-ID" b="1" dirty="0" smtClean="0">
                <a:latin typeface="Arial Narrow" pitchFamily="34" charset="0"/>
              </a:rPr>
              <a:t> Nilai</a:t>
            </a:r>
            <a:endParaRPr lang="id-ID" dirty="0">
              <a:latin typeface="Arial Narrow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2"/>
          </p:nvPr>
        </p:nvSpPr>
        <p:spPr>
          <a:xfrm>
            <a:off x="285720" y="2500306"/>
            <a:ext cx="3886200" cy="3581400"/>
          </a:xfrm>
        </p:spPr>
        <p:txBody>
          <a:bodyPr>
            <a:normAutofit/>
          </a:bodyPr>
          <a:lstStyle/>
          <a:p>
            <a:r>
              <a:rPr lang="en-US" dirty="0" err="1" smtClean="0"/>
              <a:t>nilai</a:t>
            </a:r>
            <a:r>
              <a:rPr lang="en-US" dirty="0" smtClean="0"/>
              <a:t> </a:t>
            </a:r>
            <a:r>
              <a:rPr lang="en-US" dirty="0" err="1" smtClean="0"/>
              <a:t>ilahiah</a:t>
            </a:r>
            <a:r>
              <a:rPr lang="en-US" dirty="0" smtClean="0"/>
              <a:t> </a:t>
            </a:r>
          </a:p>
          <a:p>
            <a:r>
              <a:rPr lang="en-US" dirty="0" err="1" smtClean="0"/>
              <a:t>nilai</a:t>
            </a:r>
            <a:r>
              <a:rPr lang="en-US" dirty="0" smtClean="0"/>
              <a:t> </a:t>
            </a:r>
            <a:r>
              <a:rPr lang="en-US" dirty="0" err="1" smtClean="0"/>
              <a:t>etik</a:t>
            </a:r>
            <a:r>
              <a:rPr lang="en-US" dirty="0" smtClean="0"/>
              <a:t> </a:t>
            </a:r>
            <a:r>
              <a:rPr lang="en-US" dirty="0" err="1" smtClean="0"/>
              <a:t>insaniah</a:t>
            </a:r>
            <a:r>
              <a:rPr lang="en-US" dirty="0" smtClean="0"/>
              <a:t> </a:t>
            </a:r>
            <a:r>
              <a:rPr lang="en-US" dirty="0"/>
              <a:t>(</a:t>
            </a:r>
            <a:r>
              <a:rPr lang="en-US" dirty="0" err="1" smtClean="0"/>
              <a:t>rasional</a:t>
            </a:r>
            <a:r>
              <a:rPr lang="en-US" dirty="0" smtClean="0"/>
              <a:t>, </a:t>
            </a:r>
            <a:r>
              <a:rPr lang="en-US" dirty="0" err="1" smtClean="0"/>
              <a:t>sosial</a:t>
            </a:r>
            <a:r>
              <a:rPr lang="en-US" dirty="0" smtClean="0"/>
              <a:t>, individual, </a:t>
            </a:r>
            <a:r>
              <a:rPr lang="en-US" dirty="0" err="1" smtClean="0"/>
              <a:t>ekonomi</a:t>
            </a:r>
            <a:r>
              <a:rPr lang="en-US" dirty="0" smtClean="0"/>
              <a:t>, </a:t>
            </a:r>
            <a:r>
              <a:rPr lang="en-US" dirty="0" err="1" smtClean="0"/>
              <a:t>politik</a:t>
            </a:r>
            <a:r>
              <a:rPr lang="en-US" dirty="0" smtClean="0"/>
              <a:t>, </a:t>
            </a:r>
            <a:r>
              <a:rPr lang="en-US" dirty="0" err="1" smtClean="0"/>
              <a:t>biofisik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lain-lain)</a:t>
            </a:r>
            <a:endParaRPr lang="id-ID" dirty="0" smtClean="0"/>
          </a:p>
          <a:p>
            <a:endParaRPr lang="id-ID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919558"/>
          </a:xfrm>
        </p:spPr>
        <p:txBody>
          <a:bodyPr>
            <a:normAutofit/>
          </a:bodyPr>
          <a:lstStyle/>
          <a:p>
            <a:r>
              <a:rPr lang="en-US" dirty="0" err="1" smtClean="0"/>
              <a:t>nilai</a:t>
            </a:r>
            <a:r>
              <a:rPr lang="en-US" dirty="0" smtClean="0"/>
              <a:t> terminal </a:t>
            </a:r>
            <a:r>
              <a:rPr lang="en-US" dirty="0" err="1" smtClean="0"/>
              <a:t>dan</a:t>
            </a:r>
            <a:r>
              <a:rPr lang="en-US" dirty="0" smtClean="0"/>
              <a:t> instrumental</a:t>
            </a:r>
            <a:r>
              <a:rPr lang="id-ID" dirty="0" smtClean="0"/>
              <a:t>;</a:t>
            </a:r>
            <a:r>
              <a:rPr lang="en-US" dirty="0" smtClean="0"/>
              <a:t> </a:t>
            </a:r>
            <a:endParaRPr lang="id-ID" dirty="0" smtClean="0"/>
          </a:p>
          <a:p>
            <a:r>
              <a:rPr lang="en-US" dirty="0" err="1" smtClean="0"/>
              <a:t>nilai</a:t>
            </a:r>
            <a:r>
              <a:rPr lang="en-US" dirty="0" smtClean="0"/>
              <a:t> </a:t>
            </a:r>
            <a:r>
              <a:rPr lang="en-US" dirty="0" err="1" smtClean="0"/>
              <a:t>intrinsik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ekstrinsik</a:t>
            </a:r>
            <a:r>
              <a:rPr lang="en-US" dirty="0" smtClean="0"/>
              <a:t>; </a:t>
            </a:r>
            <a:endParaRPr lang="id-ID" dirty="0" smtClean="0"/>
          </a:p>
          <a:p>
            <a:r>
              <a:rPr lang="en-US" dirty="0" err="1" smtClean="0"/>
              <a:t>nilai</a:t>
            </a:r>
            <a:r>
              <a:rPr lang="en-US" dirty="0" smtClean="0"/>
              <a:t> personal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nilai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r>
              <a:rPr lang="en-US" dirty="0" smtClean="0"/>
              <a:t>; </a:t>
            </a:r>
            <a:endParaRPr lang="id-ID" dirty="0" smtClean="0"/>
          </a:p>
          <a:p>
            <a:r>
              <a:rPr lang="en-US" dirty="0" err="1" smtClean="0"/>
              <a:t>nilai</a:t>
            </a:r>
            <a:r>
              <a:rPr lang="en-US" dirty="0" smtClean="0"/>
              <a:t> </a:t>
            </a:r>
            <a:r>
              <a:rPr lang="en-US" dirty="0" err="1" smtClean="0"/>
              <a:t>subjektif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objektif</a:t>
            </a:r>
            <a:r>
              <a:rPr lang="id-ID" dirty="0" smtClean="0"/>
              <a:t>.</a:t>
            </a:r>
            <a:endParaRPr lang="id-ID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"/>
          </p:nvPr>
        </p:nvSpPr>
        <p:spPr>
          <a:xfrm>
            <a:off x="285720" y="1785926"/>
            <a:ext cx="3886200" cy="640080"/>
          </a:xfrm>
        </p:spPr>
        <p:txBody>
          <a:bodyPr>
            <a:normAutofit/>
          </a:bodyPr>
          <a:lstStyle/>
          <a:p>
            <a:pPr algn="ctr"/>
            <a:r>
              <a:rPr lang="en-US" sz="3600" dirty="0" err="1" smtClean="0">
                <a:solidFill>
                  <a:schemeClr val="tx1"/>
                </a:solidFill>
              </a:rPr>
              <a:t>Struktur</a:t>
            </a:r>
            <a:r>
              <a:rPr lang="id-ID" sz="3600" dirty="0" smtClean="0">
                <a:solidFill>
                  <a:schemeClr val="tx1"/>
                </a:solidFill>
              </a:rPr>
              <a:t> Nilai</a:t>
            </a:r>
            <a:endParaRPr lang="id-ID" sz="3600" dirty="0">
              <a:solidFill>
                <a:schemeClr val="tx1"/>
              </a:solidFill>
            </a:endParaRP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3"/>
          </p:nvPr>
        </p:nvSpPr>
        <p:spPr/>
        <p:txBody>
          <a:bodyPr>
            <a:normAutofit/>
          </a:bodyPr>
          <a:lstStyle/>
          <a:p>
            <a:pPr algn="ctr"/>
            <a:r>
              <a:rPr lang="id-ID" sz="3600" dirty="0" smtClean="0">
                <a:solidFill>
                  <a:schemeClr val="tx1"/>
                </a:solidFill>
              </a:rPr>
              <a:t>Klasifikasi Nilai</a:t>
            </a:r>
            <a:endParaRPr lang="id-ID" sz="36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153400" cy="869950"/>
          </a:xfrm>
        </p:spPr>
        <p:txBody>
          <a:bodyPr/>
          <a:lstStyle/>
          <a:p>
            <a:r>
              <a:rPr lang="id-ID" dirty="0" smtClean="0">
                <a:solidFill>
                  <a:schemeClr val="tx1"/>
                </a:solidFill>
              </a:rPr>
              <a:t>Hierarki Nilai</a:t>
            </a:r>
            <a:endParaRPr lang="id-ID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2"/>
          </p:nvPr>
        </p:nvSpPr>
        <p:spPr>
          <a:xfrm>
            <a:off x="0" y="1857364"/>
            <a:ext cx="3886200" cy="5000636"/>
          </a:xfrm>
        </p:spPr>
        <p:txBody>
          <a:bodyPr>
            <a:normAutofit lnSpcReduction="10000"/>
          </a:bodyPr>
          <a:lstStyle/>
          <a:p>
            <a:r>
              <a:rPr lang="id-ID" dirty="0" smtClean="0"/>
              <a:t>Nilai material, segala sesuatu yg berguna bagi unsur jasmani.</a:t>
            </a:r>
          </a:p>
          <a:p>
            <a:r>
              <a:rPr lang="id-ID" dirty="0" smtClean="0"/>
              <a:t>Nilai vital, segala sesuatu yang berguna bagi manusia untuk berkegiatan.</a:t>
            </a:r>
          </a:p>
          <a:p>
            <a:r>
              <a:rPr lang="id-ID" dirty="0" smtClean="0"/>
              <a:t>Nilai kerohanian, segala sesuatu yang berguna bagi rohani manusia.</a:t>
            </a:r>
            <a:endParaRPr lang="id-ID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4"/>
          </p:nvPr>
        </p:nvSpPr>
        <p:spPr>
          <a:xfrm>
            <a:off x="5286380" y="1714488"/>
            <a:ext cx="3857620" cy="5143512"/>
          </a:xfrm>
        </p:spPr>
        <p:txBody>
          <a:bodyPr/>
          <a:lstStyle/>
          <a:p>
            <a:r>
              <a:rPr lang="id-ID" dirty="0" smtClean="0"/>
              <a:t>Nilai dasar, </a:t>
            </a:r>
          </a:p>
          <a:p>
            <a:pPr>
              <a:buNone/>
            </a:pPr>
            <a:r>
              <a:rPr lang="id-ID" dirty="0" smtClean="0"/>
              <a:t>	esensi.</a:t>
            </a:r>
          </a:p>
          <a:p>
            <a:r>
              <a:rPr lang="id-ID" dirty="0" smtClean="0"/>
              <a:t>Nilai instrumental,  pedoman.</a:t>
            </a:r>
          </a:p>
          <a:p>
            <a:r>
              <a:rPr lang="id-ID" dirty="0" smtClean="0"/>
              <a:t>Nilai praksis, implementasi dari nilai dasar dan nilai instrumental.</a:t>
            </a:r>
            <a:endParaRPr lang="id-ID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"/>
          </p:nvPr>
        </p:nvSpPr>
        <p:spPr>
          <a:xfrm>
            <a:off x="0" y="928670"/>
            <a:ext cx="3886200" cy="640080"/>
          </a:xfrm>
        </p:spPr>
        <p:txBody>
          <a:bodyPr>
            <a:normAutofit/>
          </a:bodyPr>
          <a:lstStyle/>
          <a:p>
            <a:r>
              <a:rPr lang="id-ID" sz="3600" dirty="0" smtClean="0"/>
              <a:t>Notonagoro, 1984</a:t>
            </a:r>
            <a:endParaRPr lang="id-ID" sz="3600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3"/>
          </p:nvPr>
        </p:nvSpPr>
        <p:spPr>
          <a:xfrm>
            <a:off x="5257800" y="928670"/>
            <a:ext cx="3886200" cy="640080"/>
          </a:xfrm>
        </p:spPr>
        <p:txBody>
          <a:bodyPr>
            <a:normAutofit/>
          </a:bodyPr>
          <a:lstStyle/>
          <a:p>
            <a:r>
              <a:rPr lang="id-ID" sz="3600" dirty="0" smtClean="0"/>
              <a:t>Kaelan, 2002</a:t>
            </a:r>
            <a:endParaRPr lang="id-ID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473</TotalTime>
  <Words>785</Words>
  <Application>Microsoft Office PowerPoint</Application>
  <PresentationFormat>On-screen Show (4:3)</PresentationFormat>
  <Paragraphs>76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Median</vt:lpstr>
      <vt:lpstr>KONSEP NILAI</vt:lpstr>
      <vt:lpstr>What Is Value?</vt:lpstr>
      <vt:lpstr>Nilai dan Pendidikan</vt:lpstr>
      <vt:lpstr>PowerPoint Presentation</vt:lpstr>
      <vt:lpstr>Tujuan Pendidikan Nilai</vt:lpstr>
      <vt:lpstr>Sumber Nilai?</vt:lpstr>
      <vt:lpstr>Teori Nilai</vt:lpstr>
      <vt:lpstr>Struktur dan Klasifikasi Nilai</vt:lpstr>
      <vt:lpstr>Hierarki Nilai</vt:lpstr>
      <vt:lpstr>Lanjutan</vt:lpstr>
      <vt:lpstr>Kategori Nilai</vt:lpstr>
      <vt:lpstr> Mengapa nilai kebaikan harus dibina dan dibimbing? </vt:lpstr>
      <vt:lpstr>TERIMAKASIH..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KONSEP NILAI</dc:title>
  <dc:creator>ASUS</dc:creator>
  <cp:lastModifiedBy>ASUS</cp:lastModifiedBy>
  <cp:revision>16</cp:revision>
  <dcterms:created xsi:type="dcterms:W3CDTF">2019-02-18T03:10:34Z</dcterms:created>
  <dcterms:modified xsi:type="dcterms:W3CDTF">2020-02-24T02:41:57Z</dcterms:modified>
</cp:coreProperties>
</file>