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  <Override PartName="/ppt/media/image2.jpeg" ContentType="image/jpeg"/>
  <Override PartName="/ppt/media/image3.jpeg" ContentType="image/jpeg"/>
  <Override PartName="/ppt/media/image4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2400" u="none" kumimoji="0" normalizeH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 b="def" i="def"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hor and Date"/>
          <p:cNvSpPr txBox="1"/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12" name="Presentation Title"/>
          <p:cNvSpPr txBox="1"/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13" name="Body Level One…"/>
          <p:cNvSpPr txBox="1"/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tatem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Body Level One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Statement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 Fa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Body Level One…"/>
          <p:cNvSpPr txBox="1"/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Fact information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Fact information</a:t>
            </a:r>
          </a:p>
        </p:txBody>
      </p:sp>
      <p:sp>
        <p:nvSpPr>
          <p:cNvPr id="108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ttribution"/>
          <p:cNvSpPr txBox="1"/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Attribution</a:t>
            </a:r>
          </a:p>
        </p:txBody>
      </p:sp>
      <p:sp>
        <p:nvSpPr>
          <p:cNvPr id="116" name="Body Level One…"/>
          <p:cNvSpPr txBox="1"/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pc="-17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“Notable Quote”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Image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5" name="Image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6" name="Image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27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Image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13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666699290_02_crop_3159x1892.jpg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22" name="Presentation Title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Presentation Title</a:t>
            </a:r>
          </a:p>
        </p:txBody>
      </p:sp>
      <p:sp>
        <p:nvSpPr>
          <p:cNvPr id="23" name="Author and Date"/>
          <p:cNvSpPr txBox="1"/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3600"/>
            </a:lvl1pPr>
          </a:lstStyle>
          <a:p>
            <a:pPr/>
            <a:r>
              <a:t>Author and Date</a:t>
            </a:r>
          </a:p>
        </p:txBody>
      </p:sp>
      <p:sp>
        <p:nvSpPr>
          <p:cNvPr id="24" name="Body Level One…"/>
          <p:cNvSpPr txBox="1"/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Presentation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Photo 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910457886_1434x1669.jpg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33" name="Slide Title"/>
          <p:cNvSpPr txBox="1"/>
          <p:nvPr>
            <p:ph type="title" hasCustomPrompt="1"/>
          </p:nvPr>
        </p:nvSpPr>
        <p:spPr>
          <a:xfrm>
            <a:off x="1206500" y="1270000"/>
            <a:ext cx="9779000" cy="5882273"/>
          </a:xfrm>
          <a:prstGeom prst="rect">
            <a:avLst/>
          </a:prstGeom>
        </p:spPr>
        <p:txBody>
          <a:bodyPr anchor="b"/>
          <a:lstStyle/>
          <a:p>
            <a:pPr/>
            <a:r>
              <a:t>Slide Title</a:t>
            </a:r>
          </a:p>
        </p:txBody>
      </p:sp>
      <p:sp>
        <p:nvSpPr>
          <p:cNvPr id="34" name="Body Level One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Slide Subtitle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lide Title"/>
          <p:cNvSpPr txBox="1"/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43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44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5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61" name="Body Level One…"/>
          <p:cNvSpPr txBox="1"/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2" name="660384004_1290x1720.jpg"/>
          <p:cNvSpPr/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pPr/>
          </a:p>
        </p:txBody>
      </p:sp>
      <p:sp>
        <p:nvSpPr>
          <p:cNvPr id="63" name="Slide Title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64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ection Title"/>
          <p:cNvSpPr txBox="1"/>
          <p:nvPr>
            <p:ph type="title" hasCustomPrompt="1"/>
          </p:nvPr>
        </p:nvSpPr>
        <p:spPr>
          <a:xfrm>
            <a:off x="1206496" y="4533900"/>
            <a:ext cx="21971004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Section Title</a:t>
            </a:r>
          </a:p>
        </p:txBody>
      </p:sp>
      <p:sp>
        <p:nvSpPr>
          <p:cNvPr id="72" name="Slide Number"/>
          <p:cNvSpPr txBox="1"/>
          <p:nvPr>
            <p:ph type="sldNum" sz="quarter" idx="2"/>
          </p:nvPr>
        </p:nvSpPr>
        <p:spPr>
          <a:xfrm>
            <a:off x="12001499" y="13085233"/>
            <a:ext cx="368505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pPr/>
            <a:r>
              <a:t>Slide Title</a:t>
            </a:r>
          </a:p>
        </p:txBody>
      </p:sp>
      <p:sp>
        <p:nvSpPr>
          <p:cNvPr id="80" name="Slide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Slide Subtitle</a:t>
            </a:r>
          </a:p>
        </p:txBody>
      </p:sp>
      <p:sp>
        <p:nvSpPr>
          <p:cNvPr id="8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 Title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Agenda Title</a:t>
            </a:r>
          </a:p>
        </p:txBody>
      </p:sp>
      <p:sp>
        <p:nvSpPr>
          <p:cNvPr id="89" name="Agenda Subtitle"/>
          <p:cNvSpPr txBox="1"/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Agenda Subtitle</a:t>
            </a:r>
          </a:p>
        </p:txBody>
      </p:sp>
      <p:sp>
        <p:nvSpPr>
          <p:cNvPr id="90" name="Body Level One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55" sz="5500"/>
            </a:lvl5pPr>
          </a:lstStyle>
          <a:p>
            <a:pPr/>
            <a:r>
              <a:t>Agenda Topics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1" name="Slide Number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Title"/>
          <p:cNvSpPr txBox="1"/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Title</a:t>
            </a:r>
          </a:p>
        </p:txBody>
      </p:sp>
      <p:sp>
        <p:nvSpPr>
          <p:cNvPr id="3" name="Body Level One…"/>
          <p:cNvSpPr txBox="1"/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Slide bullet text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" name="Slide Number"/>
          <p:cNvSpPr txBox="1"/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e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jpeg"/></Relationships>
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4.jpe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e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PENYELESAIAN SENGKETA INTERNASIONAL (OI)…"/>
          <p:cNvSpPr txBox="1"/>
          <p:nvPr>
            <p:ph type="title"/>
          </p:nvPr>
        </p:nvSpPr>
        <p:spPr>
          <a:prstGeom prst="rect">
            <a:avLst/>
          </a:prstGeom>
          <a:blipFill>
            <a:blip r:embed="rId2"/>
          </a:blipFill>
        </p:spPr>
        <p:txBody>
          <a:bodyPr/>
          <a:lstStyle/>
          <a:p>
            <a:pPr defTabSz="1560536">
              <a:defRPr spc="-148" sz="7424">
                <a:latin typeface="Futura"/>
                <a:ea typeface="Futura"/>
                <a:cs typeface="Futura"/>
                <a:sym typeface="Futura"/>
              </a:defRPr>
            </a:pPr>
            <a:r>
              <a:t>PENYELESAIAN SENGKETA INTERNASIONAL (OI)</a:t>
            </a:r>
          </a:p>
          <a:p>
            <a:pPr defTabSz="1560536">
              <a:defRPr spc="-148" sz="7424">
                <a:latin typeface="Futura"/>
                <a:ea typeface="Futura"/>
                <a:cs typeface="Futura"/>
                <a:sym typeface="Futura"/>
              </a:defRPr>
            </a:pPr>
          </a:p>
          <a:p>
            <a:pPr defTabSz="1560536">
              <a:defRPr spc="-148" sz="7424">
                <a:latin typeface="Futura"/>
                <a:ea typeface="Futura"/>
                <a:cs typeface="Futura"/>
                <a:sym typeface="Futura"/>
              </a:defRPr>
            </a:pPr>
            <a:r>
              <a:t>PBB RESMI BERDIRI PADA TANGGAL 24 OKTOBER 1945 YANG DIBENTUK DENGAN PIAGAM PBB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32" presetID="4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ox(out)" transition="in">
                                      <p:cBhvr>
                                        <p:cTn id="7" dur="1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1" grpId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92929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DEWAN KEMANAN DAPAT MEMBENTUK…"/>
          <p:cNvSpPr txBox="1"/>
          <p:nvPr>
            <p:ph type="title"/>
          </p:nvPr>
        </p:nvSpPr>
        <p:spPr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1121635">
              <a:defRPr spc="-106" sz="5336">
                <a:latin typeface="Futura"/>
                <a:ea typeface="Futura"/>
                <a:cs typeface="Futura"/>
                <a:sym typeface="Futura"/>
              </a:defRPr>
            </a:pPr>
            <a:r>
              <a:t>DEWAN KEMANAN DAPAT MEMBENTUK</a:t>
            </a:r>
          </a:p>
          <a:p>
            <a:pPr defTabSz="1121635">
              <a:defRPr spc="-106" sz="5336">
                <a:latin typeface="Futura"/>
                <a:ea typeface="Futura"/>
                <a:cs typeface="Futura"/>
                <a:sym typeface="Futura"/>
              </a:defRPr>
            </a:pPr>
            <a:r>
              <a:t>1. KOMITE JASA BAIK</a:t>
            </a:r>
          </a:p>
          <a:p>
            <a:pPr defTabSz="1121635">
              <a:defRPr spc="-106" sz="5336">
                <a:latin typeface="Futura"/>
                <a:ea typeface="Futura"/>
                <a:cs typeface="Futura"/>
                <a:sym typeface="Futura"/>
              </a:defRPr>
            </a:pPr>
            <a:r>
              <a:t>2. KOMITE PENYELIDIKAN</a:t>
            </a:r>
          </a:p>
          <a:p>
            <a:pPr defTabSz="1121635">
              <a:defRPr spc="-106" sz="5336">
                <a:latin typeface="Futura"/>
                <a:ea typeface="Futura"/>
                <a:cs typeface="Futura"/>
                <a:sym typeface="Futura"/>
              </a:defRPr>
            </a:pPr>
            <a:r>
              <a:t>3. MISI PENCARIAN FAKTA</a:t>
            </a:r>
          </a:p>
          <a:p>
            <a:pPr defTabSz="1121635">
              <a:defRPr spc="-106" sz="5336">
                <a:latin typeface="Futura"/>
                <a:ea typeface="Futura"/>
                <a:cs typeface="Futura"/>
                <a:sym typeface="Futura"/>
              </a:defRPr>
            </a:pPr>
            <a:r>
              <a:t>4. MISI PENINJAU</a:t>
            </a:r>
          </a:p>
          <a:p>
            <a:pPr defTabSz="1121635">
              <a:defRPr spc="-106" sz="5336">
                <a:latin typeface="Futura"/>
                <a:ea typeface="Futura"/>
                <a:cs typeface="Futura"/>
                <a:sym typeface="Futura"/>
              </a:defRPr>
            </a:pPr>
            <a:r>
              <a:t>5. PASUKAN PERDAMAIAN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9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92929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PERSIDANGAN DEWAN KEAMANAN HANYA DIIKUTI OLEH ANGGOTA SEDANG ANGGOTA PBB LAIN DAPAT MENGAJUKAN PERMINTAAN UNTUK IKUT SERTA APABILA NEGARA TERSEBUT MERUPAKAN BAGIAN DARI PERMASALAHAN YANG SEDANG DISELESAIKAN"/>
          <p:cNvSpPr txBox="1"/>
          <p:nvPr>
            <p:ph type="title"/>
          </p:nvPr>
        </p:nvSpPr>
        <p:spPr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defTabSz="1341086">
              <a:defRPr spc="-127" sz="6380"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/>
            <a:r>
              <a:t>PERSIDANGAN DEWAN KEAMANAN HANYA DIIKUTI OLEH ANGGOTA SEDANG ANGGOTA PBB LAIN DAPAT MENGAJUKAN PERMINTAAN UNTUK IKUT SERTA APABILA NEGARA TERSEBUT MERUPAKAN BAGIAN DARI PERMASALAHAN YANG SEDANG DISELESAIKAN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0" presetID="1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1" grpId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92929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KEPUTUSAN DEWAN KEMANAN DILAKUKAN APABILA DISETUJUI OLEH 9 DARI 15 NEGARA ANGGOTA DIMANA 5 NEGARA TETAP SETUJU TERHADAP KEPUTUSAN TERSEBUT"/>
          <p:cNvSpPr txBox="1"/>
          <p:nvPr>
            <p:ph type="title"/>
          </p:nvPr>
        </p:nvSpPr>
        <p:spPr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>
            <a:lvl1pPr defTabSz="1658070">
              <a:defRPr spc="-157" sz="7887"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/>
            <a:r>
              <a:t>KEPUTUSAN DEWAN KEMANAN DILAKUKAN APABILA DISETUJUI OLEH 9 DARI 15 NEGARA ANGGOTA DIMANA 5 NEGARA TETAP SETUJU TERHADAP KEPUTUSAN TERSEBUT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9" presetID="15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3" grpId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92929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ANKSI YANG DIBERIKAN OLEH DEWAN KEAMANAN…"/>
          <p:cNvSpPr txBox="1"/>
          <p:nvPr>
            <p:ph type="title"/>
          </p:nvPr>
        </p:nvSpPr>
        <p:spPr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1243552">
              <a:defRPr spc="-118" sz="5916">
                <a:latin typeface="Futura"/>
                <a:ea typeface="Futura"/>
                <a:cs typeface="Futura"/>
                <a:sym typeface="Futura"/>
              </a:defRPr>
            </a:pPr>
            <a:r>
              <a:t>SANKSI YANG DIBERIKAN OLEH DEWAN KEAMANAN</a:t>
            </a:r>
          </a:p>
          <a:p>
            <a:pPr defTabSz="1243552">
              <a:defRPr spc="-118" sz="5916">
                <a:latin typeface="Futura"/>
                <a:ea typeface="Futura"/>
                <a:cs typeface="Futura"/>
                <a:sym typeface="Futura"/>
              </a:defRPr>
            </a:pPr>
            <a:r>
              <a:t>1. SANKSI EKONOMI</a:t>
            </a:r>
          </a:p>
          <a:p>
            <a:pPr defTabSz="1243552">
              <a:defRPr spc="-118" sz="5916">
                <a:latin typeface="Futura"/>
                <a:ea typeface="Futura"/>
                <a:cs typeface="Futura"/>
                <a:sym typeface="Futura"/>
              </a:defRPr>
            </a:pPr>
            <a:r>
              <a:t>2. SANKSI MILITER</a:t>
            </a:r>
          </a:p>
          <a:p>
            <a:pPr defTabSz="1243552">
              <a:defRPr spc="-118" sz="5916">
                <a:latin typeface="Futura"/>
                <a:ea typeface="Futura"/>
                <a:cs typeface="Futura"/>
                <a:sym typeface="Futura"/>
              </a:defRPr>
            </a:pPr>
            <a:r>
              <a:t>HARUS MENGADAKAN PERSETUJUAN KHUSUS DENGAN NEGARA ANGGOTA DAN DIRATIFIKASI UNTUK DIJALANKAN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6" presetID="2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5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92929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SEKRETARIS JENDERAL…"/>
          <p:cNvSpPr txBox="1"/>
          <p:nvPr>
            <p:ph type="title"/>
          </p:nvPr>
        </p:nvSpPr>
        <p:spPr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1341086">
              <a:defRPr spc="-127" sz="6380">
                <a:latin typeface="Futura"/>
                <a:ea typeface="Futura"/>
                <a:cs typeface="Futura"/>
                <a:sym typeface="Futura"/>
              </a:defRPr>
            </a:pPr>
            <a:r>
              <a:t>SEKRETARIS JENDERAL</a:t>
            </a:r>
          </a:p>
          <a:p>
            <a:pPr defTabSz="1341086">
              <a:defRPr spc="-127" sz="6380">
                <a:latin typeface="Futura"/>
                <a:ea typeface="Futura"/>
                <a:cs typeface="Futura"/>
                <a:sym typeface="Futura"/>
              </a:defRPr>
            </a:pPr>
            <a:r>
              <a:t>1. MEDIATOR</a:t>
            </a:r>
          </a:p>
          <a:p>
            <a:pPr defTabSz="1341086">
              <a:defRPr spc="-127" sz="6380">
                <a:latin typeface="Futura"/>
                <a:ea typeface="Futura"/>
                <a:cs typeface="Futura"/>
                <a:sym typeface="Futura"/>
              </a:defRPr>
            </a:pPr>
            <a:r>
              <a:t>2. PENASEHAT INFORMAL</a:t>
            </a:r>
          </a:p>
          <a:p>
            <a:pPr defTabSz="1341086">
              <a:defRPr spc="-127" sz="6380">
                <a:latin typeface="Futura"/>
                <a:ea typeface="Futura"/>
                <a:cs typeface="Futura"/>
                <a:sym typeface="Futura"/>
              </a:defRPr>
            </a:pPr>
            <a:r>
              <a:t>3. JASA BAIK</a:t>
            </a:r>
          </a:p>
          <a:p>
            <a:pPr defTabSz="1341086">
              <a:defRPr spc="-127" sz="6380">
                <a:latin typeface="Futura"/>
                <a:ea typeface="Futura"/>
                <a:cs typeface="Futura"/>
                <a:sym typeface="Futura"/>
              </a:defRPr>
            </a:pPr>
            <a:r>
              <a:t>4. HARMONISASI TINDAKAN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15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7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92929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BAB IV PIAGAM PBB…"/>
          <p:cNvSpPr txBox="1"/>
          <p:nvPr>
            <p:ph type="title"/>
          </p:nvPr>
        </p:nvSpPr>
        <p:spPr>
          <a:prstGeom prst="rect">
            <a:avLst/>
          </a:prstGeom>
          <a:blipFill>
            <a:blip r:embed="rId2"/>
          </a:blipFill>
        </p:spPr>
        <p:txBody>
          <a:bodyPr/>
          <a:lstStyle/>
          <a:p>
            <a:pPr defTabSz="1121635">
              <a:defRPr spc="-106" sz="5336">
                <a:latin typeface="Futura"/>
                <a:ea typeface="Futura"/>
                <a:cs typeface="Futura"/>
                <a:sym typeface="Futura"/>
              </a:defRPr>
            </a:pPr>
            <a:r>
              <a:t>BAB IV PIAGAM PBB</a:t>
            </a:r>
          </a:p>
          <a:p>
            <a:pPr defTabSz="1121635">
              <a:defRPr spc="-106" sz="5336">
                <a:latin typeface="Futura"/>
                <a:ea typeface="Futura"/>
                <a:cs typeface="Futura"/>
                <a:sym typeface="Futura"/>
              </a:defRPr>
            </a:pPr>
            <a:r>
              <a:t>1. PREVENTIVE DIPLOMACY</a:t>
            </a:r>
          </a:p>
          <a:p>
            <a:pPr defTabSz="1121635">
              <a:defRPr spc="-106" sz="5336">
                <a:latin typeface="Futura"/>
                <a:ea typeface="Futura"/>
                <a:cs typeface="Futura"/>
                <a:sym typeface="Futura"/>
              </a:defRPr>
            </a:pPr>
            <a:r>
              <a:t>2. PEACE MAKING</a:t>
            </a:r>
          </a:p>
          <a:p>
            <a:pPr defTabSz="1121635">
              <a:defRPr spc="-106" sz="5336">
                <a:latin typeface="Futura"/>
                <a:ea typeface="Futura"/>
                <a:cs typeface="Futura"/>
                <a:sym typeface="Futura"/>
              </a:defRPr>
            </a:pPr>
            <a:r>
              <a:t>3. PEACE KEEPING</a:t>
            </a:r>
          </a:p>
          <a:p>
            <a:pPr defTabSz="1121635">
              <a:defRPr spc="-106" sz="5336">
                <a:latin typeface="Futura"/>
                <a:ea typeface="Futura"/>
                <a:cs typeface="Futura"/>
                <a:sym typeface="Futura"/>
              </a:defRPr>
            </a:pPr>
            <a:r>
              <a:t>4. PEACE BUILDING</a:t>
            </a:r>
          </a:p>
          <a:p>
            <a:pPr defTabSz="1121635">
              <a:defRPr spc="-106" sz="5336">
                <a:latin typeface="Futura"/>
                <a:ea typeface="Futura"/>
                <a:cs typeface="Futura"/>
                <a:sym typeface="Futura"/>
              </a:defRPr>
            </a:pPr>
            <a:r>
              <a:t>5. PEACE ENFORCEMENT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5" presetID="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vertical)" transition="in">
                                      <p:cBhvr>
                                        <p:cTn id="7" dur="10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79" grpId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TERIMAKASIH"/>
          <p:cNvSpPr txBox="1"/>
          <p:nvPr>
            <p:ph type="body" sz="half" idx="1"/>
          </p:nvPr>
        </p:nvSpPr>
        <p:spPr>
          <a:prstGeom prst="rect">
            <a:avLst/>
          </a:prstGeom>
          <a:blipFill>
            <a:blip r:embed="rId2"/>
          </a:blipFill>
        </p:spPr>
        <p:txBody>
          <a:bodyPr/>
          <a:lstStyle/>
          <a:p>
            <a:pPr/>
            <a:r>
              <a:t>TERIMAKASIH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92929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PBB MEMILIKI 6 ORGAN UTAMA…"/>
          <p:cNvSpPr txBox="1"/>
          <p:nvPr>
            <p:ph type="title"/>
          </p:nvPr>
        </p:nvSpPr>
        <p:spPr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975335">
              <a:defRPr spc="-92" sz="4640">
                <a:latin typeface="Futura"/>
                <a:ea typeface="Futura"/>
                <a:cs typeface="Futura"/>
                <a:sym typeface="Futura"/>
              </a:defRPr>
            </a:pPr>
            <a:r>
              <a:t>PBB MEMILIKI 6 ORGAN UTAMA</a:t>
            </a:r>
          </a:p>
          <a:p>
            <a:pPr defTabSz="975335">
              <a:defRPr spc="-92" sz="4640">
                <a:latin typeface="Futura"/>
                <a:ea typeface="Futura"/>
                <a:cs typeface="Futura"/>
                <a:sym typeface="Futura"/>
              </a:defRPr>
            </a:pPr>
            <a:r>
              <a:t>1. MAJELIS UMUM</a:t>
            </a:r>
          </a:p>
          <a:p>
            <a:pPr defTabSz="975335">
              <a:defRPr spc="-92" sz="4640">
                <a:latin typeface="Futura"/>
                <a:ea typeface="Futura"/>
                <a:cs typeface="Futura"/>
                <a:sym typeface="Futura"/>
              </a:defRPr>
            </a:pPr>
            <a:r>
              <a:t>2. DEWAN KEAMANAN</a:t>
            </a:r>
          </a:p>
          <a:p>
            <a:pPr defTabSz="975335">
              <a:defRPr spc="-92" sz="4640">
                <a:latin typeface="Futura"/>
                <a:ea typeface="Futura"/>
                <a:cs typeface="Futura"/>
                <a:sym typeface="Futura"/>
              </a:defRPr>
            </a:pPr>
            <a:r>
              <a:t>3. DEWAN EKONOMI DAN SOSIAL</a:t>
            </a:r>
          </a:p>
          <a:p>
            <a:pPr defTabSz="975335">
              <a:defRPr spc="-92" sz="4640">
                <a:latin typeface="Futura"/>
                <a:ea typeface="Futura"/>
                <a:cs typeface="Futura"/>
                <a:sym typeface="Futura"/>
              </a:defRPr>
            </a:pPr>
            <a:r>
              <a:t>4. DEWAN PERWALIAN</a:t>
            </a:r>
          </a:p>
          <a:p>
            <a:pPr defTabSz="975335">
              <a:defRPr spc="-92" sz="4640">
                <a:latin typeface="Futura"/>
                <a:ea typeface="Futura"/>
                <a:cs typeface="Futura"/>
                <a:sym typeface="Futura"/>
              </a:defRPr>
            </a:pPr>
            <a:r>
              <a:t>5. SEKRETARIS JENDERAL</a:t>
            </a:r>
          </a:p>
          <a:p>
            <a:pPr defTabSz="975335">
              <a:defRPr spc="-92" sz="4640">
                <a:latin typeface="Futura"/>
                <a:ea typeface="Futura"/>
                <a:cs typeface="Futura"/>
                <a:sym typeface="Futura"/>
              </a:defRPr>
            </a:pPr>
            <a:r>
              <a:t>6. MAHKAMAH INTERNASIONAL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3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92929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TUJUAN DIDIRIKAN PBB TERMUAT DALAM PASAL 1 PIAGAM PBB YAITU…"/>
          <p:cNvSpPr txBox="1"/>
          <p:nvPr>
            <p:ph type="title"/>
          </p:nvPr>
        </p:nvSpPr>
        <p:spPr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1658070">
              <a:defRPr spc="-157" sz="7887">
                <a:latin typeface="Futura"/>
                <a:ea typeface="Futura"/>
                <a:cs typeface="Futura"/>
                <a:sym typeface="Futura"/>
              </a:defRPr>
            </a:pPr>
            <a:r>
              <a:t>TUJUAN DIDIRIKAN PBB TERMUAT DALAM PASAL 1 PIAGAM PBB YAITU </a:t>
            </a:r>
          </a:p>
          <a:p>
            <a:pPr defTabSz="1658070">
              <a:defRPr spc="-157" sz="7887">
                <a:latin typeface="Futura"/>
                <a:ea typeface="Futura"/>
                <a:cs typeface="Futura"/>
                <a:sym typeface="Futura"/>
              </a:defRPr>
            </a:pPr>
            <a:r>
              <a:t>“UNTUK MEMELIHARA PERDAMAIAN DAN KEAMANAN INTERNASIONAL”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fast" advClick="1" p14:dur="750">
        <p:cover dir="d"/>
      </p:transition>
    </mc:Choice>
    <mc:Fallback>
      <p:transition spd="fast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5" grpId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92929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MASYARAKAT INTERNASIONAL WAJIB MENYELESAIKAN SENGKETA DENGAN JALAN DAMAI…"/>
          <p:cNvSpPr txBox="1"/>
          <p:nvPr>
            <p:ph type="title"/>
          </p:nvPr>
        </p:nvSpPr>
        <p:spPr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1341086">
              <a:defRPr spc="-127" sz="6380">
                <a:latin typeface="Futura"/>
                <a:ea typeface="Futura"/>
                <a:cs typeface="Futura"/>
                <a:sym typeface="Futura"/>
              </a:defRPr>
            </a:pPr>
            <a:r>
              <a:t>MASYARAKAT INTERNASIONAL WAJIB MENYELESAIKAN SENGKETA DENGAN JALAN DAMAI</a:t>
            </a:r>
          </a:p>
          <a:p>
            <a:pPr defTabSz="1341086">
              <a:defRPr spc="-127" sz="6380">
                <a:latin typeface="Futura"/>
                <a:ea typeface="Futura"/>
                <a:cs typeface="Futura"/>
                <a:sym typeface="Futura"/>
              </a:defRPr>
            </a:pPr>
            <a:r>
              <a:t>HAL INI TERTUANG DALAM PRINSIP PENYELESAIAN SENGKETA SECARA DAMAI DIDALAM PASAL 2 PIAGAM PBB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wipe(left)" transition="in">
                                      <p:cBhvr>
                                        <p:cTn id="7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7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92929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ORGAN-ORGAN UTAMA PBB YANG MEMILIKI KEWENANGAN MENYELESAIKAN SENGKETA INTERNASIONAL…"/>
          <p:cNvSpPr txBox="1"/>
          <p:nvPr>
            <p:ph type="title"/>
          </p:nvPr>
        </p:nvSpPr>
        <p:spPr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1243552">
              <a:defRPr spc="-118" sz="5916">
                <a:latin typeface="Futura"/>
                <a:ea typeface="Futura"/>
                <a:cs typeface="Futura"/>
                <a:sym typeface="Futura"/>
              </a:defRPr>
            </a:pPr>
            <a:r>
              <a:t>ORGAN-ORGAN UTAMA PBB YANG MEMILIKI KEWENANGAN MENYELESAIKAN SENGKETA INTERNASIONAL</a:t>
            </a:r>
          </a:p>
          <a:p>
            <a:pPr defTabSz="1243552">
              <a:defRPr spc="-118" sz="5916">
                <a:latin typeface="Futura"/>
                <a:ea typeface="Futura"/>
                <a:cs typeface="Futura"/>
                <a:sym typeface="Futura"/>
              </a:defRPr>
            </a:pPr>
            <a:r>
              <a:t>1. MAJELIS UMUM</a:t>
            </a:r>
          </a:p>
          <a:p>
            <a:pPr defTabSz="1243552">
              <a:defRPr spc="-118" sz="5916">
                <a:latin typeface="Futura"/>
                <a:ea typeface="Futura"/>
                <a:cs typeface="Futura"/>
                <a:sym typeface="Futura"/>
              </a:defRPr>
            </a:pPr>
            <a:r>
              <a:t>2. DEWAN KEMANAN</a:t>
            </a:r>
          </a:p>
          <a:p>
            <a:pPr defTabSz="1243552">
              <a:defRPr spc="-118" sz="5916">
                <a:latin typeface="Futura"/>
                <a:ea typeface="Futura"/>
                <a:cs typeface="Futura"/>
                <a:sym typeface="Futura"/>
              </a:defRPr>
            </a:pPr>
            <a:r>
              <a:t>3. SEKRETARIS JENDERAL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1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59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92929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MAJELIS UMUM…"/>
          <p:cNvSpPr txBox="1"/>
          <p:nvPr>
            <p:ph type="title"/>
          </p:nvPr>
        </p:nvSpPr>
        <p:spPr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1316703">
              <a:defRPr spc="-125" sz="6264">
                <a:latin typeface="Futura"/>
                <a:ea typeface="Futura"/>
                <a:cs typeface="Futura"/>
                <a:sym typeface="Futura"/>
              </a:defRPr>
            </a:pPr>
            <a:r>
              <a:t>MAJELIS UMUM</a:t>
            </a:r>
          </a:p>
          <a:p>
            <a:pPr defTabSz="1316703">
              <a:defRPr spc="-125" sz="6264">
                <a:latin typeface="Futura"/>
                <a:ea typeface="Futura"/>
                <a:cs typeface="Futura"/>
                <a:sym typeface="Futura"/>
              </a:defRPr>
            </a:pPr>
            <a:r>
              <a:t>BERDASARKAN PASAL 11 PIAGAM PBB MAJELIS UMUM DAPAT MENERIMA PERMASALAHAN YANG MENYANGKUT HAL PERDAMAIAN DAN KEAMANAN DUNIA BAIK DARI NEGARA ANGGOTA MAUPUN NON ANGGOTA 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1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92929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FUNGSI MAJELIS UMUM DIBATASI…"/>
          <p:cNvSpPr txBox="1"/>
          <p:nvPr>
            <p:ph type="title"/>
          </p:nvPr>
        </p:nvSpPr>
        <p:spPr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975335">
              <a:defRPr spc="-92" sz="4640">
                <a:latin typeface="Futura"/>
                <a:ea typeface="Futura"/>
                <a:cs typeface="Futura"/>
                <a:sym typeface="Futura"/>
              </a:defRPr>
            </a:pPr>
            <a:r>
              <a:t>FUNGSI MAJELIS UMUM DIBATASI</a:t>
            </a:r>
          </a:p>
          <a:p>
            <a:pPr defTabSz="975335">
              <a:defRPr spc="-92" sz="4640">
                <a:latin typeface="Futura"/>
                <a:ea typeface="Futura"/>
                <a:cs typeface="Futura"/>
                <a:sym typeface="Futura"/>
              </a:defRPr>
            </a:pPr>
            <a:r>
              <a:t>1. MAJELIS UMUM TIDAK DAPAT MENCAMPURI MASALAH INTERNAL SUATU NEGARA KECUALI TINDAKAN SANKSI EKONOMI DAN MILITER DARI DEWAN KEMANANAN YANG TIDAK DIPATUHI</a:t>
            </a:r>
          </a:p>
          <a:p>
            <a:pPr defTabSz="975335">
              <a:defRPr spc="-92" sz="4640">
                <a:latin typeface="Futura"/>
                <a:ea typeface="Futura"/>
                <a:cs typeface="Futura"/>
                <a:sym typeface="Futura"/>
              </a:defRPr>
            </a:pPr>
            <a:r>
              <a:t>2. SAAT DEWAN KEMANAN MENJALANKAN TUGASNYA MAKA MAJELIS UMUN TIDAK DAPAT MEMBERIKAN REKOMENDASI BERKENAAN SITUASI TERSEBUT KECUALI DEWAN KEAMANAN MEMINTA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1" presetID="2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4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40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92929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DEWAN KEAMANAN…"/>
          <p:cNvSpPr txBox="1"/>
          <p:nvPr>
            <p:ph type="title"/>
          </p:nvPr>
        </p:nvSpPr>
        <p:spPr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1341086">
              <a:defRPr spc="-127" sz="6380">
                <a:latin typeface="Futura"/>
                <a:ea typeface="Futura"/>
                <a:cs typeface="Futura"/>
                <a:sym typeface="Futura"/>
              </a:defRPr>
            </a:pPr>
            <a:r>
              <a:t>DEWAN KEAMANAN</a:t>
            </a:r>
          </a:p>
          <a:p>
            <a:pPr defTabSz="1341086">
              <a:defRPr spc="-127" sz="6380">
                <a:latin typeface="Futura"/>
                <a:ea typeface="Futura"/>
                <a:cs typeface="Futura"/>
                <a:sym typeface="Futura"/>
              </a:defRPr>
            </a:pPr>
            <a:r>
              <a:t>TANGGUNG JAWAB UTAMA TERHADAP PEMELIHARAN PERDAMAIAN KEAMANAN DILAKUKAN OLEH DEWAN KEAMANAN SEHINGGA MEMILIKI WEWENANG UNTUK MENGAMBIL KEPUTUSAN MENGIKAT SECARA HUKUM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8" presetID="2" grpId="1" fill="hold">
                                  <p:stCondLst>
                                    <p:cond delay="0"/>
                                  </p:stCondLst>
                                  <p:iterate type="lt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5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bg>
      <p:bgPr>
        <a:solidFill>
          <a:srgbClr val="92929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HAL YANG DAPAT DILAKUKAN OLEH DEWAN KEMANAN…"/>
          <p:cNvSpPr txBox="1"/>
          <p:nvPr>
            <p:ph type="title"/>
          </p:nvPr>
        </p:nvSpPr>
        <p:spPr>
          <a:prstGeom prst="rect">
            <a:avLst/>
          </a:pr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pPr defTabSz="1194786">
              <a:defRPr spc="-113" sz="5684">
                <a:latin typeface="Futura"/>
                <a:ea typeface="Futura"/>
                <a:cs typeface="Futura"/>
                <a:sym typeface="Futura"/>
              </a:defRPr>
            </a:pPr>
            <a:r>
              <a:t>HAL YANG DAPAT DILAKUKAN OLEH DEWAN KEMANAN</a:t>
            </a:r>
          </a:p>
          <a:p>
            <a:pPr defTabSz="1194786">
              <a:defRPr spc="-113" sz="5684">
                <a:latin typeface="Futura"/>
                <a:ea typeface="Futura"/>
                <a:cs typeface="Futura"/>
                <a:sym typeface="Futura"/>
              </a:defRPr>
            </a:pPr>
            <a:r>
              <a:t>1. MENYELIDIKI PERMASALAHAN</a:t>
            </a:r>
          </a:p>
          <a:p>
            <a:pPr defTabSz="1194786">
              <a:defRPr spc="-113" sz="5684">
                <a:latin typeface="Futura"/>
                <a:ea typeface="Futura"/>
                <a:cs typeface="Futura"/>
                <a:sym typeface="Futura"/>
              </a:defRPr>
            </a:pPr>
            <a:r>
              <a:t>2. MEMINTA MASING-MASING NEGARA MENYELESAIKAN SECARA DAMAI</a:t>
            </a:r>
          </a:p>
          <a:p>
            <a:pPr defTabSz="1194786">
              <a:defRPr spc="-113" sz="5684">
                <a:latin typeface="Futura"/>
                <a:ea typeface="Futura"/>
                <a:cs typeface="Futura"/>
                <a:sym typeface="Futura"/>
              </a:defRPr>
            </a:pPr>
            <a:r>
              <a:t>3. MEREKOMENDASIKAN PROSEDUR PENYELESAIAN SENGKETA</a:t>
            </a:r>
          </a:p>
        </p:txBody>
      </p:sp>
    </p:spTree>
  </p:cSld>
  <p:clrMapOvr>
    <a:masterClrMapping/>
  </p:clrMapOvr>
  <p:transition xmlns:p14="http://schemas.microsoft.com/office/powerpoint/2010/main" spd="med" advClick="1"/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Subtype="5" presetID="3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blinds(vertical)" transition="in">
                                      <p:cBhvr>
                                        <p:cTn id="7" dur="10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whole" bldLvl="1" animBg="1" rev="0" advAuto="0" spid="167" grpId="1"/>
    </p:bldLst>
  </p:timing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5E5E5E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