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9" r:id="rId4"/>
    <p:sldId id="260" r:id="rId5"/>
    <p:sldId id="261" r:id="rId6"/>
    <p:sldId id="270"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660"/>
  </p:normalViewPr>
  <p:slideViewPr>
    <p:cSldViewPr>
      <p:cViewPr varScale="1">
        <p:scale>
          <a:sx n="69" d="100"/>
          <a:sy n="69" d="100"/>
        </p:scale>
        <p:origin x="141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33AAF137-7B77-4780-BCE3-D41ED8F5992D}"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6B513-9965-446A-B1B8-A1EEA2224F9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AAF137-7B77-4780-BCE3-D41ED8F5992D}"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6B513-9965-446A-B1B8-A1EEA2224F9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AAF137-7B77-4780-BCE3-D41ED8F5992D}"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6B513-9965-446A-B1B8-A1EEA2224F9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AAF137-7B77-4780-BCE3-D41ED8F5992D}"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6B513-9965-446A-B1B8-A1EEA2224F9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33AAF137-7B77-4780-BCE3-D41ED8F5992D}" type="datetimeFigureOut">
              <a:rPr lang="en-US" smtClean="0"/>
              <a:pPr/>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A6B513-9965-446A-B1B8-A1EEA2224F9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AAF137-7B77-4780-BCE3-D41ED8F5992D}" type="datetimeFigureOut">
              <a:rPr lang="en-US" smtClean="0"/>
              <a:pPr/>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A6B513-9965-446A-B1B8-A1EEA2224F9A}"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AAF137-7B77-4780-BCE3-D41ED8F5992D}" type="datetimeFigureOut">
              <a:rPr lang="en-US" smtClean="0"/>
              <a:pPr/>
              <a:t>10/4/2020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A6B513-9965-446A-B1B8-A1EEA2224F9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AAF137-7B77-4780-BCE3-D41ED8F5992D}" type="datetimeFigureOut">
              <a:rPr lang="en-US" smtClean="0"/>
              <a:pPr/>
              <a:t>10/4/2020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A6B513-9965-446A-B1B8-A1EEA2224F9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AAF137-7B77-4780-BCE3-D41ED8F5992D}" type="datetimeFigureOut">
              <a:rPr lang="en-US" smtClean="0"/>
              <a:pPr/>
              <a:t>10/4/2020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A6B513-9965-446A-B1B8-A1EEA2224F9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33AAF137-7B77-4780-BCE3-D41ED8F5992D}" type="datetimeFigureOut">
              <a:rPr lang="en-US" smtClean="0"/>
              <a:pPr/>
              <a:t>10/4/2020</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1A6B513-9965-446A-B1B8-A1EEA2224F9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AAF137-7B77-4780-BCE3-D41ED8F5992D}" type="datetimeFigureOut">
              <a:rPr lang="en-US" smtClean="0"/>
              <a:pPr/>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A6B513-9965-446A-B1B8-A1EEA2224F9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3AAF137-7B77-4780-BCE3-D41ED8F5992D}" type="datetimeFigureOut">
              <a:rPr lang="en-US" smtClean="0"/>
              <a:pPr/>
              <a:t>10/4/2020</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1A6B513-9965-446A-B1B8-A1EEA2224F9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2362200"/>
          </a:xfrm>
        </p:spPr>
        <p:txBody>
          <a:bodyPr>
            <a:normAutofit/>
          </a:bodyPr>
          <a:lstStyle/>
          <a:p>
            <a:pPr algn="ctr"/>
            <a:r>
              <a:rPr lang="id-ID" sz="2400" dirty="0">
                <a:effectLst/>
                <a:latin typeface="Times New Roman" pitchFamily="18" charset="0"/>
                <a:cs typeface="Times New Roman" pitchFamily="18" charset="0"/>
              </a:rPr>
              <a:t>KEBIJAKAN AKUNTANSI, PERUBAHAN ESTIMASI AKUNTANSI DAN KESALAHAN, </a:t>
            </a:r>
            <a:r>
              <a:rPr lang="id-ID" sz="2400">
                <a:effectLst/>
                <a:latin typeface="Times New Roman" pitchFamily="18" charset="0"/>
                <a:cs typeface="Times New Roman" pitchFamily="18" charset="0"/>
              </a:rPr>
              <a:t>LAPORAN ARUS </a:t>
            </a:r>
            <a:r>
              <a:rPr lang="id-ID" sz="2400" dirty="0">
                <a:effectLst/>
                <a:latin typeface="Times New Roman" pitchFamily="18" charset="0"/>
                <a:cs typeface="Times New Roman" pitchFamily="18" charset="0"/>
              </a:rPr>
              <a:t>KAS, ISU LAIN SEPUTAR AKUNTANSI KEUANGAN</a:t>
            </a:r>
            <a:r>
              <a:rPr lang="en-US" dirty="0">
                <a:effectLst/>
              </a:rPr>
              <a:t/>
            </a:r>
            <a:br>
              <a:rPr lang="en-US" dirty="0">
                <a:effectLst/>
              </a:rPr>
            </a:br>
            <a:endParaRPr lang="en-US"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011389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b="1" dirty="0">
                <a:latin typeface="Times New Roman" pitchFamily="18" charset="0"/>
                <a:cs typeface="Times New Roman" pitchFamily="18" charset="0"/>
              </a:rPr>
              <a:t>Metode Pelaporan Arus kas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822960" y="1100628"/>
            <a:ext cx="7520940" cy="5223972"/>
          </a:xfrm>
        </p:spPr>
        <p:txBody>
          <a:bodyPr>
            <a:normAutofit/>
          </a:bodyPr>
          <a:lstStyle/>
          <a:p>
            <a:r>
              <a:rPr lang="id-ID" sz="2400" dirty="0">
                <a:latin typeface="Times New Roman" pitchFamily="18" charset="0"/>
                <a:cs typeface="Times New Roman" pitchFamily="18" charset="0"/>
              </a:rPr>
              <a:t>Metode Langsung</a:t>
            </a: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a:t>
            </a:r>
            <a:r>
              <a:rPr lang="id-ID" sz="2400" dirty="0">
                <a:latin typeface="Times New Roman" pitchFamily="18" charset="0"/>
                <a:cs typeface="Times New Roman" pitchFamily="18" charset="0"/>
              </a:rPr>
              <a:t>Metode langsung pada hakikatnya adalah menguji kembali setiap item laporan laba rugi dengan tujuan untuk melaporkan seberapa besar kas yang diterima atau dibayarkan terkait dengan setiap komponen laga rugi tersebut. </a:t>
            </a:r>
            <a:endParaRPr lang="en-US" sz="2400" dirty="0">
              <a:latin typeface="Times New Roman" pitchFamily="18" charset="0"/>
              <a:cs typeface="Times New Roman" pitchFamily="18" charset="0"/>
            </a:endParaRPr>
          </a:p>
          <a:p>
            <a:r>
              <a:rPr lang="id-ID" sz="2400" dirty="0">
                <a:latin typeface="Times New Roman" pitchFamily="18" charset="0"/>
                <a:cs typeface="Times New Roman" pitchFamily="18" charset="0"/>
              </a:rPr>
              <a:t>Metode Tidak Langsung</a:t>
            </a:r>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	</a:t>
            </a:r>
            <a:r>
              <a:rPr lang="id-ID" sz="2400" dirty="0">
                <a:latin typeface="Times New Roman" pitchFamily="18" charset="0"/>
                <a:cs typeface="Times New Roman" pitchFamily="18" charset="0"/>
              </a:rPr>
              <a:t>Dengan metode ini laba atau rugi bersih disesuaikan dengan mengoreksi pengaruh dari transaksi bukan kas, akrual dari penerimaan atau pembayaran kas untuk operasi masa lalu dan masa depan dan unsur penghasilan atau beban yang berkaitan dengan arus kas investasi dan pendanaan. </a:t>
            </a: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a:p>
        </p:txBody>
      </p:sp>
    </p:spTree>
    <p:extLst>
      <p:ext uri="{BB962C8B-B14F-4D97-AF65-F5344CB8AC3E}">
        <p14:creationId xmlns:p14="http://schemas.microsoft.com/office/powerpoint/2010/main" val="299049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082040"/>
          </a:xfrm>
        </p:spPr>
        <p:txBody>
          <a:bodyPr/>
          <a:lstStyle/>
          <a:p>
            <a:pPr algn="ctr"/>
            <a:r>
              <a:rPr lang="id-ID" sz="3200" b="1" dirty="0">
                <a:latin typeface="Times New Roman" pitchFamily="18" charset="0"/>
                <a:cs typeface="Times New Roman" pitchFamily="18" charset="0"/>
              </a:rPr>
              <a:t>SEPUTAR AKUNTANSI KEUANGAN-ETAP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822960" y="2133600"/>
            <a:ext cx="7520940" cy="2546877"/>
          </a:xfrm>
        </p:spPr>
        <p:txBody>
          <a:bodyPr>
            <a:normAutofit/>
          </a:bodyPr>
          <a:lstStyle/>
          <a:p>
            <a:r>
              <a:rPr lang="en-US" sz="2800" dirty="0"/>
              <a:t>	</a:t>
            </a:r>
            <a:r>
              <a:rPr lang="en-US" sz="2800" dirty="0">
                <a:latin typeface="Times New Roman" pitchFamily="18" charset="0"/>
                <a:cs typeface="Times New Roman" pitchFamily="18" charset="0"/>
              </a:rPr>
              <a:t>P</a:t>
            </a:r>
            <a:r>
              <a:rPr lang="id-ID" sz="2800" dirty="0">
                <a:latin typeface="Times New Roman" pitchFamily="18" charset="0"/>
                <a:cs typeface="Times New Roman" pitchFamily="18" charset="0"/>
              </a:rPr>
              <a:t>rinsip SAK ETAP yaitu menyediakan informasi posisi keuangan, kinerja keuangan dan laporan arus kas suatu entitas yang bermanfaat bagi sejumlah besar pengguna dalam pengambilan keputusan ekonomi.</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003876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lnSpcReduction="10000"/>
          </a:bodyPr>
          <a:lstStyle/>
          <a:p>
            <a:pPr lvl="0"/>
            <a:r>
              <a:rPr lang="en-US" dirty="0">
                <a:latin typeface="Times New Roman" pitchFamily="18" charset="0"/>
                <a:cs typeface="Times New Roman" pitchFamily="18" charset="0"/>
              </a:rPr>
              <a:t>1. </a:t>
            </a:r>
            <a:r>
              <a:rPr lang="id-ID" dirty="0">
                <a:latin typeface="Times New Roman" pitchFamily="18" charset="0"/>
                <a:cs typeface="Times New Roman" pitchFamily="18" charset="0"/>
              </a:rPr>
              <a:t>Dapat dipahami</a:t>
            </a:r>
            <a:endParaRPr lang="en-US" dirty="0">
              <a:latin typeface="Times New Roman" pitchFamily="18" charset="0"/>
              <a:cs typeface="Times New Roman" pitchFamily="18" charset="0"/>
            </a:endParaRPr>
          </a:p>
          <a:p>
            <a:pPr lvl="0"/>
            <a:r>
              <a:rPr lang="en-US" dirty="0">
                <a:latin typeface="Times New Roman" pitchFamily="18" charset="0"/>
                <a:cs typeface="Times New Roman" pitchFamily="18" charset="0"/>
              </a:rPr>
              <a:t>2. </a:t>
            </a:r>
            <a:r>
              <a:rPr lang="id-ID" dirty="0">
                <a:latin typeface="Times New Roman" pitchFamily="18" charset="0"/>
                <a:cs typeface="Times New Roman" pitchFamily="18" charset="0"/>
              </a:rPr>
              <a:t>Relevan </a:t>
            </a:r>
            <a:endParaRPr lang="en-US" dirty="0">
              <a:latin typeface="Times New Roman" pitchFamily="18" charset="0"/>
              <a:cs typeface="Times New Roman" pitchFamily="18" charset="0"/>
            </a:endParaRPr>
          </a:p>
          <a:p>
            <a:pPr lvl="0"/>
            <a:r>
              <a:rPr lang="en-US" dirty="0">
                <a:latin typeface="Times New Roman" pitchFamily="18" charset="0"/>
                <a:cs typeface="Times New Roman" pitchFamily="18" charset="0"/>
              </a:rPr>
              <a:t>3. </a:t>
            </a:r>
            <a:r>
              <a:rPr lang="id-ID" dirty="0">
                <a:latin typeface="Times New Roman" pitchFamily="18" charset="0"/>
                <a:cs typeface="Times New Roman" pitchFamily="18" charset="0"/>
              </a:rPr>
              <a:t>Materialitas</a:t>
            </a:r>
            <a:endParaRPr lang="en-US" dirty="0">
              <a:latin typeface="Times New Roman" pitchFamily="18" charset="0"/>
              <a:cs typeface="Times New Roman" pitchFamily="18" charset="0"/>
            </a:endParaRPr>
          </a:p>
          <a:p>
            <a:pPr lvl="0"/>
            <a:r>
              <a:rPr lang="en-US" dirty="0">
                <a:latin typeface="Times New Roman" pitchFamily="18" charset="0"/>
                <a:cs typeface="Times New Roman" pitchFamily="18" charset="0"/>
              </a:rPr>
              <a:t>4. </a:t>
            </a:r>
            <a:r>
              <a:rPr lang="id-ID" dirty="0">
                <a:latin typeface="Times New Roman" pitchFamily="18" charset="0"/>
                <a:cs typeface="Times New Roman" pitchFamily="18" charset="0"/>
              </a:rPr>
              <a:t>Keadalan</a:t>
            </a:r>
            <a:endParaRPr lang="en-US" dirty="0">
              <a:latin typeface="Times New Roman" pitchFamily="18" charset="0"/>
              <a:cs typeface="Times New Roman" pitchFamily="18" charset="0"/>
            </a:endParaRPr>
          </a:p>
          <a:p>
            <a:endParaRPr lang="en-US" dirty="0"/>
          </a:p>
        </p:txBody>
      </p:sp>
      <p:sp>
        <p:nvSpPr>
          <p:cNvPr id="3" name="Content Placeholder 2"/>
          <p:cNvSpPr>
            <a:spLocks noGrp="1"/>
          </p:cNvSpPr>
          <p:nvPr>
            <p:ph sz="half" idx="2"/>
          </p:nvPr>
        </p:nvSpPr>
        <p:spPr/>
        <p:txBody>
          <a:bodyPr>
            <a:normAutofit lnSpcReduction="10000"/>
          </a:bodyPr>
          <a:lstStyle/>
          <a:p>
            <a:pPr lvl="0"/>
            <a:r>
              <a:rPr lang="en-US" dirty="0">
                <a:latin typeface="Times New Roman" pitchFamily="18" charset="0"/>
                <a:cs typeface="Times New Roman" pitchFamily="18" charset="0"/>
              </a:rPr>
              <a:t>1. </a:t>
            </a:r>
            <a:r>
              <a:rPr lang="id-ID" dirty="0">
                <a:latin typeface="Times New Roman" pitchFamily="18" charset="0"/>
                <a:cs typeface="Times New Roman" pitchFamily="18" charset="0"/>
              </a:rPr>
              <a:t>Substansi mengungguli bentuk </a:t>
            </a:r>
            <a:endParaRPr lang="en-US" dirty="0">
              <a:latin typeface="Times New Roman" pitchFamily="18" charset="0"/>
              <a:cs typeface="Times New Roman" pitchFamily="18" charset="0"/>
            </a:endParaRPr>
          </a:p>
          <a:p>
            <a:pPr lvl="0"/>
            <a:r>
              <a:rPr lang="en-US" dirty="0">
                <a:latin typeface="Times New Roman" pitchFamily="18" charset="0"/>
                <a:cs typeface="Times New Roman" pitchFamily="18" charset="0"/>
              </a:rPr>
              <a:t>2. </a:t>
            </a:r>
            <a:r>
              <a:rPr lang="id-ID" dirty="0">
                <a:latin typeface="Times New Roman" pitchFamily="18" charset="0"/>
                <a:cs typeface="Times New Roman" pitchFamily="18" charset="0"/>
              </a:rPr>
              <a:t>Pertimbangan sehat</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3. </a:t>
            </a:r>
            <a:r>
              <a:rPr lang="id-ID" dirty="0">
                <a:latin typeface="Times New Roman" pitchFamily="18" charset="0"/>
                <a:cs typeface="Times New Roman" pitchFamily="18" charset="0"/>
              </a:rPr>
              <a:t>Kelengkapan</a:t>
            </a:r>
            <a:endParaRPr lang="en-US" dirty="0">
              <a:latin typeface="Times New Roman" pitchFamily="18" charset="0"/>
              <a:cs typeface="Times New Roman" pitchFamily="18" charset="0"/>
            </a:endParaRPr>
          </a:p>
          <a:p>
            <a:pPr lvl="0"/>
            <a:r>
              <a:rPr lang="en-US" dirty="0">
                <a:latin typeface="Times New Roman" pitchFamily="18" charset="0"/>
                <a:cs typeface="Times New Roman" pitchFamily="18" charset="0"/>
              </a:rPr>
              <a:t>4. </a:t>
            </a:r>
            <a:r>
              <a:rPr lang="id-ID" dirty="0">
                <a:latin typeface="Times New Roman" pitchFamily="18" charset="0"/>
                <a:cs typeface="Times New Roman" pitchFamily="18" charset="0"/>
              </a:rPr>
              <a:t>Dapat dibandingkan</a:t>
            </a:r>
            <a:endParaRPr lang="en-US" dirty="0">
              <a:latin typeface="Times New Roman" pitchFamily="18" charset="0"/>
              <a:cs typeface="Times New Roman" pitchFamily="18" charset="0"/>
            </a:endParaRPr>
          </a:p>
          <a:p>
            <a:endParaRPr lang="en-US" dirty="0"/>
          </a:p>
        </p:txBody>
      </p:sp>
      <p:sp>
        <p:nvSpPr>
          <p:cNvPr id="4" name="Title 3"/>
          <p:cNvSpPr>
            <a:spLocks noGrp="1"/>
          </p:cNvSpPr>
          <p:nvPr>
            <p:ph type="title"/>
          </p:nvPr>
        </p:nvSpPr>
        <p:spPr>
          <a:xfrm>
            <a:off x="822960" y="228600"/>
            <a:ext cx="7520940" cy="838200"/>
          </a:xfrm>
        </p:spPr>
        <p:txBody>
          <a:bodyPr/>
          <a:lstStyle/>
          <a:p>
            <a:pPr algn="ctr"/>
            <a:r>
              <a:rPr lang="id-ID" b="1" dirty="0">
                <a:latin typeface="Times New Roman" pitchFamily="18" charset="0"/>
                <a:cs typeface="Times New Roman" pitchFamily="18" charset="0"/>
              </a:rPr>
              <a:t>Karakteristik</a:t>
            </a:r>
            <a:r>
              <a:rPr lang="id-ID" dirty="0">
                <a:latin typeface="Times New Roman" pitchFamily="18" charset="0"/>
                <a:cs typeface="Times New Roman" pitchFamily="18" charset="0"/>
              </a:rPr>
              <a:t> </a:t>
            </a:r>
            <a:r>
              <a:rPr lang="id-ID" b="1" dirty="0">
                <a:latin typeface="Times New Roman" pitchFamily="18" charset="0"/>
                <a:cs typeface="Times New Roman" pitchFamily="18" charset="0"/>
              </a:rPr>
              <a:t>Akuntansi Keuangan</a:t>
            </a:r>
            <a:r>
              <a:rPr lang="en-US" dirty="0"/>
              <a:t/>
            </a:r>
            <a:br>
              <a:rPr lang="en-US" dirty="0"/>
            </a:br>
            <a:endParaRPr lang="en-US" dirty="0"/>
          </a:p>
        </p:txBody>
      </p:sp>
    </p:spTree>
    <p:extLst>
      <p:ext uri="{BB962C8B-B14F-4D97-AF65-F5344CB8AC3E}">
        <p14:creationId xmlns:p14="http://schemas.microsoft.com/office/powerpoint/2010/main" val="3945616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457200"/>
            <a:ext cx="7520940" cy="5486400"/>
          </a:xfrm>
        </p:spPr>
        <p:txBody>
          <a:bodyPr>
            <a:normAutofit fontScale="92500" lnSpcReduction="20000"/>
          </a:bodyPr>
          <a:lstStyle/>
          <a:p>
            <a:r>
              <a:rPr lang="id-ID" sz="3300" dirty="0">
                <a:latin typeface="Times New Roman" pitchFamily="18" charset="0"/>
                <a:cs typeface="Times New Roman" pitchFamily="18" charset="0"/>
              </a:rPr>
              <a:t>Suatu pos diakui sebagai asset, liabilitas, pendapatan, dan beban jika memenuhi kriteria berikut:</a:t>
            </a:r>
            <a:endParaRPr lang="en-US" sz="3300" dirty="0">
              <a:latin typeface="Times New Roman" pitchFamily="18" charset="0"/>
              <a:cs typeface="Times New Roman" pitchFamily="18" charset="0"/>
            </a:endParaRPr>
          </a:p>
          <a:p>
            <a:pPr lvl="0"/>
            <a:r>
              <a:rPr lang="en-US" sz="3300" dirty="0">
                <a:latin typeface="Times New Roman" pitchFamily="18" charset="0"/>
                <a:cs typeface="Times New Roman" pitchFamily="18" charset="0"/>
              </a:rPr>
              <a:t>a. </a:t>
            </a:r>
            <a:r>
              <a:rPr lang="id-ID" sz="3300" dirty="0">
                <a:latin typeface="Times New Roman" pitchFamily="18" charset="0"/>
                <a:cs typeface="Times New Roman" pitchFamily="18" charset="0"/>
              </a:rPr>
              <a:t>Ada kemungkinan bahwa manfaat ekonomi yang terkait dengan pos tersebut akan mengalir dari atau kedalam entitas.</a:t>
            </a:r>
            <a:endParaRPr lang="en-US" sz="3300" dirty="0">
              <a:latin typeface="Times New Roman" pitchFamily="18" charset="0"/>
              <a:cs typeface="Times New Roman" pitchFamily="18" charset="0"/>
            </a:endParaRPr>
          </a:p>
          <a:p>
            <a:pPr lvl="0"/>
            <a:r>
              <a:rPr lang="en-US" sz="3300" dirty="0">
                <a:latin typeface="Times New Roman" pitchFamily="18" charset="0"/>
                <a:cs typeface="Times New Roman" pitchFamily="18" charset="0"/>
              </a:rPr>
              <a:t>b. </a:t>
            </a:r>
            <a:r>
              <a:rPr lang="id-ID" sz="3300" dirty="0">
                <a:latin typeface="Times New Roman" pitchFamily="18" charset="0"/>
                <a:cs typeface="Times New Roman" pitchFamily="18" charset="0"/>
              </a:rPr>
              <a:t>Pos tersebut mempunyai nilai atau biaya yang dapat diukur dengan andal. Perlakuan akuntansi menurut SAK ETAP Pengaturan dalam SAK ETAP  akan diuraikan berdasarkan unsure-unsur dalam laporan keuangan.</a:t>
            </a:r>
            <a:endParaRPr lang="en-US" sz="33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220645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5400" dirty="0" err="1">
                <a:latin typeface="Times New Roman" pitchFamily="18" charset="0"/>
                <a:cs typeface="Times New Roman" pitchFamily="18" charset="0"/>
              </a:rPr>
              <a:t>Sekian</a:t>
            </a:r>
            <a:r>
              <a:rPr lang="en-US" sz="5400" dirty="0">
                <a:latin typeface="Times New Roman" pitchFamily="18" charset="0"/>
                <a:cs typeface="Times New Roman" pitchFamily="18" charset="0"/>
              </a:rPr>
              <a:t> </a:t>
            </a:r>
          </a:p>
          <a:p>
            <a:pPr algn="ctr"/>
            <a:r>
              <a:rPr lang="en-US" sz="5400" dirty="0" err="1">
                <a:latin typeface="Times New Roman" pitchFamily="18" charset="0"/>
                <a:cs typeface="Times New Roman" pitchFamily="18" charset="0"/>
              </a:rPr>
              <a:t>Terima</a:t>
            </a:r>
            <a:r>
              <a:rPr lang="en-US" sz="5400" dirty="0">
                <a:latin typeface="Times New Roman" pitchFamily="18" charset="0"/>
                <a:cs typeface="Times New Roman" pitchFamily="18" charset="0"/>
              </a:rPr>
              <a:t> </a:t>
            </a:r>
            <a:r>
              <a:rPr lang="en-US" sz="5400" dirty="0" err="1">
                <a:latin typeface="Times New Roman" pitchFamily="18" charset="0"/>
                <a:cs typeface="Times New Roman" pitchFamily="18" charset="0"/>
              </a:rPr>
              <a:t>Kasih</a:t>
            </a:r>
            <a:endParaRPr lang="en-US" sz="5400" dirty="0">
              <a:latin typeface="Times New Roman" pitchFamily="18" charset="0"/>
              <a:cs typeface="Times New Roman" pitchFamily="18" charset="0"/>
            </a:endParaRPr>
          </a:p>
        </p:txBody>
      </p:sp>
    </p:spTree>
    <p:extLst>
      <p:ext uri="{BB962C8B-B14F-4D97-AF65-F5344CB8AC3E}">
        <p14:creationId xmlns:p14="http://schemas.microsoft.com/office/powerpoint/2010/main" val="832624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082040"/>
          </a:xfrm>
        </p:spPr>
        <p:txBody>
          <a:bodyPr/>
          <a:lstStyle/>
          <a:p>
            <a:pPr algn="ctr"/>
            <a:r>
              <a:rPr lang="id-ID" b="1" dirty="0">
                <a:latin typeface="Times New Roman" pitchFamily="18" charset="0"/>
                <a:cs typeface="Times New Roman" pitchFamily="18" charset="0"/>
              </a:rPr>
              <a:t>KEBIJAKAN AKUNTANSI</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822960" y="2438400"/>
            <a:ext cx="7520940" cy="2242077"/>
          </a:xfrm>
        </p:spPr>
        <p:txBody>
          <a:bodyPr>
            <a:noAutofit/>
          </a:bodyPr>
          <a:lstStyle/>
          <a:p>
            <a:r>
              <a:rPr lang="en-US" sz="3200" dirty="0">
                <a:latin typeface="Times New Roman" pitchFamily="18" charset="0"/>
                <a:cs typeface="Times New Roman" pitchFamily="18" charset="0"/>
              </a:rPr>
              <a:t>	</a:t>
            </a:r>
            <a:r>
              <a:rPr lang="id-ID" sz="3200" dirty="0">
                <a:latin typeface="Times New Roman" pitchFamily="18" charset="0"/>
                <a:cs typeface="Times New Roman" pitchFamily="18" charset="0"/>
              </a:rPr>
              <a:t>Kebijakan akuntansi adalah prinsip dasar, konvensi, peraturan, dan praktik tertentu yang diterapkan dalam penyususnan dan penyajian laporan keuangan. </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3672081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234440"/>
          </a:xfrm>
        </p:spPr>
        <p:txBody>
          <a:bodyPr/>
          <a:lstStyle/>
          <a:p>
            <a:pPr lvl="2" algn="ctr"/>
            <a:r>
              <a:rPr lang="id-ID" sz="2800" b="1" dirty="0">
                <a:latin typeface="Times New Roman" pitchFamily="18" charset="0"/>
                <a:cs typeface="Times New Roman" pitchFamily="18" charset="0"/>
              </a:rPr>
              <a:t>Pemilihan dan Penerapan Kebijakan Akuntasi</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822960" y="2362200"/>
            <a:ext cx="7520940" cy="3657600"/>
          </a:xfrm>
        </p:spPr>
        <p:txBody>
          <a:bodyPr>
            <a:normAutofit lnSpcReduction="10000"/>
          </a:bodyPr>
          <a:lstStyle/>
          <a:p>
            <a:r>
              <a:rPr lang="id-ID" sz="3000" dirty="0">
                <a:latin typeface="Times New Roman" pitchFamily="18" charset="0"/>
                <a:cs typeface="Times New Roman" pitchFamily="18" charset="0"/>
              </a:rPr>
              <a:t>a. Relevan untuk kebutuhan pengambilan keputusan ekonomi pengguna; dan</a:t>
            </a:r>
            <a:endParaRPr lang="en-US" sz="3000" dirty="0">
              <a:latin typeface="Times New Roman" pitchFamily="18" charset="0"/>
              <a:cs typeface="Times New Roman" pitchFamily="18" charset="0"/>
            </a:endParaRPr>
          </a:p>
          <a:p>
            <a:r>
              <a:rPr lang="id-ID" sz="3000" dirty="0">
                <a:latin typeface="Times New Roman" pitchFamily="18" charset="0"/>
                <a:cs typeface="Times New Roman" pitchFamily="18" charset="0"/>
              </a:rPr>
              <a:t>b. Handal, dalam laporan keuangan yang menyajikan secara jujur posisi keuangan, kinerja keuangan, dan arus kas; mencerminkan substansi ekonomi transaksi, peristiwa, atau kondis</a:t>
            </a:r>
            <a:r>
              <a:rPr lang="en-US" sz="3000" dirty="0">
                <a:latin typeface="Times New Roman" pitchFamily="18" charset="0"/>
                <a:cs typeface="Times New Roman" pitchFamily="18" charset="0"/>
              </a:rPr>
              <a:t>i</a:t>
            </a:r>
            <a:r>
              <a:rPr lang="id-ID" sz="3000" dirty="0">
                <a:latin typeface="Times New Roman" pitchFamily="18" charset="0"/>
                <a:cs typeface="Times New Roman" pitchFamily="18" charset="0"/>
              </a:rPr>
              <a:t> lainnya, dan bukan hanya bentuk hukum.</a:t>
            </a:r>
            <a:endParaRPr lang="en-US" sz="30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971964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234440"/>
          </a:xfrm>
        </p:spPr>
        <p:txBody>
          <a:bodyPr/>
          <a:lstStyle/>
          <a:p>
            <a:pPr lvl="2" algn="ctr"/>
            <a:r>
              <a:rPr lang="id-ID" sz="3200" b="1" dirty="0">
                <a:latin typeface="Times New Roman" pitchFamily="18" charset="0"/>
                <a:cs typeface="Times New Roman" pitchFamily="18" charset="0"/>
              </a:rPr>
              <a:t>Perubahan Kebijakan Akuntansi</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822960" y="1981200"/>
            <a:ext cx="7520940" cy="4114800"/>
          </a:xfrm>
        </p:spPr>
        <p:txBody>
          <a:bodyPr>
            <a:noAutofit/>
          </a:bodyPr>
          <a:lstStyle/>
          <a:p>
            <a:r>
              <a:rPr lang="id-ID" sz="2800" dirty="0">
                <a:latin typeface="Times New Roman" pitchFamily="18" charset="0"/>
                <a:cs typeface="Times New Roman" pitchFamily="18" charset="0"/>
              </a:rPr>
              <a:t>Entitas mengubah suatu kebijakan akuntansi hanya jika perubahan tersebut: </a:t>
            </a:r>
            <a:endParaRPr lang="en-US" sz="2800" dirty="0">
              <a:latin typeface="Times New Roman" pitchFamily="18" charset="0"/>
              <a:cs typeface="Times New Roman" pitchFamily="18" charset="0"/>
            </a:endParaRPr>
          </a:p>
          <a:p>
            <a:pPr lvl="0"/>
            <a:r>
              <a:rPr lang="en-US" sz="2800" dirty="0">
                <a:latin typeface="Times New Roman" pitchFamily="18" charset="0"/>
                <a:cs typeface="Times New Roman" pitchFamily="18" charset="0"/>
              </a:rPr>
              <a:t>a. </a:t>
            </a:r>
            <a:r>
              <a:rPr lang="id-ID" sz="2800" dirty="0">
                <a:latin typeface="Times New Roman" pitchFamily="18" charset="0"/>
                <a:cs typeface="Times New Roman" pitchFamily="18" charset="0"/>
              </a:rPr>
              <a:t>disyaratkan oleh suatu PSAK; atau</a:t>
            </a:r>
            <a:endParaRPr lang="en-US" sz="2800" dirty="0">
              <a:latin typeface="Times New Roman" pitchFamily="18" charset="0"/>
              <a:cs typeface="Times New Roman" pitchFamily="18" charset="0"/>
            </a:endParaRPr>
          </a:p>
          <a:p>
            <a:pPr lvl="0"/>
            <a:r>
              <a:rPr lang="en-US" sz="2800" dirty="0">
                <a:latin typeface="Times New Roman" pitchFamily="18" charset="0"/>
                <a:cs typeface="Times New Roman" pitchFamily="18" charset="0"/>
              </a:rPr>
              <a:t>b. </a:t>
            </a:r>
            <a:r>
              <a:rPr lang="id-ID" sz="2800" dirty="0">
                <a:latin typeface="Times New Roman" pitchFamily="18" charset="0"/>
                <a:cs typeface="Times New Roman" pitchFamily="18" charset="0"/>
              </a:rPr>
              <a:t>menghasilkan laporan keuangan yang memberikan informasi yang andal dan lebih relevan tentang dampak transaksi, peristiwa atau kondisi lainnya terhadap posisi keuangan, kinerja keuangan, atau arus kas entitas.</a:t>
            </a:r>
            <a:endParaRPr lang="en-US" sz="2800" dirty="0">
              <a:latin typeface="Times New Roman" pitchFamily="18" charset="0"/>
              <a:cs typeface="Times New Roman" pitchFamily="18" charset="0"/>
            </a:endParaRPr>
          </a:p>
          <a:p>
            <a:endParaRPr lang="en-US" sz="2800" dirty="0"/>
          </a:p>
        </p:txBody>
      </p:sp>
    </p:spTree>
    <p:extLst>
      <p:ext uri="{BB962C8B-B14F-4D97-AF65-F5344CB8AC3E}">
        <p14:creationId xmlns:p14="http://schemas.microsoft.com/office/powerpoint/2010/main" val="3785541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158240"/>
          </a:xfrm>
        </p:spPr>
        <p:txBody>
          <a:bodyPr/>
          <a:lstStyle/>
          <a:p>
            <a:pPr lvl="2" algn="ctr"/>
            <a:r>
              <a:rPr lang="id-ID" sz="2800" b="1" dirty="0">
                <a:latin typeface="Times New Roman" pitchFamily="18" charset="0"/>
                <a:cs typeface="Times New Roman" pitchFamily="18" charset="0"/>
              </a:rPr>
              <a:t>Penerapan Perubahan Kebijakan Akuntansi</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a:xfrm>
            <a:off x="822960" y="1905000"/>
            <a:ext cx="7520940" cy="4419600"/>
          </a:xfrm>
        </p:spPr>
        <p:txBody>
          <a:bodyPr/>
          <a:lstStyle/>
          <a:p>
            <a:r>
              <a:rPr lang="id-ID" sz="2400" dirty="0">
                <a:latin typeface="Times New Roman" pitchFamily="18" charset="0"/>
                <a:cs typeface="Times New Roman" pitchFamily="18" charset="0"/>
              </a:rPr>
              <a:t>Jenis penerapan perubahan kebijakan akuntansi : </a:t>
            </a:r>
            <a:endParaRPr lang="en-US" sz="2400" dirty="0">
              <a:latin typeface="Times New Roman" pitchFamily="18" charset="0"/>
              <a:cs typeface="Times New Roman" pitchFamily="18" charset="0"/>
            </a:endParaRPr>
          </a:p>
          <a:p>
            <a:r>
              <a:rPr lang="id-ID" sz="2400" dirty="0">
                <a:latin typeface="Times New Roman" pitchFamily="18" charset="0"/>
                <a:cs typeface="Times New Roman" pitchFamily="18" charset="0"/>
              </a:rPr>
              <a:t>a. Penerapan retrospektif, yaitu penerapan kebijakan akuntansi baru untuk transaksi,  peristiwa, dan kondisi lain seolah kebijakan tersebut telah ditetapkan sejak awal transaksi.</a:t>
            </a:r>
            <a:endParaRPr lang="en-US" sz="2400" dirty="0">
              <a:latin typeface="Times New Roman" pitchFamily="18" charset="0"/>
              <a:cs typeface="Times New Roman" pitchFamily="18" charset="0"/>
            </a:endParaRPr>
          </a:p>
          <a:p>
            <a:r>
              <a:rPr lang="id-ID" sz="2400"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lvl="0"/>
            <a:r>
              <a:rPr lang="en-US" sz="2400" dirty="0">
                <a:latin typeface="Times New Roman" pitchFamily="18" charset="0"/>
                <a:cs typeface="Times New Roman" pitchFamily="18" charset="0"/>
              </a:rPr>
              <a:t>b. </a:t>
            </a:r>
            <a:r>
              <a:rPr lang="id-ID" sz="2400" dirty="0">
                <a:latin typeface="Times New Roman" pitchFamily="18" charset="0"/>
                <a:cs typeface="Times New Roman" pitchFamily="18" charset="0"/>
              </a:rPr>
              <a:t>Penerapan prospektif, yaitu penerapan dampak perubahan kebijakan akuntansi baru untuk transaksi, peristiwa, dan kondisi lain yang terjadi setelah tanggal perubahan kebijakan tersebut.</a:t>
            </a:r>
            <a:endParaRPr lang="en-US" sz="2400"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724758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520940" cy="1524000"/>
          </a:xfrm>
        </p:spPr>
        <p:txBody>
          <a:bodyPr/>
          <a:lstStyle/>
          <a:p>
            <a:pPr algn="ctr"/>
            <a:r>
              <a:rPr lang="en-US" b="1" dirty="0" err="1">
                <a:latin typeface="Times New Roman" pitchFamily="18" charset="0"/>
                <a:cs typeface="Times New Roman" pitchFamily="18" charset="0"/>
              </a:rPr>
              <a:t>dampak</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perubahan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pada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estimasi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akuntansi</a:t>
            </a:r>
            <a:r>
              <a:rPr lang="en-US" b="1" dirty="0">
                <a:latin typeface="Times New Roman" pitchFamily="18" charset="0"/>
                <a:cs typeface="Times New Roman" pitchFamily="18" charset="0"/>
              </a:rPr>
              <a:t> yang </a:t>
            </a:r>
            <a:r>
              <a:rPr lang="en-US" b="1" dirty="0" err="1">
                <a:latin typeface="Times New Roman" pitchFamily="18" charset="0"/>
                <a:cs typeface="Times New Roman" pitchFamily="18" charset="0"/>
              </a:rPr>
              <a:t>diakui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secara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prospektif</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dalam</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laporan</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laba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rugi</a:t>
            </a:r>
            <a:r>
              <a:rPr lang="en-US" b="1" dirty="0">
                <a:latin typeface="Times New Roman" pitchFamily="18" charset="0"/>
                <a:cs typeface="Times New Roman" pitchFamily="18" charset="0"/>
              </a:rPr>
              <a:t> </a:t>
            </a:r>
            <a:r>
              <a:rPr lang="en-US" dirty="0"/>
              <a:t/>
            </a:r>
            <a:br>
              <a:rPr lang="en-US" dirty="0"/>
            </a:br>
            <a:endParaRPr lang="en-US" dirty="0"/>
          </a:p>
        </p:txBody>
      </p:sp>
      <p:sp>
        <p:nvSpPr>
          <p:cNvPr id="3" name="Content Placeholder 2"/>
          <p:cNvSpPr>
            <a:spLocks noGrp="1"/>
          </p:cNvSpPr>
          <p:nvPr>
            <p:ph idx="1"/>
          </p:nvPr>
        </p:nvSpPr>
        <p:spPr>
          <a:xfrm>
            <a:off x="914400" y="2743200"/>
            <a:ext cx="7520940" cy="2927877"/>
          </a:xfrm>
        </p:spPr>
        <p:txBody>
          <a:bodyPr>
            <a:normAutofit/>
          </a:bodyPr>
          <a:lstStyle/>
          <a:p>
            <a:r>
              <a:rPr lang="en-US" sz="2800" dirty="0">
                <a:latin typeface="Times New Roman" pitchFamily="18" charset="0"/>
                <a:cs typeface="Times New Roman" pitchFamily="18" charset="0"/>
              </a:rPr>
              <a:t>1. </a:t>
            </a:r>
            <a:r>
              <a:rPr lang="en-US" sz="2800" dirty="0" err="1">
                <a:latin typeface="Times New Roman" pitchFamily="18" charset="0"/>
                <a:cs typeface="Times New Roman" pitchFamily="18" charset="0"/>
              </a:rPr>
              <a:t>Periode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perubahan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jika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dampak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perubahan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hanya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pada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periode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itu</a:t>
            </a:r>
            <a:endParaRPr lang="en-US"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2. </a:t>
            </a:r>
            <a:r>
              <a:rPr lang="en-US" sz="2800" dirty="0" err="1">
                <a:latin typeface="Times New Roman" pitchFamily="18" charset="0"/>
                <a:cs typeface="Times New Roman" pitchFamily="18" charset="0"/>
              </a:rPr>
              <a:t>Periode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perubahan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periode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mendatang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jika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perubahan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berdampak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pada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keduanya</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455556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158240"/>
          </a:xfrm>
        </p:spPr>
        <p:txBody>
          <a:bodyPr/>
          <a:lstStyle/>
          <a:p>
            <a:pPr algn="ctr"/>
            <a:r>
              <a:rPr lang="id-ID" sz="3600" b="1" dirty="0">
                <a:latin typeface="Times New Roman" pitchFamily="18" charset="0"/>
                <a:cs typeface="Times New Roman" pitchFamily="18" charset="0"/>
              </a:rPr>
              <a:t>ESTIMASI AKUNTANSI</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822960" y="2743200"/>
            <a:ext cx="7520940" cy="1937277"/>
          </a:xfrm>
        </p:spPr>
        <p:txBody>
          <a:bodyPr/>
          <a:lstStyle/>
          <a:p>
            <a:r>
              <a:rPr lang="id-ID" dirty="0">
                <a:latin typeface="Times New Roman" pitchFamily="18" charset="0"/>
                <a:cs typeface="Times New Roman" pitchFamily="18" charset="0"/>
              </a:rPr>
              <a:t> </a:t>
            </a:r>
            <a:r>
              <a:rPr lang="en-US" dirty="0">
                <a:latin typeface="Times New Roman" pitchFamily="18" charset="0"/>
                <a:cs typeface="Times New Roman" pitchFamily="18" charset="0"/>
              </a:rPr>
              <a:t>	</a:t>
            </a:r>
            <a:r>
              <a:rPr lang="id-ID" sz="3200" dirty="0">
                <a:latin typeface="Times New Roman" pitchFamily="18" charset="0"/>
                <a:cs typeface="Times New Roman" pitchFamily="18" charset="0"/>
              </a:rPr>
              <a:t>Estimasi akuntansi merupakan estimasi yang dapat memengaruhi elemen dalam laporan keuangan. </a:t>
            </a:r>
            <a:endParaRPr lang="en-US" sz="3200" dirty="0">
              <a:latin typeface="Times New Roman" pitchFamily="18" charset="0"/>
              <a:cs typeface="Times New Roman" pitchFamily="18" charset="0"/>
            </a:endParaRPr>
          </a:p>
          <a:p>
            <a:endParaRPr lang="en-US" sz="3200" dirty="0"/>
          </a:p>
        </p:txBody>
      </p:sp>
    </p:spTree>
    <p:extLst>
      <p:ext uri="{BB962C8B-B14F-4D97-AF65-F5344CB8AC3E}">
        <p14:creationId xmlns:p14="http://schemas.microsoft.com/office/powerpoint/2010/main" val="3393639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929640"/>
          </a:xfrm>
        </p:spPr>
        <p:txBody>
          <a:bodyPr/>
          <a:lstStyle/>
          <a:p>
            <a:pPr algn="ctr"/>
            <a:r>
              <a:rPr lang="id-ID" sz="3600" b="1" dirty="0">
                <a:latin typeface="Times New Roman" pitchFamily="18" charset="0"/>
                <a:cs typeface="Times New Roman" pitchFamily="18" charset="0"/>
              </a:rPr>
              <a:t>Perubahan Estimasi Akuntansi</a:t>
            </a:r>
            <a:r>
              <a:rPr lang="en-US" dirty="0"/>
              <a:t/>
            </a:r>
            <a:br>
              <a:rPr lang="en-US" dirty="0"/>
            </a:br>
            <a:endParaRPr lang="en-US" dirty="0"/>
          </a:p>
        </p:txBody>
      </p:sp>
      <p:sp>
        <p:nvSpPr>
          <p:cNvPr id="3" name="Content Placeholder 2"/>
          <p:cNvSpPr>
            <a:spLocks noGrp="1"/>
          </p:cNvSpPr>
          <p:nvPr>
            <p:ph idx="1"/>
          </p:nvPr>
        </p:nvSpPr>
        <p:spPr>
          <a:xfrm>
            <a:off x="822960" y="1752600"/>
            <a:ext cx="7520940" cy="3886200"/>
          </a:xfrm>
        </p:spPr>
        <p:txBody>
          <a:bodyPr>
            <a:noAutofit/>
          </a:bodyPr>
          <a:lstStyle/>
          <a:p>
            <a:r>
              <a:rPr lang="id-ID" sz="2800" dirty="0">
                <a:latin typeface="Times New Roman" pitchFamily="18" charset="0"/>
                <a:cs typeface="Times New Roman" pitchFamily="18" charset="0"/>
              </a:rPr>
              <a:t>a. Piutang tidak tertagih;</a:t>
            </a:r>
            <a:endParaRPr lang="en-US" sz="2800" dirty="0">
              <a:latin typeface="Times New Roman" pitchFamily="18" charset="0"/>
              <a:cs typeface="Times New Roman" pitchFamily="18" charset="0"/>
            </a:endParaRPr>
          </a:p>
          <a:p>
            <a:r>
              <a:rPr lang="id-ID" sz="2800" dirty="0">
                <a:latin typeface="Times New Roman" pitchFamily="18" charset="0"/>
                <a:cs typeface="Times New Roman" pitchFamily="18" charset="0"/>
              </a:rPr>
              <a:t>b. Persediaan yang usang;</a:t>
            </a:r>
            <a:endParaRPr lang="en-US" sz="2800" dirty="0">
              <a:latin typeface="Times New Roman" pitchFamily="18" charset="0"/>
              <a:cs typeface="Times New Roman" pitchFamily="18" charset="0"/>
            </a:endParaRPr>
          </a:p>
          <a:p>
            <a:r>
              <a:rPr lang="id-ID" sz="2800" dirty="0">
                <a:latin typeface="Times New Roman" pitchFamily="18" charset="0"/>
                <a:cs typeface="Times New Roman" pitchFamily="18" charset="0"/>
              </a:rPr>
              <a:t>c. Nilai wajar aset keuangan atau liabilitas keuangan; </a:t>
            </a:r>
            <a:endParaRPr lang="en-US" sz="2800" dirty="0">
              <a:latin typeface="Times New Roman" pitchFamily="18" charset="0"/>
              <a:cs typeface="Times New Roman" pitchFamily="18" charset="0"/>
            </a:endParaRPr>
          </a:p>
          <a:p>
            <a:r>
              <a:rPr lang="id-ID" sz="2800" dirty="0">
                <a:latin typeface="Times New Roman" pitchFamily="18" charset="0"/>
                <a:cs typeface="Times New Roman" pitchFamily="18" charset="0"/>
              </a:rPr>
              <a:t>d. Umur manfaat dari, atau ekspektasi pola konsumsi dari manfaat ekonomi masa depan yang melekat pada aset terusutkan; dan</a:t>
            </a:r>
            <a:endParaRPr lang="en-US" sz="2800" dirty="0">
              <a:latin typeface="Times New Roman" pitchFamily="18" charset="0"/>
              <a:cs typeface="Times New Roman" pitchFamily="18" charset="0"/>
            </a:endParaRPr>
          </a:p>
          <a:p>
            <a:r>
              <a:rPr lang="id-ID" sz="2800" dirty="0">
                <a:latin typeface="Times New Roman" pitchFamily="18" charset="0"/>
                <a:cs typeface="Times New Roman" pitchFamily="18" charset="0"/>
              </a:rPr>
              <a:t>e. Kewajiban garansi.</a:t>
            </a:r>
            <a:endParaRPr lang="en-US" sz="2800" dirty="0">
              <a:latin typeface="Times New Roman" pitchFamily="18" charset="0"/>
              <a:cs typeface="Times New Roman" pitchFamily="18" charset="0"/>
            </a:endParaRPr>
          </a:p>
          <a:p>
            <a:endParaRPr lang="en-US" sz="2800" dirty="0"/>
          </a:p>
        </p:txBody>
      </p:sp>
    </p:spTree>
    <p:extLst>
      <p:ext uri="{BB962C8B-B14F-4D97-AF65-F5344CB8AC3E}">
        <p14:creationId xmlns:p14="http://schemas.microsoft.com/office/powerpoint/2010/main" val="3882890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929640"/>
          </a:xfrm>
        </p:spPr>
        <p:txBody>
          <a:bodyPr/>
          <a:lstStyle/>
          <a:p>
            <a:pPr algn="ctr"/>
            <a:r>
              <a:rPr lang="id-ID" sz="3200" b="1" dirty="0">
                <a:latin typeface="Times New Roman" pitchFamily="18" charset="0"/>
                <a:cs typeface="Times New Roman" pitchFamily="18" charset="0"/>
              </a:rPr>
              <a:t>LAPORAN ARUS KAS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822960" y="2057400"/>
            <a:ext cx="7520940" cy="3581400"/>
          </a:xfrm>
        </p:spPr>
        <p:txBody>
          <a:bodyPr>
            <a:normAutofit fontScale="92500" lnSpcReduction="10000"/>
          </a:bodyPr>
          <a:lstStyle/>
          <a:p>
            <a:r>
              <a:rPr lang="en-US" sz="3300" dirty="0"/>
              <a:t>	</a:t>
            </a:r>
            <a:r>
              <a:rPr lang="id-ID" sz="3300" dirty="0">
                <a:latin typeface="Times New Roman" pitchFamily="18" charset="0"/>
                <a:cs typeface="Times New Roman" pitchFamily="18" charset="0"/>
              </a:rPr>
              <a:t>PSAK 2 mensyaratkan bahwa laporan arus kas menyajikan arus kas selama periode akuntansi yang relevan, yang diklasifikasikan menjadi tiga kategori :</a:t>
            </a:r>
            <a:endParaRPr lang="en-US" sz="3300" dirty="0">
              <a:latin typeface="Times New Roman" pitchFamily="18" charset="0"/>
              <a:cs typeface="Times New Roman" pitchFamily="18" charset="0"/>
            </a:endParaRPr>
          </a:p>
          <a:p>
            <a:pPr lvl="0"/>
            <a:r>
              <a:rPr lang="en-US" sz="3300" dirty="0">
                <a:latin typeface="Times New Roman" pitchFamily="18" charset="0"/>
                <a:cs typeface="Times New Roman" pitchFamily="18" charset="0"/>
              </a:rPr>
              <a:t>a. </a:t>
            </a:r>
            <a:r>
              <a:rPr lang="id-ID" sz="3300" dirty="0">
                <a:latin typeface="Times New Roman" pitchFamily="18" charset="0"/>
                <a:cs typeface="Times New Roman" pitchFamily="18" charset="0"/>
              </a:rPr>
              <a:t>Aktivitas operasi</a:t>
            </a:r>
            <a:endParaRPr lang="en-US" sz="3300" dirty="0">
              <a:latin typeface="Times New Roman" pitchFamily="18" charset="0"/>
              <a:cs typeface="Times New Roman" pitchFamily="18" charset="0"/>
            </a:endParaRPr>
          </a:p>
          <a:p>
            <a:pPr lvl="0"/>
            <a:r>
              <a:rPr lang="en-US" sz="3300" dirty="0">
                <a:latin typeface="Times New Roman" pitchFamily="18" charset="0"/>
                <a:cs typeface="Times New Roman" pitchFamily="18" charset="0"/>
              </a:rPr>
              <a:t>b. </a:t>
            </a:r>
            <a:r>
              <a:rPr lang="id-ID" sz="3300" dirty="0">
                <a:latin typeface="Times New Roman" pitchFamily="18" charset="0"/>
                <a:cs typeface="Times New Roman" pitchFamily="18" charset="0"/>
              </a:rPr>
              <a:t>Aktivitas investasi</a:t>
            </a:r>
            <a:endParaRPr lang="en-US" sz="3300" dirty="0">
              <a:latin typeface="Times New Roman" pitchFamily="18" charset="0"/>
              <a:cs typeface="Times New Roman" pitchFamily="18" charset="0"/>
            </a:endParaRPr>
          </a:p>
          <a:p>
            <a:pPr lvl="0"/>
            <a:r>
              <a:rPr lang="en-US" sz="3300" dirty="0">
                <a:latin typeface="Times New Roman" pitchFamily="18" charset="0"/>
                <a:cs typeface="Times New Roman" pitchFamily="18" charset="0"/>
              </a:rPr>
              <a:t>c. </a:t>
            </a:r>
            <a:r>
              <a:rPr lang="id-ID" sz="3300" dirty="0">
                <a:latin typeface="Times New Roman" pitchFamily="18" charset="0"/>
                <a:cs typeface="Times New Roman" pitchFamily="18" charset="0"/>
              </a:rPr>
              <a:t>Aktivitas pendanaan</a:t>
            </a:r>
            <a:endParaRPr lang="en-US" sz="33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88750118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215</TotalTime>
  <Words>300</Words>
  <Application>Microsoft Office PowerPoint</Application>
  <PresentationFormat>On-screen Show (4:3)</PresentationFormat>
  <Paragraphs>52</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Franklin Gothic Book</vt:lpstr>
      <vt:lpstr>Franklin Gothic Medium</vt:lpstr>
      <vt:lpstr>Times New Roman</vt:lpstr>
      <vt:lpstr>Tunga</vt:lpstr>
      <vt:lpstr>Wingdings</vt:lpstr>
      <vt:lpstr>Angles</vt:lpstr>
      <vt:lpstr>KEBIJAKAN AKUNTANSI, PERUBAHAN ESTIMASI AKUNTANSI DAN KESALAHAN, LAPORAN ARUS KAS, ISU LAIN SEPUTAR AKUNTANSI KEUANGAN </vt:lpstr>
      <vt:lpstr>KEBIJAKAN AKUNTANSI</vt:lpstr>
      <vt:lpstr>Pemilihan dan Penerapan Kebijakan Akuntasi</vt:lpstr>
      <vt:lpstr>Perubahan Kebijakan Akuntansi</vt:lpstr>
      <vt:lpstr>Penerapan Perubahan Kebijakan Akuntansi</vt:lpstr>
      <vt:lpstr>dampak  perubahan pada estimasi akuntansi yang diakui secara prospektif dalam laporan laba rugi  </vt:lpstr>
      <vt:lpstr>ESTIMASI AKUNTANSI</vt:lpstr>
      <vt:lpstr>Perubahan Estimasi Akuntansi </vt:lpstr>
      <vt:lpstr>LAPORAN ARUS KAS </vt:lpstr>
      <vt:lpstr>Metode Pelaporan Arus kas</vt:lpstr>
      <vt:lpstr>SEPUTAR AKUNTANSI KEUANGAN-ETAP </vt:lpstr>
      <vt:lpstr>Karakteristik Akuntansi Keuangan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KEBIJAKAN AKUNTANSI, PERUBAHAN ESTIMASI AKUNTANSI DAN KESALAHAN, LAPORAN AKRUS KAS, ISU LAIN SEPUTAR AKUNTANSI KEUANGAN</dc:title>
  <dc:creator>User</dc:creator>
  <cp:lastModifiedBy>acer</cp:lastModifiedBy>
  <cp:revision>26</cp:revision>
  <dcterms:created xsi:type="dcterms:W3CDTF">2017-10-30T12:25:10Z</dcterms:created>
  <dcterms:modified xsi:type="dcterms:W3CDTF">2020-10-03T23:43:20Z</dcterms:modified>
</cp:coreProperties>
</file>