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</p:sldMasterIdLst>
  <p:sldIdLst>
    <p:sldId id="256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85" r:id="rId10"/>
    <p:sldId id="286" r:id="rId11"/>
    <p:sldId id="287" r:id="rId12"/>
    <p:sldId id="288" r:id="rId13"/>
    <p:sldId id="281" r:id="rId14"/>
    <p:sldId id="289" r:id="rId15"/>
    <p:sldId id="290" r:id="rId16"/>
    <p:sldId id="291" r:id="rId17"/>
    <p:sldId id="292" r:id="rId18"/>
    <p:sldId id="293" r:id="rId19"/>
    <p:sldId id="261" r:id="rId20"/>
    <p:sldId id="263" r:id="rId21"/>
    <p:sldId id="264" r:id="rId22"/>
    <p:sldId id="266" r:id="rId23"/>
    <p:sldId id="283" r:id="rId24"/>
    <p:sldId id="269" r:id="rId25"/>
    <p:sldId id="268" r:id="rId26"/>
    <p:sldId id="271" r:id="rId27"/>
    <p:sldId id="270" r:id="rId28"/>
    <p:sldId id="272" r:id="rId29"/>
    <p:sldId id="273" r:id="rId30"/>
    <p:sldId id="282" r:id="rId31"/>
    <p:sldId id="265" r:id="rId32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7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D82-3451-4A8C-B002-FB8DB283F3A0}" type="datetimeFigureOut">
              <a:rPr lang="id-ID" smtClean="0"/>
              <a:t>22/10/2020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CA57-66E7-4C35-9647-1F63905EAF4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74305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D82-3451-4A8C-B002-FB8DB283F3A0}" type="datetimeFigureOut">
              <a:rPr lang="id-ID" smtClean="0"/>
              <a:t>22/10/2020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CA57-66E7-4C35-9647-1F63905EAF4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22620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D82-3451-4A8C-B002-FB8DB283F3A0}" type="datetimeFigureOut">
              <a:rPr lang="id-ID" smtClean="0"/>
              <a:t>22/10/2020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CA57-66E7-4C35-9647-1F63905EAF4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038857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D82-3451-4A8C-B002-FB8DB283F3A0}" type="datetimeFigureOut">
              <a:rPr lang="id-ID" smtClean="0"/>
              <a:t>22/10/2020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CA57-66E7-4C35-9647-1F63905EAF45}" type="slidenum">
              <a:rPr lang="id-ID" smtClean="0"/>
              <a:t>‹#›</a:t>
            </a:fld>
            <a:endParaRPr lang="id-ID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205927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D82-3451-4A8C-B002-FB8DB283F3A0}" type="datetimeFigureOut">
              <a:rPr lang="id-ID" smtClean="0"/>
              <a:t>22/10/2020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CA57-66E7-4C35-9647-1F63905EAF4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33334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D82-3451-4A8C-B002-FB8DB283F3A0}" type="datetimeFigureOut">
              <a:rPr lang="id-ID" smtClean="0"/>
              <a:t>22/10/2020</a:t>
            </a:fld>
            <a:endParaRPr lang="id-ID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CA57-66E7-4C35-9647-1F63905EAF4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603890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D82-3451-4A8C-B002-FB8DB283F3A0}" type="datetimeFigureOut">
              <a:rPr lang="id-ID" smtClean="0"/>
              <a:t>22/10/2020</a:t>
            </a:fld>
            <a:endParaRPr lang="id-ID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CA57-66E7-4C35-9647-1F63905EAF4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716641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D82-3451-4A8C-B002-FB8DB283F3A0}" type="datetimeFigureOut">
              <a:rPr lang="id-ID" smtClean="0"/>
              <a:t>22/10/2020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CA57-66E7-4C35-9647-1F63905EAF4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387203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D82-3451-4A8C-B002-FB8DB283F3A0}" type="datetimeFigureOut">
              <a:rPr lang="id-ID" smtClean="0"/>
              <a:t>22/10/2020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CA57-66E7-4C35-9647-1F63905EAF4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58733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D82-3451-4A8C-B002-FB8DB283F3A0}" type="datetimeFigureOut">
              <a:rPr lang="id-ID" smtClean="0"/>
              <a:t>22/10/2020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CA57-66E7-4C35-9647-1F63905EAF4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35265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D82-3451-4A8C-B002-FB8DB283F3A0}" type="datetimeFigureOut">
              <a:rPr lang="id-ID" smtClean="0"/>
              <a:t>22/10/2020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CA57-66E7-4C35-9647-1F63905EAF4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81920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D82-3451-4A8C-B002-FB8DB283F3A0}" type="datetimeFigureOut">
              <a:rPr lang="id-ID" smtClean="0"/>
              <a:t>22/10/2020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CA57-66E7-4C35-9647-1F63905EAF4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11416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D82-3451-4A8C-B002-FB8DB283F3A0}" type="datetimeFigureOut">
              <a:rPr lang="id-ID" smtClean="0"/>
              <a:t>22/10/2020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CA57-66E7-4C35-9647-1F63905EAF4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63194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D82-3451-4A8C-B002-FB8DB283F3A0}" type="datetimeFigureOut">
              <a:rPr lang="id-ID" smtClean="0"/>
              <a:t>22/10/2020</a:t>
            </a:fld>
            <a:endParaRPr lang="id-ID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CA57-66E7-4C35-9647-1F63905EAF4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91511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D82-3451-4A8C-B002-FB8DB283F3A0}" type="datetimeFigureOut">
              <a:rPr lang="id-ID" smtClean="0"/>
              <a:t>22/10/2020</a:t>
            </a:fld>
            <a:endParaRPr lang="id-ID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CA57-66E7-4C35-9647-1F63905EAF4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14653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D82-3451-4A8C-B002-FB8DB283F3A0}" type="datetimeFigureOut">
              <a:rPr lang="id-ID" smtClean="0"/>
              <a:t>22/10/2020</a:t>
            </a:fld>
            <a:endParaRPr lang="id-ID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CA57-66E7-4C35-9647-1F63905EAF4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98726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D82-3451-4A8C-B002-FB8DB283F3A0}" type="datetimeFigureOut">
              <a:rPr lang="id-ID" smtClean="0"/>
              <a:t>22/10/2020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CA57-66E7-4C35-9647-1F63905EAF4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8661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C666D82-3451-4A8C-B002-FB8DB283F3A0}" type="datetimeFigureOut">
              <a:rPr lang="id-ID" smtClean="0"/>
              <a:t>22/10/2020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7CCA57-66E7-4C35-9647-1F63905EAF4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7092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7183" y="1648495"/>
            <a:ext cx="9144000" cy="2987899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/>
            </a:r>
            <a:br>
              <a:rPr lang="id-ID" dirty="0" smtClean="0"/>
            </a:br>
            <a:r>
              <a:rPr lang="id-ID" dirty="0" smtClean="0"/>
              <a:t/>
            </a:r>
            <a:br>
              <a:rPr lang="id-ID" dirty="0" smtClean="0"/>
            </a:br>
            <a:r>
              <a:rPr lang="id-ID" dirty="0" smtClean="0"/>
              <a:t/>
            </a:r>
            <a:br>
              <a:rPr lang="id-ID" dirty="0" smtClean="0"/>
            </a:br>
            <a:r>
              <a:rPr lang="id-ID" dirty="0"/>
              <a:t/>
            </a:r>
            <a:br>
              <a:rPr lang="id-ID" dirty="0"/>
            </a:br>
            <a:r>
              <a:rPr lang="id-ID" dirty="0"/>
              <a:t>T</a:t>
            </a:r>
            <a:r>
              <a:rPr lang="id-ID" dirty="0" smtClean="0"/>
              <a:t>autan dan Pemetaan kromosom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4924788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2" y="452718"/>
            <a:ext cx="6480830" cy="528917"/>
          </a:xfrm>
        </p:spPr>
        <p:txBody>
          <a:bodyPr/>
          <a:lstStyle/>
          <a:p>
            <a:r>
              <a:rPr lang="id-ID" sz="2400" dirty="0" smtClean="0"/>
              <a:t>Mengombinasikan segmen-segmen Peta</a:t>
            </a:r>
            <a:endParaRPr lang="id-ID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4094" y="1169893"/>
            <a:ext cx="10797988" cy="5419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028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97858"/>
          </a:xfrm>
        </p:spPr>
        <p:txBody>
          <a:bodyPr/>
          <a:lstStyle/>
          <a:p>
            <a:r>
              <a:rPr lang="id-ID" sz="2800" dirty="0" smtClean="0"/>
              <a:t>Interferensi  (I) dan </a:t>
            </a:r>
            <a:r>
              <a:rPr lang="id-ID" sz="2800" dirty="0" err="1" smtClean="0"/>
              <a:t>Koefisiens</a:t>
            </a:r>
            <a:r>
              <a:rPr lang="id-ID" sz="2800" dirty="0" smtClean="0"/>
              <a:t> </a:t>
            </a:r>
            <a:r>
              <a:rPr lang="id-ID" sz="2800" dirty="0" err="1" smtClean="0"/>
              <a:t>Koinsidensi</a:t>
            </a:r>
            <a:r>
              <a:rPr lang="id-ID" sz="2800" dirty="0" smtClean="0"/>
              <a:t> (KK)</a:t>
            </a:r>
            <a:endParaRPr lang="id-ID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2" y="1438834"/>
            <a:ext cx="10299794" cy="4809565"/>
          </a:xfrm>
        </p:spPr>
        <p:txBody>
          <a:bodyPr/>
          <a:lstStyle/>
          <a:p>
            <a:pPr marL="0" indent="0">
              <a:buNone/>
            </a:pPr>
            <a:r>
              <a:rPr lang="id-ID" dirty="0" smtClean="0"/>
              <a:t>Peristiwa pindah silang </a:t>
            </a:r>
            <a:r>
              <a:rPr lang="id-ID" dirty="0" err="1" smtClean="0"/>
              <a:t>disuatu</a:t>
            </a:r>
            <a:r>
              <a:rPr lang="id-ID" dirty="0" smtClean="0"/>
              <a:t> titik mempengaruhi terjadinya pindah silang di titik  lain pada </a:t>
            </a:r>
            <a:r>
              <a:rPr lang="id-ID" dirty="0" err="1" smtClean="0"/>
              <a:t>chromosom</a:t>
            </a:r>
            <a:r>
              <a:rPr lang="id-ID" dirty="0" smtClean="0"/>
              <a:t> yang sama.  Pindah silang ganda yang diperoleh (</a:t>
            </a:r>
            <a:r>
              <a:rPr lang="id-ID" dirty="0" err="1" smtClean="0"/>
              <a:t>yg</a:t>
            </a:r>
            <a:r>
              <a:rPr lang="id-ID" dirty="0" smtClean="0"/>
              <a:t> sebenarnya) lebih kecil dari nilai pindah silang secara kalkulasi, peristiwa ini disebut dengan interferensi. Kekuatan interferensi bervariasi, yang paling kuat di dekat </a:t>
            </a:r>
            <a:r>
              <a:rPr lang="id-ID" dirty="0" err="1" smtClean="0"/>
              <a:t>sentromer</a:t>
            </a:r>
            <a:r>
              <a:rPr lang="id-ID" dirty="0" smtClean="0"/>
              <a:t>  dan </a:t>
            </a:r>
            <a:r>
              <a:rPr lang="id-ID" dirty="0" err="1" smtClean="0"/>
              <a:t>diujung</a:t>
            </a:r>
            <a:r>
              <a:rPr lang="id-ID" dirty="0" smtClean="0"/>
              <a:t> kromosom.  Kekuatan </a:t>
            </a:r>
            <a:r>
              <a:rPr lang="id-ID" dirty="0" err="1" smtClean="0"/>
              <a:t>interfersni</a:t>
            </a:r>
            <a:r>
              <a:rPr lang="id-ID" dirty="0" smtClean="0"/>
              <a:t> dinyatakan dengan koefisien </a:t>
            </a:r>
            <a:r>
              <a:rPr lang="id-ID" dirty="0" err="1" smtClean="0"/>
              <a:t>koinsidensi</a:t>
            </a:r>
            <a:r>
              <a:rPr lang="id-ID" dirty="0" smtClean="0"/>
              <a:t>  yang merupakan rasio antara pindah silang ganda hasil pengamatan dan hasil yang diharapkan. Atau rumusnya :</a:t>
            </a:r>
          </a:p>
          <a:p>
            <a:pPr marL="0" indent="0">
              <a:buNone/>
            </a:pPr>
            <a:r>
              <a:rPr lang="id-ID" dirty="0" smtClean="0"/>
              <a:t>                                   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                                        </a:t>
            </a:r>
          </a:p>
          <a:p>
            <a:pPr marL="0" indent="0">
              <a:buNone/>
            </a:pPr>
            <a:r>
              <a:rPr lang="id-ID" dirty="0" smtClean="0"/>
              <a:t>                                                           </a:t>
            </a:r>
            <a:endParaRPr lang="id-ID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7766" y="3843616"/>
            <a:ext cx="7261411" cy="141194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7766" y="5459507"/>
            <a:ext cx="7157293" cy="1102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6462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7"/>
            <a:ext cx="9404723" cy="1685365"/>
          </a:xfrm>
        </p:spPr>
        <p:txBody>
          <a:bodyPr/>
          <a:lstStyle/>
          <a:p>
            <a:r>
              <a:rPr lang="id-ID" sz="2000" dirty="0" smtClean="0"/>
              <a:t>Jika </a:t>
            </a:r>
            <a:r>
              <a:rPr lang="id-ID" sz="2000" dirty="0" err="1" smtClean="0"/>
              <a:t>interfersnsi</a:t>
            </a:r>
            <a:r>
              <a:rPr lang="id-ID" sz="2000" dirty="0" smtClean="0"/>
              <a:t> sempurna (i = 0) tidak akan ditemukan pindah silang ganda dan </a:t>
            </a:r>
            <a:r>
              <a:rPr lang="id-ID" sz="2000" dirty="0" err="1" smtClean="0"/>
              <a:t>koinsidensi</a:t>
            </a:r>
            <a:r>
              <a:rPr lang="id-ID" sz="2000" dirty="0" smtClean="0"/>
              <a:t> = 0. Jika dalam pengamatan kita memperoleh semua pindah silang ganda yang diharapkan </a:t>
            </a:r>
            <a:r>
              <a:rPr lang="id-ID" sz="2000" dirty="0" err="1" smtClean="0"/>
              <a:t>koinsidensi</a:t>
            </a:r>
            <a:r>
              <a:rPr lang="id-ID" sz="2000" dirty="0" smtClean="0"/>
              <a:t> = 1 sedangkan interferensi menjadi 0. Jika </a:t>
            </a:r>
            <a:r>
              <a:rPr lang="id-ID" sz="2000" dirty="0" err="1" smtClean="0"/>
              <a:t>interffferensi</a:t>
            </a:r>
            <a:r>
              <a:rPr lang="id-ID" sz="2000" dirty="0" smtClean="0"/>
              <a:t> </a:t>
            </a:r>
            <a:r>
              <a:rPr lang="id-ID" sz="2000" dirty="0" err="1" smtClean="0"/>
              <a:t>berkerja</a:t>
            </a:r>
            <a:r>
              <a:rPr lang="id-ID" sz="2000" dirty="0" smtClean="0"/>
              <a:t> 30% maka </a:t>
            </a:r>
            <a:r>
              <a:rPr lang="id-ID" sz="2000" dirty="0" err="1" smtClean="0"/>
              <a:t>koinsidensi</a:t>
            </a:r>
            <a:r>
              <a:rPr lang="id-ID" sz="2000" dirty="0" smtClean="0"/>
              <a:t> </a:t>
            </a:r>
            <a:r>
              <a:rPr lang="id-ID" sz="2000" dirty="0" err="1" smtClean="0"/>
              <a:t>menjdi</a:t>
            </a:r>
            <a:r>
              <a:rPr lang="id-ID" sz="2000" dirty="0" smtClean="0"/>
              <a:t> 70%.</a:t>
            </a:r>
            <a:endParaRPr lang="id-ID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1" y="2138082"/>
            <a:ext cx="10797335" cy="4110317"/>
          </a:xfrm>
        </p:spPr>
        <p:txBody>
          <a:bodyPr>
            <a:normAutofit fontScale="85000" lnSpcReduction="10000"/>
          </a:bodyPr>
          <a:lstStyle/>
          <a:p>
            <a:r>
              <a:rPr lang="id-ID" dirty="0" smtClean="0"/>
              <a:t>Contoh Soal</a:t>
            </a:r>
          </a:p>
          <a:p>
            <a:pPr marL="457200" indent="-457200">
              <a:buAutoNum type="arabicPeriod"/>
            </a:pPr>
            <a:r>
              <a:rPr lang="id-ID" dirty="0" smtClean="0"/>
              <a:t>Diketahui Jarak peta </a:t>
            </a:r>
            <a:r>
              <a:rPr lang="id-ID" dirty="0" err="1" smtClean="0"/>
              <a:t>A-B</a:t>
            </a:r>
            <a:r>
              <a:rPr lang="id-ID" dirty="0" smtClean="0"/>
              <a:t> = 10 dan B- C = 20 maka  PSG diharapkan  = 0,2 x 0,1 = 0,02 atau 2 %  PSG jika tidak terjadi </a:t>
            </a:r>
            <a:r>
              <a:rPr lang="id-ID" dirty="0" err="1" smtClean="0"/>
              <a:t>intereferensi</a:t>
            </a:r>
            <a:r>
              <a:rPr lang="id-ID" dirty="0" smtClean="0"/>
              <a:t>. 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Jika dari hasil pengamatan uji silang diperoleh PSG 1,6%  maka   </a:t>
            </a:r>
            <a:r>
              <a:rPr lang="id-ID" dirty="0" err="1" smtClean="0"/>
              <a:t>Koinsidensinya</a:t>
            </a:r>
            <a:r>
              <a:rPr lang="id-ID" dirty="0" smtClean="0"/>
              <a:t> adalah....    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Jawab      </a:t>
            </a:r>
            <a:r>
              <a:rPr lang="id-ID" dirty="0" err="1" smtClean="0"/>
              <a:t>Koinsidensi</a:t>
            </a:r>
            <a:r>
              <a:rPr lang="id-ID" dirty="0" smtClean="0"/>
              <a:t> = 1,2/2,0  = 0,8 (</a:t>
            </a:r>
            <a:r>
              <a:rPr lang="id-ID" dirty="0" err="1" smtClean="0"/>
              <a:t>berrarti</a:t>
            </a:r>
            <a:r>
              <a:rPr lang="id-ID" dirty="0" smtClean="0"/>
              <a:t> kita mengamati 80% PSG yang diharapkan)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                 inferensi = 1- 0,8 = 0,2 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                 Dengan demikian 20% PSG yang diharapkan tidak terjadi akibat </a:t>
            </a:r>
            <a:r>
              <a:rPr lang="id-ID" dirty="0" err="1" smtClean="0"/>
              <a:t>inteferensi</a:t>
            </a:r>
            <a:endParaRPr lang="id-ID" dirty="0" smtClean="0"/>
          </a:p>
          <a:p>
            <a:pPr marL="0" indent="0">
              <a:buNone/>
            </a:pPr>
            <a:r>
              <a:rPr lang="id-ID" dirty="0" err="1" smtClean="0"/>
              <a:t>Note</a:t>
            </a:r>
            <a:r>
              <a:rPr lang="id-ID" dirty="0" smtClean="0"/>
              <a:t>: PSG yang teramati </a:t>
            </a:r>
            <a:r>
              <a:rPr lang="id-ID" dirty="0" err="1" smtClean="0"/>
              <a:t>bida</a:t>
            </a:r>
            <a:r>
              <a:rPr lang="id-ID" dirty="0" smtClean="0"/>
              <a:t> diperoleh dengan cara mengalikan  PSG yang diharapkan.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                    </a:t>
            </a:r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7768438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54865"/>
          </a:xfrm>
        </p:spPr>
        <p:txBody>
          <a:bodyPr/>
          <a:lstStyle/>
          <a:p>
            <a:r>
              <a:rPr lang="id-ID" sz="2400" dirty="0" smtClean="0"/>
              <a:t>Contoh soal dan cara pengerjaannya </a:t>
            </a:r>
            <a:endParaRPr lang="id-ID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2" y="1197736"/>
            <a:ext cx="9403742" cy="5050664"/>
          </a:xfrm>
        </p:spPr>
        <p:txBody>
          <a:bodyPr/>
          <a:lstStyle/>
          <a:p>
            <a:r>
              <a:rPr lang="id-ID" dirty="0" smtClean="0"/>
              <a:t>Diketahui progeni  F2  uji silang </a:t>
            </a:r>
            <a:r>
              <a:rPr lang="id-ID" dirty="0" err="1" smtClean="0"/>
              <a:t>trihibrid</a:t>
            </a:r>
            <a:r>
              <a:rPr lang="id-ID" dirty="0" smtClean="0"/>
              <a:t> genotip lalat  </a:t>
            </a:r>
            <a:r>
              <a:rPr lang="id-ID" dirty="0" err="1" smtClean="0"/>
              <a:t>abc</a:t>
            </a:r>
            <a:r>
              <a:rPr lang="id-ID" dirty="0" smtClean="0"/>
              <a:t>/+++ seperti terlihat pada tabel berikut. 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Pertanyaan{ tentukan jarak peta genetiknya.</a:t>
            </a:r>
          </a:p>
          <a:p>
            <a:pPr marL="0" indent="0">
              <a:buNone/>
            </a:pPr>
            <a:r>
              <a:rPr lang="id-ID" dirty="0" smtClean="0"/>
              <a:t>     Keterangan: SCO = </a:t>
            </a:r>
            <a:r>
              <a:rPr lang="id-ID" dirty="0" err="1" smtClean="0"/>
              <a:t>single</a:t>
            </a:r>
            <a:r>
              <a:rPr lang="id-ID" dirty="0" smtClean="0"/>
              <a:t> </a:t>
            </a:r>
            <a:r>
              <a:rPr lang="id-ID" dirty="0" err="1" smtClean="0"/>
              <a:t>crossing</a:t>
            </a:r>
            <a:r>
              <a:rPr lang="id-ID" dirty="0" smtClean="0"/>
              <a:t> </a:t>
            </a:r>
            <a:r>
              <a:rPr lang="id-ID" dirty="0" err="1" smtClean="0"/>
              <a:t>over</a:t>
            </a:r>
            <a:r>
              <a:rPr lang="id-ID" dirty="0" smtClean="0"/>
              <a:t> = PST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                      DCO = </a:t>
            </a:r>
            <a:r>
              <a:rPr lang="id-ID" dirty="0" err="1" smtClean="0"/>
              <a:t>Doble</a:t>
            </a:r>
            <a:r>
              <a:rPr lang="id-ID" dirty="0" smtClean="0"/>
              <a:t> </a:t>
            </a:r>
            <a:r>
              <a:rPr lang="id-ID" dirty="0" err="1" smtClean="0"/>
              <a:t>crossing</a:t>
            </a:r>
            <a:r>
              <a:rPr lang="id-ID" dirty="0" smtClean="0"/>
              <a:t> </a:t>
            </a:r>
            <a:r>
              <a:rPr lang="id-ID" dirty="0" err="1" smtClean="0"/>
              <a:t>overr</a:t>
            </a:r>
            <a:r>
              <a:rPr lang="id-ID" dirty="0" smtClean="0"/>
              <a:t>  = DCO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 smtClean="0"/>
              <a:t>Jawab</a:t>
            </a:r>
          </a:p>
          <a:p>
            <a:pPr marL="0" indent="0">
              <a:buNone/>
            </a:pPr>
            <a:r>
              <a:rPr lang="id-ID" dirty="0" smtClean="0"/>
              <a:t>Untuk </a:t>
            </a:r>
            <a:r>
              <a:rPr lang="id-ID" dirty="0" err="1" smtClean="0"/>
              <a:t>menawab</a:t>
            </a:r>
            <a:r>
              <a:rPr lang="id-ID" dirty="0" smtClean="0"/>
              <a:t> soal tersebut perhatikan langkah-langkah yang harus dilakukan.</a:t>
            </a:r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8813241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747" y="-112058"/>
            <a:ext cx="9404723" cy="623046"/>
          </a:xfrm>
        </p:spPr>
        <p:txBody>
          <a:bodyPr/>
          <a:lstStyle/>
          <a:p>
            <a:r>
              <a:rPr lang="id-ID" sz="2400" dirty="0" smtClean="0"/>
              <a:t>Memperkirakan hasil-Hasil Persilangan </a:t>
            </a:r>
            <a:r>
              <a:rPr lang="id-ID" sz="2400" dirty="0" err="1" smtClean="0"/>
              <a:t>Dihibrid</a:t>
            </a:r>
            <a:endParaRPr lang="id-ID" sz="24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5153" y="658906"/>
            <a:ext cx="11806518" cy="6225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0513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876" y="0"/>
            <a:ext cx="9404723" cy="528917"/>
          </a:xfrm>
        </p:spPr>
        <p:txBody>
          <a:bodyPr/>
          <a:lstStyle/>
          <a:p>
            <a:r>
              <a:rPr lang="id-ID" sz="2400" dirty="0" smtClean="0"/>
              <a:t>Memperkirakan hasil uji silang </a:t>
            </a:r>
            <a:r>
              <a:rPr lang="id-ID" sz="2400" dirty="0" err="1" smtClean="0"/>
              <a:t>trihibrid</a:t>
            </a:r>
            <a:endParaRPr lang="id-ID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024" y="528918"/>
            <a:ext cx="12070976" cy="6329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5546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494" y="121024"/>
            <a:ext cx="11416553" cy="6589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0055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9409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5263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047" y="255494"/>
            <a:ext cx="11698941" cy="6320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7801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9168476"/>
              </p:ext>
            </p:extLst>
          </p:nvPr>
        </p:nvGraphicFramePr>
        <p:xfrm>
          <a:off x="244699" y="463729"/>
          <a:ext cx="296214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0347"/>
                <a:gridCol w="944678"/>
                <a:gridCol w="1127115"/>
              </a:tblGrid>
              <a:tr h="370840"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fenotip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jumlah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kelas</a:t>
                      </a:r>
                      <a:endParaRPr lang="id-ID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+++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330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parental</a:t>
                      </a:r>
                      <a:endParaRPr lang="id-ID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 err="1" smtClean="0"/>
                        <a:t>abc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320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parental</a:t>
                      </a:r>
                      <a:endParaRPr lang="id-ID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+b+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64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SCO1</a:t>
                      </a:r>
                      <a:endParaRPr lang="id-ID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a++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10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DCO1</a:t>
                      </a:r>
                      <a:endParaRPr lang="id-ID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a+c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66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SCO2</a:t>
                      </a:r>
                      <a:endParaRPr lang="id-ID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++c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100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SCO3</a:t>
                      </a:r>
                      <a:endParaRPr lang="id-ID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+</a:t>
                      </a:r>
                      <a:r>
                        <a:rPr lang="id-ID" sz="1600" dirty="0" err="1" smtClean="0"/>
                        <a:t>bc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15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DCO2</a:t>
                      </a:r>
                      <a:endParaRPr lang="id-ID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 err="1" smtClean="0"/>
                        <a:t>ab</a:t>
                      </a:r>
                      <a:r>
                        <a:rPr lang="id-ID" sz="1600" dirty="0" smtClean="0"/>
                        <a:t>+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95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SCO4</a:t>
                      </a:r>
                      <a:endParaRPr lang="id-ID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Total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1000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535250" y="407968"/>
            <a:ext cx="1674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/>
              <a:t>parental</a:t>
            </a:r>
            <a:endParaRPr lang="id-ID" dirty="0"/>
          </a:p>
        </p:txBody>
      </p:sp>
      <p:sp>
        <p:nvSpPr>
          <p:cNvPr id="6" name="TextBox 5"/>
          <p:cNvSpPr txBox="1"/>
          <p:nvPr/>
        </p:nvSpPr>
        <p:spPr>
          <a:xfrm>
            <a:off x="3918393" y="1739693"/>
            <a:ext cx="772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/>
              <a:t>+ + +</a:t>
            </a:r>
            <a:endParaRPr lang="id-ID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080988" y="1540743"/>
            <a:ext cx="592428" cy="3134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691126" y="1364645"/>
            <a:ext cx="837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/>
              <a:t>a + +</a:t>
            </a:r>
            <a:endParaRPr lang="id-ID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4124456" y="2013783"/>
            <a:ext cx="682581" cy="29185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794155" y="2210392"/>
            <a:ext cx="759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/>
              <a:t>+ b c</a:t>
            </a:r>
            <a:endParaRPr lang="id-ID" dirty="0"/>
          </a:p>
        </p:txBody>
      </p:sp>
      <p:sp>
        <p:nvSpPr>
          <p:cNvPr id="13" name="TextBox 12"/>
          <p:cNvSpPr txBox="1"/>
          <p:nvPr/>
        </p:nvSpPr>
        <p:spPr>
          <a:xfrm>
            <a:off x="4768401" y="433571"/>
            <a:ext cx="1809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/>
              <a:t>DCO 1 dan DCO2</a:t>
            </a:r>
            <a:endParaRPr lang="id-ID" dirty="0"/>
          </a:p>
        </p:txBody>
      </p:sp>
      <p:sp>
        <p:nvSpPr>
          <p:cNvPr id="14" name="TextBox 13"/>
          <p:cNvSpPr txBox="1"/>
          <p:nvPr/>
        </p:nvSpPr>
        <p:spPr>
          <a:xfrm>
            <a:off x="3876540" y="3215253"/>
            <a:ext cx="772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/>
              <a:t>a</a:t>
            </a:r>
            <a:r>
              <a:rPr lang="id-ID" dirty="0" smtClean="0"/>
              <a:t> b c</a:t>
            </a:r>
            <a:endParaRPr lang="id-ID" dirty="0"/>
          </a:p>
        </p:txBody>
      </p:sp>
      <p:sp>
        <p:nvSpPr>
          <p:cNvPr id="15" name="TextBox 14"/>
          <p:cNvSpPr txBox="1"/>
          <p:nvPr/>
        </p:nvSpPr>
        <p:spPr>
          <a:xfrm>
            <a:off x="4794155" y="2771868"/>
            <a:ext cx="901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/>
              <a:t>a + +</a:t>
            </a:r>
            <a:endParaRPr lang="id-ID" dirty="0"/>
          </a:p>
        </p:txBody>
      </p:sp>
      <p:sp>
        <p:nvSpPr>
          <p:cNvPr id="17" name="TextBox 16"/>
          <p:cNvSpPr txBox="1"/>
          <p:nvPr/>
        </p:nvSpPr>
        <p:spPr>
          <a:xfrm>
            <a:off x="4781276" y="3697070"/>
            <a:ext cx="901521" cy="377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/>
              <a:t>+ b c</a:t>
            </a:r>
            <a:endParaRPr lang="id-ID" dirty="0"/>
          </a:p>
        </p:txBody>
      </p:sp>
      <p:cxnSp>
        <p:nvCxnSpPr>
          <p:cNvPr id="19" name="Straight Connector 18"/>
          <p:cNvCxnSpPr/>
          <p:nvPr/>
        </p:nvCxnSpPr>
        <p:spPr>
          <a:xfrm flipV="1">
            <a:off x="4047180" y="2980838"/>
            <a:ext cx="734096" cy="36933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4047180" y="3584585"/>
            <a:ext cx="682581" cy="1846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387922" y="882307"/>
            <a:ext cx="49970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/>
              <a:t>Langkah ke 1: identifikasi  genotip parental </a:t>
            </a:r>
            <a:endParaRPr lang="id-ID" dirty="0"/>
          </a:p>
        </p:txBody>
      </p:sp>
      <p:sp>
        <p:nvSpPr>
          <p:cNvPr id="25" name="TextBox 24"/>
          <p:cNvSpPr txBox="1"/>
          <p:nvPr/>
        </p:nvSpPr>
        <p:spPr>
          <a:xfrm>
            <a:off x="6297771" y="1540743"/>
            <a:ext cx="54606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/>
              <a:t>Langkah ke 2:  bandingkan kedua </a:t>
            </a:r>
            <a:r>
              <a:rPr lang="id-ID" dirty="0" err="1" smtClean="0"/>
              <a:t>ngenotip</a:t>
            </a:r>
            <a:r>
              <a:rPr lang="id-ID" dirty="0" smtClean="0"/>
              <a:t> parental dengan genotip semua  pindah silang dobel ( DCO1 dan DCO2)</a:t>
            </a:r>
            <a:endParaRPr lang="id-ID" dirty="0"/>
          </a:p>
        </p:txBody>
      </p:sp>
      <p:sp>
        <p:nvSpPr>
          <p:cNvPr id="26" name="TextBox 25"/>
          <p:cNvSpPr txBox="1"/>
          <p:nvPr/>
        </p:nvSpPr>
        <p:spPr>
          <a:xfrm>
            <a:off x="5554007" y="4258546"/>
            <a:ext cx="46569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/>
              <a:t>Pada kasus ke 1: terjadi perubahan huruf a  menjadi +, dan pada kasus ke 2 huruf a tidak berubah</a:t>
            </a:r>
            <a:endParaRPr lang="id-ID" dirty="0"/>
          </a:p>
        </p:txBody>
      </p:sp>
      <p:sp>
        <p:nvSpPr>
          <p:cNvPr id="27" name="TextBox 26"/>
          <p:cNvSpPr txBox="1"/>
          <p:nvPr/>
        </p:nvSpPr>
        <p:spPr>
          <a:xfrm>
            <a:off x="1944710" y="5306096"/>
            <a:ext cx="53060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/>
              <a:t>Kesimpulannya:  gen  a berada di tengah</a:t>
            </a:r>
          </a:p>
          <a:p>
            <a:r>
              <a:rPr lang="id-ID" dirty="0" smtClean="0"/>
              <a:t>Susunan gen yang betul :  b a c</a:t>
            </a:r>
          </a:p>
          <a:p>
            <a:r>
              <a:rPr lang="id-ID" dirty="0"/>
              <a:t>b</a:t>
            </a:r>
            <a:r>
              <a:rPr lang="id-ID" dirty="0" smtClean="0"/>
              <a:t>ukan a b c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516310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80623"/>
          </a:xfrm>
        </p:spPr>
        <p:txBody>
          <a:bodyPr/>
          <a:lstStyle/>
          <a:p>
            <a:r>
              <a:rPr lang="id-ID" sz="2400" dirty="0" smtClean="0"/>
              <a:t>Pindah Silang/</a:t>
            </a:r>
            <a:r>
              <a:rPr lang="id-ID" sz="2400" dirty="0" err="1" smtClean="0"/>
              <a:t>Crossing</a:t>
            </a:r>
            <a:r>
              <a:rPr lang="id-ID" sz="2400" dirty="0" smtClean="0"/>
              <a:t>  </a:t>
            </a:r>
            <a:r>
              <a:rPr lang="id-ID" sz="2400" dirty="0" err="1" smtClean="0"/>
              <a:t>over</a:t>
            </a:r>
            <a:endParaRPr lang="id-ID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7583" y="1343025"/>
            <a:ext cx="9543245" cy="5328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6278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8471765"/>
              </p:ext>
            </p:extLst>
          </p:nvPr>
        </p:nvGraphicFramePr>
        <p:xfrm>
          <a:off x="244699" y="463729"/>
          <a:ext cx="2846231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0347"/>
                <a:gridCol w="944678"/>
                <a:gridCol w="1011206"/>
              </a:tblGrid>
              <a:tr h="370840"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fenotip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jumlah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kelas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+++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330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parental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400" dirty="0" err="1" smtClean="0"/>
                        <a:t>abc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320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parental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+b+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64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SCO1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a++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10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DCO1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a+c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66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SCO2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++c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100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SCO3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+</a:t>
                      </a:r>
                      <a:r>
                        <a:rPr lang="id-ID" sz="1400" dirty="0" err="1" smtClean="0"/>
                        <a:t>bc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15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DCO2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400" dirty="0" err="1" smtClean="0"/>
                        <a:t>ab</a:t>
                      </a:r>
                      <a:r>
                        <a:rPr lang="id-ID" sz="1400" dirty="0" smtClean="0"/>
                        <a:t>+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95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SCO4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Total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1000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535250" y="407968"/>
            <a:ext cx="17966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200" dirty="0"/>
              <a:t> </a:t>
            </a:r>
            <a:r>
              <a:rPr lang="id-ID" sz="3200" dirty="0" smtClean="0"/>
              <a:t>b  a   c</a:t>
            </a:r>
            <a:endParaRPr lang="id-ID" sz="3200" dirty="0"/>
          </a:p>
        </p:txBody>
      </p:sp>
      <p:sp>
        <p:nvSpPr>
          <p:cNvPr id="2" name="TextBox 1"/>
          <p:cNvSpPr txBox="1"/>
          <p:nvPr/>
        </p:nvSpPr>
        <p:spPr>
          <a:xfrm>
            <a:off x="6104586" y="700355"/>
            <a:ext cx="608741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dirty="0" smtClean="0"/>
              <a:t>Langkah ke 3:</a:t>
            </a:r>
          </a:p>
          <a:p>
            <a:r>
              <a:rPr lang="id-ID" sz="1600" dirty="0"/>
              <a:t> </a:t>
            </a:r>
            <a:r>
              <a:rPr lang="id-ID" sz="1600" dirty="0" err="1" smtClean="0"/>
              <a:t>mententukan</a:t>
            </a:r>
            <a:r>
              <a:rPr lang="id-ID" sz="1600" dirty="0" smtClean="0"/>
              <a:t> pasangan pindah silang tunggal  (SCO</a:t>
            </a:r>
          </a:p>
          <a:p>
            <a:r>
              <a:rPr lang="id-ID" sz="1600" dirty="0" smtClean="0"/>
              <a:t>Dengan cara:</a:t>
            </a:r>
          </a:p>
          <a:p>
            <a:r>
              <a:rPr lang="id-ID" sz="1600" dirty="0" smtClean="0"/>
              <a:t>- Tuliskan  gen parental yang baru sepeti susunan </a:t>
            </a:r>
            <a:r>
              <a:rPr lang="id-ID" sz="1600" dirty="0" err="1" smtClean="0"/>
              <a:t>dibawah</a:t>
            </a:r>
            <a:endParaRPr lang="id-ID" sz="1600" dirty="0" smtClean="0"/>
          </a:p>
          <a:p>
            <a:endParaRPr lang="id-ID" sz="1600" dirty="0"/>
          </a:p>
          <a:p>
            <a:pPr marL="285750" indent="-285750">
              <a:buFontTx/>
              <a:buChar char="-"/>
            </a:pPr>
            <a:r>
              <a:rPr lang="id-ID" sz="1600" dirty="0" smtClean="0"/>
              <a:t>Hubungkan dengan garis </a:t>
            </a:r>
          </a:p>
          <a:p>
            <a:pPr marL="285750" indent="-285750">
              <a:buFontTx/>
              <a:buChar char="-"/>
            </a:pPr>
            <a:r>
              <a:rPr lang="id-ID" sz="1600" dirty="0"/>
              <a:t> </a:t>
            </a:r>
            <a:r>
              <a:rPr lang="id-ID" sz="1600" dirty="0" smtClean="0"/>
              <a:t>bacalah dari </a:t>
            </a:r>
            <a:r>
              <a:rPr lang="id-ID" sz="1600" dirty="0" err="1" smtClean="0"/>
              <a:t>kri</a:t>
            </a:r>
            <a:r>
              <a:rPr lang="id-ID" sz="1600" dirty="0" smtClean="0"/>
              <a:t> ke kanan</a:t>
            </a:r>
          </a:p>
          <a:p>
            <a:pPr marL="285750" indent="-285750">
              <a:buFontTx/>
              <a:buChar char="-"/>
            </a:pPr>
            <a:r>
              <a:rPr lang="id-ID" sz="1600" dirty="0" smtClean="0"/>
              <a:t>Pindah silang /Cross </a:t>
            </a:r>
            <a:r>
              <a:rPr lang="id-ID" sz="1600" dirty="0" err="1" smtClean="0"/>
              <a:t>over</a:t>
            </a:r>
            <a:r>
              <a:rPr lang="id-ID" sz="1600" dirty="0" smtClean="0"/>
              <a:t> 1 =warna merah</a:t>
            </a:r>
          </a:p>
          <a:p>
            <a:pPr marL="285750" indent="-285750">
              <a:buFontTx/>
              <a:buChar char="-"/>
            </a:pPr>
            <a:r>
              <a:rPr lang="id-ID" sz="1600" dirty="0"/>
              <a:t> </a:t>
            </a:r>
            <a:r>
              <a:rPr lang="id-ID" sz="1600" dirty="0" smtClean="0"/>
              <a:t>Pindah silang /</a:t>
            </a:r>
            <a:r>
              <a:rPr lang="id-ID" sz="1600" dirty="0" err="1" smtClean="0"/>
              <a:t>cross</a:t>
            </a:r>
            <a:r>
              <a:rPr lang="id-ID" sz="1600" dirty="0" smtClean="0"/>
              <a:t> </a:t>
            </a:r>
            <a:r>
              <a:rPr lang="id-ID" sz="1600" dirty="0" err="1" smtClean="0"/>
              <a:t>over</a:t>
            </a:r>
            <a:r>
              <a:rPr lang="id-ID" sz="1600" dirty="0" smtClean="0"/>
              <a:t> 2 = warna kuning</a:t>
            </a:r>
          </a:p>
          <a:p>
            <a:pPr marL="285750" indent="-285750">
              <a:buFontTx/>
              <a:buChar char="-"/>
            </a:pPr>
            <a:endParaRPr lang="id-ID" sz="1600" dirty="0"/>
          </a:p>
        </p:txBody>
      </p:sp>
      <p:sp>
        <p:nvSpPr>
          <p:cNvPr id="3" name="TextBox 2"/>
          <p:cNvSpPr txBox="1"/>
          <p:nvPr/>
        </p:nvSpPr>
        <p:spPr>
          <a:xfrm>
            <a:off x="3670479" y="1707500"/>
            <a:ext cx="1210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/>
              <a:t>b +  +</a:t>
            </a:r>
            <a:endParaRPr lang="id-ID" dirty="0"/>
          </a:p>
        </p:txBody>
      </p:sp>
      <p:sp>
        <p:nvSpPr>
          <p:cNvPr id="7" name="TextBox 6"/>
          <p:cNvSpPr txBox="1"/>
          <p:nvPr/>
        </p:nvSpPr>
        <p:spPr>
          <a:xfrm>
            <a:off x="3670479" y="2254832"/>
            <a:ext cx="824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/>
              <a:t>+ a c</a:t>
            </a:r>
            <a:endParaRPr lang="id-ID" dirty="0"/>
          </a:p>
        </p:txBody>
      </p:sp>
      <p:sp>
        <p:nvSpPr>
          <p:cNvPr id="10" name="TextBox 9"/>
          <p:cNvSpPr txBox="1"/>
          <p:nvPr/>
        </p:nvSpPr>
        <p:spPr>
          <a:xfrm>
            <a:off x="3670479" y="2884868"/>
            <a:ext cx="824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/>
              <a:t>+ + c</a:t>
            </a:r>
            <a:endParaRPr lang="id-ID" dirty="0"/>
          </a:p>
        </p:txBody>
      </p:sp>
      <p:sp>
        <p:nvSpPr>
          <p:cNvPr id="18" name="TextBox 17"/>
          <p:cNvSpPr txBox="1"/>
          <p:nvPr/>
        </p:nvSpPr>
        <p:spPr>
          <a:xfrm>
            <a:off x="3670479" y="3631842"/>
            <a:ext cx="875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/>
              <a:t>b</a:t>
            </a:r>
            <a:r>
              <a:rPr lang="id-ID" dirty="0" smtClean="0"/>
              <a:t> a +</a:t>
            </a:r>
            <a:endParaRPr lang="id-ID" dirty="0"/>
          </a:p>
        </p:txBody>
      </p:sp>
      <p:sp>
        <p:nvSpPr>
          <p:cNvPr id="20" name="TextBox 19"/>
          <p:cNvSpPr txBox="1"/>
          <p:nvPr/>
        </p:nvSpPr>
        <p:spPr>
          <a:xfrm>
            <a:off x="5331854" y="4001174"/>
            <a:ext cx="48939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200" dirty="0"/>
              <a:t>b</a:t>
            </a:r>
            <a:r>
              <a:rPr lang="id-ID" dirty="0" smtClean="0"/>
              <a:t>                      </a:t>
            </a:r>
            <a:r>
              <a:rPr lang="id-ID" sz="3600" dirty="0" smtClean="0"/>
              <a:t>a</a:t>
            </a:r>
            <a:r>
              <a:rPr lang="id-ID" dirty="0" smtClean="0"/>
              <a:t>                      </a:t>
            </a:r>
            <a:r>
              <a:rPr lang="id-ID" sz="3600" dirty="0" smtClean="0"/>
              <a:t>c</a:t>
            </a:r>
          </a:p>
          <a:p>
            <a:endParaRPr lang="id-ID" dirty="0"/>
          </a:p>
          <a:p>
            <a:endParaRPr lang="id-ID" dirty="0" smtClean="0"/>
          </a:p>
          <a:p>
            <a:endParaRPr lang="id-ID" dirty="0"/>
          </a:p>
          <a:p>
            <a:endParaRPr lang="id-ID" dirty="0" smtClean="0"/>
          </a:p>
          <a:p>
            <a:r>
              <a:rPr lang="id-ID" sz="3600" dirty="0" smtClean="0"/>
              <a:t>+</a:t>
            </a:r>
            <a:r>
              <a:rPr lang="id-ID" dirty="0" smtClean="0"/>
              <a:t>                        </a:t>
            </a:r>
            <a:r>
              <a:rPr lang="id-ID" sz="3600" dirty="0" smtClean="0"/>
              <a:t> +  </a:t>
            </a:r>
            <a:r>
              <a:rPr lang="id-ID" dirty="0" smtClean="0"/>
              <a:t>                  </a:t>
            </a:r>
            <a:r>
              <a:rPr lang="id-ID" sz="3600" dirty="0" smtClean="0"/>
              <a:t>+</a:t>
            </a:r>
            <a:endParaRPr lang="id-ID" sz="3600" dirty="0"/>
          </a:p>
        </p:txBody>
      </p:sp>
      <p:cxnSp>
        <p:nvCxnSpPr>
          <p:cNvPr id="23" name="Straight Connector 22"/>
          <p:cNvCxnSpPr/>
          <p:nvPr/>
        </p:nvCxnSpPr>
        <p:spPr>
          <a:xfrm flipH="1">
            <a:off x="5647386" y="4575787"/>
            <a:ext cx="1584101" cy="115909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5695680" y="4582226"/>
            <a:ext cx="1677474" cy="129128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7505160" y="4560255"/>
            <a:ext cx="1513268" cy="123163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7392470" y="4560255"/>
            <a:ext cx="1738647" cy="1146219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42" name="Right Arrow 41"/>
          <p:cNvSpPr/>
          <p:nvPr/>
        </p:nvSpPr>
        <p:spPr>
          <a:xfrm>
            <a:off x="5486400" y="3905283"/>
            <a:ext cx="3532028" cy="231101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" name="Right Arrow 42"/>
          <p:cNvSpPr/>
          <p:nvPr/>
        </p:nvSpPr>
        <p:spPr>
          <a:xfrm>
            <a:off x="5555086" y="6130344"/>
            <a:ext cx="3638282" cy="27504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373234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93502"/>
          </a:xfrm>
        </p:spPr>
        <p:txBody>
          <a:bodyPr/>
          <a:lstStyle/>
          <a:p>
            <a:r>
              <a:rPr lang="id-ID" sz="2400" dirty="0" smtClean="0"/>
              <a:t>Menghitung Jarak Peta gen</a:t>
            </a:r>
            <a:endParaRPr lang="id-ID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9854" y="965916"/>
            <a:ext cx="9289999" cy="5282484"/>
          </a:xfrm>
        </p:spPr>
        <p:txBody>
          <a:bodyPr/>
          <a:lstStyle/>
          <a:p>
            <a:r>
              <a:rPr lang="id-ID" dirty="0" smtClean="0"/>
              <a:t>Gunakan rumus</a:t>
            </a:r>
            <a:endParaRPr lang="id-ID" dirty="0"/>
          </a:p>
        </p:txBody>
      </p:sp>
      <p:sp>
        <p:nvSpPr>
          <p:cNvPr id="4" name="TextBox 3"/>
          <p:cNvSpPr txBox="1"/>
          <p:nvPr/>
        </p:nvSpPr>
        <p:spPr>
          <a:xfrm>
            <a:off x="463640" y="1738648"/>
            <a:ext cx="8255358" cy="400110"/>
          </a:xfrm>
          <a:prstGeom prst="rect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d-ID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{SCO 1 + SCO2 + (DCO1 + DCO2))/ (total individu) = jarak gen</a:t>
            </a:r>
            <a:endParaRPr lang="id-ID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8873" y="2731186"/>
            <a:ext cx="701898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/>
              <a:t>Jadi jarak gen b ke a adalah:</a:t>
            </a:r>
          </a:p>
          <a:p>
            <a:r>
              <a:rPr lang="id-ID" dirty="0" smtClean="0"/>
              <a:t>{(64 + 66 + (10 + 15)}/1000  = 0,155 Morgan = 15,5 </a:t>
            </a:r>
            <a:r>
              <a:rPr lang="id-ID" dirty="0" err="1" smtClean="0"/>
              <a:t>cM</a:t>
            </a:r>
            <a:endParaRPr lang="id-ID" dirty="0" smtClean="0"/>
          </a:p>
          <a:p>
            <a:endParaRPr lang="id-ID" dirty="0"/>
          </a:p>
          <a:p>
            <a:endParaRPr lang="id-ID" dirty="0" smtClean="0"/>
          </a:p>
          <a:p>
            <a:r>
              <a:rPr lang="id-ID" dirty="0" smtClean="0"/>
              <a:t>Jarak gen a ke c adalah ( + + c dan b a +)</a:t>
            </a:r>
          </a:p>
          <a:p>
            <a:r>
              <a:rPr lang="id-ID" dirty="0" smtClean="0"/>
              <a:t>(100 + 95 + 25)/1000  = 220/1000 = 0,22 M =  22 </a:t>
            </a:r>
            <a:r>
              <a:rPr lang="id-ID" dirty="0" err="1" smtClean="0"/>
              <a:t>cM</a:t>
            </a:r>
            <a:endParaRPr lang="id-ID" dirty="0" smtClean="0"/>
          </a:p>
          <a:p>
            <a:endParaRPr lang="id-ID" dirty="0" smtClean="0"/>
          </a:p>
          <a:p>
            <a:endParaRPr lang="id-ID" dirty="0"/>
          </a:p>
          <a:p>
            <a:endParaRPr lang="id-ID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6631227"/>
              </p:ext>
            </p:extLst>
          </p:nvPr>
        </p:nvGraphicFramePr>
        <p:xfrm>
          <a:off x="9375819" y="0"/>
          <a:ext cx="2687415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8491"/>
                <a:gridCol w="877718"/>
                <a:gridCol w="1011206"/>
              </a:tblGrid>
              <a:tr h="370840"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fenotip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jumlah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kelas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+++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330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parental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400" dirty="0" err="1" smtClean="0"/>
                        <a:t>abc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320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parental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+b+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64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SCO1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a++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10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DCO1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a+c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66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SCO2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++c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100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SCO3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+</a:t>
                      </a:r>
                      <a:r>
                        <a:rPr lang="id-ID" sz="1400" dirty="0" err="1" smtClean="0"/>
                        <a:t>bc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15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DCO2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400" dirty="0" err="1" smtClean="0"/>
                        <a:t>ab</a:t>
                      </a:r>
                      <a:r>
                        <a:rPr lang="id-ID" sz="1400" dirty="0" smtClean="0"/>
                        <a:t>+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95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SCO4</a:t>
                      </a:r>
                      <a:endParaRPr lang="id-ID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Total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1000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87151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590471"/>
          </a:xfrm>
        </p:spPr>
        <p:txBody>
          <a:bodyPr/>
          <a:lstStyle/>
          <a:p>
            <a:r>
              <a:rPr lang="id-ID" sz="2400" dirty="0" smtClean="0"/>
              <a:t>Gambar Peta gen</a:t>
            </a:r>
            <a:endParaRPr lang="id-ID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1" y="1043190"/>
            <a:ext cx="10841843" cy="5205210"/>
          </a:xfrm>
        </p:spPr>
        <p:txBody>
          <a:bodyPr/>
          <a:lstStyle/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r>
              <a:rPr lang="id-ID" dirty="0" smtClean="0"/>
              <a:t>                     </a:t>
            </a:r>
            <a:r>
              <a:rPr lang="id-ID" sz="2800" dirty="0" smtClean="0"/>
              <a:t>b</a:t>
            </a:r>
            <a:endParaRPr lang="id-ID" sz="2800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2511380" y="1712889"/>
            <a:ext cx="1970467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448040" y="1395732"/>
            <a:ext cx="3895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dirty="0" smtClean="0"/>
              <a:t>a</a:t>
            </a:r>
            <a:endParaRPr lang="id-ID" sz="2800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4803819" y="1712890"/>
            <a:ext cx="2717443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650051" y="1528224"/>
            <a:ext cx="296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/>
              <a:t>C</a:t>
            </a:r>
            <a:endParaRPr lang="id-ID" dirty="0"/>
          </a:p>
        </p:txBody>
      </p:sp>
      <p:sp>
        <p:nvSpPr>
          <p:cNvPr id="12" name="TextBox 11"/>
          <p:cNvSpPr txBox="1"/>
          <p:nvPr/>
        </p:nvSpPr>
        <p:spPr>
          <a:xfrm>
            <a:off x="2653048" y="1251225"/>
            <a:ext cx="1455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/>
              <a:t>15,5 </a:t>
            </a:r>
            <a:r>
              <a:rPr lang="id-ID" dirty="0" err="1" smtClean="0"/>
              <a:t>cM</a:t>
            </a:r>
            <a:endParaRPr lang="id-ID" dirty="0"/>
          </a:p>
        </p:txBody>
      </p:sp>
      <p:sp>
        <p:nvSpPr>
          <p:cNvPr id="13" name="TextBox 12"/>
          <p:cNvSpPr txBox="1"/>
          <p:nvPr/>
        </p:nvSpPr>
        <p:spPr>
          <a:xfrm>
            <a:off x="5475937" y="1288010"/>
            <a:ext cx="1182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/>
              <a:t>22  </a:t>
            </a:r>
            <a:r>
              <a:rPr lang="id-ID" dirty="0" err="1" smtClean="0"/>
              <a:t>cM</a:t>
            </a:r>
            <a:endParaRPr lang="id-ID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511379" y="2021983"/>
            <a:ext cx="500988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401353" y="1992190"/>
            <a:ext cx="1229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/>
              <a:t>37,5 </a:t>
            </a:r>
            <a:r>
              <a:rPr lang="id-ID" dirty="0" err="1" smtClean="0"/>
              <a:t>cM</a:t>
            </a:r>
            <a:endParaRPr lang="id-ID" dirty="0"/>
          </a:p>
        </p:txBody>
      </p:sp>
      <p:sp>
        <p:nvSpPr>
          <p:cNvPr id="17" name="TextBox 16"/>
          <p:cNvSpPr txBox="1"/>
          <p:nvPr/>
        </p:nvSpPr>
        <p:spPr>
          <a:xfrm>
            <a:off x="1533668" y="2650865"/>
            <a:ext cx="9066727" cy="2031325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d-ID" dirty="0" smtClean="0"/>
              <a:t>Langkah ke 4 Hitung nilai koefisien </a:t>
            </a:r>
            <a:r>
              <a:rPr lang="id-ID" dirty="0" err="1" smtClean="0"/>
              <a:t>koinsiden</a:t>
            </a:r>
            <a:r>
              <a:rPr lang="id-ID" dirty="0" smtClean="0"/>
              <a:t> dengan rumus berikut</a:t>
            </a:r>
          </a:p>
          <a:p>
            <a:endParaRPr lang="id-ID" dirty="0" smtClean="0"/>
          </a:p>
          <a:p>
            <a:r>
              <a:rPr lang="id-ID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COC  =  (Jumlah DCO)/(jarak gen ke1)(jarak gen ke 2) (1000)</a:t>
            </a:r>
          </a:p>
          <a:p>
            <a:r>
              <a:rPr lang="id-ID" dirty="0" smtClean="0"/>
              <a:t>Hasil:   </a:t>
            </a:r>
          </a:p>
          <a:p>
            <a:r>
              <a:rPr lang="id-ID" dirty="0"/>
              <a:t> </a:t>
            </a:r>
            <a:r>
              <a:rPr lang="id-ID" dirty="0" smtClean="0"/>
              <a:t>COC = (25)/(0,15,0  M)(0,220 M)(1000)</a:t>
            </a:r>
          </a:p>
          <a:p>
            <a:r>
              <a:rPr lang="id-ID" dirty="0"/>
              <a:t> </a:t>
            </a:r>
            <a:r>
              <a:rPr lang="id-ID" dirty="0" smtClean="0"/>
              <a:t>          = 0,733</a:t>
            </a:r>
          </a:p>
          <a:p>
            <a:endParaRPr lang="id-ID" dirty="0"/>
          </a:p>
        </p:txBody>
      </p:sp>
      <p:sp>
        <p:nvSpPr>
          <p:cNvPr id="20" name="TextBox 19"/>
          <p:cNvSpPr txBox="1"/>
          <p:nvPr/>
        </p:nvSpPr>
        <p:spPr>
          <a:xfrm>
            <a:off x="1572304" y="4834276"/>
            <a:ext cx="9028091" cy="1754326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d-ID" dirty="0" smtClean="0"/>
              <a:t>Langkah ke 5 : Hitung nilai Inferensi dengan </a:t>
            </a:r>
            <a:r>
              <a:rPr lang="id-ID" dirty="0" err="1" smtClean="0"/>
              <a:t>tumus</a:t>
            </a:r>
            <a:r>
              <a:rPr lang="id-ID" dirty="0" smtClean="0"/>
              <a:t> :</a:t>
            </a:r>
          </a:p>
          <a:p>
            <a:endParaRPr lang="id-ID" dirty="0"/>
          </a:p>
          <a:p>
            <a:r>
              <a:rPr lang="id-ID" dirty="0" smtClean="0">
                <a:solidFill>
                  <a:srgbClr val="FF0000"/>
                </a:solidFill>
              </a:rPr>
              <a:t>I  = 1- nilai </a:t>
            </a:r>
            <a:r>
              <a:rPr lang="id-ID" dirty="0" err="1" smtClean="0">
                <a:solidFill>
                  <a:srgbClr val="FF0000"/>
                </a:solidFill>
              </a:rPr>
              <a:t>coefisien</a:t>
            </a:r>
            <a:r>
              <a:rPr lang="id-ID" dirty="0" smtClean="0">
                <a:solidFill>
                  <a:srgbClr val="FF0000"/>
                </a:solidFill>
              </a:rPr>
              <a:t> </a:t>
            </a:r>
            <a:r>
              <a:rPr lang="id-ID" dirty="0" err="1" smtClean="0">
                <a:solidFill>
                  <a:srgbClr val="FF0000"/>
                </a:solidFill>
              </a:rPr>
              <a:t>coinsiden</a:t>
            </a:r>
            <a:r>
              <a:rPr lang="id-ID" dirty="0" smtClean="0">
                <a:solidFill>
                  <a:srgbClr val="FF0000"/>
                </a:solidFill>
              </a:rPr>
              <a:t> (COC)</a:t>
            </a:r>
            <a:r>
              <a:rPr lang="id-ID" dirty="0" smtClean="0"/>
              <a:t>.</a:t>
            </a:r>
          </a:p>
          <a:p>
            <a:r>
              <a:rPr lang="id-ID" dirty="0" smtClean="0"/>
              <a:t>Hasil</a:t>
            </a:r>
          </a:p>
          <a:p>
            <a:r>
              <a:rPr lang="id-ID" dirty="0" smtClean="0"/>
              <a:t>                   I = 1-0,733   = 0,277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2878721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2" y="452718"/>
            <a:ext cx="2567736" cy="596153"/>
          </a:xfrm>
        </p:spPr>
        <p:txBody>
          <a:bodyPr/>
          <a:lstStyle/>
          <a:p>
            <a:r>
              <a:rPr lang="id-ID" sz="2400" dirty="0" smtClean="0"/>
              <a:t>Urutan Gen</a:t>
            </a:r>
            <a:endParaRPr lang="id-ID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4436" y="1048872"/>
            <a:ext cx="10824882" cy="5199528"/>
          </a:xfrm>
        </p:spPr>
        <p:txBody>
          <a:bodyPr/>
          <a:lstStyle/>
          <a:p>
            <a:r>
              <a:rPr lang="id-ID" dirty="0" smtClean="0"/>
              <a:t>Jarak-jarak peta bisa dijumlahkan, maka gen dapat diurutkan secara liniernya.  3 gen yang bertautan bisa tersusun dalam tiga kemungkinan urutan yang ada, tergantung dari gen apa yang terletak </a:t>
            </a:r>
            <a:r>
              <a:rPr lang="id-ID" dirty="0" err="1" smtClean="0"/>
              <a:t>ditengah</a:t>
            </a:r>
            <a:r>
              <a:rPr lang="id-ID" dirty="0" smtClean="0"/>
              <a:t>.</a:t>
            </a:r>
          </a:p>
          <a:p>
            <a:r>
              <a:rPr lang="id-ID" dirty="0" smtClean="0"/>
              <a:t>Jika tidak terjadi pindah silang ganda, jarak peta bisa </a:t>
            </a:r>
            <a:r>
              <a:rPr lang="id-ID" dirty="0" err="1" smtClean="0"/>
              <a:t>diperlakuka</a:t>
            </a:r>
            <a:r>
              <a:rPr lang="id-ID" dirty="0" smtClean="0"/>
              <a:t> sepenuhnya sebagai unit-unit penjumlahan. 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 smtClean="0"/>
              <a:t>    contoh:  Diketahui  jarak </a:t>
            </a:r>
            <a:r>
              <a:rPr lang="id-ID" dirty="0" err="1" smtClean="0"/>
              <a:t>A-B</a:t>
            </a:r>
            <a:r>
              <a:rPr lang="id-ID" dirty="0" smtClean="0"/>
              <a:t> = 12, </a:t>
            </a:r>
            <a:r>
              <a:rPr lang="id-ID" dirty="0" err="1" smtClean="0"/>
              <a:t>B-C</a:t>
            </a:r>
            <a:r>
              <a:rPr lang="id-ID" dirty="0" smtClean="0"/>
              <a:t> = 7 dan </a:t>
            </a:r>
            <a:r>
              <a:rPr lang="id-ID" dirty="0" err="1" smtClean="0"/>
              <a:t>A-C</a:t>
            </a:r>
            <a:r>
              <a:rPr lang="id-ID" dirty="0" smtClean="0"/>
              <a:t> = 5. 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              bagaimanakah urutan posisi gen tersebut?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jawab :  A                  12                        B                                 </a:t>
            </a:r>
          </a:p>
          <a:p>
            <a:pPr marL="0" indent="0">
              <a:buNone/>
            </a:pPr>
            <a:r>
              <a:rPr lang="id-ID" dirty="0" smtClean="0"/>
              <a:t>                    A          </a:t>
            </a:r>
            <a:r>
              <a:rPr lang="id-ID" dirty="0"/>
              <a:t>5</a:t>
            </a:r>
            <a:r>
              <a:rPr lang="id-ID" dirty="0" smtClean="0"/>
              <a:t>     C   C           7       B 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              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              Urutan posisi gen adalah ACB</a:t>
            </a:r>
            <a:endParaRPr lang="id-ID" dirty="0"/>
          </a:p>
        </p:txBody>
      </p:sp>
      <p:sp>
        <p:nvSpPr>
          <p:cNvPr id="5" name="Rectangle 4"/>
          <p:cNvSpPr/>
          <p:nvPr/>
        </p:nvSpPr>
        <p:spPr>
          <a:xfrm>
            <a:off x="2124635" y="4464424"/>
            <a:ext cx="3361765" cy="941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Rectangle 5"/>
          <p:cNvSpPr/>
          <p:nvPr/>
        </p:nvSpPr>
        <p:spPr>
          <a:xfrm>
            <a:off x="2124635" y="4883524"/>
            <a:ext cx="1438836" cy="121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7" name="Rectangle 6"/>
          <p:cNvSpPr/>
          <p:nvPr/>
        </p:nvSpPr>
        <p:spPr>
          <a:xfrm>
            <a:off x="3805517" y="4883525"/>
            <a:ext cx="1680883" cy="1255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289238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5188019" cy="654865"/>
          </a:xfrm>
        </p:spPr>
        <p:txBody>
          <a:bodyPr/>
          <a:lstStyle/>
          <a:p>
            <a:r>
              <a:rPr lang="id-ID" sz="2800" dirty="0" smtClean="0"/>
              <a:t>Pentingnya </a:t>
            </a:r>
            <a:r>
              <a:rPr lang="id-ID" sz="2800" dirty="0" err="1" smtClean="0"/>
              <a:t>Pemetqqn</a:t>
            </a:r>
            <a:r>
              <a:rPr lang="id-ID" sz="2800" dirty="0" smtClean="0"/>
              <a:t> Gen</a:t>
            </a:r>
            <a:endParaRPr lang="id-ID" sz="2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2732" y="1107583"/>
            <a:ext cx="10264462" cy="547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2734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276" y="772732"/>
            <a:ext cx="11062952" cy="508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30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3232" y="425002"/>
            <a:ext cx="4866047" cy="528035"/>
          </a:xfrm>
        </p:spPr>
        <p:txBody>
          <a:bodyPr/>
          <a:lstStyle/>
          <a:p>
            <a:r>
              <a:rPr lang="id-ID" sz="2400" dirty="0" smtClean="0"/>
              <a:t>Pemetaan Gen Pada manusia</a:t>
            </a:r>
            <a:endParaRPr lang="id-ID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3232" y="1235062"/>
            <a:ext cx="10650828" cy="4830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9843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2" y="452719"/>
            <a:ext cx="5149382" cy="641986"/>
          </a:xfrm>
        </p:spPr>
        <p:txBody>
          <a:bodyPr/>
          <a:lstStyle/>
          <a:p>
            <a:r>
              <a:rPr lang="id-ID" sz="2400" dirty="0" smtClean="0"/>
              <a:t>Pemetaan Gen pada Manusia</a:t>
            </a:r>
            <a:endParaRPr lang="id-ID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6112" y="991673"/>
            <a:ext cx="10558508" cy="5383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1440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300318"/>
            <a:ext cx="9404723" cy="577592"/>
          </a:xfrm>
        </p:spPr>
        <p:txBody>
          <a:bodyPr/>
          <a:lstStyle/>
          <a:p>
            <a:r>
              <a:rPr lang="id-ID" sz="2400" dirty="0" smtClean="0"/>
              <a:t>Mekanisme pemetaan gen pada manusia</a:t>
            </a:r>
            <a:endParaRPr lang="id-ID" sz="24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1275" y="3441700"/>
            <a:ext cx="9525000" cy="4857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522" y="877910"/>
            <a:ext cx="9762186" cy="43637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115" y="5576405"/>
            <a:ext cx="9525000" cy="914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9823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4596" y="437881"/>
            <a:ext cx="10713055" cy="45591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596" y="4997002"/>
            <a:ext cx="11009269" cy="186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011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9550" y="296214"/>
            <a:ext cx="9470304" cy="5952185"/>
          </a:xfrm>
          <a:ln>
            <a:solidFill>
              <a:schemeClr val="tx1"/>
            </a:solidFill>
            <a:prstDash val="dash"/>
          </a:ln>
        </p:spPr>
        <p:txBody>
          <a:bodyPr>
            <a:normAutofit lnSpcReduction="10000"/>
          </a:bodyPr>
          <a:lstStyle/>
          <a:p>
            <a:r>
              <a:rPr lang="id-ID" dirty="0" smtClean="0"/>
              <a:t>Dari Hasil proses pindah silang dihasilkan </a:t>
            </a:r>
            <a:r>
              <a:rPr lang="id-ID" dirty="0" err="1" smtClean="0"/>
              <a:t>gamet-gamet</a:t>
            </a:r>
            <a:r>
              <a:rPr lang="id-ID" dirty="0" smtClean="0"/>
              <a:t> </a:t>
            </a:r>
            <a:r>
              <a:rPr lang="id-ID" dirty="0" err="1" smtClean="0"/>
              <a:t>tiper</a:t>
            </a:r>
            <a:r>
              <a:rPr lang="id-ID" dirty="0" smtClean="0"/>
              <a:t> </a:t>
            </a:r>
            <a:r>
              <a:rPr lang="id-ID" dirty="0" err="1" smtClean="0"/>
              <a:t>rekombinan</a:t>
            </a:r>
            <a:r>
              <a:rPr lang="id-ID" dirty="0"/>
              <a:t> </a:t>
            </a:r>
            <a:r>
              <a:rPr lang="id-ID" dirty="0" smtClean="0"/>
              <a:t>yaitu : </a:t>
            </a:r>
            <a:r>
              <a:rPr lang="id-ID" dirty="0" err="1" smtClean="0"/>
              <a:t>gamet</a:t>
            </a:r>
            <a:r>
              <a:rPr lang="id-ID" dirty="0" smtClean="0"/>
              <a:t> tipe parental  (</a:t>
            </a:r>
            <a:r>
              <a:rPr lang="id-ID" b="1" dirty="0" smtClean="0"/>
              <a:t>AB dan </a:t>
            </a:r>
            <a:r>
              <a:rPr lang="id-ID" b="1" dirty="0" err="1" smtClean="0"/>
              <a:t>ab</a:t>
            </a:r>
            <a:r>
              <a:rPr lang="id-ID" dirty="0" smtClean="0"/>
              <a:t>) (</a:t>
            </a:r>
            <a:r>
              <a:rPr lang="id-ID" dirty="0" err="1" smtClean="0"/>
              <a:t>non</a:t>
            </a:r>
            <a:r>
              <a:rPr lang="id-ID" dirty="0" smtClean="0"/>
              <a:t> pindah silang) dan </a:t>
            </a:r>
            <a:r>
              <a:rPr lang="id-ID" dirty="0" err="1" smtClean="0"/>
              <a:t>gamet</a:t>
            </a:r>
            <a:r>
              <a:rPr lang="id-ID" dirty="0" smtClean="0"/>
              <a:t> tipe </a:t>
            </a:r>
            <a:r>
              <a:rPr lang="id-ID" dirty="0" err="1" smtClean="0"/>
              <a:t>rekombinan</a:t>
            </a:r>
            <a:r>
              <a:rPr lang="id-ID" dirty="0" smtClean="0"/>
              <a:t>   (</a:t>
            </a:r>
            <a:r>
              <a:rPr lang="id-ID" dirty="0" err="1" smtClean="0"/>
              <a:t>Ab</a:t>
            </a:r>
            <a:r>
              <a:rPr lang="id-ID" dirty="0" smtClean="0"/>
              <a:t> dan </a:t>
            </a:r>
            <a:r>
              <a:rPr lang="id-ID" dirty="0" err="1" smtClean="0"/>
              <a:t>aB</a:t>
            </a:r>
            <a:r>
              <a:rPr lang="id-ID" dirty="0" smtClean="0"/>
              <a:t>)(tipe pindah silang).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 smtClean="0"/>
              <a:t>   Hubungan pertautan gen tergantung dari posisi gen yang tertaut.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1. fase </a:t>
            </a:r>
            <a:r>
              <a:rPr lang="id-ID" dirty="0" err="1" smtClean="0"/>
              <a:t>coupling</a:t>
            </a:r>
            <a:r>
              <a:rPr lang="id-ID" dirty="0" smtClean="0"/>
              <a:t> (penggandengan) : AB dan </a:t>
            </a:r>
            <a:r>
              <a:rPr lang="id-ID" dirty="0" err="1" smtClean="0"/>
              <a:t>ab</a:t>
            </a:r>
            <a:endParaRPr lang="id-ID" dirty="0" smtClean="0"/>
          </a:p>
          <a:p>
            <a:pPr marL="0" indent="0">
              <a:buNone/>
            </a:pPr>
            <a:r>
              <a:rPr lang="id-ID" dirty="0" smtClean="0"/>
              <a:t>                                                                                                                   AB</a:t>
            </a:r>
            <a:endParaRPr lang="id-ID" dirty="0"/>
          </a:p>
          <a:p>
            <a:pPr marL="0" indent="0">
              <a:buNone/>
            </a:pPr>
            <a:r>
              <a:rPr lang="id-ID" dirty="0" smtClean="0"/>
              <a:t>                                                                              B                                   </a:t>
            </a:r>
            <a:r>
              <a:rPr lang="id-ID" dirty="0" err="1" smtClean="0"/>
              <a:t>Ab</a:t>
            </a:r>
            <a:endParaRPr lang="id-ID" dirty="0" smtClean="0"/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 smtClean="0"/>
              <a:t>                                                                                                                  </a:t>
            </a:r>
            <a:r>
              <a:rPr lang="id-ID" dirty="0" err="1" smtClean="0"/>
              <a:t>aB</a:t>
            </a:r>
            <a:endParaRPr lang="id-ID" dirty="0" smtClean="0"/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                                                                                                             </a:t>
            </a:r>
            <a:r>
              <a:rPr lang="id-ID" dirty="0" err="1" smtClean="0"/>
              <a:t>ab</a:t>
            </a:r>
            <a:endParaRPr lang="id-ID" dirty="0" smtClean="0"/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 smtClean="0"/>
              <a:t> 2 Fase </a:t>
            </a:r>
            <a:r>
              <a:rPr lang="id-ID" dirty="0" err="1" smtClean="0"/>
              <a:t>repulsi</a:t>
            </a:r>
            <a:r>
              <a:rPr lang="id-ID" dirty="0" smtClean="0"/>
              <a:t> : </a:t>
            </a:r>
            <a:r>
              <a:rPr lang="id-ID" dirty="0" err="1" smtClean="0"/>
              <a:t>aB</a:t>
            </a:r>
            <a:r>
              <a:rPr lang="id-ID" dirty="0" smtClean="0"/>
              <a:t> dan </a:t>
            </a:r>
            <a:r>
              <a:rPr lang="id-ID" dirty="0" err="1" smtClean="0"/>
              <a:t>ab</a:t>
            </a:r>
            <a:endParaRPr lang="id-ID" dirty="0" smtClean="0"/>
          </a:p>
          <a:p>
            <a:pPr marL="0" indent="0">
              <a:buNone/>
            </a:pPr>
            <a:r>
              <a:rPr lang="id-ID" dirty="0" err="1" smtClean="0"/>
              <a:t>Gamet</a:t>
            </a:r>
            <a:r>
              <a:rPr lang="id-ID" dirty="0" smtClean="0"/>
              <a:t> fase tergantung dari </a:t>
            </a:r>
            <a:r>
              <a:rPr lang="id-ID" dirty="0" err="1" smtClean="0"/>
              <a:t>gene</a:t>
            </a:r>
            <a:r>
              <a:rPr lang="id-ID" dirty="0" smtClean="0"/>
              <a:t> </a:t>
            </a:r>
            <a:r>
              <a:rPr lang="id-ID" dirty="0" err="1" smtClean="0"/>
              <a:t>nya</a:t>
            </a:r>
            <a:r>
              <a:rPr lang="id-ID" dirty="0" smtClean="0"/>
              <a:t>, bisa saja parentalnya adalah tipe </a:t>
            </a:r>
            <a:r>
              <a:rPr lang="id-ID" dirty="0" err="1" smtClean="0"/>
              <a:t>repulsi</a:t>
            </a:r>
            <a:r>
              <a:rPr lang="id-ID" dirty="0" smtClean="0"/>
              <a:t> yaitu </a:t>
            </a:r>
            <a:r>
              <a:rPr lang="id-ID" dirty="0" err="1" smtClean="0"/>
              <a:t>Ab</a:t>
            </a:r>
            <a:r>
              <a:rPr lang="id-ID" dirty="0" smtClean="0"/>
              <a:t> dan </a:t>
            </a:r>
            <a:r>
              <a:rPr lang="id-ID" dirty="0" err="1" smtClean="0"/>
              <a:t>aB</a:t>
            </a:r>
            <a:r>
              <a:rPr lang="id-ID" dirty="0"/>
              <a:t> </a:t>
            </a:r>
            <a:r>
              <a:rPr lang="id-ID" dirty="0" smtClean="0"/>
              <a:t>dan </a:t>
            </a:r>
            <a:r>
              <a:rPr lang="id-ID" dirty="0" err="1" smtClean="0"/>
              <a:t>sase</a:t>
            </a:r>
            <a:r>
              <a:rPr lang="id-ID" dirty="0" smtClean="0"/>
              <a:t> </a:t>
            </a:r>
            <a:r>
              <a:rPr lang="id-ID" dirty="0" err="1" smtClean="0"/>
              <a:t>cuoplingnya</a:t>
            </a:r>
            <a:r>
              <a:rPr lang="id-ID" dirty="0" smtClean="0"/>
              <a:t> adalah AB dan </a:t>
            </a:r>
            <a:r>
              <a:rPr lang="id-ID" dirty="0" err="1" smtClean="0"/>
              <a:t>ab</a:t>
            </a:r>
            <a:endParaRPr lang="id-ID" dirty="0" smtClean="0"/>
          </a:p>
        </p:txBody>
      </p:sp>
      <p:cxnSp>
        <p:nvCxnSpPr>
          <p:cNvPr id="5" name="Straight Connector 4"/>
          <p:cNvCxnSpPr/>
          <p:nvPr/>
        </p:nvCxnSpPr>
        <p:spPr>
          <a:xfrm>
            <a:off x="2833352" y="3052293"/>
            <a:ext cx="5228823" cy="12879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807594" y="4444284"/>
            <a:ext cx="5215944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799268" y="2759162"/>
            <a:ext cx="356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/>
              <a:t>A</a:t>
            </a:r>
            <a:endParaRPr lang="id-ID" dirty="0"/>
          </a:p>
        </p:txBody>
      </p:sp>
      <p:sp>
        <p:nvSpPr>
          <p:cNvPr id="14" name="TextBox 13"/>
          <p:cNvSpPr txBox="1"/>
          <p:nvPr/>
        </p:nvSpPr>
        <p:spPr>
          <a:xfrm>
            <a:off x="6063096" y="2738096"/>
            <a:ext cx="208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/>
              <a:t>B</a:t>
            </a:r>
            <a:endParaRPr lang="id-ID" dirty="0"/>
          </a:p>
        </p:txBody>
      </p:sp>
      <p:sp>
        <p:nvSpPr>
          <p:cNvPr id="15" name="TextBox 14"/>
          <p:cNvSpPr txBox="1"/>
          <p:nvPr/>
        </p:nvSpPr>
        <p:spPr>
          <a:xfrm>
            <a:off x="3799268" y="3169002"/>
            <a:ext cx="356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/>
              <a:t>A</a:t>
            </a:r>
            <a:endParaRPr lang="id-ID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4155456" y="2943828"/>
            <a:ext cx="0" cy="59450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439437" y="2943828"/>
            <a:ext cx="25757" cy="594506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799269" y="3772711"/>
            <a:ext cx="178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/>
              <a:t>a</a:t>
            </a:r>
            <a:endParaRPr lang="id-ID" dirty="0"/>
          </a:p>
        </p:txBody>
      </p:sp>
      <p:sp>
        <p:nvSpPr>
          <p:cNvPr id="22" name="TextBox 21"/>
          <p:cNvSpPr txBox="1"/>
          <p:nvPr/>
        </p:nvSpPr>
        <p:spPr>
          <a:xfrm>
            <a:off x="3813696" y="4095482"/>
            <a:ext cx="341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/>
              <a:t>a</a:t>
            </a:r>
            <a:endParaRPr lang="id-ID" dirty="0"/>
          </a:p>
        </p:txBody>
      </p:sp>
      <p:sp>
        <p:nvSpPr>
          <p:cNvPr id="23" name="TextBox 22"/>
          <p:cNvSpPr txBox="1"/>
          <p:nvPr/>
        </p:nvSpPr>
        <p:spPr>
          <a:xfrm>
            <a:off x="6113041" y="3728970"/>
            <a:ext cx="341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/>
              <a:t>b</a:t>
            </a:r>
            <a:endParaRPr lang="id-ID" dirty="0"/>
          </a:p>
        </p:txBody>
      </p:sp>
      <p:sp>
        <p:nvSpPr>
          <p:cNvPr id="24" name="TextBox 23"/>
          <p:cNvSpPr txBox="1"/>
          <p:nvPr/>
        </p:nvSpPr>
        <p:spPr>
          <a:xfrm>
            <a:off x="6113041" y="4156520"/>
            <a:ext cx="343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/>
              <a:t>b</a:t>
            </a:r>
            <a:endParaRPr lang="id-ID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4790941" y="3473940"/>
            <a:ext cx="566670" cy="600476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4790941" y="3473940"/>
            <a:ext cx="566670" cy="621542"/>
          </a:xfrm>
          <a:prstGeom prst="line">
            <a:avLst/>
          </a:prstGeom>
          <a:ln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2807594" y="3538334"/>
            <a:ext cx="1983347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5357611" y="3473940"/>
            <a:ext cx="2704564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2807594" y="4142043"/>
            <a:ext cx="1983347" cy="14477"/>
          </a:xfrm>
          <a:prstGeom prst="line">
            <a:avLst/>
          </a:prstGeom>
          <a:ln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5357611" y="4074416"/>
            <a:ext cx="2665927" cy="0"/>
          </a:xfrm>
          <a:prstGeom prst="line">
            <a:avLst/>
          </a:prstGeom>
          <a:ln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4155456" y="4074416"/>
            <a:ext cx="0" cy="45143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stCxn id="23" idx="3"/>
          </p:cNvCxnSpPr>
          <p:nvPr/>
        </p:nvCxnSpPr>
        <p:spPr>
          <a:xfrm>
            <a:off x="6454801" y="3913636"/>
            <a:ext cx="10393" cy="612216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98183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80623"/>
          </a:xfrm>
        </p:spPr>
        <p:txBody>
          <a:bodyPr/>
          <a:lstStyle/>
          <a:p>
            <a:r>
              <a:rPr lang="id-ID" sz="2400" dirty="0" smtClean="0"/>
              <a:t>Latihan/praktikum</a:t>
            </a:r>
            <a:endParaRPr lang="id-ID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2" y="1429556"/>
            <a:ext cx="10764570" cy="4818844"/>
          </a:xfrm>
        </p:spPr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8348801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8443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9"/>
            <a:ext cx="3655433" cy="667744"/>
          </a:xfrm>
        </p:spPr>
        <p:txBody>
          <a:bodyPr/>
          <a:lstStyle/>
          <a:p>
            <a:r>
              <a:rPr lang="id-ID" sz="2400" dirty="0" smtClean="0"/>
              <a:t>Pindah silang </a:t>
            </a:r>
            <a:r>
              <a:rPr lang="id-ID" sz="2400" dirty="0" err="1" smtClean="0"/>
              <a:t>multiple</a:t>
            </a:r>
            <a:endParaRPr lang="id-ID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4248" y="991673"/>
            <a:ext cx="10071279" cy="50742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4248" y="6211669"/>
            <a:ext cx="9942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/>
              <a:t>Pindah silang </a:t>
            </a:r>
            <a:r>
              <a:rPr lang="id-ID" dirty="0" err="1" smtClean="0"/>
              <a:t>multiple</a:t>
            </a:r>
            <a:r>
              <a:rPr lang="id-ID" dirty="0" smtClean="0"/>
              <a:t> dengan dua lokus bersegregasi (a) dan 3 lokus bersegregasi (b)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703866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5162261" cy="757896"/>
          </a:xfrm>
        </p:spPr>
        <p:txBody>
          <a:bodyPr/>
          <a:lstStyle/>
          <a:p>
            <a:r>
              <a:rPr lang="id-ID" dirty="0" smtClean="0"/>
              <a:t>Pemetaan genetik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6975" y="1210614"/>
            <a:ext cx="10599311" cy="5037785"/>
          </a:xfrm>
        </p:spPr>
        <p:txBody>
          <a:bodyPr/>
          <a:lstStyle/>
          <a:p>
            <a:r>
              <a:rPr lang="id-ID" dirty="0" smtClean="0"/>
              <a:t>1. jarak peta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 smtClean="0"/>
              <a:t>        Lokus gen pada kromosom terurut secara linier, seperti tasbih.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 smtClean="0"/>
              <a:t>   unit jarak gen adalah ditentukan dengan </a:t>
            </a:r>
            <a:r>
              <a:rPr lang="id-ID" dirty="0" err="1" smtClean="0"/>
              <a:t>probablilitas</a:t>
            </a:r>
            <a:r>
              <a:rPr lang="id-ID" dirty="0" smtClean="0"/>
              <a:t> terjadinya pindah silang antara dua gen yang mau dicari. 1 unit jarak peta = 1% pindah silang. Besarannya adalah </a:t>
            </a:r>
            <a:r>
              <a:rPr lang="id-ID" dirty="0" err="1" smtClean="0"/>
              <a:t>Centi</a:t>
            </a:r>
            <a:r>
              <a:rPr lang="id-ID" dirty="0" smtClean="0"/>
              <a:t> </a:t>
            </a:r>
            <a:r>
              <a:rPr lang="id-ID" dirty="0" err="1" smtClean="0"/>
              <a:t>morgan</a:t>
            </a:r>
            <a:r>
              <a:rPr lang="id-ID" dirty="0" smtClean="0"/>
              <a:t> (</a:t>
            </a:r>
            <a:r>
              <a:rPr lang="id-ID" dirty="0" err="1" smtClean="0"/>
              <a:t>cM</a:t>
            </a:r>
            <a:r>
              <a:rPr lang="id-ID" dirty="0" smtClean="0"/>
              <a:t>).</a:t>
            </a:r>
            <a:endParaRPr lang="id-ID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4429" y="2631986"/>
            <a:ext cx="3705225" cy="15021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28815" y="2743199"/>
            <a:ext cx="55144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/>
              <a:t>Aspek utama pemetaan:</a:t>
            </a:r>
          </a:p>
          <a:p>
            <a:pPr marL="342900" indent="-342900">
              <a:buAutoNum type="arabicPeriod"/>
            </a:pPr>
            <a:r>
              <a:rPr lang="id-ID" dirty="0" smtClean="0"/>
              <a:t>Urutan gen (</a:t>
            </a:r>
            <a:r>
              <a:rPr lang="id-ID" dirty="0" err="1" smtClean="0"/>
              <a:t>gene</a:t>
            </a:r>
            <a:r>
              <a:rPr lang="id-ID" dirty="0" smtClean="0"/>
              <a:t> order</a:t>
            </a:r>
          </a:p>
          <a:p>
            <a:pPr marL="342900" indent="-342900">
              <a:buAutoNum type="arabicPeriod"/>
            </a:pPr>
            <a:r>
              <a:rPr lang="id-ID" dirty="0"/>
              <a:t> </a:t>
            </a:r>
            <a:r>
              <a:rPr lang="id-ID" dirty="0" smtClean="0"/>
              <a:t>penentuan jarak gen </a:t>
            </a:r>
          </a:p>
          <a:p>
            <a:r>
              <a:rPr lang="id-ID" dirty="0"/>
              <a:t> </a:t>
            </a:r>
            <a:r>
              <a:rPr lang="id-ID" dirty="0" smtClean="0"/>
              <a:t>     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414127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2" y="184407"/>
            <a:ext cx="11022148" cy="2548059"/>
          </a:xfrm>
        </p:spPr>
        <p:txBody>
          <a:bodyPr/>
          <a:lstStyle/>
          <a:p>
            <a:r>
              <a:rPr lang="id-ID" sz="2400" dirty="0" smtClean="0"/>
              <a:t>Batas </a:t>
            </a:r>
            <a:r>
              <a:rPr lang="id-ID" sz="2000" dirty="0" smtClean="0"/>
              <a:t>rekombinasi</a:t>
            </a:r>
            <a:br>
              <a:rPr lang="id-ID" sz="2000" dirty="0" smtClean="0"/>
            </a:br>
            <a:r>
              <a:rPr lang="id-ID" sz="2000" dirty="0" smtClean="0"/>
              <a:t>Jika 2 lokus gen terpisah sangat jauh  di </a:t>
            </a:r>
            <a:r>
              <a:rPr lang="id-ID" sz="2000" dirty="0" err="1" smtClean="0"/>
              <a:t>mromosom</a:t>
            </a:r>
            <a:r>
              <a:rPr lang="id-ID" sz="2000" dirty="0" smtClean="0"/>
              <a:t> , sehingga probabilitas </a:t>
            </a:r>
            <a:r>
              <a:rPr lang="id-ID" sz="2000" dirty="0" err="1" smtClean="0"/>
              <a:t>tebentuknya</a:t>
            </a:r>
            <a:r>
              <a:rPr lang="id-ID" sz="2000" dirty="0" smtClean="0"/>
              <a:t> </a:t>
            </a:r>
            <a:r>
              <a:rPr lang="id-ID" sz="2000" dirty="0" err="1" smtClean="0"/>
              <a:t>kiasma</a:t>
            </a:r>
            <a:r>
              <a:rPr lang="id-ID" sz="2000" dirty="0" smtClean="0"/>
              <a:t> </a:t>
            </a:r>
            <a:r>
              <a:rPr lang="id-ID" sz="2000" dirty="0" err="1" smtClean="0"/>
              <a:t>diantara</a:t>
            </a:r>
            <a:r>
              <a:rPr lang="id-ID" sz="2000" dirty="0" smtClean="0"/>
              <a:t> </a:t>
            </a:r>
            <a:r>
              <a:rPr lang="id-ID" sz="2000" dirty="0" err="1" smtClean="0"/>
              <a:t>keduaanya</a:t>
            </a:r>
            <a:r>
              <a:rPr lang="id-ID" sz="2000" dirty="0" smtClean="0"/>
              <a:t> adalah 100%, maka 5% </a:t>
            </a:r>
            <a:r>
              <a:rPr lang="id-ID" sz="2000" dirty="0" err="1" smtClean="0"/>
              <a:t>gamet</a:t>
            </a:r>
            <a:r>
              <a:rPr lang="id-ID" sz="2000" dirty="0" smtClean="0"/>
              <a:t> akan merupakan tipe parental (</a:t>
            </a:r>
            <a:r>
              <a:rPr lang="id-ID" sz="2000" dirty="0" err="1" smtClean="0"/>
              <a:t>non</a:t>
            </a:r>
            <a:r>
              <a:rPr lang="id-ID" sz="2000" dirty="0" smtClean="0"/>
              <a:t> pindah siang), sedangkan 50% lainnya merupakan tipe </a:t>
            </a:r>
            <a:r>
              <a:rPr lang="id-ID" sz="2000" dirty="0" err="1" smtClean="0"/>
              <a:t>rekombinan</a:t>
            </a:r>
            <a:r>
              <a:rPr lang="id-ID" sz="2000" dirty="0" smtClean="0"/>
              <a:t> (pindah </a:t>
            </a:r>
            <a:r>
              <a:rPr lang="id-ID" sz="2000" dirty="0" err="1" smtClean="0"/>
              <a:t>sipang</a:t>
            </a:r>
            <a:r>
              <a:rPr lang="id-ID" sz="2000" dirty="0" smtClean="0"/>
              <a:t>). Jika </a:t>
            </a:r>
            <a:r>
              <a:rPr lang="id-ID" sz="2000" dirty="0" err="1" smtClean="0"/>
              <a:t>inidividu-individu</a:t>
            </a:r>
            <a:r>
              <a:rPr lang="id-ID" sz="2000" dirty="0" smtClean="0"/>
              <a:t> </a:t>
            </a:r>
            <a:r>
              <a:rPr lang="id-ID" sz="2000" dirty="0" err="1" smtClean="0"/>
              <a:t>dihibrid</a:t>
            </a:r>
            <a:r>
              <a:rPr lang="id-ID" sz="2000" dirty="0" smtClean="0"/>
              <a:t> semacam itu diuji silang, diharapkan terjadi </a:t>
            </a:r>
            <a:r>
              <a:rPr lang="id-ID" sz="2000" dirty="0" err="1" smtClean="0"/>
              <a:t>progninya</a:t>
            </a:r>
            <a:r>
              <a:rPr lang="id-ID" sz="2000" dirty="0" smtClean="0"/>
              <a:t> dengan rasio 1:1:1;1. Rekombinasi antara </a:t>
            </a:r>
            <a:r>
              <a:rPr lang="id-ID" sz="2000" dirty="0" err="1" smtClean="0"/>
              <a:t>diua</a:t>
            </a:r>
            <a:r>
              <a:rPr lang="id-ID" sz="2000" dirty="0" smtClean="0"/>
              <a:t> gen yang berurutan takkan bisa melebihi 50 %, </a:t>
            </a:r>
            <a:r>
              <a:rPr lang="id-ID" sz="2000" dirty="0" err="1" smtClean="0"/>
              <a:t>walaupunterjadi</a:t>
            </a:r>
            <a:r>
              <a:rPr lang="id-ID" sz="2000" dirty="0" smtClean="0"/>
              <a:t> Pindah silang </a:t>
            </a:r>
            <a:r>
              <a:rPr lang="id-ID" sz="2000" dirty="0" err="1" smtClean="0"/>
              <a:t>multiple</a:t>
            </a:r>
            <a:r>
              <a:rPr lang="id-ID" sz="2000" dirty="0" smtClean="0"/>
              <a:t>.</a:t>
            </a:r>
            <a:r>
              <a:rPr lang="id-ID" sz="2400" dirty="0" smtClean="0"/>
              <a:t/>
            </a:r>
            <a:br>
              <a:rPr lang="id-ID" sz="2400" dirty="0" smtClean="0"/>
            </a:br>
            <a:r>
              <a:rPr lang="id-ID" sz="2400" dirty="0"/>
              <a:t/>
            </a:r>
            <a:br>
              <a:rPr lang="id-ID" sz="2400" dirty="0"/>
            </a:br>
            <a:endParaRPr lang="id-ID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2" y="2498501"/>
            <a:ext cx="9403742" cy="3749898"/>
          </a:xfrm>
        </p:spPr>
        <p:txBody>
          <a:bodyPr/>
          <a:lstStyle/>
          <a:p>
            <a:pPr marL="0" indent="0">
              <a:buNone/>
            </a:pPr>
            <a:r>
              <a:rPr lang="id-ID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Contoh soal</a:t>
            </a:r>
          </a:p>
          <a:p>
            <a:r>
              <a:rPr lang="id-ID" dirty="0" smtClean="0"/>
              <a:t>1. Jika </a:t>
            </a:r>
            <a:r>
              <a:rPr lang="id-ID" dirty="0" err="1" smtClean="0"/>
              <a:t>genotipe</a:t>
            </a:r>
            <a:r>
              <a:rPr lang="id-ID" dirty="0" smtClean="0"/>
              <a:t> </a:t>
            </a:r>
            <a:r>
              <a:rPr lang="id-ID" dirty="0" err="1" smtClean="0"/>
              <a:t>Ab</a:t>
            </a:r>
            <a:r>
              <a:rPr lang="id-ID" dirty="0" smtClean="0"/>
              <a:t>/</a:t>
            </a:r>
            <a:r>
              <a:rPr lang="id-ID" dirty="0" err="1" smtClean="0"/>
              <a:t>aB</a:t>
            </a:r>
            <a:r>
              <a:rPr lang="id-ID" dirty="0" smtClean="0"/>
              <a:t> menghasilkan </a:t>
            </a:r>
            <a:r>
              <a:rPr lang="id-ID" dirty="0" err="1" smtClean="0"/>
              <a:t>gamet</a:t>
            </a:r>
            <a:r>
              <a:rPr lang="id-ID" dirty="0" smtClean="0"/>
              <a:t> pindah silang AB dan </a:t>
            </a:r>
            <a:r>
              <a:rPr lang="id-ID" dirty="0" err="1" smtClean="0"/>
              <a:t>ab</a:t>
            </a:r>
            <a:r>
              <a:rPr lang="id-ID" dirty="0" smtClean="0"/>
              <a:t> masing-masing sebesar 8% </a:t>
            </a:r>
            <a:r>
              <a:rPr lang="id-ID" dirty="0" err="1" smtClean="0"/>
              <a:t>brepakah</a:t>
            </a:r>
            <a:r>
              <a:rPr lang="id-ID" dirty="0" smtClean="0"/>
              <a:t> jarak gen A dan B?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jawab:   jarak antara A dan B diperkirakan 16 unit peta</a:t>
            </a:r>
            <a:endParaRPr lang="id-ID" dirty="0"/>
          </a:p>
          <a:p>
            <a:pPr marL="0" indent="0">
              <a:buNone/>
            </a:pPr>
            <a:r>
              <a:rPr lang="id-ID" dirty="0" smtClean="0"/>
              <a:t>    2. Jika jarak peta antara lokus B dan C adalah 12 unit maka 12 % dari </a:t>
            </a:r>
            <a:r>
              <a:rPr lang="id-ID" dirty="0" err="1" smtClean="0"/>
              <a:t>gamet-gamet</a:t>
            </a:r>
            <a:r>
              <a:rPr lang="id-ID" dirty="0" smtClean="0"/>
              <a:t> bertipe BC/</a:t>
            </a:r>
            <a:r>
              <a:rPr lang="id-ID" dirty="0" err="1" smtClean="0"/>
              <a:t>bc</a:t>
            </a:r>
            <a:r>
              <a:rPr lang="id-ID" dirty="0" smtClean="0"/>
              <a:t> pastilah merupakan tipe pindah silang </a:t>
            </a:r>
            <a:r>
              <a:rPr lang="id-ID" dirty="0" err="1" smtClean="0"/>
              <a:t>dngan</a:t>
            </a:r>
            <a:r>
              <a:rPr lang="id-ID" dirty="0" smtClean="0"/>
              <a:t> kata lain 6% </a:t>
            </a:r>
            <a:r>
              <a:rPr lang="id-ID" dirty="0" err="1" smtClean="0"/>
              <a:t>Bc</a:t>
            </a:r>
            <a:r>
              <a:rPr lang="id-ID" dirty="0" smtClean="0"/>
              <a:t> dan 6% </a:t>
            </a:r>
            <a:r>
              <a:rPr lang="id-ID" dirty="0" err="1" smtClean="0"/>
              <a:t>bC</a:t>
            </a:r>
            <a:endParaRPr lang="id-ID" dirty="0" smtClean="0"/>
          </a:p>
          <a:p>
            <a:pPr marL="0" indent="0">
              <a:buNone/>
            </a:pPr>
            <a:r>
              <a:rPr lang="id-ID" dirty="0"/>
              <a:t> </a:t>
            </a:r>
          </a:p>
        </p:txBody>
      </p:sp>
      <p:sp>
        <p:nvSpPr>
          <p:cNvPr id="4" name="Explosion 1 3"/>
          <p:cNvSpPr/>
          <p:nvPr/>
        </p:nvSpPr>
        <p:spPr>
          <a:xfrm>
            <a:off x="785609" y="5164428"/>
            <a:ext cx="7791720" cy="137804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Saran:  supaya mudah coba digambarkan kromosomnya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045347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577592"/>
          </a:xfrm>
        </p:spPr>
        <p:txBody>
          <a:bodyPr/>
          <a:lstStyle/>
          <a:p>
            <a:r>
              <a:rPr lang="id-ID" sz="2400" dirty="0" smtClean="0"/>
              <a:t>Uji silang 3 titik</a:t>
            </a:r>
            <a:endParaRPr lang="id-ID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2" y="927280"/>
            <a:ext cx="10172142" cy="5321120"/>
          </a:xfrm>
        </p:spPr>
        <p:txBody>
          <a:bodyPr/>
          <a:lstStyle/>
          <a:p>
            <a:r>
              <a:rPr lang="id-ID" dirty="0" smtClean="0"/>
              <a:t>Pindah silang ganda terjadi pada lokus gen yang jaraknya lebih dari 5cM. Untuk yang jaraknya jauh digunakan gen penanda (gen ke 3), sehingga sama </a:t>
            </a:r>
            <a:r>
              <a:rPr lang="id-ID" dirty="0" err="1" smtClean="0"/>
              <a:t>sperti</a:t>
            </a:r>
            <a:r>
              <a:rPr lang="id-ID" dirty="0" smtClean="0"/>
              <a:t> persilangan dengan 3 tanda beda (</a:t>
            </a:r>
            <a:r>
              <a:rPr lang="id-ID" dirty="0" err="1" smtClean="0"/>
              <a:t>trihibrid</a:t>
            </a:r>
            <a:r>
              <a:rPr lang="id-ID" dirty="0" smtClean="0"/>
              <a:t>). </a:t>
            </a:r>
          </a:p>
          <a:p>
            <a:pPr marL="0" indent="0">
              <a:buNone/>
            </a:pPr>
            <a:r>
              <a:rPr lang="id-ID" dirty="0" smtClean="0"/>
              <a:t>Contoh : dilakukan uji silang </a:t>
            </a:r>
            <a:r>
              <a:rPr lang="id-ID" dirty="0" err="1" smtClean="0"/>
              <a:t>trihibrid</a:t>
            </a:r>
            <a:r>
              <a:rPr lang="id-ID" dirty="0" smtClean="0"/>
              <a:t> bergenotip ABC/</a:t>
            </a:r>
            <a:r>
              <a:rPr lang="id-ID" dirty="0" err="1" smtClean="0"/>
              <a:t>abc</a:t>
            </a:r>
            <a:r>
              <a:rPr lang="id-ID" dirty="0" smtClean="0"/>
              <a:t>  dan F1 diperoleh </a:t>
            </a:r>
            <a:r>
              <a:rPr lang="id-ID" dirty="0" err="1" smtClean="0"/>
              <a:t>sbb</a:t>
            </a:r>
            <a:r>
              <a:rPr lang="id-ID" dirty="0" smtClean="0"/>
              <a:t>:</a:t>
            </a:r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r>
              <a:rPr lang="id-ID" dirty="0" smtClean="0"/>
              <a:t>Parental:                     PST (1) antara A dan B           PST (2) antara B dan C             </a:t>
            </a:r>
          </a:p>
          <a:p>
            <a:pPr marL="0" indent="0">
              <a:buNone/>
            </a:pPr>
            <a:r>
              <a:rPr lang="id-ID" dirty="0" smtClean="0"/>
              <a:t>ABC/</a:t>
            </a:r>
            <a:r>
              <a:rPr lang="id-ID" dirty="0" err="1" smtClean="0"/>
              <a:t>abc</a:t>
            </a:r>
            <a:r>
              <a:rPr lang="id-ID" dirty="0" smtClean="0"/>
              <a:t>    36%           </a:t>
            </a:r>
            <a:r>
              <a:rPr lang="id-ID" dirty="0" err="1" smtClean="0"/>
              <a:t>Abc</a:t>
            </a:r>
            <a:r>
              <a:rPr lang="id-ID" dirty="0" smtClean="0"/>
              <a:t>/</a:t>
            </a:r>
            <a:r>
              <a:rPr lang="id-ID" dirty="0" err="1" smtClean="0"/>
              <a:t>abc</a:t>
            </a:r>
            <a:r>
              <a:rPr lang="id-ID" dirty="0" smtClean="0"/>
              <a:t>       9%                    </a:t>
            </a:r>
            <a:r>
              <a:rPr lang="id-ID" dirty="0" err="1" smtClean="0"/>
              <a:t>Abc</a:t>
            </a:r>
            <a:r>
              <a:rPr lang="id-ID" dirty="0" smtClean="0"/>
              <a:t>/</a:t>
            </a:r>
            <a:r>
              <a:rPr lang="id-ID" dirty="0" err="1" smtClean="0"/>
              <a:t>abc</a:t>
            </a:r>
            <a:r>
              <a:rPr lang="id-ID" dirty="0" smtClean="0"/>
              <a:t>         4%</a:t>
            </a:r>
          </a:p>
          <a:p>
            <a:pPr marL="0" indent="0">
              <a:buNone/>
            </a:pPr>
            <a:r>
              <a:rPr lang="id-ID" dirty="0" err="1" smtClean="0"/>
              <a:t>Abc</a:t>
            </a:r>
            <a:r>
              <a:rPr lang="id-ID" dirty="0" smtClean="0"/>
              <a:t>/</a:t>
            </a:r>
            <a:r>
              <a:rPr lang="id-ID" dirty="0" err="1" smtClean="0"/>
              <a:t>abc</a:t>
            </a:r>
            <a:r>
              <a:rPr lang="id-ID" dirty="0" smtClean="0"/>
              <a:t>     36%          </a:t>
            </a:r>
            <a:r>
              <a:rPr lang="id-ID" dirty="0" err="1" smtClean="0"/>
              <a:t>aBC</a:t>
            </a:r>
            <a:r>
              <a:rPr lang="id-ID" dirty="0" smtClean="0"/>
              <a:t>/</a:t>
            </a:r>
            <a:r>
              <a:rPr lang="id-ID" dirty="0" err="1" smtClean="0"/>
              <a:t>abc</a:t>
            </a:r>
            <a:r>
              <a:rPr lang="id-ID" dirty="0" smtClean="0"/>
              <a:t>       9%                     </a:t>
            </a:r>
            <a:r>
              <a:rPr lang="id-ID" dirty="0" err="1" smtClean="0"/>
              <a:t>abC</a:t>
            </a:r>
            <a:r>
              <a:rPr lang="id-ID" dirty="0" smtClean="0"/>
              <a:t>/</a:t>
            </a:r>
            <a:r>
              <a:rPr lang="id-ID" dirty="0" err="1" smtClean="0"/>
              <a:t>abc</a:t>
            </a:r>
            <a:r>
              <a:rPr lang="id-ID" dirty="0" smtClean="0"/>
              <a:t>        4%  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 smtClean="0"/>
              <a:t>PSG (pindah silang ganda)</a:t>
            </a:r>
          </a:p>
          <a:p>
            <a:pPr marL="0" indent="0">
              <a:buNone/>
            </a:pPr>
            <a:r>
              <a:rPr lang="id-ID" dirty="0" err="1" smtClean="0"/>
              <a:t>AbC</a:t>
            </a:r>
            <a:r>
              <a:rPr lang="id-ID" dirty="0" smtClean="0"/>
              <a:t>/</a:t>
            </a:r>
            <a:r>
              <a:rPr lang="id-ID" dirty="0" err="1" smtClean="0"/>
              <a:t>abc</a:t>
            </a:r>
            <a:r>
              <a:rPr lang="id-ID" dirty="0" smtClean="0"/>
              <a:t>      1%</a:t>
            </a:r>
          </a:p>
          <a:p>
            <a:pPr marL="0" indent="0">
              <a:buNone/>
            </a:pPr>
            <a:r>
              <a:rPr lang="id-ID" dirty="0" err="1" smtClean="0"/>
              <a:t>aBc</a:t>
            </a:r>
            <a:r>
              <a:rPr lang="id-ID" dirty="0" smtClean="0"/>
              <a:t>/</a:t>
            </a:r>
            <a:r>
              <a:rPr lang="id-ID" dirty="0" err="1" smtClean="0"/>
              <a:t>abc</a:t>
            </a:r>
            <a:r>
              <a:rPr lang="id-ID" dirty="0" smtClean="0"/>
              <a:t>        1%</a:t>
            </a:r>
          </a:p>
          <a:p>
            <a:pPr marL="0" indent="0">
              <a:buNone/>
            </a:pPr>
            <a:endParaRPr lang="id-ID" dirty="0"/>
          </a:p>
        </p:txBody>
      </p:sp>
      <p:sp>
        <p:nvSpPr>
          <p:cNvPr id="5" name="Flowchart: Punched Tape 4"/>
          <p:cNvSpPr/>
          <p:nvPr/>
        </p:nvSpPr>
        <p:spPr>
          <a:xfrm>
            <a:off x="4353059" y="4082602"/>
            <a:ext cx="7237927" cy="2047741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Soal. </a:t>
            </a:r>
          </a:p>
          <a:p>
            <a:pPr algn="ctr"/>
            <a:r>
              <a:rPr lang="id-ID" dirty="0" err="1" smtClean="0"/>
              <a:t>Hitunglaj</a:t>
            </a:r>
            <a:r>
              <a:rPr lang="id-ID" dirty="0" smtClean="0"/>
              <a:t> jarak gen A – B -C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522477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474561"/>
          </a:xfrm>
        </p:spPr>
        <p:txBody>
          <a:bodyPr/>
          <a:lstStyle/>
          <a:p>
            <a:r>
              <a:rPr lang="id-ID" sz="2400" dirty="0" smtClean="0"/>
              <a:t>Cara menjawab</a:t>
            </a:r>
            <a:endParaRPr lang="id-ID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2" y="1030310"/>
            <a:ext cx="9403742" cy="5218089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AutoNum type="arabicPeriod"/>
            </a:pPr>
            <a:r>
              <a:rPr lang="id-ID" dirty="0" smtClean="0"/>
              <a:t>Untuk mengetahui jarak </a:t>
            </a:r>
            <a:r>
              <a:rPr lang="id-ID" dirty="0" err="1" smtClean="0"/>
              <a:t>A-B</a:t>
            </a:r>
            <a:r>
              <a:rPr lang="id-ID" dirty="0" smtClean="0"/>
              <a:t>, jumlahkan semua PST1 dan PSG 2</a:t>
            </a:r>
          </a:p>
          <a:p>
            <a:pPr marL="0" indent="0">
              <a:buNone/>
            </a:pPr>
            <a:r>
              <a:rPr lang="id-ID" dirty="0" smtClean="0"/>
              <a:t>       (18% + 2%) = 20% = 20 unit peta (</a:t>
            </a:r>
            <a:r>
              <a:rPr lang="id-ID" dirty="0" err="1" smtClean="0"/>
              <a:t>cM</a:t>
            </a:r>
            <a:r>
              <a:rPr lang="id-ID" dirty="0" smtClean="0"/>
              <a:t>) = jarak antara </a:t>
            </a:r>
            <a:r>
              <a:rPr lang="id-ID" dirty="0" err="1" smtClean="0"/>
              <a:t>A-B</a:t>
            </a:r>
            <a:r>
              <a:rPr lang="id-ID" dirty="0" smtClean="0"/>
              <a:t>.</a:t>
            </a:r>
          </a:p>
          <a:p>
            <a:pPr marL="457200" indent="-457200">
              <a:buAutoNum type="arabicPeriod" startAt="2"/>
            </a:pPr>
            <a:r>
              <a:rPr lang="id-ID" dirty="0" smtClean="0"/>
              <a:t>Jarak B – C , Jumlahkan PST2 dengan PSG  = 8% +2%) = 10 % = 10 </a:t>
            </a:r>
            <a:r>
              <a:rPr lang="id-ID" dirty="0" err="1" smtClean="0"/>
              <a:t>cM</a:t>
            </a:r>
            <a:r>
              <a:rPr lang="id-ID" dirty="0" smtClean="0"/>
              <a:t>.</a:t>
            </a:r>
          </a:p>
          <a:p>
            <a:pPr marL="457200" indent="-457200">
              <a:buAutoNum type="arabicPeriod" startAt="2"/>
            </a:pPr>
            <a:r>
              <a:rPr lang="id-ID" dirty="0"/>
              <a:t> </a:t>
            </a:r>
            <a:r>
              <a:rPr lang="id-ID" dirty="0" smtClean="0"/>
              <a:t>Jarak </a:t>
            </a:r>
            <a:r>
              <a:rPr lang="id-ID" dirty="0" err="1" smtClean="0"/>
              <a:t>A-C</a:t>
            </a:r>
            <a:r>
              <a:rPr lang="id-ID" dirty="0" smtClean="0"/>
              <a:t> = 20 +10 = 30 </a:t>
            </a:r>
            <a:r>
              <a:rPr lang="id-ID" dirty="0" err="1" smtClean="0"/>
              <a:t>cM</a:t>
            </a:r>
            <a:r>
              <a:rPr lang="id-ID" dirty="0" smtClean="0"/>
              <a:t>.</a:t>
            </a:r>
          </a:p>
          <a:p>
            <a:pPr marL="0" indent="0">
              <a:buNone/>
            </a:pPr>
            <a:r>
              <a:rPr lang="id-ID" dirty="0" smtClean="0"/>
              <a:t>Bila tanpa gen penanda B (tengah), PSG sama </a:t>
            </a:r>
            <a:r>
              <a:rPr lang="id-ID" dirty="0" err="1" smtClean="0"/>
              <a:t>denga</a:t>
            </a:r>
            <a:r>
              <a:rPr lang="id-ID" dirty="0" smtClean="0"/>
              <a:t> tipe parental oleh karena itu harus dijumlahkan </a:t>
            </a:r>
            <a:r>
              <a:rPr lang="id-ID" dirty="0" err="1" smtClean="0"/>
              <a:t>keduanyaa</a:t>
            </a:r>
            <a:r>
              <a:rPr lang="id-ID" dirty="0" smtClean="0"/>
              <a:t> (72% + 2%) = 74 % parental dan 26% tipe </a:t>
            </a:r>
            <a:r>
              <a:rPr lang="id-ID" dirty="0" err="1" smtClean="0"/>
              <a:t>rekombinan</a:t>
            </a:r>
            <a:r>
              <a:rPr lang="id-ID" dirty="0" smtClean="0"/>
              <a:t>.  Untuk menghitung jarak peta: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r>
              <a:rPr lang="id-ID" dirty="0" smtClean="0"/>
              <a:t>Contoh: </a:t>
            </a:r>
            <a:r>
              <a:rPr lang="id-ID" dirty="0" err="1" smtClean="0"/>
              <a:t>Diket</a:t>
            </a:r>
            <a:r>
              <a:rPr lang="id-ID" dirty="0" smtClean="0"/>
              <a:t> jarak </a:t>
            </a:r>
            <a:r>
              <a:rPr lang="id-ID" dirty="0" err="1" smtClean="0"/>
              <a:t>A-B</a:t>
            </a:r>
            <a:r>
              <a:rPr lang="id-ID" dirty="0" smtClean="0"/>
              <a:t> = 20, Jarak </a:t>
            </a:r>
            <a:r>
              <a:rPr lang="id-ID" dirty="0" err="1" smtClean="0"/>
              <a:t>B-C</a:t>
            </a:r>
            <a:r>
              <a:rPr lang="id-ID" dirty="0" smtClean="0"/>
              <a:t> = 10, </a:t>
            </a:r>
            <a:r>
              <a:rPr lang="id-ID" dirty="0" err="1" smtClean="0"/>
              <a:t>A-C</a:t>
            </a:r>
            <a:r>
              <a:rPr lang="id-ID" dirty="0" smtClean="0"/>
              <a:t> = 30 </a:t>
            </a:r>
            <a:r>
              <a:rPr lang="id-ID" dirty="0" err="1" smtClean="0"/>
              <a:t>cM</a:t>
            </a:r>
            <a:r>
              <a:rPr lang="id-ID" dirty="0" smtClean="0"/>
              <a:t>.  Berapakah persentase PST dan PSG dari uji silang AC/</a:t>
            </a:r>
            <a:r>
              <a:rPr lang="id-ID" dirty="0" err="1" smtClean="0"/>
              <a:t>ac</a:t>
            </a:r>
            <a:r>
              <a:rPr lang="id-ID" dirty="0" smtClean="0"/>
              <a:t> X  </a:t>
            </a:r>
            <a:r>
              <a:rPr lang="id-ID" dirty="0" err="1" smtClean="0"/>
              <a:t>ac</a:t>
            </a:r>
            <a:r>
              <a:rPr lang="id-ID" dirty="0" smtClean="0"/>
              <a:t>/</a:t>
            </a:r>
            <a:r>
              <a:rPr lang="id-ID" dirty="0" err="1" smtClean="0"/>
              <a:t>ac</a:t>
            </a:r>
            <a:r>
              <a:rPr lang="id-ID" dirty="0" smtClean="0"/>
              <a:t>?</a:t>
            </a:r>
          </a:p>
          <a:p>
            <a:pPr marL="0" indent="0">
              <a:buNone/>
            </a:pPr>
            <a:r>
              <a:rPr lang="id-ID" dirty="0" smtClean="0"/>
              <a:t>Jawab: ( 0,20 + 0,10 )- 2 (0,20)(0,10) = 0,30 -0,04 = 0,26 atau 26% (13% </a:t>
            </a:r>
            <a:r>
              <a:rPr lang="id-ID" dirty="0" err="1" smtClean="0"/>
              <a:t>Ac</a:t>
            </a:r>
            <a:r>
              <a:rPr lang="id-ID" dirty="0" smtClean="0"/>
              <a:t>/</a:t>
            </a:r>
            <a:r>
              <a:rPr lang="id-ID" dirty="0" err="1" smtClean="0"/>
              <a:t>ac</a:t>
            </a:r>
            <a:r>
              <a:rPr lang="id-ID" dirty="0" smtClean="0"/>
              <a:t> dan 13%</a:t>
            </a:r>
            <a:r>
              <a:rPr lang="id-ID" dirty="0" err="1" smtClean="0"/>
              <a:t>aC</a:t>
            </a:r>
            <a:r>
              <a:rPr lang="id-ID" dirty="0" smtClean="0"/>
              <a:t>/</a:t>
            </a:r>
            <a:r>
              <a:rPr lang="id-ID" dirty="0" err="1" smtClean="0"/>
              <a:t>ac</a:t>
            </a:r>
            <a:r>
              <a:rPr lang="id-ID" dirty="0" smtClean="0"/>
              <a:t>).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        </a:t>
            </a:r>
            <a:endParaRPr lang="id-ID" dirty="0"/>
          </a:p>
          <a:p>
            <a:pPr marL="0" indent="0">
              <a:buNone/>
            </a:pPr>
            <a:endParaRPr lang="id-ID" dirty="0"/>
          </a:p>
        </p:txBody>
      </p:sp>
      <p:sp>
        <p:nvSpPr>
          <p:cNvPr id="4" name="Horizontal Scroll 3"/>
          <p:cNvSpPr/>
          <p:nvPr/>
        </p:nvSpPr>
        <p:spPr>
          <a:xfrm>
            <a:off x="1622738" y="3457568"/>
            <a:ext cx="6375042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(%PST 1 + %PST 2 )  - 2 (PSG)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31556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2" y="452718"/>
            <a:ext cx="2567736" cy="596153"/>
          </a:xfrm>
        </p:spPr>
        <p:txBody>
          <a:bodyPr/>
          <a:lstStyle/>
          <a:p>
            <a:r>
              <a:rPr lang="id-ID" sz="2400" dirty="0" smtClean="0"/>
              <a:t>Urutan Gen</a:t>
            </a:r>
            <a:endParaRPr lang="id-ID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4436" y="1048872"/>
            <a:ext cx="10824882" cy="5199528"/>
          </a:xfrm>
        </p:spPr>
        <p:txBody>
          <a:bodyPr/>
          <a:lstStyle/>
          <a:p>
            <a:r>
              <a:rPr lang="id-ID" dirty="0" smtClean="0"/>
              <a:t>Jarak-jarak peta bisa dijumlahkan, maka gen dapat diurutkan secara liniernya.  3 gen yang bertautan bisa tersusun dalam tiga kemungkinan urutan yang ada, tergantung dari gen apa yang terletak </a:t>
            </a:r>
            <a:r>
              <a:rPr lang="id-ID" dirty="0" err="1" smtClean="0"/>
              <a:t>ditengah</a:t>
            </a:r>
            <a:r>
              <a:rPr lang="id-ID" dirty="0" smtClean="0"/>
              <a:t>.</a:t>
            </a:r>
          </a:p>
          <a:p>
            <a:r>
              <a:rPr lang="id-ID" dirty="0" smtClean="0"/>
              <a:t>Jika tidak terjadi pindah silang ganda, jarak peta bisa </a:t>
            </a:r>
            <a:r>
              <a:rPr lang="id-ID" dirty="0" err="1" smtClean="0"/>
              <a:t>diperlakuka</a:t>
            </a:r>
            <a:r>
              <a:rPr lang="id-ID" dirty="0" smtClean="0"/>
              <a:t> sepenuhnya sebagai unit-unit penjumlahan. 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 smtClean="0"/>
              <a:t>    contoh:  Diketahui  jarak </a:t>
            </a:r>
            <a:r>
              <a:rPr lang="id-ID" dirty="0" err="1" smtClean="0"/>
              <a:t>A-B</a:t>
            </a:r>
            <a:r>
              <a:rPr lang="id-ID" dirty="0" smtClean="0"/>
              <a:t> = 12, </a:t>
            </a:r>
            <a:r>
              <a:rPr lang="id-ID" dirty="0" err="1" smtClean="0"/>
              <a:t>B-C</a:t>
            </a:r>
            <a:r>
              <a:rPr lang="id-ID" dirty="0" smtClean="0"/>
              <a:t> = 7 dan </a:t>
            </a:r>
            <a:r>
              <a:rPr lang="id-ID" dirty="0" err="1" smtClean="0"/>
              <a:t>A-C</a:t>
            </a:r>
            <a:r>
              <a:rPr lang="id-ID" dirty="0" smtClean="0"/>
              <a:t> = 5. 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              bagaimanakah urutan posisi gen tersebut?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jawab :  A                  12                        B                                 </a:t>
            </a:r>
          </a:p>
          <a:p>
            <a:pPr marL="0" indent="0">
              <a:buNone/>
            </a:pPr>
            <a:r>
              <a:rPr lang="id-ID" dirty="0" smtClean="0"/>
              <a:t>                    A          </a:t>
            </a:r>
            <a:r>
              <a:rPr lang="id-ID" dirty="0"/>
              <a:t>5</a:t>
            </a:r>
            <a:r>
              <a:rPr lang="id-ID" dirty="0" smtClean="0"/>
              <a:t>     C   C           7       B 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              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              Urutan posisi gen adalah ACB</a:t>
            </a:r>
            <a:endParaRPr lang="id-ID" dirty="0"/>
          </a:p>
        </p:txBody>
      </p:sp>
      <p:sp>
        <p:nvSpPr>
          <p:cNvPr id="5" name="Rectangle 4"/>
          <p:cNvSpPr/>
          <p:nvPr/>
        </p:nvSpPr>
        <p:spPr>
          <a:xfrm>
            <a:off x="2124635" y="4464424"/>
            <a:ext cx="3361765" cy="941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Rectangle 5"/>
          <p:cNvSpPr/>
          <p:nvPr/>
        </p:nvSpPr>
        <p:spPr>
          <a:xfrm>
            <a:off x="2124635" y="4883524"/>
            <a:ext cx="1438836" cy="121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7" name="Rectangle 6"/>
          <p:cNvSpPr/>
          <p:nvPr/>
        </p:nvSpPr>
        <p:spPr>
          <a:xfrm>
            <a:off x="3805517" y="4883525"/>
            <a:ext cx="1680883" cy="1255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12836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3703</TotalTime>
  <Words>1519</Words>
  <Application>Microsoft Office PowerPoint</Application>
  <PresentationFormat>Widescreen</PresentationFormat>
  <Paragraphs>273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5" baseType="lpstr">
      <vt:lpstr>Arial</vt:lpstr>
      <vt:lpstr>Century Gothic</vt:lpstr>
      <vt:lpstr>Wingdings 3</vt:lpstr>
      <vt:lpstr>Ion</vt:lpstr>
      <vt:lpstr>    Tautan dan Pemetaan kromosom</vt:lpstr>
      <vt:lpstr>Pindah Silang/Crossing  over</vt:lpstr>
      <vt:lpstr>PowerPoint Presentation</vt:lpstr>
      <vt:lpstr>Pindah silang multiple</vt:lpstr>
      <vt:lpstr>Pemetaan genetik</vt:lpstr>
      <vt:lpstr>Batas rekombinasi Jika 2 lokus gen terpisah sangat jauh  di mromosom , sehingga probabilitas tebentuknya kiasma diantara keduaanya adalah 100%, maka 5% gamet akan merupakan tipe parental (non pindah siang), sedangkan 50% lainnya merupakan tipe rekombinan (pindah sipang). Jika inidividu-individu dihibrid semacam itu diuji silang, diharapkan terjadi progninya dengan rasio 1:1:1;1. Rekombinasi antara diua gen yang berurutan takkan bisa melebihi 50 %, walaupunterjadi Pindah silang multiple.  </vt:lpstr>
      <vt:lpstr>Uji silang 3 titik</vt:lpstr>
      <vt:lpstr>Cara menjawab</vt:lpstr>
      <vt:lpstr>Urutan Gen</vt:lpstr>
      <vt:lpstr>Mengombinasikan segmen-segmen Peta</vt:lpstr>
      <vt:lpstr>Interferensi  (I) dan Koefisiens Koinsidensi (KK)</vt:lpstr>
      <vt:lpstr>Jika interfersnsi sempurna (i = 0) tidak akan ditemukan pindah silang ganda dan koinsidensi = 0. Jika dalam pengamatan kita memperoleh semua pindah silang ganda yang diharapkan koinsidensi = 1 sedangkan interferensi menjadi 0. Jika interffferensi berkerja 30% maka koinsidensi menjdi 70%.</vt:lpstr>
      <vt:lpstr>Contoh soal dan cara pengerjaannya </vt:lpstr>
      <vt:lpstr>Memperkirakan hasil-Hasil Persilangan Dihibrid</vt:lpstr>
      <vt:lpstr>Memperkirakan hasil uji silang trihibrid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Menghitung Jarak Peta gen</vt:lpstr>
      <vt:lpstr>Gambar Peta gen</vt:lpstr>
      <vt:lpstr>Urutan Gen</vt:lpstr>
      <vt:lpstr>Pentingnya Pemetqqn Gen</vt:lpstr>
      <vt:lpstr>PowerPoint Presentation</vt:lpstr>
      <vt:lpstr>Pemetaan Gen Pada manusia</vt:lpstr>
      <vt:lpstr>Pemetaan Gen pada Manusia</vt:lpstr>
      <vt:lpstr>Mekanisme pemetaan gen pada manusia</vt:lpstr>
      <vt:lpstr>PowerPoint Presentation</vt:lpstr>
      <vt:lpstr>Latihan/praktikum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Pendah silang</dc:title>
  <dc:creator>user</dc:creator>
  <cp:lastModifiedBy>user</cp:lastModifiedBy>
  <cp:revision>61</cp:revision>
  <dcterms:created xsi:type="dcterms:W3CDTF">2020-10-18T07:07:25Z</dcterms:created>
  <dcterms:modified xsi:type="dcterms:W3CDTF">2020-10-23T14:59:13Z</dcterms:modified>
</cp:coreProperties>
</file>