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8" r:id="rId2"/>
    <p:sldId id="285" r:id="rId3"/>
    <p:sldId id="277" r:id="rId4"/>
    <p:sldId id="257" r:id="rId5"/>
    <p:sldId id="284" r:id="rId6"/>
    <p:sldId id="279" r:id="rId7"/>
    <p:sldId id="263" r:id="rId8"/>
    <p:sldId id="259" r:id="rId9"/>
    <p:sldId id="280" r:id="rId10"/>
    <p:sldId id="264" r:id="rId11"/>
    <p:sldId id="281" r:id="rId12"/>
    <p:sldId id="272" r:id="rId13"/>
    <p:sldId id="282" r:id="rId14"/>
    <p:sldId id="278" r:id="rId15"/>
  </p:sldIdLst>
  <p:sldSz cx="9144000" cy="5143500" type="screen16x9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Barlow" charset="0"/>
      <p:regular r:id="rId21"/>
      <p:bold r:id="rId22"/>
      <p:italic r:id="rId23"/>
      <p:boldItalic r:id="rId24"/>
    </p:embeddedFont>
    <p:embeddedFont>
      <p:font typeface="Barlow SemiBold" charset="0"/>
      <p:regular r:id="rId25"/>
      <p:bold r:id="rId26"/>
      <p:italic r:id="rId27"/>
      <p:boldItalic r:id="rId28"/>
    </p:embeddedFont>
    <p:embeddedFont>
      <p:font typeface="Barlow Light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06F4F81-6A5E-4DCD-828C-D114053A1CF3}">
  <a:tblStyle styleId="{006F4F81-6A5E-4DCD-828C-D114053A1C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-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97844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6100358" y="13"/>
            <a:ext cx="3050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-175" y="1541675"/>
            <a:ext cx="6870000" cy="206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3"/>
          <p:cNvGrpSpPr/>
          <p:nvPr/>
        </p:nvGrpSpPr>
        <p:grpSpPr>
          <a:xfrm>
            <a:off x="8477595" y="4477088"/>
            <a:ext cx="666403" cy="666424"/>
            <a:chOff x="7996345" y="980275"/>
            <a:chExt cx="666403" cy="666424"/>
          </a:xfrm>
        </p:grpSpPr>
        <p:sp>
          <p:nvSpPr>
            <p:cNvPr id="109" name="Google Shape;109;p3"/>
            <p:cNvSpPr/>
            <p:nvPr/>
          </p:nvSpPr>
          <p:spPr>
            <a:xfrm>
              <a:off x="7996345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198672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8400998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7996345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8198672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8400998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7996345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8198672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8400998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7996345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8198672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8400998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8603324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8603324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8603324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8603349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7042555" y="1541664"/>
            <a:ext cx="508369" cy="2060087"/>
            <a:chOff x="7022220" y="1541675"/>
            <a:chExt cx="464052" cy="1880499"/>
          </a:xfrm>
        </p:grpSpPr>
        <p:sp>
          <p:nvSpPr>
            <p:cNvPr id="126" name="Google Shape;126;p3"/>
            <p:cNvSpPr/>
            <p:nvPr/>
          </p:nvSpPr>
          <p:spPr>
            <a:xfrm>
              <a:off x="7022220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7224547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7426873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022220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224547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7426873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7022220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7224547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426873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022220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224547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7426873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7022220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224547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426873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022220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224547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7426873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022220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224547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426873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7022220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7224547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7426873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7022220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7224547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426873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7022220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7224547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426873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3"/>
          <p:cNvGrpSpPr/>
          <p:nvPr/>
        </p:nvGrpSpPr>
        <p:grpSpPr>
          <a:xfrm>
            <a:off x="-225" y="2135380"/>
            <a:ext cx="301822" cy="872770"/>
            <a:chOff x="-225" y="1987280"/>
            <a:chExt cx="318950" cy="922298"/>
          </a:xfrm>
        </p:grpSpPr>
        <p:sp>
          <p:nvSpPr>
            <p:cNvPr id="157" name="Google Shape;157;p3"/>
            <p:cNvSpPr/>
            <p:nvPr/>
          </p:nvSpPr>
          <p:spPr>
            <a:xfrm>
              <a:off x="-175" y="1987280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3"/>
          <p:cNvGrpSpPr/>
          <p:nvPr/>
        </p:nvGrpSpPr>
        <p:grpSpPr>
          <a:xfrm>
            <a:off x="8842175" y="668859"/>
            <a:ext cx="301822" cy="872807"/>
            <a:chOff x="-225" y="2255817"/>
            <a:chExt cx="318950" cy="922336"/>
          </a:xfrm>
        </p:grpSpPr>
        <p:sp>
          <p:nvSpPr>
            <p:cNvPr id="162" name="Google Shape;162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-225" y="3061453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3"/>
          <p:cNvGrpSpPr/>
          <p:nvPr/>
        </p:nvGrpSpPr>
        <p:grpSpPr>
          <a:xfrm>
            <a:off x="6100350" y="4270684"/>
            <a:ext cx="301822" cy="872807"/>
            <a:chOff x="-225" y="2255817"/>
            <a:chExt cx="318950" cy="922336"/>
          </a:xfrm>
        </p:grpSpPr>
        <p:sp>
          <p:nvSpPr>
            <p:cNvPr id="167" name="Google Shape;167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-225" y="3061453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3"/>
          <p:cNvGrpSpPr/>
          <p:nvPr/>
        </p:nvGrpSpPr>
        <p:grpSpPr>
          <a:xfrm>
            <a:off x="685795" y="0"/>
            <a:ext cx="666403" cy="666424"/>
            <a:chOff x="7996345" y="980275"/>
            <a:chExt cx="666403" cy="666424"/>
          </a:xfrm>
        </p:grpSpPr>
        <p:sp>
          <p:nvSpPr>
            <p:cNvPr id="172" name="Google Shape;172;p3"/>
            <p:cNvSpPr/>
            <p:nvPr/>
          </p:nvSpPr>
          <p:spPr>
            <a:xfrm>
              <a:off x="7996345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8198672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8400998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7996345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8198672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8400998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7996345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8198672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8400998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996345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8198672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8400998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8603324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8603324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8603324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8603349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3"/>
          <p:cNvSpPr txBox="1">
            <a:spLocks noGrp="1"/>
          </p:cNvSpPr>
          <p:nvPr>
            <p:ph type="ctrTitle"/>
          </p:nvPr>
        </p:nvSpPr>
        <p:spPr>
          <a:xfrm>
            <a:off x="603425" y="1794125"/>
            <a:ext cx="5497200" cy="8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3"/>
          <p:cNvSpPr txBox="1">
            <a:spLocks noGrp="1"/>
          </p:cNvSpPr>
          <p:nvPr>
            <p:ph type="subTitle" idx="1"/>
          </p:nvPr>
        </p:nvSpPr>
        <p:spPr>
          <a:xfrm>
            <a:off x="603425" y="2604674"/>
            <a:ext cx="5497200" cy="3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8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57" name="Google Shape;357;p8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8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61" name="Google Shape;361;p8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" name="Google Shape;364;p8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65" name="Google Shape;365;p8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8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8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82" name="Google Shape;382;p8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5" name="Google Shape;385;p8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8"/>
          <p:cNvSpPr txBox="1">
            <a:spLocks noGrp="1"/>
          </p:cNvSpPr>
          <p:nvPr>
            <p:ph type="body" idx="1"/>
          </p:nvPr>
        </p:nvSpPr>
        <p:spPr>
          <a:xfrm>
            <a:off x="1165875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7" name="Google Shape;387;p8"/>
          <p:cNvSpPr txBox="1">
            <a:spLocks noGrp="1"/>
          </p:cNvSpPr>
          <p:nvPr>
            <p:ph type="body" idx="2"/>
          </p:nvPr>
        </p:nvSpPr>
        <p:spPr>
          <a:xfrm>
            <a:off x="3706438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8" name="Google Shape;388;p8"/>
          <p:cNvSpPr txBox="1">
            <a:spLocks noGrp="1"/>
          </p:cNvSpPr>
          <p:nvPr>
            <p:ph type="body" idx="3"/>
          </p:nvPr>
        </p:nvSpPr>
        <p:spPr>
          <a:xfrm>
            <a:off x="6247001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9" name="Google Shape;389;p8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9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92" name="Google Shape;392;p9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9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96" name="Google Shape;396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" name="Google Shape;399;p9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00" name="Google Shape;400;p9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" name="Google Shape;416;p9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17" name="Google Shape;417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0" name="Google Shape;420;p9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1" type="blank">
  <p:cSld name="BLANK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11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455" name="Google Shape;455;p11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7" name="Google Shape;457;p11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458" name="Google Shape;458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" name="Google Shape;461;p11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62" name="Google Shape;462;p11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1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1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1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1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1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1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1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1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8" name="Google Shape;478;p11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79" name="Google Shape;479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2" name="Google Shape;482;p1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2">
  <p:cSld name="BLANK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2"/>
          <p:cNvSpPr/>
          <p:nvPr/>
        </p:nvSpPr>
        <p:spPr>
          <a:xfrm>
            <a:off x="8490504" y="4489800"/>
            <a:ext cx="653700" cy="6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2"/>
          <p:cNvSpPr/>
          <p:nvPr/>
        </p:nvSpPr>
        <p:spPr>
          <a:xfrm>
            <a:off x="0" y="0"/>
            <a:ext cx="653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2"/>
          <p:cNvGrpSpPr/>
          <p:nvPr/>
        </p:nvGrpSpPr>
        <p:grpSpPr>
          <a:xfrm>
            <a:off x="-207" y="664293"/>
            <a:ext cx="155867" cy="653721"/>
            <a:chOff x="5385375" y="498300"/>
            <a:chExt cx="802200" cy="556500"/>
          </a:xfrm>
        </p:grpSpPr>
        <p:sp>
          <p:nvSpPr>
            <p:cNvPr id="487" name="Google Shape;487;p12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2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2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12"/>
          <p:cNvGrpSpPr/>
          <p:nvPr/>
        </p:nvGrpSpPr>
        <p:grpSpPr>
          <a:xfrm>
            <a:off x="322384" y="657975"/>
            <a:ext cx="666347" cy="666373"/>
            <a:chOff x="7134700" y="414375"/>
            <a:chExt cx="501919" cy="501900"/>
          </a:xfrm>
        </p:grpSpPr>
        <p:sp>
          <p:nvSpPr>
            <p:cNvPr id="491" name="Google Shape;491;p12"/>
            <p:cNvSpPr/>
            <p:nvPr/>
          </p:nvSpPr>
          <p:spPr>
            <a:xfrm>
              <a:off x="71347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2"/>
            <p:cNvSpPr/>
            <p:nvPr/>
          </p:nvSpPr>
          <p:spPr>
            <a:xfrm>
              <a:off x="72871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2"/>
            <p:cNvSpPr/>
            <p:nvPr/>
          </p:nvSpPr>
          <p:spPr>
            <a:xfrm>
              <a:off x="74395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2"/>
            <p:cNvSpPr/>
            <p:nvPr/>
          </p:nvSpPr>
          <p:spPr>
            <a:xfrm>
              <a:off x="71347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2"/>
            <p:cNvSpPr/>
            <p:nvPr/>
          </p:nvSpPr>
          <p:spPr>
            <a:xfrm>
              <a:off x="72871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2"/>
            <p:cNvSpPr/>
            <p:nvPr/>
          </p:nvSpPr>
          <p:spPr>
            <a:xfrm>
              <a:off x="74395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2"/>
            <p:cNvSpPr/>
            <p:nvPr/>
          </p:nvSpPr>
          <p:spPr>
            <a:xfrm>
              <a:off x="71347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2"/>
            <p:cNvSpPr/>
            <p:nvPr/>
          </p:nvSpPr>
          <p:spPr>
            <a:xfrm>
              <a:off x="72871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2"/>
            <p:cNvSpPr/>
            <p:nvPr/>
          </p:nvSpPr>
          <p:spPr>
            <a:xfrm>
              <a:off x="74395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2"/>
            <p:cNvSpPr/>
            <p:nvPr/>
          </p:nvSpPr>
          <p:spPr>
            <a:xfrm>
              <a:off x="71347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2"/>
            <p:cNvSpPr/>
            <p:nvPr/>
          </p:nvSpPr>
          <p:spPr>
            <a:xfrm>
              <a:off x="72871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2"/>
            <p:cNvSpPr/>
            <p:nvPr/>
          </p:nvSpPr>
          <p:spPr>
            <a:xfrm>
              <a:off x="74395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2"/>
            <p:cNvSpPr/>
            <p:nvPr/>
          </p:nvSpPr>
          <p:spPr>
            <a:xfrm>
              <a:off x="75919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2"/>
            <p:cNvSpPr/>
            <p:nvPr/>
          </p:nvSpPr>
          <p:spPr>
            <a:xfrm>
              <a:off x="75919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2"/>
            <p:cNvSpPr/>
            <p:nvPr/>
          </p:nvSpPr>
          <p:spPr>
            <a:xfrm>
              <a:off x="75919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2"/>
            <p:cNvSpPr/>
            <p:nvPr/>
          </p:nvSpPr>
          <p:spPr>
            <a:xfrm>
              <a:off x="7591919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12"/>
          <p:cNvGrpSpPr/>
          <p:nvPr/>
        </p:nvGrpSpPr>
        <p:grpSpPr>
          <a:xfrm>
            <a:off x="8832384" y="670955"/>
            <a:ext cx="311815" cy="653721"/>
            <a:chOff x="5385375" y="498300"/>
            <a:chExt cx="802200" cy="556500"/>
          </a:xfrm>
        </p:grpSpPr>
        <p:sp>
          <p:nvSpPr>
            <p:cNvPr id="508" name="Google Shape;508;p12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2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2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12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14800" y="1599700"/>
            <a:ext cx="71895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7" r:id="rId5"/>
    <p:sldLayoutId id="2147483658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5"/>
          <p:cNvSpPr txBox="1">
            <a:spLocks noGrp="1"/>
          </p:cNvSpPr>
          <p:nvPr>
            <p:ph type="ctrTitle"/>
          </p:nvPr>
        </p:nvSpPr>
        <p:spPr>
          <a:xfrm>
            <a:off x="611560" y="1635646"/>
            <a:ext cx="5497200" cy="142569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b="1" dirty="0" err="1"/>
              <a:t>Struktur</a:t>
            </a:r>
            <a:r>
              <a:rPr lang="en-US" b="1" dirty="0"/>
              <a:t> </a:t>
            </a:r>
            <a:r>
              <a:rPr lang="en-US" b="1" dirty="0" err="1"/>
              <a:t>Tindakan</a:t>
            </a:r>
            <a:r>
              <a:rPr lang="en-US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Manusia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Kebebasan</a:t>
            </a:r>
            <a:endParaRPr b="1" dirty="0"/>
          </a:p>
        </p:txBody>
      </p:sp>
      <p:sp>
        <p:nvSpPr>
          <p:cNvPr id="586" name="Google Shape;586;p21"/>
          <p:cNvSpPr txBox="1">
            <a:spLocks noGrp="1"/>
          </p:cNvSpPr>
          <p:nvPr>
            <p:ph type="body" idx="1"/>
          </p:nvPr>
        </p:nvSpPr>
        <p:spPr>
          <a:xfrm>
            <a:off x="1165874" y="1599700"/>
            <a:ext cx="3046085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/>
              <a:t>Tahu</a:t>
            </a:r>
          </a:p>
          <a:p>
            <a:pPr marL="0" lvl="0" indent="0">
              <a:buNone/>
            </a:pPr>
            <a:endParaRPr lang="en-US" sz="1100" dirty="0" smtClean="0"/>
          </a:p>
          <a:p>
            <a:pPr marL="0" lvl="0" indent="0">
              <a:buNone/>
            </a:pPr>
            <a:r>
              <a:rPr lang="en-US" sz="1200" dirty="0" err="1" smtClean="0"/>
              <a:t>Bukan</a:t>
            </a:r>
            <a:r>
              <a:rPr lang="en-US" sz="1200" dirty="0" smtClean="0"/>
              <a:t> </a:t>
            </a:r>
            <a:r>
              <a:rPr lang="en-US" sz="1200" dirty="0" err="1" smtClean="0"/>
              <a:t>hanya</a:t>
            </a:r>
            <a:r>
              <a:rPr lang="en-US" sz="1200" dirty="0" smtClean="0"/>
              <a:t> </a:t>
            </a:r>
            <a:r>
              <a:rPr lang="en-US" sz="1200" dirty="0" err="1" smtClean="0"/>
              <a:t>pengetahuan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cukup</a:t>
            </a:r>
            <a:r>
              <a:rPr lang="en-US" sz="1200" dirty="0" smtClean="0"/>
              <a:t> </a:t>
            </a:r>
            <a:r>
              <a:rPr lang="en-US" sz="1200" dirty="0" err="1" smtClean="0"/>
              <a:t>terhadap</a:t>
            </a:r>
            <a:r>
              <a:rPr lang="en-US" sz="1200" dirty="0" smtClean="0"/>
              <a:t> </a:t>
            </a:r>
            <a:r>
              <a:rPr lang="en-US" sz="1200" dirty="0" err="1" smtClean="0"/>
              <a:t>objeknya</a:t>
            </a:r>
            <a:r>
              <a:rPr lang="en-US" sz="1200" dirty="0" smtClean="0"/>
              <a:t> </a:t>
            </a:r>
            <a:r>
              <a:rPr lang="en-US" sz="1200" dirty="0" err="1" smtClean="0"/>
              <a:t>atau</a:t>
            </a:r>
            <a:r>
              <a:rPr lang="en-US" sz="1200" dirty="0" smtClean="0"/>
              <a:t> </a:t>
            </a:r>
            <a:r>
              <a:rPr lang="en-US" sz="1200" dirty="0" err="1" smtClean="0"/>
              <a:t>sasaran</a:t>
            </a:r>
            <a:r>
              <a:rPr lang="en-US" sz="1200" dirty="0" smtClean="0"/>
              <a:t> </a:t>
            </a:r>
            <a:r>
              <a:rPr lang="en-US" sz="1200" dirty="0" err="1" smtClean="0"/>
              <a:t>perbuatannya</a:t>
            </a:r>
            <a:r>
              <a:rPr lang="en-US" sz="1200" dirty="0" smtClean="0"/>
              <a:t>, </a:t>
            </a:r>
            <a:r>
              <a:rPr lang="en-US" sz="1200" dirty="0" err="1" smtClean="0"/>
              <a:t>melainkan</a:t>
            </a:r>
            <a:r>
              <a:rPr lang="en-US" sz="1200" dirty="0" smtClean="0"/>
              <a:t> </a:t>
            </a:r>
            <a:r>
              <a:rPr lang="en-US" sz="1200" dirty="0" err="1" smtClean="0"/>
              <a:t>juga</a:t>
            </a:r>
            <a:r>
              <a:rPr lang="en-US" sz="1200" dirty="0" smtClean="0"/>
              <a:t> </a:t>
            </a:r>
            <a:r>
              <a:rPr lang="en-US" sz="1200" dirty="0" err="1" smtClean="0"/>
              <a:t>mengenai</a:t>
            </a:r>
            <a:r>
              <a:rPr lang="en-US" sz="1200" dirty="0" smtClean="0"/>
              <a:t> </a:t>
            </a:r>
            <a:r>
              <a:rPr lang="en-US" sz="1200" dirty="0" err="1" smtClean="0"/>
              <a:t>dirinya</a:t>
            </a:r>
            <a:r>
              <a:rPr lang="en-US" sz="1200" dirty="0" smtClean="0"/>
              <a:t> </a:t>
            </a:r>
            <a:r>
              <a:rPr lang="en-US" sz="1200" dirty="0" err="1" smtClean="0"/>
              <a:t>sendiri</a:t>
            </a:r>
            <a:r>
              <a:rPr lang="en-US" sz="1200" dirty="0" smtClean="0"/>
              <a:t>. </a:t>
            </a:r>
          </a:p>
          <a:p>
            <a:pPr marL="0" lvl="0" indent="0">
              <a:buNone/>
            </a:pPr>
            <a:r>
              <a:rPr lang="en-US" sz="1200" dirty="0" err="1" smtClean="0"/>
              <a:t>Misalnya</a:t>
            </a:r>
            <a:r>
              <a:rPr lang="en-US" sz="1200" dirty="0" smtClean="0"/>
              <a:t>: orang </a:t>
            </a:r>
            <a:r>
              <a:rPr lang="en-US" sz="1200" dirty="0" err="1" smtClean="0"/>
              <a:t>mabuk</a:t>
            </a:r>
            <a:r>
              <a:rPr lang="en-US" sz="1200" dirty="0" smtClean="0"/>
              <a:t> </a:t>
            </a:r>
            <a:r>
              <a:rPr lang="en-US" sz="1200" dirty="0" err="1" smtClean="0"/>
              <a:t>membunuh</a:t>
            </a:r>
            <a:r>
              <a:rPr lang="en-US" sz="1200" dirty="0" smtClean="0"/>
              <a:t> </a:t>
            </a:r>
            <a:r>
              <a:rPr lang="en-US" sz="1200" dirty="0" err="1" smtClean="0"/>
              <a:t>seorang</a:t>
            </a:r>
            <a:r>
              <a:rPr lang="en-US" sz="1200" dirty="0" smtClean="0"/>
              <a:t> </a:t>
            </a:r>
            <a:r>
              <a:rPr lang="en-US" sz="1200" dirty="0" err="1" smtClean="0"/>
              <a:t>anak</a:t>
            </a:r>
            <a:r>
              <a:rPr lang="en-US" sz="1200" dirty="0" smtClean="0"/>
              <a:t> (</a:t>
            </a:r>
            <a:r>
              <a:rPr lang="en-US" sz="1200" dirty="0" err="1" smtClean="0"/>
              <a:t>karena</a:t>
            </a:r>
            <a:r>
              <a:rPr lang="en-US" sz="1200" dirty="0" smtClean="0"/>
              <a:t> </a:t>
            </a:r>
            <a:r>
              <a:rPr lang="en-US" sz="1200" dirty="0" err="1" smtClean="0"/>
              <a:t>mengira</a:t>
            </a:r>
            <a:r>
              <a:rPr lang="en-US" sz="1200" dirty="0" smtClean="0"/>
              <a:t> </a:t>
            </a:r>
            <a:r>
              <a:rPr lang="en-US" sz="1200" dirty="0" err="1" smtClean="0"/>
              <a:t>anak</a:t>
            </a:r>
            <a:r>
              <a:rPr lang="en-US" sz="1200" dirty="0" smtClean="0"/>
              <a:t> </a:t>
            </a:r>
            <a:r>
              <a:rPr lang="en-US" sz="1200" dirty="0" err="1" smtClean="0"/>
              <a:t>tersebut</a:t>
            </a:r>
            <a:r>
              <a:rPr lang="en-US" sz="1200" dirty="0" smtClean="0"/>
              <a:t> </a:t>
            </a:r>
            <a:r>
              <a:rPr lang="en-US" sz="1200" dirty="0" err="1" smtClean="0"/>
              <a:t>adalah</a:t>
            </a:r>
            <a:r>
              <a:rPr lang="en-US" sz="1200" dirty="0" smtClean="0"/>
              <a:t> </a:t>
            </a:r>
            <a:r>
              <a:rPr lang="en-US" sz="1200" dirty="0" err="1" smtClean="0"/>
              <a:t>seekor</a:t>
            </a:r>
            <a:r>
              <a:rPr lang="en-US" sz="1200" dirty="0" smtClean="0"/>
              <a:t> </a:t>
            </a:r>
            <a:r>
              <a:rPr lang="en-US" sz="1200" dirty="0" err="1" smtClean="0"/>
              <a:t>kera</a:t>
            </a:r>
            <a:r>
              <a:rPr lang="en-US" sz="1200" dirty="0" smtClean="0"/>
              <a:t> yang </a:t>
            </a:r>
            <a:r>
              <a:rPr lang="en-US" sz="1200" dirty="0" err="1" smtClean="0"/>
              <a:t>sedang</a:t>
            </a:r>
            <a:r>
              <a:rPr lang="en-US" sz="1200" dirty="0" smtClean="0"/>
              <a:t> </a:t>
            </a:r>
            <a:r>
              <a:rPr lang="en-US" sz="1200" dirty="0" err="1" smtClean="0"/>
              <a:t>berjalan</a:t>
            </a:r>
            <a:r>
              <a:rPr lang="en-US" sz="1200" dirty="0" smtClean="0"/>
              <a:t>) </a:t>
            </a:r>
            <a:r>
              <a:rPr lang="en-US" sz="1200" dirty="0" err="1" smtClean="0"/>
              <a:t>jelas</a:t>
            </a:r>
            <a:r>
              <a:rPr lang="en-US" sz="1200" dirty="0" smtClean="0"/>
              <a:t> </a:t>
            </a:r>
            <a:r>
              <a:rPr lang="en-US" sz="1200" dirty="0" err="1" smtClean="0"/>
              <a:t>tidak</a:t>
            </a:r>
            <a:r>
              <a:rPr lang="en-US" sz="1200" dirty="0" smtClean="0"/>
              <a:t> </a:t>
            </a:r>
            <a:r>
              <a:rPr lang="en-US" sz="1200" dirty="0" err="1" smtClean="0"/>
              <a:t>bisa</a:t>
            </a:r>
            <a:r>
              <a:rPr lang="en-US" sz="1200" dirty="0" smtClean="0"/>
              <a:t> </a:t>
            </a:r>
            <a:r>
              <a:rPr lang="en-US" sz="1200" dirty="0" err="1" smtClean="0"/>
              <a:t>mengenali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baik</a:t>
            </a:r>
            <a:r>
              <a:rPr lang="en-US" sz="1200" dirty="0" smtClean="0"/>
              <a:t> </a:t>
            </a:r>
            <a:r>
              <a:rPr lang="en-US" sz="1200" dirty="0" err="1" smtClean="0"/>
              <a:t>siapa</a:t>
            </a:r>
            <a:r>
              <a:rPr lang="en-US" sz="1200" dirty="0" smtClean="0"/>
              <a:t> </a:t>
            </a:r>
            <a:r>
              <a:rPr lang="en-US" sz="1200" dirty="0" err="1" smtClean="0"/>
              <a:t>dirinya</a:t>
            </a:r>
            <a:r>
              <a:rPr lang="en-US" sz="1200" dirty="0" smtClean="0"/>
              <a:t>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siapa</a:t>
            </a:r>
            <a:r>
              <a:rPr lang="en-US" sz="1200" dirty="0" smtClean="0"/>
              <a:t> </a:t>
            </a:r>
            <a:r>
              <a:rPr lang="en-US" sz="1200" dirty="0" err="1" smtClean="0"/>
              <a:t>objek</a:t>
            </a:r>
            <a:r>
              <a:rPr lang="en-US" sz="1200" dirty="0" smtClean="0"/>
              <a:t> </a:t>
            </a:r>
            <a:r>
              <a:rPr lang="en-US" sz="1200" dirty="0" err="1" smtClean="0"/>
              <a:t>tindakannya</a:t>
            </a:r>
            <a:r>
              <a:rPr lang="en-US" sz="1200" dirty="0"/>
              <a:t>. </a:t>
            </a:r>
            <a:endParaRPr sz="1200" dirty="0"/>
          </a:p>
        </p:txBody>
      </p:sp>
      <p:sp>
        <p:nvSpPr>
          <p:cNvPr id="587" name="Google Shape;587;p21"/>
          <p:cNvSpPr txBox="1">
            <a:spLocks noGrp="1"/>
          </p:cNvSpPr>
          <p:nvPr>
            <p:ph type="body" idx="2"/>
          </p:nvPr>
        </p:nvSpPr>
        <p:spPr>
          <a:xfrm>
            <a:off x="4860032" y="1635646"/>
            <a:ext cx="3409328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/>
              <a:t>Mau</a:t>
            </a:r>
            <a:endParaRPr lang="en" sz="1200" dirty="0" smtClean="0"/>
          </a:p>
          <a:p>
            <a:pPr marL="0" lvl="0" indent="0">
              <a:buNone/>
            </a:pPr>
            <a:r>
              <a:rPr lang="en" sz="1200" dirty="0" smtClean="0"/>
              <a:t>Salah satu s</a:t>
            </a:r>
            <a:r>
              <a:rPr lang="en-US" sz="1200" dirty="0" err="1" smtClean="0"/>
              <a:t>yarat</a:t>
            </a:r>
            <a:r>
              <a:rPr lang="en-US" sz="1200" dirty="0"/>
              <a:t> </a:t>
            </a:r>
            <a:r>
              <a:rPr lang="en-US" sz="1200" dirty="0" err="1" smtClean="0"/>
              <a:t>esensial</a:t>
            </a:r>
            <a:r>
              <a:rPr lang="en-US" sz="1200" dirty="0" smtClean="0"/>
              <a:t> </a:t>
            </a:r>
            <a:r>
              <a:rPr lang="en-US" sz="1200" dirty="0" err="1" smtClean="0"/>
              <a:t>kebebasan</a:t>
            </a:r>
            <a:r>
              <a:rPr lang="en-US" sz="1200" dirty="0" smtClean="0"/>
              <a:t>. </a:t>
            </a:r>
            <a:r>
              <a:rPr lang="en-US" sz="1200" dirty="0" err="1" smtClean="0"/>
              <a:t>Kebebasan</a:t>
            </a:r>
            <a:r>
              <a:rPr lang="en-US" sz="1200" dirty="0" smtClean="0"/>
              <a:t> </a:t>
            </a:r>
            <a:r>
              <a:rPr lang="en-US" sz="1200" dirty="0" err="1" smtClean="0"/>
              <a:t>berarti</a:t>
            </a:r>
            <a:r>
              <a:rPr lang="en-US" sz="1200" dirty="0" smtClean="0"/>
              <a:t> </a:t>
            </a:r>
            <a:r>
              <a:rPr lang="en-US" sz="1200" dirty="0" err="1" smtClean="0"/>
              <a:t>tidak</a:t>
            </a:r>
            <a:r>
              <a:rPr lang="en-US" sz="1200" dirty="0" smtClean="0"/>
              <a:t> </a:t>
            </a:r>
            <a:r>
              <a:rPr lang="en-US" sz="1200" dirty="0" err="1" smtClean="0"/>
              <a:t>ada</a:t>
            </a:r>
            <a:r>
              <a:rPr lang="en-US" sz="1200" dirty="0" smtClean="0"/>
              <a:t> </a:t>
            </a:r>
            <a:r>
              <a:rPr lang="en-US" sz="1200" dirty="0" err="1" smtClean="0"/>
              <a:t>pemaksaan</a:t>
            </a:r>
            <a:r>
              <a:rPr lang="en-US" sz="1200" dirty="0" smtClean="0"/>
              <a:t>. Akan </a:t>
            </a:r>
            <a:r>
              <a:rPr lang="en-US" sz="1200" dirty="0" err="1" smtClean="0"/>
              <a:t>tetapi</a:t>
            </a:r>
            <a:r>
              <a:rPr lang="en-US" sz="1200" dirty="0" smtClean="0"/>
              <a:t> </a:t>
            </a:r>
            <a:r>
              <a:rPr lang="en-US" sz="1200" dirty="0" err="1" smtClean="0"/>
              <a:t>kebebasan</a:t>
            </a:r>
            <a:r>
              <a:rPr lang="en-US" sz="1200" dirty="0" smtClean="0"/>
              <a:t> </a:t>
            </a:r>
            <a:r>
              <a:rPr lang="en-US" sz="1200" dirty="0" err="1" smtClean="0"/>
              <a:t>juga</a:t>
            </a:r>
            <a:r>
              <a:rPr lang="en-US" sz="1200" dirty="0" smtClean="0"/>
              <a:t> </a:t>
            </a:r>
            <a:r>
              <a:rPr lang="en-US" sz="1200" dirty="0" err="1" smtClean="0"/>
              <a:t>menyangkut</a:t>
            </a:r>
            <a:r>
              <a:rPr lang="en-US" sz="1200" dirty="0" smtClean="0"/>
              <a:t> </a:t>
            </a:r>
            <a:r>
              <a:rPr lang="en-US" sz="1200" dirty="0" err="1" smtClean="0"/>
              <a:t>pilihan-pilihan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ada</a:t>
            </a:r>
            <a:r>
              <a:rPr lang="en-US" sz="1200" dirty="0" smtClean="0"/>
              <a:t> </a:t>
            </a:r>
            <a:r>
              <a:rPr lang="en-US" sz="1200" dirty="0" err="1" smtClean="0"/>
              <a:t>didepannya</a:t>
            </a:r>
            <a:r>
              <a:rPr lang="en-US" sz="1200" dirty="0" smtClean="0"/>
              <a:t>. </a:t>
            </a:r>
          </a:p>
          <a:p>
            <a:pPr marL="0" lvl="0" indent="0">
              <a:buNone/>
            </a:pPr>
            <a:r>
              <a:rPr lang="en-US" sz="1200" dirty="0" err="1" smtClean="0"/>
              <a:t>Misalnya</a:t>
            </a:r>
            <a:r>
              <a:rPr lang="en-US" sz="1200" dirty="0" smtClean="0"/>
              <a:t>: </a:t>
            </a:r>
            <a:r>
              <a:rPr lang="en-US" sz="1200" dirty="0" err="1" smtClean="0"/>
              <a:t>apakah</a:t>
            </a:r>
            <a:r>
              <a:rPr lang="en-US" sz="1200" dirty="0" smtClean="0"/>
              <a:t> </a:t>
            </a:r>
            <a:r>
              <a:rPr lang="en-US" sz="1200" dirty="0" err="1" smtClean="0"/>
              <a:t>tentara</a:t>
            </a:r>
            <a:r>
              <a:rPr lang="en-US" sz="1200" dirty="0" smtClean="0"/>
              <a:t> yang </a:t>
            </a:r>
            <a:r>
              <a:rPr lang="en-US" sz="1200" dirty="0" err="1" smtClean="0"/>
              <a:t>terikat</a:t>
            </a:r>
            <a:r>
              <a:rPr lang="en-US" sz="1200" dirty="0" smtClean="0"/>
              <a:t> </a:t>
            </a:r>
            <a:r>
              <a:rPr lang="en-US" sz="1200" dirty="0" err="1" smtClean="0"/>
              <a:t>kewajiban</a:t>
            </a:r>
            <a:r>
              <a:rPr lang="en-US" sz="1200" dirty="0" smtClean="0"/>
              <a:t> </a:t>
            </a:r>
            <a:r>
              <a:rPr lang="en-US" sz="1200" dirty="0" err="1" smtClean="0"/>
              <a:t>menjalankan</a:t>
            </a:r>
            <a:r>
              <a:rPr lang="en-US" sz="1200" dirty="0" smtClean="0"/>
              <a:t> </a:t>
            </a:r>
            <a:r>
              <a:rPr lang="en-US" sz="1200" dirty="0" err="1" smtClean="0"/>
              <a:t>tugas</a:t>
            </a:r>
            <a:r>
              <a:rPr lang="en-US" sz="1200" dirty="0" smtClean="0"/>
              <a:t> </a:t>
            </a:r>
            <a:r>
              <a:rPr lang="en-US" sz="1200" dirty="0" err="1" smtClean="0"/>
              <a:t>masih</a:t>
            </a:r>
            <a:r>
              <a:rPr lang="en-US" sz="1200" dirty="0" smtClean="0"/>
              <a:t> </a:t>
            </a:r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 smtClean="0"/>
              <a:t>disebut</a:t>
            </a:r>
            <a:r>
              <a:rPr lang="en-US" sz="1200" dirty="0" smtClean="0"/>
              <a:t> </a:t>
            </a:r>
            <a:r>
              <a:rPr lang="en-US" sz="1200" dirty="0" err="1" smtClean="0"/>
              <a:t>memiliki</a:t>
            </a:r>
            <a:r>
              <a:rPr lang="en-US" sz="1200" dirty="0" smtClean="0"/>
              <a:t> </a:t>
            </a:r>
            <a:r>
              <a:rPr lang="en-US" sz="1200" dirty="0" err="1" smtClean="0"/>
              <a:t>kebebasan</a:t>
            </a:r>
            <a:r>
              <a:rPr lang="en-US" sz="1200" dirty="0" smtClean="0"/>
              <a:t>?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keadaan</a:t>
            </a:r>
            <a:r>
              <a:rPr lang="en-US" sz="1200" dirty="0" smtClean="0"/>
              <a:t> normal </a:t>
            </a:r>
            <a:r>
              <a:rPr lang="en-US" sz="1200" dirty="0" err="1" smtClean="0"/>
              <a:t>memang</a:t>
            </a:r>
            <a:r>
              <a:rPr lang="en-US" sz="1200" dirty="0" smtClean="0"/>
              <a:t> </a:t>
            </a:r>
            <a:r>
              <a:rPr lang="en-US" sz="1200" dirty="0" err="1" smtClean="0"/>
              <a:t>ia</a:t>
            </a:r>
            <a:r>
              <a:rPr lang="en-US" sz="1200" dirty="0" smtClean="0"/>
              <a:t> </a:t>
            </a:r>
            <a:r>
              <a:rPr lang="en-US" sz="1200" dirty="0" err="1" smtClean="0"/>
              <a:t>terikat</a:t>
            </a:r>
            <a:r>
              <a:rPr lang="en-US" sz="1200" dirty="0" smtClean="0"/>
              <a:t>, </a:t>
            </a:r>
            <a:r>
              <a:rPr lang="en-US" sz="1200" dirty="0" err="1" smtClean="0"/>
              <a:t>meskipun</a:t>
            </a:r>
            <a:r>
              <a:rPr lang="en-US" sz="1200" dirty="0" smtClean="0"/>
              <a:t> </a:t>
            </a:r>
            <a:r>
              <a:rPr lang="en-US" sz="1200" dirty="0" err="1" smtClean="0"/>
              <a:t>sebenarnya</a:t>
            </a:r>
            <a:r>
              <a:rPr lang="en-US" sz="1200" dirty="0"/>
              <a:t> </a:t>
            </a:r>
            <a:r>
              <a:rPr lang="en-US" sz="1200" dirty="0" err="1" smtClean="0"/>
              <a:t>ia</a:t>
            </a:r>
            <a:r>
              <a:rPr lang="en-US" sz="1200" dirty="0" smtClean="0"/>
              <a:t> </a:t>
            </a:r>
            <a:r>
              <a:rPr lang="en-US" sz="1200" dirty="0" err="1" smtClean="0"/>
              <a:t>masih</a:t>
            </a:r>
            <a:r>
              <a:rPr lang="en-US" sz="1200" dirty="0" smtClean="0"/>
              <a:t> </a:t>
            </a:r>
            <a:r>
              <a:rPr lang="en-US" sz="1200" dirty="0" err="1" smtClean="0"/>
              <a:t>memiliki</a:t>
            </a:r>
            <a:r>
              <a:rPr lang="en-US" sz="1200" dirty="0" smtClean="0"/>
              <a:t> </a:t>
            </a:r>
            <a:r>
              <a:rPr lang="en-US" sz="1200" dirty="0" err="1" smtClean="0"/>
              <a:t>kebebasan</a:t>
            </a:r>
            <a:r>
              <a:rPr lang="en-US" sz="1200" dirty="0" smtClean="0"/>
              <a:t> (</a:t>
            </a:r>
            <a:r>
              <a:rPr lang="en-US" sz="1200" dirty="0" err="1" smtClean="0"/>
              <a:t>desersi</a:t>
            </a:r>
            <a:r>
              <a:rPr lang="en-US" sz="1200" dirty="0" smtClean="0"/>
              <a:t>/</a:t>
            </a:r>
            <a:r>
              <a:rPr lang="en-US" sz="1200" dirty="0" err="1" smtClean="0"/>
              <a:t>keluar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tentara</a:t>
            </a:r>
            <a:r>
              <a:rPr lang="en-US" sz="1200" dirty="0" smtClean="0"/>
              <a:t> </a:t>
            </a:r>
            <a:r>
              <a:rPr lang="en-US" sz="1200" dirty="0" err="1" smtClean="0"/>
              <a:t>misalnya</a:t>
            </a:r>
            <a:r>
              <a:rPr lang="en-US" sz="1200" dirty="0"/>
              <a:t>).</a:t>
            </a:r>
            <a:endParaRPr sz="1200" dirty="0"/>
          </a:p>
        </p:txBody>
      </p:sp>
      <p:sp>
        <p:nvSpPr>
          <p:cNvPr id="589" name="Google Shape;589;p2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4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Elemen mendasar actus humanus</a:t>
            </a:r>
            <a:endParaRPr b="1" dirty="0"/>
          </a:p>
        </p:txBody>
      </p:sp>
      <p:sp>
        <p:nvSpPr>
          <p:cNvPr id="609" name="Google Shape;609;p2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610" name="Google Shape;610;p24"/>
          <p:cNvSpPr/>
          <p:nvPr/>
        </p:nvSpPr>
        <p:spPr>
          <a:xfrm>
            <a:off x="4091417" y="1953924"/>
            <a:ext cx="1662300" cy="47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Actus Humanus</a:t>
            </a:r>
            <a:endParaRPr b="1" dirty="0">
              <a:solidFill>
                <a:schemeClr val="dk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611" name="Google Shape;611;p24"/>
          <p:cNvSpPr/>
          <p:nvPr/>
        </p:nvSpPr>
        <p:spPr>
          <a:xfrm>
            <a:off x="2264393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Rasio</a:t>
            </a:r>
            <a:endParaRPr sz="1200" dirty="0"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2" name="Google Shape;612;p24"/>
          <p:cNvSpPr/>
          <p:nvPr/>
        </p:nvSpPr>
        <p:spPr>
          <a:xfrm>
            <a:off x="5918338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Kebebasan</a:t>
            </a:r>
            <a:endParaRPr sz="1200" dirty="0"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cxnSp>
        <p:nvCxnSpPr>
          <p:cNvPr id="617" name="Google Shape;617;p24"/>
          <p:cNvCxnSpPr>
            <a:stCxn id="610" idx="2"/>
            <a:endCxn id="612" idx="0"/>
          </p:cNvCxnSpPr>
          <p:nvPr/>
        </p:nvCxnSpPr>
        <p:spPr>
          <a:xfrm rot="-5400000" flipH="1">
            <a:off x="5623817" y="1731174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8" name="Google Shape;618;p24"/>
          <p:cNvCxnSpPr>
            <a:stCxn id="611" idx="0"/>
            <a:endCxn id="610" idx="2"/>
          </p:cNvCxnSpPr>
          <p:nvPr/>
        </p:nvCxnSpPr>
        <p:spPr>
          <a:xfrm rot="-5400000">
            <a:off x="3796793" y="1731312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611;p24"/>
          <p:cNvSpPr/>
          <p:nvPr/>
        </p:nvSpPr>
        <p:spPr>
          <a:xfrm>
            <a:off x="4091417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Kemauan</a:t>
            </a:r>
            <a:endParaRPr sz="1200" dirty="0"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cxnSp>
        <p:nvCxnSpPr>
          <p:cNvPr id="8" name="Straight Connector 7"/>
          <p:cNvCxnSpPr>
            <a:endCxn id="23" idx="0"/>
          </p:cNvCxnSpPr>
          <p:nvPr/>
        </p:nvCxnSpPr>
        <p:spPr>
          <a:xfrm>
            <a:off x="4922567" y="2644674"/>
            <a:ext cx="0" cy="2123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45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29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" dirty="0" smtClean="0"/>
              <a:t>Struktur Tindakan Manusia</a:t>
            </a:r>
            <a:endParaRPr dirty="0"/>
          </a:p>
        </p:txBody>
      </p:sp>
      <p:sp>
        <p:nvSpPr>
          <p:cNvPr id="668" name="Google Shape;668;p2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674" name="Google Shape;674;p29"/>
          <p:cNvGrpSpPr/>
          <p:nvPr/>
        </p:nvGrpSpPr>
        <p:grpSpPr>
          <a:xfrm>
            <a:off x="636321" y="2324528"/>
            <a:ext cx="2994729" cy="1384500"/>
            <a:chOff x="636321" y="1844098"/>
            <a:chExt cx="2994729" cy="1384500"/>
          </a:xfrm>
        </p:grpSpPr>
        <p:sp>
          <p:nvSpPr>
            <p:cNvPr id="675" name="Google Shape;675;p29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Involuntary</a:t>
              </a:r>
            </a:p>
            <a:p>
              <a:pPr algn="r"/>
              <a:endParaRPr lang="en-US" sz="18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algn="r"/>
              <a:r>
                <a:rPr lang="en-US" sz="1600" dirty="0" err="1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Tindakan</a:t>
              </a:r>
              <a:r>
                <a:rPr lang="en-US" sz="1600" dirty="0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 </a:t>
              </a:r>
              <a:r>
                <a:rPr lang="en-US" sz="1600" dirty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yang </a:t>
              </a:r>
              <a:r>
                <a:rPr lang="en-US" sz="1600" dirty="0" err="1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tidak</a:t>
              </a:r>
              <a:r>
                <a:rPr lang="en-US" sz="1600" dirty="0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 </a:t>
              </a:r>
              <a:r>
                <a:rPr lang="en-US" sz="1600" dirty="0" err="1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dikehendaki</a:t>
              </a:r>
              <a:endParaRPr lang="en-US" sz="16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676" name="Google Shape;676;p29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7" name="Google Shape;677;p29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679" name="Google Shape;679;p29"/>
          <p:cNvGrpSpPr/>
          <p:nvPr/>
        </p:nvGrpSpPr>
        <p:grpSpPr>
          <a:xfrm>
            <a:off x="4908100" y="1423345"/>
            <a:ext cx="3599586" cy="1384500"/>
            <a:chOff x="4908100" y="889950"/>
            <a:chExt cx="3599586" cy="1384500"/>
          </a:xfrm>
        </p:grpSpPr>
        <p:cxnSp>
          <p:nvCxnSpPr>
            <p:cNvPr id="680" name="Google Shape;680;p29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29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Voluntary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800" b="1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 err="1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Tindakan</a:t>
              </a:r>
              <a:r>
                <a:rPr lang="en-US" dirty="0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 yang </a:t>
              </a:r>
              <a:r>
                <a:rPr lang="en-US" dirty="0" err="1" smtClean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dikehendaki</a:t>
              </a:r>
              <a:endParaRPr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682" name="Google Shape;682;p29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9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1</a:t>
              </a:r>
              <a:endParaRPr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684" name="Google Shape;684;p29"/>
          <p:cNvGrpSpPr/>
          <p:nvPr/>
        </p:nvGrpSpPr>
        <p:grpSpPr>
          <a:xfrm>
            <a:off x="3300911" y="1631550"/>
            <a:ext cx="2541910" cy="2382589"/>
            <a:chOff x="3477586" y="1153325"/>
            <a:chExt cx="2541910" cy="2382589"/>
          </a:xfrm>
        </p:grpSpPr>
        <p:sp>
          <p:nvSpPr>
            <p:cNvPr id="685" name="Google Shape;685;p29"/>
            <p:cNvSpPr/>
            <p:nvPr/>
          </p:nvSpPr>
          <p:spPr>
            <a:xfrm>
              <a:off x="3477586" y="2585458"/>
              <a:ext cx="2541910" cy="950456"/>
            </a:xfrm>
            <a:custGeom>
              <a:avLst/>
              <a:gdLst/>
              <a:ahLst/>
              <a:cxnLst/>
              <a:rect l="l" t="t" r="r" b="b"/>
              <a:pathLst>
                <a:path w="126826" h="43529" extrusionOk="0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88" name="Google Shape;688;p29"/>
            <p:cNvSpPr/>
            <p:nvPr/>
          </p:nvSpPr>
          <p:spPr>
            <a:xfrm>
              <a:off x="3969199" y="2001324"/>
              <a:ext cx="1565850" cy="585863"/>
            </a:xfrm>
            <a:custGeom>
              <a:avLst/>
              <a:gdLst/>
              <a:ahLst/>
              <a:cxnLst/>
              <a:rect l="l" t="t" r="r" b="b"/>
              <a:pathLst>
                <a:path w="24053" h="8150" extrusionOk="0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89" name="Google Shape;689;p29"/>
            <p:cNvSpPr/>
            <p:nvPr/>
          </p:nvSpPr>
          <p:spPr>
            <a:xfrm>
              <a:off x="3563255" y="2275837"/>
              <a:ext cx="1189300" cy="1015326"/>
            </a:xfrm>
            <a:custGeom>
              <a:avLst/>
              <a:gdLst/>
              <a:ahLst/>
              <a:cxnLst/>
              <a:rect l="l" t="t" r="r" b="b"/>
              <a:pathLst>
                <a:path w="18238" h="14114" extrusionOk="0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90" name="Google Shape;690;p29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avLst/>
              <a:gdLst/>
              <a:ahLst/>
              <a:cxnLst/>
              <a:rect l="l" t="t" r="r" b="b"/>
              <a:pathLst>
                <a:path w="18238" h="14114" extrusionOk="0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91" name="Google Shape;691;p29"/>
            <p:cNvSpPr/>
            <p:nvPr/>
          </p:nvSpPr>
          <p:spPr>
            <a:xfrm>
              <a:off x="4059061" y="1153325"/>
              <a:ext cx="693508" cy="1201140"/>
            </a:xfrm>
            <a:custGeom>
              <a:avLst/>
              <a:gdLst/>
              <a:ahLst/>
              <a:cxnLst/>
              <a:rect l="l" t="t" r="r" b="b"/>
              <a:pathLst>
                <a:path w="10635" h="16697" extrusionOk="0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92" name="Google Shape;692;p29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avLst/>
              <a:gdLst/>
              <a:ahLst/>
              <a:cxnLst/>
              <a:rect l="l" t="t" r="r" b="b"/>
              <a:pathLst>
                <a:path w="10635" h="16697" extrusionOk="0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2" name="Rectangle 1"/>
          <p:cNvSpPr/>
          <p:nvPr/>
        </p:nvSpPr>
        <p:spPr>
          <a:xfrm>
            <a:off x="6827815" y="4659982"/>
            <a:ext cx="1646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dirty="0"/>
              <a:t>(</a:t>
            </a:r>
            <a:r>
              <a:rPr lang="en-US" dirty="0"/>
              <a:t>Thomas Aquinas)</a:t>
            </a:r>
          </a:p>
        </p:txBody>
      </p:sp>
      <p:cxnSp>
        <p:nvCxnSpPr>
          <p:cNvPr id="4" name="Straight Arrow Connector 3"/>
          <p:cNvCxnSpPr>
            <a:endCxn id="9" idx="0"/>
          </p:cNvCxnSpPr>
          <p:nvPr/>
        </p:nvCxnSpPr>
        <p:spPr>
          <a:xfrm flipH="1">
            <a:off x="6402820" y="2648862"/>
            <a:ext cx="761468" cy="7425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37" idx="0"/>
          </p:cNvCxnSpPr>
          <p:nvPr/>
        </p:nvCxnSpPr>
        <p:spPr>
          <a:xfrm>
            <a:off x="7236296" y="2643758"/>
            <a:ext cx="867869" cy="7124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801700" y="3391414"/>
            <a:ext cx="1202240" cy="7524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directly </a:t>
            </a:r>
            <a:r>
              <a:rPr lang="en-US" sz="1200" dirty="0"/>
              <a:t>voluntary </a:t>
            </a:r>
          </a:p>
        </p:txBody>
      </p:sp>
      <p:sp>
        <p:nvSpPr>
          <p:cNvPr id="37" name="Oval 36"/>
          <p:cNvSpPr/>
          <p:nvPr/>
        </p:nvSpPr>
        <p:spPr>
          <a:xfrm>
            <a:off x="7531874" y="3356257"/>
            <a:ext cx="1144582" cy="7524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 smtClean="0"/>
          </a:p>
          <a:p>
            <a:pPr algn="ctr"/>
            <a:r>
              <a:rPr lang="en-US" sz="1200" dirty="0" smtClean="0"/>
              <a:t>indirectly </a:t>
            </a:r>
            <a:r>
              <a:rPr lang="en-US" sz="1200" dirty="0"/>
              <a:t>voluntary 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6"/>
          <p:cNvSpPr txBox="1">
            <a:spLocks noGrp="1"/>
          </p:cNvSpPr>
          <p:nvPr>
            <p:ph type="ctrTitle" idx="4294967295"/>
          </p:nvPr>
        </p:nvSpPr>
        <p:spPr>
          <a:xfrm>
            <a:off x="6876256" y="555526"/>
            <a:ext cx="1876063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1"/>
                </a:solidFill>
              </a:rPr>
              <a:t>Moral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537" name="Google Shape;537;p16"/>
          <p:cNvSpPr txBox="1">
            <a:spLocks noGrp="1"/>
          </p:cNvSpPr>
          <p:nvPr>
            <p:ph type="subTitle" idx="4294967295"/>
          </p:nvPr>
        </p:nvSpPr>
        <p:spPr>
          <a:xfrm>
            <a:off x="1115616" y="1563638"/>
            <a:ext cx="5400600" cy="22322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sz="1800" dirty="0" err="1" smtClean="0"/>
              <a:t>Perbuatan</a:t>
            </a:r>
            <a:r>
              <a:rPr lang="en-US" sz="1800" dirty="0" smtClean="0"/>
              <a:t> moral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tindakan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.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ciptaan</a:t>
            </a:r>
            <a:r>
              <a:rPr lang="en-US" sz="1800" dirty="0"/>
              <a:t> </a:t>
            </a:r>
            <a:r>
              <a:rPr lang="en-US" sz="1800" dirty="0" err="1" smtClean="0"/>
              <a:t>Tuhan</a:t>
            </a:r>
            <a:r>
              <a:rPr lang="en-US" sz="1800" dirty="0" smtClean="0"/>
              <a:t> yang</a:t>
            </a:r>
            <a:r>
              <a:rPr lang="en-US" sz="1800" dirty="0"/>
              <a:t> </a:t>
            </a:r>
            <a:r>
              <a:rPr lang="en-US" sz="1800" dirty="0" err="1" smtClean="0"/>
              <a:t>memiliki</a:t>
            </a:r>
            <a:r>
              <a:rPr lang="en-US" sz="1800" dirty="0" smtClean="0"/>
              <a:t> </a:t>
            </a:r>
            <a:r>
              <a:rPr lang="en-US" sz="1800" dirty="0" err="1" smtClean="0"/>
              <a:t>akal</a:t>
            </a:r>
            <a:r>
              <a:rPr lang="en-US" sz="1800" dirty="0" smtClean="0"/>
              <a:t> </a:t>
            </a:r>
            <a:r>
              <a:rPr lang="en-US" sz="1800" dirty="0" err="1" smtClean="0"/>
              <a:t>budi</a:t>
            </a:r>
            <a:r>
              <a:rPr lang="en-US" sz="1800" dirty="0" smtClean="0"/>
              <a:t>. </a:t>
            </a:r>
            <a:r>
              <a:rPr lang="en-US" sz="1800" dirty="0" err="1" smtClean="0"/>
              <a:t>Perbuatan</a:t>
            </a:r>
            <a:r>
              <a:rPr lang="en-US" sz="1800" dirty="0" smtClean="0"/>
              <a:t> moral </a:t>
            </a:r>
            <a:r>
              <a:rPr lang="en-US" sz="1800" dirty="0" err="1" smtClean="0"/>
              <a:t>mencetuskan</a:t>
            </a:r>
            <a:r>
              <a:rPr lang="en-US" sz="1800" dirty="0" smtClean="0"/>
              <a:t> </a:t>
            </a:r>
            <a:r>
              <a:rPr lang="en-US" sz="1800" dirty="0" err="1" smtClean="0"/>
              <a:t>kodrat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manusiawi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sekaligus</a:t>
            </a:r>
            <a:r>
              <a:rPr lang="en-US" sz="1800" dirty="0" smtClean="0"/>
              <a:t> </a:t>
            </a:r>
            <a:r>
              <a:rPr lang="en-US" sz="1800" dirty="0" err="1" smtClean="0"/>
              <a:t>mulia</a:t>
            </a:r>
            <a:r>
              <a:rPr lang="en-US" sz="1800" dirty="0"/>
              <a:t>.</a:t>
            </a:r>
            <a:r>
              <a:rPr lang="en-US" sz="1400" dirty="0"/>
              <a:t>	</a:t>
            </a:r>
            <a:endParaRPr sz="1400" dirty="0"/>
          </a:p>
        </p:txBody>
      </p:sp>
      <p:sp>
        <p:nvSpPr>
          <p:cNvPr id="538" name="Google Shape;538;p1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13</a:t>
            </a:fld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35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14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753" name="Google Shape;753;p35"/>
          <p:cNvSpPr txBox="1">
            <a:spLocks noGrp="1"/>
          </p:cNvSpPr>
          <p:nvPr>
            <p:ph type="ctrTitle" idx="4294967295"/>
          </p:nvPr>
        </p:nvSpPr>
        <p:spPr>
          <a:xfrm>
            <a:off x="3635896" y="627534"/>
            <a:ext cx="4288800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>
                <a:solidFill>
                  <a:schemeClr val="accent1"/>
                </a:solidFill>
              </a:rPr>
              <a:t>Terimakasih</a:t>
            </a:r>
            <a:endParaRPr sz="6000" b="1" dirty="0">
              <a:solidFill>
                <a:schemeClr val="accent1"/>
              </a:solidFill>
            </a:endParaRPr>
          </a:p>
        </p:txBody>
      </p:sp>
      <p:pic>
        <p:nvPicPr>
          <p:cNvPr id="755" name="Google Shape;755;p35"/>
          <p:cNvPicPr preferRelativeResize="0"/>
          <p:nvPr/>
        </p:nvPicPr>
        <p:blipFill rotWithShape="1">
          <a:blip r:embed="rId3">
            <a:alphaModFix/>
          </a:blip>
          <a:srcRect r="62099"/>
          <a:stretch/>
        </p:blipFill>
        <p:spPr>
          <a:xfrm>
            <a:off x="648603" y="0"/>
            <a:ext cx="29208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683568" y="843558"/>
            <a:ext cx="6048672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bertindak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bertindak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“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bertindak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tindakan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itu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memenuhi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standar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kriteria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normatif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tertentu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Bertindak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ciri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khas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setiap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makhluk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hidup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bertindak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itu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melukiskan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eksistensi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mendalam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tindakan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hanya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berkaitan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eksistensinya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makhluk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hidup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melainkan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juga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mencetuskan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nilai-nilai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manusiawi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Makna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terminologi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mengedepankan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pemahaman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tindakan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harus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memenuhi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syarat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moral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etis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tertentu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562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4"/>
          <p:cNvSpPr/>
          <p:nvPr/>
        </p:nvSpPr>
        <p:spPr>
          <a:xfrm>
            <a:off x="4438100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Apa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perbedaan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antara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manusia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binatang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segi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tindakannya</a:t>
            </a:r>
            <a:r>
              <a:rPr lang="en-US" sz="2400" b="1" dirty="0">
                <a:solidFill>
                  <a:schemeClr val="tx1"/>
                </a:solidFill>
              </a:rPr>
              <a:t> 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741" name="Google Shape;741;p3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742" name="Google Shape;742;p34"/>
          <p:cNvGrpSpPr/>
          <p:nvPr/>
        </p:nvGrpSpPr>
        <p:grpSpPr>
          <a:xfrm>
            <a:off x="3933249" y="1241129"/>
            <a:ext cx="4542205" cy="2661224"/>
            <a:chOff x="1177450" y="241631"/>
            <a:chExt cx="6173152" cy="3616776"/>
          </a:xfrm>
        </p:grpSpPr>
        <p:sp>
          <p:nvSpPr>
            <p:cNvPr id="743" name="Google Shape;743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Perbedaannya</a:t>
            </a:r>
            <a:endParaRPr b="1" dirty="0"/>
          </a:p>
        </p:txBody>
      </p:sp>
      <p:sp>
        <p:nvSpPr>
          <p:cNvPr id="523" name="Google Shape;523;p14"/>
          <p:cNvSpPr txBox="1">
            <a:spLocks noGrp="1"/>
          </p:cNvSpPr>
          <p:nvPr>
            <p:ph type="body" idx="1"/>
          </p:nvPr>
        </p:nvSpPr>
        <p:spPr>
          <a:xfrm>
            <a:off x="5596092" y="2571750"/>
            <a:ext cx="3519308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85750" lvl="0" indent="-285750"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US" dirty="0" err="1"/>
              <a:t>Binatang</a:t>
            </a:r>
            <a:r>
              <a:rPr lang="en-US" dirty="0"/>
              <a:t> ≠</a:t>
            </a:r>
            <a:r>
              <a:rPr lang="en-US" dirty="0" smtClean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tindakannya</a:t>
            </a:r>
            <a:r>
              <a:rPr lang="en-US" dirty="0"/>
              <a:t>.</a:t>
            </a:r>
          </a:p>
          <a:p>
            <a:pPr marL="285750" lvl="0" indent="-285750"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binatang</a:t>
            </a:r>
            <a:r>
              <a:rPr lang="en-US" dirty="0" smtClean="0"/>
              <a:t> = </a:t>
            </a:r>
            <a:r>
              <a:rPr lang="en-US" dirty="0"/>
              <a:t>“</a:t>
            </a:r>
            <a:r>
              <a:rPr lang="en-US" dirty="0" err="1"/>
              <a:t>gerakan</a:t>
            </a:r>
            <a:r>
              <a:rPr lang="en-US" dirty="0"/>
              <a:t>” </a:t>
            </a:r>
            <a:r>
              <a:rPr lang="en-US" dirty="0" smtClean="0"/>
              <a:t>yang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insting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>
          <a:xfrm>
            <a:off x="683568" y="1275606"/>
            <a:ext cx="4464496" cy="3024336"/>
          </a:xfrm>
        </p:spPr>
        <p:txBody>
          <a:bodyPr/>
          <a:lstStyle/>
          <a:p>
            <a:pPr marL="101600" indent="0">
              <a:buNone/>
            </a:pPr>
            <a:endParaRPr lang="en-US" dirty="0" smtClean="0"/>
          </a:p>
          <a:p>
            <a:r>
              <a:rPr lang="en-US" dirty="0" err="1" smtClean="0"/>
              <a:t>Manusia</a:t>
            </a:r>
            <a:r>
              <a:rPr lang="en-US" dirty="0" smtClean="0"/>
              <a:t> =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tuan</a:t>
            </a:r>
            <a:r>
              <a:rPr lang="en-US" dirty="0"/>
              <a:t>)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 smtClean="0"/>
              <a:t>tindakannya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smtClean="0"/>
              <a:t>≠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insting</a:t>
            </a:r>
            <a:r>
              <a:rPr lang="en-US" dirty="0"/>
              <a:t> </a:t>
            </a:r>
            <a:r>
              <a:rPr lang="en-US" dirty="0" err="1"/>
              <a:t>belaka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6"/>
          <p:cNvSpPr txBox="1">
            <a:spLocks noGrp="1"/>
          </p:cNvSpPr>
          <p:nvPr>
            <p:ph type="ctrTitle" idx="4294967295"/>
          </p:nvPr>
        </p:nvSpPr>
        <p:spPr>
          <a:xfrm>
            <a:off x="4788024" y="555526"/>
            <a:ext cx="3964295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chemeClr val="accent1"/>
                </a:solidFill>
              </a:rPr>
              <a:t>Tindakan Manusia</a:t>
            </a:r>
            <a:endParaRPr sz="3200" b="1" dirty="0">
              <a:solidFill>
                <a:schemeClr val="accent1"/>
              </a:solidFill>
            </a:endParaRPr>
          </a:p>
        </p:txBody>
      </p:sp>
      <p:sp>
        <p:nvSpPr>
          <p:cNvPr id="537" name="Google Shape;537;p16"/>
          <p:cNvSpPr txBox="1">
            <a:spLocks noGrp="1"/>
          </p:cNvSpPr>
          <p:nvPr>
            <p:ph type="subTitle" idx="4294967295"/>
          </p:nvPr>
        </p:nvSpPr>
        <p:spPr>
          <a:xfrm>
            <a:off x="1187624" y="1635646"/>
            <a:ext cx="5040560" cy="28803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sz="1400" dirty="0" err="1">
                <a:solidFill>
                  <a:schemeClr val="tx1"/>
                </a:solidFill>
              </a:rPr>
              <a:t>Jika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tingkah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laku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binatang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cukup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dipicu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oleh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rangsangan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ada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tindakan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manusia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jelas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tunduk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rangsangan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belaka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memiliki</a:t>
            </a:r>
            <a:r>
              <a:rPr lang="en-US" sz="1400" dirty="0">
                <a:solidFill>
                  <a:schemeClr val="tx1"/>
                </a:solidFill>
              </a:rPr>
              <a:t> proses yang </a:t>
            </a:r>
            <a:r>
              <a:rPr lang="en-US" sz="1400" dirty="0" err="1">
                <a:solidFill>
                  <a:schemeClr val="tx1"/>
                </a:solidFill>
              </a:rPr>
              <a:t>lebih</a:t>
            </a:r>
            <a:r>
              <a:rPr lang="en-US" sz="1400" dirty="0">
                <a:solidFill>
                  <a:schemeClr val="tx1"/>
                </a:solidFill>
              </a:rPr>
              <a:t>  </a:t>
            </a:r>
            <a:r>
              <a:rPr lang="en-US" sz="1400" dirty="0" err="1">
                <a:solidFill>
                  <a:schemeClr val="tx1"/>
                </a:solidFill>
              </a:rPr>
              <a:t>rumit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Jadi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tindakan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manusia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adalah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perwujudan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perkembangan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kemanusiaannya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kacamata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berpikir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inilah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muncul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aneka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terminologi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perkembangan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seperti</a:t>
            </a:r>
            <a:r>
              <a:rPr lang="en-US" sz="1400" dirty="0">
                <a:solidFill>
                  <a:schemeClr val="tx1"/>
                </a:solidFill>
              </a:rPr>
              <a:t>: </a:t>
            </a:r>
            <a:r>
              <a:rPr lang="en-US" sz="1400" dirty="0" err="1">
                <a:solidFill>
                  <a:schemeClr val="tx1"/>
                </a:solidFill>
              </a:rPr>
              <a:t>kedewasaan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kematangan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kemandirian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tanggung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jawab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sejenisnya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dibayangkan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dalam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dunia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binatang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br>
              <a:rPr lang="en-US" sz="1400" dirty="0">
                <a:solidFill>
                  <a:schemeClr val="tx1"/>
                </a:solidFill>
              </a:rPr>
            </a:b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538" name="Google Shape;538;p1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5</a:t>
            </a:fld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1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4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Tindakan Manusia</a:t>
            </a:r>
            <a:endParaRPr dirty="0"/>
          </a:p>
        </p:txBody>
      </p:sp>
      <p:sp>
        <p:nvSpPr>
          <p:cNvPr id="609" name="Google Shape;609;p2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10" name="Google Shape;610;p24"/>
          <p:cNvSpPr/>
          <p:nvPr/>
        </p:nvSpPr>
        <p:spPr>
          <a:xfrm>
            <a:off x="4091417" y="1953924"/>
            <a:ext cx="1662300" cy="47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Tindakan Manusia</a:t>
            </a:r>
            <a:endParaRPr b="1" dirty="0">
              <a:solidFill>
                <a:schemeClr val="dk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611" name="Google Shape;611;p24"/>
          <p:cNvSpPr/>
          <p:nvPr/>
        </p:nvSpPr>
        <p:spPr>
          <a:xfrm>
            <a:off x="2264393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bg1"/>
                </a:solidFill>
              </a:rPr>
              <a:t>Tindakan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 smtClean="0">
                <a:solidFill>
                  <a:schemeClr val="bg1"/>
                </a:solidFill>
              </a:rPr>
              <a:t>manusiawi</a:t>
            </a:r>
            <a:r>
              <a:rPr lang="en-US" sz="1000" dirty="0" smtClean="0">
                <a:solidFill>
                  <a:schemeClr val="bg1"/>
                </a:solidFill>
              </a:rPr>
              <a:t> (</a:t>
            </a:r>
            <a:r>
              <a:rPr lang="en-US" sz="1000" dirty="0" err="1" smtClean="0">
                <a:solidFill>
                  <a:schemeClr val="bg1"/>
                </a:solidFill>
              </a:rPr>
              <a:t>actus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humanus</a:t>
            </a:r>
            <a:r>
              <a:rPr lang="en-US" sz="1000" dirty="0">
                <a:solidFill>
                  <a:schemeClr val="bg1"/>
                </a:solidFill>
              </a:rPr>
              <a:t>)</a:t>
            </a:r>
            <a:endParaRPr sz="1000" dirty="0">
              <a:solidFill>
                <a:schemeClr val="bg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2" name="Google Shape;612;p24"/>
          <p:cNvSpPr/>
          <p:nvPr/>
        </p:nvSpPr>
        <p:spPr>
          <a:xfrm>
            <a:off x="5918338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bg1"/>
                </a:solidFill>
              </a:rPr>
              <a:t>Tindakan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 smtClean="0">
                <a:solidFill>
                  <a:schemeClr val="bg1"/>
                </a:solidFill>
              </a:rPr>
              <a:t>manusia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</a:p>
          <a:p>
            <a:pPr lvl="0" algn="ctr"/>
            <a:r>
              <a:rPr lang="en-US" sz="1000" dirty="0" smtClean="0">
                <a:solidFill>
                  <a:schemeClr val="bg1"/>
                </a:solidFill>
              </a:rPr>
              <a:t>(</a:t>
            </a:r>
            <a:r>
              <a:rPr lang="en-US" sz="1000" dirty="0" err="1" smtClean="0">
                <a:solidFill>
                  <a:schemeClr val="bg1"/>
                </a:solidFill>
              </a:rPr>
              <a:t>actus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hominis</a:t>
            </a:r>
            <a:r>
              <a:rPr lang="en-US" sz="1000" dirty="0" smtClean="0">
                <a:solidFill>
                  <a:schemeClr val="bg1"/>
                </a:solidFill>
              </a:rPr>
              <a:t>)</a:t>
            </a:r>
            <a:endParaRPr dirty="0">
              <a:solidFill>
                <a:schemeClr val="bg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3" name="Google Shape;613;p24"/>
          <p:cNvSpPr/>
          <p:nvPr/>
        </p:nvSpPr>
        <p:spPr>
          <a:xfrm>
            <a:off x="4716016" y="3579862"/>
            <a:ext cx="4032448" cy="156363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Gerakan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yang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dilakukan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oleh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manusia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sebagai</a:t>
            </a:r>
            <a:r>
              <a:rPr lang="en-US" sz="1200" dirty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makhluk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hidup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pada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umumnya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.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Misal</a:t>
            </a:r>
            <a:r>
              <a:rPr lang="en-US" sz="1200" dirty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gerakan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berupa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insting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,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refleks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,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dll</a:t>
            </a:r>
            <a:r>
              <a:rPr lang="en-US" sz="1200" dirty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.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Gerakan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semacam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ini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tidak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melukiskan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siapakah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manusia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,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melainkan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hanya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memosisikannya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sebagai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bagian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dari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makhluk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hidup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dengan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ciri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khas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memiliki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fisik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,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bergerak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,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dan</a:t>
            </a:r>
            <a:r>
              <a:rPr lang="en-US" sz="1200" dirty="0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 </a:t>
            </a:r>
            <a:r>
              <a:rPr lang="en-US" sz="1200" dirty="0" err="1" smtClean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ada</a:t>
            </a:r>
            <a:r>
              <a:rPr lang="en-US" sz="1200" dirty="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.</a:t>
            </a:r>
            <a:endParaRPr sz="1200" dirty="0"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5" name="Google Shape;615;p24"/>
          <p:cNvSpPr/>
          <p:nvPr/>
        </p:nvSpPr>
        <p:spPr>
          <a:xfrm>
            <a:off x="323528" y="3579862"/>
            <a:ext cx="4248472" cy="156363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100" dirty="0" err="1">
                <a:solidFill>
                  <a:schemeClr val="bg1"/>
                </a:solidFill>
              </a:rPr>
              <a:t>Actus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humanus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meneguhkan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predikat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manusia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sebagai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makhluk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rasional</a:t>
            </a:r>
            <a:r>
              <a:rPr lang="en-US" sz="1100" dirty="0">
                <a:solidFill>
                  <a:schemeClr val="bg1"/>
                </a:solidFill>
              </a:rPr>
              <a:t>. </a:t>
            </a:r>
            <a:r>
              <a:rPr lang="en-US" sz="1100" dirty="0" err="1">
                <a:solidFill>
                  <a:schemeClr val="bg1"/>
                </a:solidFill>
              </a:rPr>
              <a:t>Rasionalitaslah</a:t>
            </a:r>
            <a:r>
              <a:rPr lang="en-US" sz="1100" dirty="0">
                <a:solidFill>
                  <a:schemeClr val="bg1"/>
                </a:solidFill>
              </a:rPr>
              <a:t> yang </a:t>
            </a:r>
            <a:r>
              <a:rPr lang="en-US" sz="1100" dirty="0" err="1">
                <a:solidFill>
                  <a:schemeClr val="bg1"/>
                </a:solidFill>
              </a:rPr>
              <a:t>membedakan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secara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sangat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mendasar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manusia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dengan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makhluk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hidup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yang lain.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 err="1">
                <a:solidFill>
                  <a:schemeClr val="bg1"/>
                </a:solidFill>
              </a:rPr>
              <a:t>Apabila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rasionalitas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manusia</a:t>
            </a:r>
            <a:r>
              <a:rPr lang="en-US" sz="1100" dirty="0">
                <a:solidFill>
                  <a:schemeClr val="bg1"/>
                </a:solidFill>
              </a:rPr>
              <a:t> “</a:t>
            </a:r>
            <a:r>
              <a:rPr lang="en-US" sz="1100" dirty="0" err="1">
                <a:solidFill>
                  <a:schemeClr val="bg1"/>
                </a:solidFill>
              </a:rPr>
              <a:t>mandeg</a:t>
            </a:r>
            <a:r>
              <a:rPr lang="en-US" sz="1100" dirty="0">
                <a:solidFill>
                  <a:schemeClr val="bg1"/>
                </a:solidFill>
              </a:rPr>
              <a:t>” </a:t>
            </a:r>
            <a:r>
              <a:rPr lang="en-US" sz="1100" dirty="0" err="1">
                <a:solidFill>
                  <a:schemeClr val="bg1"/>
                </a:solidFill>
              </a:rPr>
              <a:t>atau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tersumbat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tindakannya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tidak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termasuk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dalam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kategori</a:t>
            </a:r>
            <a:r>
              <a:rPr lang="en-US" sz="1100" dirty="0">
                <a:solidFill>
                  <a:schemeClr val="bg1"/>
                </a:solidFill>
              </a:rPr>
              <a:t> moral. </a:t>
            </a:r>
            <a:r>
              <a:rPr lang="en-US" sz="1100" dirty="0" err="1">
                <a:solidFill>
                  <a:schemeClr val="bg1"/>
                </a:solidFill>
              </a:rPr>
              <a:t>Penilaian</a:t>
            </a:r>
            <a:r>
              <a:rPr lang="en-US" sz="1100" dirty="0">
                <a:solidFill>
                  <a:schemeClr val="bg1"/>
                </a:solidFill>
              </a:rPr>
              <a:t> moral </a:t>
            </a:r>
            <a:r>
              <a:rPr lang="en-US" sz="1100" dirty="0" err="1">
                <a:solidFill>
                  <a:schemeClr val="bg1"/>
                </a:solidFill>
              </a:rPr>
              <a:t>tidak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bisa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dikenakan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pada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perbuatan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manusia</a:t>
            </a:r>
            <a:r>
              <a:rPr lang="en-US" sz="1100" dirty="0">
                <a:solidFill>
                  <a:schemeClr val="bg1"/>
                </a:solidFill>
              </a:rPr>
              <a:t> yang </a:t>
            </a:r>
            <a:r>
              <a:rPr lang="en-US" sz="1100" dirty="0" err="1">
                <a:solidFill>
                  <a:schemeClr val="bg1"/>
                </a:solidFill>
              </a:rPr>
              <a:t>rasionalitasnya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tidak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jalan</a:t>
            </a:r>
            <a:r>
              <a:rPr lang="en-US" sz="1100" dirty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cxnSp>
        <p:nvCxnSpPr>
          <p:cNvPr id="617" name="Google Shape;617;p24"/>
          <p:cNvCxnSpPr>
            <a:stCxn id="610" idx="2"/>
            <a:endCxn id="612" idx="0"/>
          </p:cNvCxnSpPr>
          <p:nvPr/>
        </p:nvCxnSpPr>
        <p:spPr>
          <a:xfrm rot="-5400000" flipH="1">
            <a:off x="5623817" y="1731174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8" name="Google Shape;618;p24"/>
          <p:cNvCxnSpPr>
            <a:stCxn id="611" idx="0"/>
            <a:endCxn id="610" idx="2"/>
          </p:cNvCxnSpPr>
          <p:nvPr/>
        </p:nvCxnSpPr>
        <p:spPr>
          <a:xfrm rot="-5400000">
            <a:off x="3796793" y="1731312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9" name="Google Shape;619;p24"/>
          <p:cNvCxnSpPr/>
          <p:nvPr/>
        </p:nvCxnSpPr>
        <p:spPr>
          <a:xfrm rot="5400000">
            <a:off x="2973393" y="3349848"/>
            <a:ext cx="244300" cy="21573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1" name="Google Shape;621;p24"/>
          <p:cNvCxnSpPr>
            <a:stCxn id="612" idx="2"/>
            <a:endCxn id="613" idx="0"/>
          </p:cNvCxnSpPr>
          <p:nvPr/>
        </p:nvCxnSpPr>
        <p:spPr>
          <a:xfrm rot="5400000">
            <a:off x="6618714" y="3449088"/>
            <a:ext cx="244300" cy="17248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388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0"/>
          <p:cNvSpPr txBox="1">
            <a:spLocks noGrp="1"/>
          </p:cNvSpPr>
          <p:nvPr>
            <p:ph type="body" idx="1"/>
          </p:nvPr>
        </p:nvSpPr>
        <p:spPr>
          <a:xfrm>
            <a:off x="971600" y="1347614"/>
            <a:ext cx="3663324" cy="34563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 err="1" smtClean="0"/>
              <a:t>Actus</a:t>
            </a:r>
            <a:r>
              <a:rPr lang="en-US" b="1" dirty="0" smtClean="0"/>
              <a:t> </a:t>
            </a:r>
            <a:r>
              <a:rPr lang="en-US" b="1" dirty="0" err="1" smtClean="0"/>
              <a:t>Humanus</a:t>
            </a:r>
            <a:endParaRPr lang="en-US" b="1" dirty="0" smtClean="0"/>
          </a:p>
          <a:p>
            <a:pPr marL="0" lvl="0" indent="0">
              <a:buNone/>
            </a:pPr>
            <a:r>
              <a:rPr lang="sv-SE" sz="1400" dirty="0" smtClean="0"/>
              <a:t>Manusia diciptakan dengan dianugerahi akal budi. </a:t>
            </a:r>
            <a:r>
              <a:rPr lang="sv-SE" sz="1400" dirty="0"/>
              <a:t>Rasio	</a:t>
            </a:r>
            <a:r>
              <a:rPr lang="sv-SE" sz="1400" dirty="0" smtClean="0"/>
              <a:t>manusia hadir dalam proses tindakannya seperti: </a:t>
            </a:r>
          </a:p>
          <a:p>
            <a:pPr marL="342900" lvl="0" indent="-342900">
              <a:buAutoNum type="arabicPeriod"/>
            </a:pPr>
            <a:r>
              <a:rPr lang="sv-SE" sz="1400" dirty="0" smtClean="0"/>
              <a:t>perencanaan, </a:t>
            </a:r>
          </a:p>
          <a:p>
            <a:pPr marL="342900" lvl="0" indent="-342900">
              <a:buAutoNum type="arabicPeriod"/>
            </a:pPr>
            <a:r>
              <a:rPr lang="sv-SE" sz="1400" dirty="0" smtClean="0"/>
              <a:t>pengambilan keputusan, </a:t>
            </a:r>
          </a:p>
          <a:p>
            <a:pPr marL="342900" lvl="0" indent="-342900">
              <a:buAutoNum type="arabicPeriod"/>
            </a:pPr>
            <a:r>
              <a:rPr lang="sv-SE" sz="1400" dirty="0" smtClean="0"/>
              <a:t>penegasan kehendak, </a:t>
            </a:r>
          </a:p>
          <a:p>
            <a:pPr marL="342900" lvl="0" indent="-342900">
              <a:buAutoNum type="arabicPeriod"/>
            </a:pPr>
            <a:r>
              <a:rPr lang="sv-SE" sz="1400" dirty="0" smtClean="0"/>
              <a:t>penjabarannya dalam tindakan konkret, dan </a:t>
            </a:r>
          </a:p>
          <a:p>
            <a:pPr marL="342900" lvl="0" indent="-342900">
              <a:buAutoNum type="arabicPeriod"/>
            </a:pPr>
            <a:r>
              <a:rPr lang="sv-SE" sz="1400" dirty="0" smtClean="0"/>
              <a:t>evaluasinya.</a:t>
            </a:r>
            <a:r>
              <a:rPr lang="sv-SE" sz="1400" dirty="0"/>
              <a:t>	</a:t>
            </a:r>
            <a:endParaRPr sz="1400" dirty="0"/>
          </a:p>
        </p:txBody>
      </p:sp>
      <p:sp>
        <p:nvSpPr>
          <p:cNvPr id="578" name="Google Shape;578;p20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Tindakan Manusia</a:t>
            </a:r>
            <a:endParaRPr b="1" dirty="0"/>
          </a:p>
        </p:txBody>
      </p:sp>
      <p:sp>
        <p:nvSpPr>
          <p:cNvPr id="579" name="Google Shape;579;p20"/>
          <p:cNvSpPr txBox="1">
            <a:spLocks noGrp="1"/>
          </p:cNvSpPr>
          <p:nvPr>
            <p:ph type="body" idx="2"/>
          </p:nvPr>
        </p:nvSpPr>
        <p:spPr>
          <a:xfrm>
            <a:off x="5076056" y="1347614"/>
            <a:ext cx="3960440" cy="3672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/>
              <a:t>Actus Hominis</a:t>
            </a:r>
          </a:p>
          <a:p>
            <a:pPr marL="0" lvl="0" indent="0">
              <a:buNone/>
            </a:pP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fisik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dimiliki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. </a:t>
            </a:r>
            <a:r>
              <a:rPr lang="en-US" sz="1400" dirty="0" err="1" smtClean="0"/>
              <a:t>Apa</a:t>
            </a:r>
            <a:r>
              <a:rPr lang="en-US" sz="1400" dirty="0" smtClean="0"/>
              <a:t> </a:t>
            </a:r>
            <a:r>
              <a:rPr lang="en-US" sz="1400" dirty="0" err="1" smtClean="0"/>
              <a:t>saja</a:t>
            </a:r>
            <a:r>
              <a:rPr lang="en-US" sz="1400" dirty="0" smtClean="0"/>
              <a:t> yang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fisik</a:t>
            </a:r>
            <a:r>
              <a:rPr lang="en-US" sz="1400" dirty="0" smtClean="0"/>
              <a:t>? </a:t>
            </a:r>
          </a:p>
          <a:p>
            <a:pPr marL="0" lvl="0" indent="0">
              <a:buNone/>
            </a:pPr>
            <a:r>
              <a:rPr lang="en-US" sz="1400" dirty="0" err="1" smtClean="0"/>
              <a:t>Makan</a:t>
            </a:r>
            <a:r>
              <a:rPr lang="en-US" sz="1400" dirty="0" smtClean="0"/>
              <a:t>, </a:t>
            </a:r>
            <a:r>
              <a:rPr lang="en-US" sz="1400" dirty="0" err="1" smtClean="0"/>
              <a:t>tidur</a:t>
            </a:r>
            <a:r>
              <a:rPr lang="en-US" sz="1400" dirty="0" smtClean="0"/>
              <a:t>, </a:t>
            </a:r>
            <a:r>
              <a:rPr lang="en-US" sz="1400" dirty="0" err="1" smtClean="0"/>
              <a:t>minum</a:t>
            </a:r>
            <a:r>
              <a:rPr lang="en-US" sz="1400" dirty="0" smtClean="0"/>
              <a:t>, </a:t>
            </a:r>
            <a:r>
              <a:rPr lang="en-US" sz="1400" dirty="0" err="1" smtClean="0"/>
              <a:t>berlari</a:t>
            </a:r>
            <a:r>
              <a:rPr lang="en-US" sz="1400" dirty="0" smtClean="0"/>
              <a:t>,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seterusnya</a:t>
            </a:r>
            <a:r>
              <a:rPr lang="en-US" sz="1400" dirty="0" smtClean="0"/>
              <a:t>.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demikian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jelas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/>
              <a:t> </a:t>
            </a:r>
            <a:r>
              <a:rPr lang="en-US" sz="1400" dirty="0" err="1" smtClean="0"/>
              <a:t>menyertakan</a:t>
            </a:r>
            <a:r>
              <a:rPr lang="en-US" sz="1400" dirty="0" smtClean="0"/>
              <a:t> </a:t>
            </a:r>
            <a:r>
              <a:rPr lang="en-US" sz="1400" dirty="0" err="1" smtClean="0"/>
              <a:t>rasionalitasnya</a:t>
            </a:r>
            <a:r>
              <a:rPr lang="en-US" sz="1400" dirty="0"/>
              <a:t>.	</a:t>
            </a:r>
            <a:endParaRPr lang="en-US" sz="1400" dirty="0" smtClean="0"/>
          </a:p>
          <a:p>
            <a:pPr marL="0" lvl="0" indent="0">
              <a:buNone/>
            </a:pPr>
            <a:r>
              <a:rPr lang="en-US" sz="1400" dirty="0" err="1" smtClean="0"/>
              <a:t>Tampak</a:t>
            </a:r>
            <a:r>
              <a:rPr lang="en-US" sz="1400" dirty="0" smtClean="0"/>
              <a:t>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taraf</a:t>
            </a:r>
            <a:r>
              <a:rPr lang="en-US" sz="1400" dirty="0" smtClean="0"/>
              <a:t> 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berbeda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 smtClean="0"/>
              <a:t>laku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dimiliki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binatang</a:t>
            </a:r>
            <a:r>
              <a:rPr lang="en-US" sz="1400" dirty="0"/>
              <a:t>.</a:t>
            </a:r>
            <a:r>
              <a:rPr lang="en-US" b="1" dirty="0"/>
              <a:t>	</a:t>
            </a:r>
            <a:endParaRPr lang="en-US" b="1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en-US" sz="1800" b="1" dirty="0" err="1" smtClean="0"/>
              <a:t>Bagaimana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tindakan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disoroti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oleh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etika</a:t>
            </a:r>
            <a:r>
              <a:rPr lang="en-US" sz="1800" b="1" dirty="0"/>
              <a:t>?</a:t>
            </a:r>
            <a:r>
              <a:rPr lang="en-US" b="1" dirty="0"/>
              <a:t>	</a:t>
            </a:r>
            <a:endParaRPr b="1" dirty="0"/>
          </a:p>
        </p:txBody>
      </p:sp>
      <p:sp>
        <p:nvSpPr>
          <p:cNvPr id="580" name="Google Shape;580;p20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6"/>
          <p:cNvSpPr txBox="1">
            <a:spLocks noGrp="1"/>
          </p:cNvSpPr>
          <p:nvPr>
            <p:ph type="ctrTitle" idx="4294967295"/>
          </p:nvPr>
        </p:nvSpPr>
        <p:spPr>
          <a:xfrm>
            <a:off x="3851920" y="1202463"/>
            <a:ext cx="4896544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1"/>
                </a:solidFill>
              </a:rPr>
              <a:t>Actus Hominis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537" name="Google Shape;537;p16"/>
          <p:cNvSpPr txBox="1">
            <a:spLocks noGrp="1"/>
          </p:cNvSpPr>
          <p:nvPr>
            <p:ph type="subTitle" idx="4294967295"/>
          </p:nvPr>
        </p:nvSpPr>
        <p:spPr>
          <a:xfrm>
            <a:off x="1043608" y="2139702"/>
            <a:ext cx="5040560" cy="28803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hal</a:t>
            </a:r>
            <a:r>
              <a:rPr lang="en-US" sz="1400" dirty="0" smtClean="0"/>
              <a:t> </a:t>
            </a:r>
            <a:r>
              <a:rPr lang="en-US" sz="1400" dirty="0" err="1" smtClean="0"/>
              <a:t>semacam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,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mengedepankan</a:t>
            </a:r>
            <a:r>
              <a:rPr lang="en-US" sz="1400" dirty="0" smtClean="0"/>
              <a:t> </a:t>
            </a:r>
            <a:r>
              <a:rPr lang="en-US" sz="1400" dirty="0" err="1" smtClean="0"/>
              <a:t>kemanusiaannya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bertindak</a:t>
            </a:r>
            <a:r>
              <a:rPr lang="en-US" sz="1400" dirty="0" smtClean="0"/>
              <a:t>, </a:t>
            </a:r>
            <a:r>
              <a:rPr lang="en-US" sz="1400" dirty="0" err="1" smtClean="0"/>
              <a:t>maka</a:t>
            </a:r>
            <a:r>
              <a:rPr lang="en-US" sz="1400" dirty="0" smtClean="0"/>
              <a:t> </a:t>
            </a:r>
            <a:r>
              <a:rPr lang="en-US" sz="1400" dirty="0" err="1" smtClean="0"/>
              <a:t>penilaian</a:t>
            </a:r>
            <a:r>
              <a:rPr lang="en-US" sz="1400" dirty="0" smtClean="0"/>
              <a:t> </a:t>
            </a:r>
            <a:r>
              <a:rPr lang="en-US" sz="1400" dirty="0" err="1" smtClean="0"/>
              <a:t>etis</a:t>
            </a:r>
            <a:r>
              <a:rPr lang="en-US" sz="1400" dirty="0" smtClean="0"/>
              <a:t> pun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dikenakan</a:t>
            </a:r>
            <a:r>
              <a:rPr lang="en-US" sz="1400" dirty="0" smtClean="0"/>
              <a:t> </a:t>
            </a:r>
            <a:r>
              <a:rPr lang="en-US" sz="1400" dirty="0" err="1" smtClean="0"/>
              <a:t>kepadanya</a:t>
            </a:r>
            <a:r>
              <a:rPr lang="en-US" sz="1400" dirty="0" smtClean="0"/>
              <a:t>. </a:t>
            </a:r>
            <a:r>
              <a:rPr lang="en-US" sz="1400" dirty="0" err="1" smtClean="0"/>
              <a:t>Rasionalitaslah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membedakan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makhluk</a:t>
            </a:r>
            <a:r>
              <a:rPr lang="en-US" sz="1400" dirty="0" smtClean="0"/>
              <a:t> yang lain, </a:t>
            </a:r>
            <a:r>
              <a:rPr lang="en-US" sz="1400" dirty="0" err="1" smtClean="0"/>
              <a:t>maka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menyertakan</a:t>
            </a:r>
            <a:r>
              <a:rPr lang="en-US" sz="1400" dirty="0" smtClean="0"/>
              <a:t> </a:t>
            </a:r>
            <a:r>
              <a:rPr lang="en-US" sz="1400" dirty="0" err="1" smtClean="0"/>
              <a:t>rasionalitas</a:t>
            </a:r>
            <a:r>
              <a:rPr lang="en-US" sz="1400" dirty="0" smtClean="0"/>
              <a:t>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tak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dinilai</a:t>
            </a:r>
            <a:r>
              <a:rPr lang="en-US" sz="1400" dirty="0" smtClean="0"/>
              <a:t>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</a:t>
            </a:r>
            <a:r>
              <a:rPr lang="en-US" sz="1400" dirty="0" err="1" smtClean="0"/>
              <a:t>etis</a:t>
            </a:r>
            <a:r>
              <a:rPr lang="en-US" sz="1400" dirty="0" smtClean="0"/>
              <a:t>.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demikian</a:t>
            </a:r>
            <a:r>
              <a:rPr lang="en-US" sz="1400" dirty="0" smtClean="0"/>
              <a:t> orang </a:t>
            </a:r>
            <a:r>
              <a:rPr lang="en-US" sz="1400" dirty="0" err="1" smtClean="0"/>
              <a:t>gila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dinilai</a:t>
            </a:r>
            <a:r>
              <a:rPr lang="en-US" sz="1400" dirty="0" smtClean="0"/>
              <a:t>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moral, </a:t>
            </a:r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disana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tampil</a:t>
            </a:r>
            <a:r>
              <a:rPr lang="en-US" sz="1400" dirty="0" smtClean="0"/>
              <a:t> </a:t>
            </a:r>
            <a:r>
              <a:rPr lang="en-US" sz="1400" dirty="0" err="1" smtClean="0"/>
              <a:t>penuh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seorang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/>
              <a:t>. </a:t>
            </a:r>
            <a:endParaRPr sz="1400" dirty="0"/>
          </a:p>
        </p:txBody>
      </p:sp>
      <p:sp>
        <p:nvSpPr>
          <p:cNvPr id="538" name="Google Shape;538;p1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8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6"/>
          <p:cNvSpPr txBox="1">
            <a:spLocks noGrp="1"/>
          </p:cNvSpPr>
          <p:nvPr>
            <p:ph type="ctrTitle" idx="4294967295"/>
          </p:nvPr>
        </p:nvSpPr>
        <p:spPr>
          <a:xfrm>
            <a:off x="3635896" y="123478"/>
            <a:ext cx="5184576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1"/>
                </a:solidFill>
              </a:rPr>
              <a:t>Actus Humanus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537" name="Google Shape;537;p16"/>
          <p:cNvSpPr txBox="1">
            <a:spLocks noGrp="1"/>
          </p:cNvSpPr>
          <p:nvPr>
            <p:ph type="subTitle" idx="4294967295"/>
          </p:nvPr>
        </p:nvSpPr>
        <p:spPr>
          <a:xfrm>
            <a:off x="827584" y="1751796"/>
            <a:ext cx="5040560" cy="17225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sz="1400" dirty="0" err="1"/>
              <a:t>Actus</a:t>
            </a:r>
            <a:r>
              <a:rPr lang="en-US" sz="1400" dirty="0"/>
              <a:t> </a:t>
            </a:r>
            <a:r>
              <a:rPr lang="en-US" sz="1400" dirty="0" err="1"/>
              <a:t>humanus</a:t>
            </a:r>
            <a:r>
              <a:rPr lang="en-US" sz="1400" dirty="0"/>
              <a:t> </a:t>
            </a:r>
            <a:r>
              <a:rPr lang="en-US" sz="1400" dirty="0" err="1"/>
              <a:t>identik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free act (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bebas</a:t>
            </a:r>
            <a:r>
              <a:rPr lang="en-US" sz="1400" dirty="0" smtClean="0"/>
              <a:t>).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mengungkapkan</a:t>
            </a:r>
            <a:r>
              <a:rPr lang="en-US" sz="1400" dirty="0" smtClean="0"/>
              <a:t> </a:t>
            </a:r>
            <a:r>
              <a:rPr lang="en-US" sz="1400" dirty="0" err="1" smtClean="0"/>
              <a:t>kebebasan</a:t>
            </a:r>
            <a:r>
              <a:rPr lang="en-US" sz="1400" dirty="0" smtClean="0"/>
              <a:t>,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</a:t>
            </a:r>
            <a:r>
              <a:rPr lang="en-US" sz="1400" dirty="0" err="1" smtClean="0"/>
              <a:t>subjek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. </a:t>
            </a:r>
            <a:r>
              <a:rPr lang="en-US" sz="1400" dirty="0" err="1" smtClean="0"/>
              <a:t>Jadi</a:t>
            </a:r>
            <a:r>
              <a:rPr lang="en-US" sz="1400" dirty="0" smtClean="0"/>
              <a:t>, </a:t>
            </a:r>
            <a:r>
              <a:rPr lang="en-US" sz="1400" dirty="0" err="1" smtClean="0"/>
              <a:t>bagaimana</a:t>
            </a:r>
            <a:r>
              <a:rPr lang="en-US" sz="1400" dirty="0" smtClean="0"/>
              <a:t> 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disebut</a:t>
            </a:r>
            <a:r>
              <a:rPr lang="en-US" sz="1400" dirty="0" smtClean="0"/>
              <a:t> </a:t>
            </a:r>
            <a:r>
              <a:rPr lang="en-US" sz="1400" dirty="0" err="1" smtClean="0"/>
              <a:t>bebas</a:t>
            </a:r>
            <a:r>
              <a:rPr lang="en-US" sz="1400" dirty="0" smtClean="0"/>
              <a:t>? </a:t>
            </a:r>
            <a:r>
              <a:rPr lang="en-US" sz="1400" dirty="0" err="1" smtClean="0"/>
              <a:t>Apabila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yang </a:t>
            </a:r>
            <a:r>
              <a:rPr lang="en-US" sz="1400" dirty="0" err="1" smtClean="0"/>
              <a:t>bersangkutan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</a:t>
            </a:r>
            <a:r>
              <a:rPr lang="en-US" sz="1400" dirty="0" err="1" smtClean="0"/>
              <a:t>subjek</a:t>
            </a:r>
            <a:r>
              <a:rPr lang="en-US" sz="1400" dirty="0" smtClean="0"/>
              <a:t> </a:t>
            </a:r>
            <a:r>
              <a:rPr lang="en-US" sz="1400" dirty="0" err="1" smtClean="0"/>
              <a:t>bagi</a:t>
            </a:r>
            <a:r>
              <a:rPr lang="en-US" sz="1400" dirty="0" smtClean="0"/>
              <a:t> </a:t>
            </a:r>
            <a:r>
              <a:rPr lang="en-US" sz="1400" dirty="0" err="1" smtClean="0"/>
              <a:t>perbuatannya</a:t>
            </a:r>
            <a:r>
              <a:rPr lang="en-US" sz="1400" dirty="0" smtClean="0"/>
              <a:t>. </a:t>
            </a:r>
            <a:r>
              <a:rPr lang="en-US" sz="1400" dirty="0" err="1" smtClean="0"/>
              <a:t>Sebagai</a:t>
            </a:r>
            <a:r>
              <a:rPr lang="en-US" sz="1400" dirty="0"/>
              <a:t>	</a:t>
            </a:r>
            <a:r>
              <a:rPr lang="en-US" sz="1400" dirty="0" err="1" smtClean="0"/>
              <a:t>subjek</a:t>
            </a:r>
            <a:r>
              <a:rPr lang="en-US" sz="1400" dirty="0" smtClean="0"/>
              <a:t>,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bertanggung</a:t>
            </a:r>
            <a:r>
              <a:rPr lang="en-US" sz="1400" dirty="0"/>
              <a:t>	</a:t>
            </a:r>
            <a:r>
              <a:rPr lang="en-US" sz="1400" dirty="0" err="1" smtClean="0"/>
              <a:t>jawab</a:t>
            </a:r>
            <a:r>
              <a:rPr lang="en-US" sz="1400" dirty="0" smtClean="0"/>
              <a:t> </a:t>
            </a:r>
            <a:r>
              <a:rPr lang="en-US" sz="1400" dirty="0" err="1" smtClean="0"/>
              <a:t>atas</a:t>
            </a:r>
            <a:r>
              <a:rPr lang="en-US" sz="1400" dirty="0" smtClean="0"/>
              <a:t> </a:t>
            </a:r>
            <a:r>
              <a:rPr lang="en-US" sz="1400" dirty="0" err="1" smtClean="0"/>
              <a:t>konsekuensi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tersebut</a:t>
            </a:r>
            <a:r>
              <a:rPr lang="en-US" sz="1400" dirty="0"/>
              <a:t>. </a:t>
            </a:r>
            <a:endParaRPr sz="1400" dirty="0"/>
          </a:p>
        </p:txBody>
      </p:sp>
      <p:sp>
        <p:nvSpPr>
          <p:cNvPr id="538" name="Google Shape;538;p1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9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5" name="Google Shape;585;p21"/>
          <p:cNvSpPr txBox="1">
            <a:spLocks/>
          </p:cNvSpPr>
          <p:nvPr/>
        </p:nvSpPr>
        <p:spPr>
          <a:xfrm>
            <a:off x="3635896" y="843558"/>
            <a:ext cx="3716276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err="1" smtClean="0"/>
              <a:t>Tahu</a:t>
            </a:r>
            <a:r>
              <a:rPr lang="en-US" dirty="0" smtClean="0"/>
              <a:t>, Mau, </a:t>
            </a:r>
            <a:r>
              <a:rPr lang="en-US" dirty="0" err="1" smtClean="0"/>
              <a:t>Bebas</a:t>
            </a:r>
            <a:endParaRPr lang="en-US" dirty="0"/>
          </a:p>
        </p:txBody>
      </p:sp>
      <p:sp>
        <p:nvSpPr>
          <p:cNvPr id="6" name="Google Shape;537;p16"/>
          <p:cNvSpPr txBox="1">
            <a:spLocks/>
          </p:cNvSpPr>
          <p:nvPr/>
        </p:nvSpPr>
        <p:spPr>
          <a:xfrm>
            <a:off x="3923928" y="2643758"/>
            <a:ext cx="5040560" cy="1722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indent="0">
              <a:buFont typeface="Barlow Light"/>
              <a:buNone/>
            </a:pPr>
            <a:endParaRPr lang="en-US" sz="1400" dirty="0"/>
          </a:p>
        </p:txBody>
      </p:sp>
      <p:sp>
        <p:nvSpPr>
          <p:cNvPr id="7" name="Google Shape;537;p16"/>
          <p:cNvSpPr txBox="1">
            <a:spLocks/>
          </p:cNvSpPr>
          <p:nvPr/>
        </p:nvSpPr>
        <p:spPr>
          <a:xfrm>
            <a:off x="3059832" y="3291830"/>
            <a:ext cx="5040560" cy="1722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 b="0" i="0" u="none" strike="noStrike" cap="non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Kebebasan</a:t>
            </a:r>
            <a:r>
              <a:rPr lang="en-US" sz="1400" dirty="0"/>
              <a:t>	</a:t>
            </a:r>
            <a:r>
              <a:rPr lang="en-US" sz="1400" dirty="0" err="1" smtClean="0"/>
              <a:t>mengandaikan</a:t>
            </a:r>
            <a:r>
              <a:rPr lang="en-US" sz="1400" dirty="0" smtClean="0"/>
              <a:t> </a:t>
            </a:r>
            <a:r>
              <a:rPr lang="en-US" sz="1400" dirty="0" err="1" smtClean="0"/>
              <a:t>dua</a:t>
            </a:r>
            <a:r>
              <a:rPr lang="en-US" sz="1400" dirty="0" smtClean="0"/>
              <a:t> </a:t>
            </a:r>
            <a:r>
              <a:rPr lang="en-US" sz="1400" dirty="0" err="1" smtClean="0"/>
              <a:t>hal</a:t>
            </a:r>
            <a:r>
              <a:rPr lang="en-US" sz="1400" dirty="0"/>
              <a:t>,	</a:t>
            </a:r>
            <a:r>
              <a:rPr lang="en-US" sz="1400" dirty="0" err="1" smtClean="0"/>
              <a:t>yaitu</a:t>
            </a:r>
            <a:r>
              <a:rPr lang="en-US" sz="1400" dirty="0" smtClean="0"/>
              <a:t>: </a:t>
            </a:r>
            <a:r>
              <a:rPr lang="en-US" sz="1400" dirty="0" err="1" smtClean="0"/>
              <a:t>tahu</a:t>
            </a:r>
            <a:r>
              <a:rPr lang="en-US" sz="1400" dirty="0"/>
              <a:t>	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mau</a:t>
            </a:r>
            <a:r>
              <a:rPr lang="en-US" sz="1400" dirty="0"/>
              <a:t>.</a:t>
            </a:r>
            <a:r>
              <a:rPr lang="en-US" sz="1400" dirty="0" smtClean="0"/>
              <a:t> </a:t>
            </a:r>
            <a:r>
              <a:rPr lang="en-US" sz="1400" dirty="0" err="1" smtClean="0"/>
              <a:t>Artinya</a:t>
            </a:r>
            <a:r>
              <a:rPr lang="en-US" sz="1400" dirty="0" smtClean="0"/>
              <a:t>, </a:t>
            </a:r>
            <a:r>
              <a:rPr lang="en-US" sz="1400" dirty="0" err="1" smtClean="0"/>
              <a:t>hanya</a:t>
            </a:r>
            <a:r>
              <a:rPr lang="en-US" sz="1400" dirty="0" smtClean="0"/>
              <a:t> </a:t>
            </a:r>
            <a:r>
              <a:rPr lang="en-US" sz="1400" dirty="0" err="1" smtClean="0"/>
              <a:t>apabila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itu</a:t>
            </a:r>
            <a:r>
              <a:rPr lang="en-US" sz="1400" dirty="0" smtClean="0"/>
              <a:t> </a:t>
            </a:r>
            <a:r>
              <a:rPr lang="en-US" sz="1400" dirty="0" err="1" smtClean="0"/>
              <a:t>mengetahui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 smtClean="0"/>
              <a:t>menghendaki</a:t>
            </a:r>
            <a:r>
              <a:rPr lang="en-US" sz="1400" dirty="0" smtClean="0"/>
              <a:t>, </a:t>
            </a:r>
            <a:r>
              <a:rPr lang="en-US" sz="1400" dirty="0" err="1" smtClean="0"/>
              <a:t>ia</a:t>
            </a:r>
            <a:r>
              <a:rPr lang="en-US" sz="1400" dirty="0"/>
              <a:t> </a:t>
            </a:r>
            <a:r>
              <a:rPr lang="en-US" sz="1400" dirty="0" err="1" smtClean="0"/>
              <a:t>disebut</a:t>
            </a:r>
            <a:r>
              <a:rPr lang="en-US" sz="1400" dirty="0" smtClean="0"/>
              <a:t> 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bebas</a:t>
            </a:r>
            <a:r>
              <a:rPr lang="en-US" sz="1400" dirty="0"/>
              <a:t>,	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/>
              <a:t>	</a:t>
            </a:r>
            <a:r>
              <a:rPr lang="en-US" sz="1400" dirty="0" err="1" smtClean="0"/>
              <a:t>demikian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/>
              <a:t>	</a:t>
            </a:r>
            <a:r>
              <a:rPr lang="en-US" sz="1400" dirty="0" err="1" smtClean="0"/>
              <a:t>bertanggung</a:t>
            </a:r>
            <a:r>
              <a:rPr lang="en-US" sz="1400" dirty="0" smtClean="0"/>
              <a:t> </a:t>
            </a:r>
            <a:r>
              <a:rPr lang="en-US" sz="1400" dirty="0" err="1" smtClean="0"/>
              <a:t>jawab</a:t>
            </a:r>
            <a:r>
              <a:rPr lang="en-US" sz="1400" dirty="0" smtClean="0"/>
              <a:t> </a:t>
            </a:r>
            <a:r>
              <a:rPr lang="en-US" sz="1400" dirty="0" err="1" smtClean="0"/>
              <a:t>atasnya</a:t>
            </a:r>
            <a:r>
              <a:rPr lang="en-US" sz="1400" dirty="0" smtClean="0"/>
              <a:t>. </a:t>
            </a:r>
            <a:r>
              <a:rPr lang="en-US" sz="1400" dirty="0" err="1" smtClean="0"/>
              <a:t>Kehilangan</a:t>
            </a:r>
            <a:r>
              <a:rPr lang="en-US" sz="1400" dirty="0" smtClean="0"/>
              <a:t> </a:t>
            </a:r>
            <a:r>
              <a:rPr lang="en-US" sz="1400" dirty="0" err="1" smtClean="0"/>
              <a:t>salah</a:t>
            </a:r>
            <a:r>
              <a:rPr lang="en-US" sz="1400" dirty="0" smtClean="0"/>
              <a:t> </a:t>
            </a:r>
            <a:r>
              <a:rPr lang="en-US" sz="1400" dirty="0" err="1" smtClean="0"/>
              <a:t>satu</a:t>
            </a:r>
            <a:r>
              <a:rPr lang="en-US" sz="1400" dirty="0" smtClean="0"/>
              <a:t> </a:t>
            </a:r>
            <a:r>
              <a:rPr lang="en-US" sz="1400" dirty="0" err="1" smtClean="0"/>
              <a:t>syarat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/>
              <a:t>,	</a:t>
            </a:r>
            <a:r>
              <a:rPr lang="en-US" sz="1400" dirty="0" err="1" smtClean="0"/>
              <a:t>manusia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bertanggung</a:t>
            </a:r>
            <a:r>
              <a:rPr lang="en-US" sz="1400" dirty="0" smtClean="0"/>
              <a:t> </a:t>
            </a:r>
            <a:r>
              <a:rPr lang="en-US" sz="1400" dirty="0" err="1" smtClean="0"/>
              <a:t>jawab</a:t>
            </a:r>
            <a:r>
              <a:rPr lang="en-US" sz="1400" dirty="0" smtClean="0"/>
              <a:t> </a:t>
            </a:r>
            <a:r>
              <a:rPr lang="en-US" sz="1400" dirty="0" err="1" smtClean="0"/>
              <a:t>atas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tindakannya</a:t>
            </a:r>
            <a:r>
              <a:rPr lang="en-US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23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dovico template">
  <a:themeElements>
    <a:clrScheme name="Custom 347">
      <a:dk1>
        <a:srgbClr val="272A36"/>
      </a:dk1>
      <a:lt1>
        <a:srgbClr val="FFFFFF"/>
      </a:lt1>
      <a:dk2>
        <a:srgbClr val="808392"/>
      </a:dk2>
      <a:lt2>
        <a:srgbClr val="E0E0E7"/>
      </a:lt2>
      <a:accent1>
        <a:srgbClr val="FFAD1D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623</Words>
  <Application>Microsoft Office PowerPoint</Application>
  <PresentationFormat>On-screen Show (16:9)</PresentationFormat>
  <Paragraphs>83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Barlow</vt:lpstr>
      <vt:lpstr>Barlow SemiBold</vt:lpstr>
      <vt:lpstr>Wingdings</vt:lpstr>
      <vt:lpstr>Barlow Light</vt:lpstr>
      <vt:lpstr>Lodovico template</vt:lpstr>
      <vt:lpstr>Struktur Tindakan  Manusia</vt:lpstr>
      <vt:lpstr>PowerPoint Presentation</vt:lpstr>
      <vt:lpstr>PowerPoint Presentation</vt:lpstr>
      <vt:lpstr>Perbedaannya</vt:lpstr>
      <vt:lpstr>Tindakan Manusia</vt:lpstr>
      <vt:lpstr>Tindakan Manusia</vt:lpstr>
      <vt:lpstr>Tindakan Manusia</vt:lpstr>
      <vt:lpstr>Actus Hominis</vt:lpstr>
      <vt:lpstr>Actus Humanus</vt:lpstr>
      <vt:lpstr>Kebebasan</vt:lpstr>
      <vt:lpstr>Elemen mendasar actus humanus</vt:lpstr>
      <vt:lpstr>Struktur Tindakan Manusia</vt:lpstr>
      <vt:lpstr>Moral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for use</dc:title>
  <dc:creator>ASUS</dc:creator>
  <cp:lastModifiedBy>ASUS</cp:lastModifiedBy>
  <cp:revision>23</cp:revision>
  <dcterms:modified xsi:type="dcterms:W3CDTF">2020-03-04T08:27:17Z</dcterms:modified>
</cp:coreProperties>
</file>