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317" r:id="rId6"/>
    <p:sldId id="268" r:id="rId7"/>
    <p:sldId id="314" r:id="rId8"/>
    <p:sldId id="315" r:id="rId9"/>
    <p:sldId id="262" r:id="rId10"/>
    <p:sldId id="316" r:id="rId11"/>
  </p:sldIdLst>
  <p:sldSz cx="9144000" cy="5143500" type="screen16x9"/>
  <p:notesSz cx="6858000" cy="9144000"/>
  <p:embeddedFontLst>
    <p:embeddedFont>
      <p:font typeface="Caveat Brush" panose="020B0604020202020204" charset="0"/>
      <p:regular r:id="rId13"/>
    </p:embeddedFont>
    <p:embeddedFont>
      <p:font typeface="Lucida Sans Typewriter" panose="020B0509030504030204" pitchFamily="49" charset="0"/>
      <p:regular r:id="rId14"/>
      <p:bold r:id="rId15"/>
      <p:italic r:id="rId16"/>
      <p:boldItalic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Tw Cen MT" panose="020B06020201040206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D9C628-CE65-44D6-A5AE-A58DE15126E9}">
  <a:tblStyle styleId="{63D9C628-CE65-44D6-A5AE-A58DE15126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7358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Google Shape;7206;g9eef0a043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7" name="Google Shape;7207;g9eef0a043f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6" name="Google Shape;7306;g9eef0a043f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7" name="Google Shape;7307;g9eef0a043f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9eef0a043f_0_4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9eef0a043f_0_4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2" name="Google Shape;7552;g9eef0a043f_0_3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3" name="Google Shape;7553;g9eef0a043f_0_3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3104616" y="2197022"/>
            <a:ext cx="29355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9" name="Google Shape;199;p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200" name="Google Shape;200;p3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201" name="Google Shape;201;p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3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312" name="Google Shape;312;p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0" name="Google Shape;380;p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"/>
          <p:cNvPicPr preferRelativeResize="0"/>
          <p:nvPr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442137" y="686788"/>
            <a:ext cx="2106500" cy="597475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405738" y="-88850"/>
            <a:ext cx="3793026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5886125" y="4625975"/>
            <a:ext cx="3793026" cy="6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7432698" y="4092426"/>
            <a:ext cx="2115168" cy="673798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ONE_COLUMN_TEXT_1_1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15"/>
          <p:cNvSpPr txBox="1">
            <a:spLocks noGrp="1"/>
          </p:cNvSpPr>
          <p:nvPr>
            <p:ph type="title"/>
          </p:nvPr>
        </p:nvSpPr>
        <p:spPr>
          <a:xfrm>
            <a:off x="580914" y="1255513"/>
            <a:ext cx="4398300" cy="17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9" name="Google Shape;2129;p15"/>
          <p:cNvSpPr txBox="1">
            <a:spLocks noGrp="1"/>
          </p:cNvSpPr>
          <p:nvPr>
            <p:ph type="body" idx="1"/>
          </p:nvPr>
        </p:nvSpPr>
        <p:spPr>
          <a:xfrm>
            <a:off x="929664" y="3198588"/>
            <a:ext cx="3700800" cy="9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130" name="Google Shape;2130;p15"/>
          <p:cNvGrpSpPr/>
          <p:nvPr/>
        </p:nvGrpSpPr>
        <p:grpSpPr>
          <a:xfrm>
            <a:off x="-778350" y="601575"/>
            <a:ext cx="2106500" cy="597475"/>
            <a:chOff x="-2810250" y="3572525"/>
            <a:chExt cx="2106500" cy="597475"/>
          </a:xfrm>
        </p:grpSpPr>
        <p:sp>
          <p:nvSpPr>
            <p:cNvPr id="2131" name="Google Shape;2131;p1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15"/>
          <p:cNvGrpSpPr/>
          <p:nvPr/>
        </p:nvGrpSpPr>
        <p:grpSpPr>
          <a:xfrm>
            <a:off x="7507000" y="4622025"/>
            <a:ext cx="1637000" cy="521475"/>
            <a:chOff x="-4380075" y="3780200"/>
            <a:chExt cx="1637000" cy="521475"/>
          </a:xfrm>
        </p:grpSpPr>
        <p:sp>
          <p:nvSpPr>
            <p:cNvPr id="2242" name="Google Shape;2242;p15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5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5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5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5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5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5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5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5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5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5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5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5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5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5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5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5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5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5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5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5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5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5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5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5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5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5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6_1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6_1_1"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0" name="Google Shape;319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1" name="Google Shape;3191;p20"/>
          <p:cNvSpPr txBox="1">
            <a:spLocks noGrp="1"/>
          </p:cNvSpPr>
          <p:nvPr>
            <p:ph type="subTitle" idx="1"/>
          </p:nvPr>
        </p:nvSpPr>
        <p:spPr>
          <a:xfrm>
            <a:off x="3767775" y="1926660"/>
            <a:ext cx="15846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2" name="Google Shape;3192;p20"/>
          <p:cNvSpPr txBox="1">
            <a:spLocks noGrp="1"/>
          </p:cNvSpPr>
          <p:nvPr>
            <p:ph type="subTitle" idx="2"/>
          </p:nvPr>
        </p:nvSpPr>
        <p:spPr>
          <a:xfrm>
            <a:off x="6279850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3" name="Google Shape;3193;p20"/>
          <p:cNvSpPr txBox="1">
            <a:spLocks noGrp="1"/>
          </p:cNvSpPr>
          <p:nvPr>
            <p:ph type="subTitle" idx="3"/>
          </p:nvPr>
        </p:nvSpPr>
        <p:spPr>
          <a:xfrm>
            <a:off x="900014" y="2476381"/>
            <a:ext cx="1967700" cy="6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4" name="Google Shape;3194;p20"/>
          <p:cNvSpPr txBox="1">
            <a:spLocks noGrp="1"/>
          </p:cNvSpPr>
          <p:nvPr>
            <p:ph type="subTitle" idx="4"/>
          </p:nvPr>
        </p:nvSpPr>
        <p:spPr>
          <a:xfrm>
            <a:off x="3406730" y="2592314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5" name="Google Shape;3195;p20"/>
          <p:cNvSpPr txBox="1">
            <a:spLocks noGrp="1"/>
          </p:cNvSpPr>
          <p:nvPr>
            <p:ph type="subTitle" idx="5"/>
          </p:nvPr>
        </p:nvSpPr>
        <p:spPr>
          <a:xfrm>
            <a:off x="6102401" y="3145275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96" name="Google Shape;3196;p20"/>
          <p:cNvSpPr txBox="1">
            <a:spLocks noGrp="1"/>
          </p:cNvSpPr>
          <p:nvPr>
            <p:ph type="subTitle" idx="6"/>
          </p:nvPr>
        </p:nvSpPr>
        <p:spPr>
          <a:xfrm>
            <a:off x="722575" y="3141926"/>
            <a:ext cx="2322600" cy="8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3197" name="Google Shape;3197;p20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198" name="Google Shape;3198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08" name="Google Shape;3308;p20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20526" y="60431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9" name="Google Shape;3309;p20"/>
          <p:cNvPicPr preferRelativeResize="0"/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-357474" y="45991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0" name="Google Shape;3310;p20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3311" name="Google Shape;3311;p20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0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0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0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0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0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0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0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0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0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0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0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0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0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0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0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0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0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0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0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0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0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0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0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0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0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0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0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0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0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0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0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0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0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0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0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0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0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0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0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0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0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0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0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0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0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0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0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0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0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0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0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0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1" r:id="rId7"/>
    <p:sldLayoutId id="2147483663" r:id="rId8"/>
    <p:sldLayoutId id="2147483666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828800" y="1276350"/>
            <a:ext cx="6400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04" name="Google Shape;7204;p41"/>
          <p:cNvSpPr txBox="1">
            <a:spLocks noGrp="1"/>
          </p:cNvSpPr>
          <p:nvPr>
            <p:ph type="title"/>
          </p:nvPr>
        </p:nvSpPr>
        <p:spPr>
          <a:xfrm>
            <a:off x="1307850" y="552450"/>
            <a:ext cx="6528300" cy="40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5400" dirty="0" err="1"/>
              <a:t>Membangun</a:t>
            </a:r>
            <a:r>
              <a:rPr lang="en-US" sz="5400" dirty="0"/>
              <a:t> </a:t>
            </a:r>
            <a:r>
              <a:rPr lang="en-US" sz="5400" dirty="0" err="1"/>
              <a:t>Argumen</a:t>
            </a:r>
            <a:r>
              <a:rPr lang="en-US" sz="5400" dirty="0"/>
              <a:t> </a:t>
            </a:r>
            <a:r>
              <a:rPr lang="en-US" sz="5400" dirty="0" err="1"/>
              <a:t>Tentang</a:t>
            </a:r>
            <a:r>
              <a:rPr lang="en-US" sz="5400" dirty="0"/>
              <a:t> </a:t>
            </a:r>
            <a:r>
              <a:rPr lang="en-US" sz="5400" dirty="0" err="1"/>
              <a:t>Dinamika</a:t>
            </a:r>
            <a:r>
              <a:rPr lang="en-US" sz="5400" dirty="0"/>
              <a:t> dan </a:t>
            </a:r>
            <a:r>
              <a:rPr lang="en-US" sz="5400" dirty="0" err="1"/>
              <a:t>Tantangan</a:t>
            </a:r>
            <a:r>
              <a:rPr lang="en-US" sz="5400" dirty="0"/>
              <a:t> Pendidikan Pancasila</a:t>
            </a:r>
            <a:br>
              <a:rPr lang="en-US" sz="5400" dirty="0"/>
            </a:br>
            <a:br>
              <a:rPr lang="en-US" sz="5400" dirty="0"/>
            </a:br>
            <a:r>
              <a:rPr lang="en-US" sz="2800" dirty="0"/>
              <a:t>PERTEMUAN 3</a:t>
            </a:r>
            <a:endParaRPr lang="en-ID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5" name="Google Shape;7555;p51"/>
          <p:cNvSpPr/>
          <p:nvPr/>
        </p:nvSpPr>
        <p:spPr>
          <a:xfrm>
            <a:off x="2482886" y="985725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6" name="Google Shape;7556;p51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Terima kasih! </a:t>
            </a:r>
            <a:endParaRPr dirty="0"/>
          </a:p>
        </p:txBody>
      </p:sp>
      <p:grpSp>
        <p:nvGrpSpPr>
          <p:cNvPr id="7559" name="Google Shape;7559;p51"/>
          <p:cNvGrpSpPr/>
          <p:nvPr/>
        </p:nvGrpSpPr>
        <p:grpSpPr>
          <a:xfrm>
            <a:off x="2799464" y="3286264"/>
            <a:ext cx="3553525" cy="175275"/>
            <a:chOff x="3998100" y="4633825"/>
            <a:chExt cx="2329875" cy="175275"/>
          </a:xfrm>
        </p:grpSpPr>
        <p:sp>
          <p:nvSpPr>
            <p:cNvPr id="7560" name="Google Shape;7560;p51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51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51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51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51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51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51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51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51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51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51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51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51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51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51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51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51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51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51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51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51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51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51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51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51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51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51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51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51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51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51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51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51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51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51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51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51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51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51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9" name="Google Shape;7599;p51"/>
          <p:cNvSpPr/>
          <p:nvPr/>
        </p:nvSpPr>
        <p:spPr>
          <a:xfrm flipH="1">
            <a:off x="6004429" y="769214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0" name="Google Shape;7600;p51"/>
          <p:cNvSpPr/>
          <p:nvPr/>
        </p:nvSpPr>
        <p:spPr>
          <a:xfrm flipH="1">
            <a:off x="2252104" y="3461539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3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Google Shape;7209;p42"/>
          <p:cNvSpPr txBox="1">
            <a:spLocks noGrp="1"/>
          </p:cNvSpPr>
          <p:nvPr>
            <p:ph type="title"/>
          </p:nvPr>
        </p:nvSpPr>
        <p:spPr>
          <a:xfrm>
            <a:off x="346447" y="462050"/>
            <a:ext cx="8472900" cy="8767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DINAMIKA PENDIDIKAN PANCASILA</a:t>
            </a:r>
            <a:br>
              <a:rPr lang="fi-FI" sz="1800" b="1" i="0" u="none" strike="noStrike" baseline="0" dirty="0">
                <a:latin typeface="TimesNewRomanPS-BoldMT"/>
              </a:rPr>
            </a:br>
            <a:endParaRPr lang="id-ID" dirty="0"/>
          </a:p>
        </p:txBody>
      </p:sp>
      <p:sp>
        <p:nvSpPr>
          <p:cNvPr id="7210" name="Google Shape;7210;p42"/>
          <p:cNvSpPr txBox="1">
            <a:spLocks noGrp="1"/>
          </p:cNvSpPr>
          <p:nvPr>
            <p:ph type="body" idx="1"/>
          </p:nvPr>
        </p:nvSpPr>
        <p:spPr>
          <a:xfrm>
            <a:off x="713691" y="742950"/>
            <a:ext cx="7710900" cy="41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u="sng" dirty="0">
              <a:solidFill>
                <a:schemeClr val="bg1"/>
              </a:solidFill>
            </a:endParaRP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Penguatan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keberadaan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mata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kuliah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Pancasila di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perguruan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tinggi</a:t>
            </a: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ditegaskan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dalam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Pasal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35 jo.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Pasal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2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Undang-Undang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Republik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Indonesia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Nomor</a:t>
            </a: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12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tahun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2012,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tentang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Pendidikan Tinggi, yang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menetapkan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ketentuan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bahwa</a:t>
            </a: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mata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kuliah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Pancasila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wajib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dimuat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dalam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kurikulum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perguruan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tinggi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,</a:t>
            </a: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yaitu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sebagai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berikut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.</a:t>
            </a:r>
          </a:p>
          <a:p>
            <a:pPr marL="133350" indent="0">
              <a:buNone/>
            </a:pP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1.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Pasal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2,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menyebutkan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bahwa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tinggi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berdasarkan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Pancasila,</a:t>
            </a: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Undang-Undang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Dasar Negara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Republik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Indonesia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tahun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1945, Negara</a:t>
            </a: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Kesatuan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Republik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Indonesia, dan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Bhinneka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Tunggal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Ika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.</a:t>
            </a:r>
          </a:p>
          <a:p>
            <a:pPr marL="133350" indent="0">
              <a:buNone/>
            </a:pP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2.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Pasal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35 Ayat (3)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menentukan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bahwa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kurikulum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tinggi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wajib</a:t>
            </a: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memuat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mata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kuliah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: agama, Pancasila,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kewarganegaraan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, dan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bahasa</a:t>
            </a:r>
            <a:endParaRPr lang="en-ID" sz="16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>
              <a:buNone/>
            </a:pP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Indonesia</a:t>
            </a:r>
            <a:r>
              <a:rPr lang="en-ID" sz="1100" b="0" i="0" u="none" strike="noStrike" baseline="0" dirty="0">
                <a:solidFill>
                  <a:schemeClr val="tx1"/>
                </a:solidFill>
                <a:latin typeface="TimesNewRomanPSMT"/>
              </a:rPr>
              <a:t>.</a:t>
            </a:r>
          </a:p>
          <a:p>
            <a:pPr marL="133350" indent="0" algn="l">
              <a:buNone/>
            </a:pPr>
            <a:endParaRPr lang="en-ID" sz="1100" b="0" i="0" u="none" strike="noStrike" baseline="0" dirty="0">
              <a:solidFill>
                <a:schemeClr val="tx1"/>
              </a:solidFill>
              <a:latin typeface="TimesNewRomanPSMT"/>
            </a:endParaRPr>
          </a:p>
          <a:p>
            <a:pPr marL="133350" indent="0" algn="l">
              <a:buNone/>
            </a:pP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Dengan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demikian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,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pembuat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undang-undang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menghendaki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agar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mata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kuliah</a:t>
            </a:r>
            <a:r>
              <a:rPr lang="en-ID" sz="160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Pancasila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berdiri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sendiri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sebagai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mata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kuliah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wajib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di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perguruan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 </a:t>
            </a:r>
            <a:r>
              <a:rPr lang="en-ID" sz="1600" b="0" i="0" u="none" strike="noStrike" baseline="0" dirty="0" err="1">
                <a:solidFill>
                  <a:schemeClr val="tx1"/>
                </a:solidFill>
                <a:latin typeface="TimesNewRomanPSMT"/>
              </a:rPr>
              <a:t>tinggi</a:t>
            </a:r>
            <a:r>
              <a:rPr lang="en-ID" sz="1600" b="0" i="0" u="none" strike="noStrike" baseline="0" dirty="0">
                <a:solidFill>
                  <a:schemeClr val="tx1"/>
                </a:solidFill>
                <a:latin typeface="TimesNewRomanPSMT"/>
              </a:rPr>
              <a:t>.</a:t>
            </a:r>
            <a:endParaRPr lang="en-US" sz="1100" u="sng" dirty="0">
              <a:solidFill>
                <a:schemeClr val="tx1"/>
              </a:solidFill>
            </a:endParaRPr>
          </a:p>
          <a:p>
            <a:pPr marL="0" indent="0">
              <a:buClr>
                <a:schemeClr val="dk2"/>
              </a:buClr>
              <a:buSzPts val="1100"/>
              <a:buNone/>
            </a:pPr>
            <a:endParaRPr sz="1100" b="1" dirty="0">
              <a:solidFill>
                <a:schemeClr val="tx1"/>
              </a:solidFill>
            </a:endParaRPr>
          </a:p>
        </p:txBody>
      </p:sp>
      <p:grpSp>
        <p:nvGrpSpPr>
          <p:cNvPr id="7211" name="Google Shape;7211;p42"/>
          <p:cNvGrpSpPr/>
          <p:nvPr/>
        </p:nvGrpSpPr>
        <p:grpSpPr>
          <a:xfrm>
            <a:off x="2743200" y="1341374"/>
            <a:ext cx="3886634" cy="174750"/>
            <a:chOff x="3962000" y="4060525"/>
            <a:chExt cx="2324125" cy="174750"/>
          </a:xfrm>
        </p:grpSpPr>
        <p:sp>
          <p:nvSpPr>
            <p:cNvPr id="7212" name="Google Shape;7212;p42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2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2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2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2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2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2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2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2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2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2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2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2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2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2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2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2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2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2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2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2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2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2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2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2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2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2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2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2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2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2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2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2" name="Google Shape;7302;p44"/>
          <p:cNvPicPr preferRelativeResize="0"/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 rot="5400000">
            <a:off x="3864836" y="-1461600"/>
            <a:ext cx="804727" cy="4371395"/>
          </a:xfrm>
          <a:prstGeom prst="rect">
            <a:avLst/>
          </a:prstGeom>
          <a:noFill/>
          <a:ln>
            <a:noFill/>
          </a:ln>
        </p:spPr>
      </p:pic>
      <p:sp>
        <p:nvSpPr>
          <p:cNvPr id="7303" name="Google Shape;7303;p44"/>
          <p:cNvSpPr txBox="1">
            <a:spLocks noGrp="1"/>
          </p:cNvSpPr>
          <p:nvPr>
            <p:ph type="title"/>
          </p:nvPr>
        </p:nvSpPr>
        <p:spPr>
          <a:xfrm>
            <a:off x="685800" y="123948"/>
            <a:ext cx="6833897" cy="1276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AWAL MULA SEJARAH </a:t>
            </a:r>
            <a:r>
              <a:rPr lang="id-ID" sz="3600" dirty="0"/>
              <a:t> </a:t>
            </a:r>
            <a:endParaRPr sz="3600" dirty="0"/>
          </a:p>
        </p:txBody>
      </p:sp>
      <p:sp>
        <p:nvSpPr>
          <p:cNvPr id="7304" name="Google Shape;7304;p44"/>
          <p:cNvSpPr txBox="1">
            <a:spLocks noGrp="1"/>
          </p:cNvSpPr>
          <p:nvPr>
            <p:ph type="body" idx="1"/>
          </p:nvPr>
        </p:nvSpPr>
        <p:spPr>
          <a:xfrm>
            <a:off x="228600" y="1047750"/>
            <a:ext cx="7848600" cy="37740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endParaRPr lang="en-US"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26744-0BDA-4018-87F4-C6230AE073F4}"/>
              </a:ext>
            </a:extLst>
          </p:cNvPr>
          <p:cNvSpPr txBox="1"/>
          <p:nvPr/>
        </p:nvSpPr>
        <p:spPr>
          <a:xfrm>
            <a:off x="381000" y="1185998"/>
            <a:ext cx="7772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D" b="0" i="0" u="none" strike="noStrike" baseline="0" dirty="0">
                <a:latin typeface="TimesNewRomanPSMT"/>
              </a:rPr>
              <a:t>Pada masa </a:t>
            </a:r>
            <a:r>
              <a:rPr lang="en-ID" b="0" i="0" u="none" strike="noStrike" baseline="0" dirty="0" err="1">
                <a:latin typeface="TimesNewRomanPSMT"/>
              </a:rPr>
              <a:t>awal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kemerdekaan</a:t>
            </a:r>
            <a:r>
              <a:rPr lang="en-ID" b="0" i="0" u="none" strike="noStrike" baseline="0" dirty="0">
                <a:latin typeface="TimesNewRomanPSMT"/>
              </a:rPr>
              <a:t>, </a:t>
            </a:r>
            <a:r>
              <a:rPr lang="it-IT" b="0" i="0" u="none" strike="noStrike" baseline="0" dirty="0">
                <a:latin typeface="TimesNewRomanPSMT"/>
              </a:rPr>
              <a:t>pembudayaan nilai-nilai tersebut dilakukan dalam bentuk pidato-pidato para tokoh </a:t>
            </a:r>
            <a:r>
              <a:rPr lang="en-ID" b="0" i="0" u="none" strike="noStrike" baseline="0" dirty="0" err="1">
                <a:latin typeface="TimesNewRomanPSMT"/>
              </a:rPr>
              <a:t>bangsa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dalam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rapat-rapat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akbar</a:t>
            </a:r>
            <a:r>
              <a:rPr lang="en-ID" b="0" i="0" u="none" strike="noStrike" baseline="0" dirty="0">
                <a:latin typeface="TimesNewRomanPSMT"/>
              </a:rPr>
              <a:t> yang </a:t>
            </a:r>
            <a:r>
              <a:rPr lang="en-ID" b="0" i="0" u="none" strike="noStrike" baseline="0" dirty="0" err="1">
                <a:latin typeface="TimesNewRomanPSMT"/>
              </a:rPr>
              <a:t>disiarkan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melalui</a:t>
            </a:r>
            <a:r>
              <a:rPr lang="en-ID" b="0" i="0" u="none" strike="noStrike" baseline="0" dirty="0">
                <a:latin typeface="TimesNewRomanPSMT"/>
              </a:rPr>
              <a:t> radio dan </a:t>
            </a:r>
            <a:r>
              <a:rPr lang="en-ID" b="0" i="0" u="none" strike="noStrike" baseline="0" dirty="0" err="1">
                <a:latin typeface="TimesNewRomanPSMT"/>
              </a:rPr>
              <a:t>surat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kabar</a:t>
            </a:r>
            <a:r>
              <a:rPr lang="en-ID" b="0" i="0" u="none" strike="noStrike" baseline="0" dirty="0">
                <a:latin typeface="TimesNewRomanPSMT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D" b="0" i="0" u="none" strike="noStrike" baseline="0" dirty="0" err="1">
                <a:latin typeface="TimesNewRomanPSMT"/>
              </a:rPr>
              <a:t>Kemudian</a:t>
            </a:r>
            <a:r>
              <a:rPr lang="en-ID" b="0" i="0" u="none" strike="noStrike" baseline="0" dirty="0">
                <a:latin typeface="TimesNewRomanPSMT"/>
              </a:rPr>
              <a:t>, pada 1 </a:t>
            </a:r>
            <a:r>
              <a:rPr lang="en-ID" b="0" i="0" u="none" strike="noStrike" baseline="0" dirty="0" err="1">
                <a:latin typeface="TimesNewRomanPSMT"/>
              </a:rPr>
              <a:t>Juli</a:t>
            </a:r>
            <a:r>
              <a:rPr lang="en-ID" b="0" i="0" u="none" strike="noStrike" baseline="0" dirty="0">
                <a:latin typeface="TimesNewRomanPSMT"/>
              </a:rPr>
              <a:t> 1947, </a:t>
            </a:r>
            <a:r>
              <a:rPr lang="en-ID" b="0" i="0" u="none" strike="noStrike" baseline="0" dirty="0" err="1">
                <a:latin typeface="TimesNewRomanPSMT"/>
              </a:rPr>
              <a:t>diterbitkan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sebuah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buku</a:t>
            </a:r>
            <a:r>
              <a:rPr lang="en-ID" b="0" i="0" u="none" strike="noStrike" baseline="0" dirty="0">
                <a:latin typeface="TimesNewRomanPSMT"/>
              </a:rPr>
              <a:t> yang </a:t>
            </a:r>
            <a:r>
              <a:rPr lang="en-ID" b="0" i="0" u="none" strike="noStrike" baseline="0" dirty="0" err="1">
                <a:latin typeface="TimesNewRomanPSMT"/>
              </a:rPr>
              <a:t>berisi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Pidato</a:t>
            </a:r>
            <a:r>
              <a:rPr lang="en-ID" b="0" i="0" u="none" strike="noStrike" baseline="0" dirty="0">
                <a:latin typeface="TimesNewRomanPSMT"/>
              </a:rPr>
              <a:t> Bung </a:t>
            </a:r>
            <a:r>
              <a:rPr lang="en-ID" b="0" i="0" u="none" strike="noStrike" baseline="0" dirty="0" err="1">
                <a:latin typeface="TimesNewRomanPSMT"/>
              </a:rPr>
              <a:t>Karno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tentang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1" u="none" strike="noStrike" baseline="0" dirty="0" err="1">
                <a:latin typeface="TimesNewRomanPS-ItalicMT"/>
              </a:rPr>
              <a:t>Lahirnya</a:t>
            </a:r>
            <a:r>
              <a:rPr lang="en-ID" b="0" i="1" u="none" strike="noStrike" baseline="0" dirty="0">
                <a:latin typeface="TimesNewRomanPS-ItalicMT"/>
              </a:rPr>
              <a:t> Pancasila</a:t>
            </a:r>
            <a:r>
              <a:rPr lang="en-ID" b="0" i="0" u="none" strike="noStrike" baseline="0" dirty="0">
                <a:latin typeface="TimesNewRomanPSMT"/>
              </a:rPr>
              <a:t>. </a:t>
            </a:r>
            <a:r>
              <a:rPr lang="en-ID" b="0" i="0" u="none" strike="noStrike" baseline="0" dirty="0" err="1">
                <a:latin typeface="TimesNewRomanPSMT"/>
              </a:rPr>
              <a:t>Buku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tersebut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disertai</a:t>
            </a:r>
            <a:r>
              <a:rPr lang="en-ID" b="0" i="0" u="none" strike="noStrike" baseline="0" dirty="0">
                <a:latin typeface="TimesNewRomanPSMT"/>
              </a:rPr>
              <a:t> kata </a:t>
            </a:r>
            <a:r>
              <a:rPr lang="en-ID" b="0" i="0" u="none" strike="noStrike" baseline="0" dirty="0" err="1">
                <a:latin typeface="TimesNewRomanPSMT"/>
              </a:rPr>
              <a:t>pengantar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dari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Dr.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K.R.T. </a:t>
            </a:r>
            <a:r>
              <a:rPr lang="en-ID" b="0" i="0" u="none" strike="noStrike" baseline="0" dirty="0" err="1">
                <a:latin typeface="TimesNewRomanPSMT"/>
              </a:rPr>
              <a:t>Radjiman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Wedyodiningrat</a:t>
            </a:r>
            <a:r>
              <a:rPr lang="en-ID" b="0" i="0" u="none" strike="noStrike" baseline="0" dirty="0">
                <a:latin typeface="TimesNewRomanPSMT"/>
              </a:rPr>
              <a:t> yang </a:t>
            </a:r>
            <a:r>
              <a:rPr lang="en-ID" b="0" i="0" u="none" strike="noStrike" baseline="0" dirty="0" err="1">
                <a:latin typeface="TimesNewRomanPSMT"/>
              </a:rPr>
              <a:t>sebagaimana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diketahui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sebelumnya</a:t>
            </a:r>
            <a:r>
              <a:rPr lang="en-ID" b="0" i="0" u="none" strike="noStrike" baseline="0" dirty="0">
                <a:latin typeface="TimesNewRomanPSMT"/>
              </a:rPr>
              <a:t>, </a:t>
            </a:r>
            <a:r>
              <a:rPr lang="en-ID" b="0" i="0" u="none" strike="noStrike" baseline="0" dirty="0" err="1">
                <a:latin typeface="TimesNewRomanPSMT"/>
              </a:rPr>
              <a:t>beliau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menjadi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1" u="none" strike="noStrike" baseline="0" dirty="0" err="1">
                <a:latin typeface="TimesNewRomanPS-ItalicMT"/>
              </a:rPr>
              <a:t>Kaitjoo</a:t>
            </a:r>
            <a:r>
              <a:rPr lang="en-ID" b="0" i="1" u="none" strike="noStrike" baseline="0" dirty="0">
                <a:latin typeface="TimesNewRomanPS-Italic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(</a:t>
            </a:r>
            <a:r>
              <a:rPr lang="en-ID" b="0" i="0" u="none" strike="noStrike" baseline="0" dirty="0" err="1">
                <a:latin typeface="TimesNewRomanPSMT"/>
              </a:rPr>
              <a:t>Ketua</a:t>
            </a:r>
            <a:r>
              <a:rPr lang="en-ID" b="0" i="0" u="none" strike="noStrike" baseline="0" dirty="0">
                <a:latin typeface="TimesNewRomanPSMT"/>
              </a:rPr>
              <a:t>) </a:t>
            </a:r>
            <a:r>
              <a:rPr lang="en-ID" b="0" i="1" u="none" strike="noStrike" baseline="0" dirty="0" err="1">
                <a:latin typeface="TimesNewRomanPS-ItalicMT"/>
              </a:rPr>
              <a:t>Dokuritsu</a:t>
            </a:r>
            <a:r>
              <a:rPr lang="en-ID" b="0" i="1" u="none" strike="noStrike" baseline="0" dirty="0">
                <a:latin typeface="TimesNewRomanPS-ItalicMT"/>
              </a:rPr>
              <a:t> </a:t>
            </a:r>
            <a:r>
              <a:rPr lang="en-ID" b="0" i="1" u="none" strike="noStrike" baseline="0" dirty="0" err="1">
                <a:latin typeface="TimesNewRomanPS-ItalicMT"/>
              </a:rPr>
              <a:t>Zyunbi</a:t>
            </a:r>
            <a:r>
              <a:rPr lang="en-ID" b="0" i="1" u="none" strike="noStrike" baseline="0" dirty="0">
                <a:latin typeface="TimesNewRomanPS-ItalicMT"/>
              </a:rPr>
              <a:t> </a:t>
            </a:r>
            <a:r>
              <a:rPr lang="en-ID" b="0" i="1" u="none" strike="noStrike" baseline="0" dirty="0" err="1">
                <a:latin typeface="TimesNewRomanPS-ItalicMT"/>
              </a:rPr>
              <a:t>Tyoosakai</a:t>
            </a:r>
            <a:r>
              <a:rPr lang="en-ID" b="0" i="1" u="none" strike="noStrike" baseline="0" dirty="0">
                <a:latin typeface="TimesNewRomanPS-Italic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(Badan </a:t>
            </a:r>
            <a:r>
              <a:rPr lang="en-ID" b="0" i="0" u="none" strike="noStrike" baseline="0" dirty="0" err="1">
                <a:latin typeface="TimesNewRomanPSMT"/>
              </a:rPr>
              <a:t>Penyelidik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Usaha </a:t>
            </a:r>
            <a:r>
              <a:rPr lang="en-ID" b="0" i="0" u="none" strike="noStrike" baseline="0" dirty="0" err="1">
                <a:latin typeface="TimesNewRomanPSMT"/>
              </a:rPr>
              <a:t>Persiapan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Kemerdekaan</a:t>
            </a:r>
            <a:r>
              <a:rPr lang="en-ID" b="0" i="0" u="none" strike="noStrike" baseline="0" dirty="0">
                <a:latin typeface="TimesNewRomanPSMT"/>
              </a:rPr>
              <a:t>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D" b="0" i="0" u="none" strike="noStrike" baseline="0" dirty="0" err="1">
                <a:latin typeface="TimesNewRomanPSMT"/>
              </a:rPr>
              <a:t>Selanjutnya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diperkuat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dengan</a:t>
            </a:r>
            <a:r>
              <a:rPr lang="en-ID" b="0" i="0" u="none" strike="noStrike" baseline="0" dirty="0">
                <a:latin typeface="TimesNewRomanPSMT"/>
              </a:rPr>
              <a:t> Tap MPR RI </a:t>
            </a:r>
            <a:r>
              <a:rPr lang="en-ID" b="0" i="0" u="none" strike="noStrike" baseline="0" dirty="0" err="1">
                <a:latin typeface="TimesNewRomanPSMT"/>
              </a:rPr>
              <a:t>Nomor</a:t>
            </a:r>
            <a:r>
              <a:rPr lang="en-ID" b="0" i="0" u="none" strike="noStrike" baseline="0" dirty="0">
                <a:latin typeface="TimesNewRomanPSMT"/>
              </a:rPr>
              <a:t> II/MPR/1988 </a:t>
            </a:r>
            <a:r>
              <a:rPr lang="en-ID" b="0" i="0" u="none" strike="noStrike" baseline="0" dirty="0" err="1">
                <a:latin typeface="TimesNewRomanPSMT"/>
              </a:rPr>
              <a:t>tentang</a:t>
            </a:r>
            <a:r>
              <a:rPr lang="en-ID" b="0" i="0" u="none" strike="noStrike" baseline="0" dirty="0">
                <a:latin typeface="TimesNewRomanPSMT"/>
              </a:rPr>
              <a:t> GBHN yang </a:t>
            </a:r>
            <a:r>
              <a:rPr lang="en-ID" b="0" i="0" u="none" strike="noStrike" baseline="0" dirty="0" err="1">
                <a:latin typeface="TimesNewRomanPSMT"/>
              </a:rPr>
              <a:t>mencantumkan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bahwa</a:t>
            </a:r>
            <a:r>
              <a:rPr lang="en-ID" b="0" i="0" u="none" strike="noStrike" baseline="0" dirty="0">
                <a:latin typeface="TimesNewRomanPSMT"/>
              </a:rPr>
              <a:t> “Pendidikan Pancasila” </a:t>
            </a:r>
            <a:r>
              <a:rPr lang="en-ID" b="0" i="0" u="none" strike="noStrike" baseline="0" dirty="0" err="1">
                <a:latin typeface="TimesNewRomanPSMT"/>
              </a:rPr>
              <a:t>termasuk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Pendidikan </a:t>
            </a:r>
            <a:r>
              <a:rPr lang="en-ID" b="0" i="0" u="none" strike="noStrike" baseline="0" dirty="0" err="1">
                <a:latin typeface="TimesNewRomanPSMT"/>
              </a:rPr>
              <a:t>Pedoman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Penghayatan</a:t>
            </a:r>
            <a:r>
              <a:rPr lang="en-ID" b="0" i="0" u="none" strike="noStrike" baseline="0" dirty="0">
                <a:latin typeface="TimesNewRomanPSMT"/>
              </a:rPr>
              <a:t> dan </a:t>
            </a:r>
            <a:r>
              <a:rPr lang="en-ID" b="0" i="0" u="none" strike="noStrike" baseline="0" dirty="0" err="1">
                <a:latin typeface="TimesNewRomanPSMT"/>
              </a:rPr>
              <a:t>Pengamalan</a:t>
            </a:r>
            <a:r>
              <a:rPr lang="en-ID" b="0" i="0" u="none" strike="noStrike" baseline="0" dirty="0">
                <a:latin typeface="TimesNewRomanPSMT"/>
              </a:rPr>
              <a:t> Pancasila.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D" b="0" i="0" u="none" strike="noStrike" baseline="0" dirty="0" err="1">
                <a:latin typeface="TimesNewRomanPSMT"/>
              </a:rPr>
              <a:t>Kemudian</a:t>
            </a:r>
            <a:r>
              <a:rPr lang="en-ID" b="0" i="0" u="none" strike="noStrike" baseline="0" dirty="0">
                <a:latin typeface="TimesNewRomanPSMT"/>
              </a:rPr>
              <a:t>, </a:t>
            </a:r>
            <a:r>
              <a:rPr lang="en-ID" b="0" i="0" u="none" strike="noStrike" baseline="0" dirty="0" err="1">
                <a:latin typeface="TimesNewRomanPSMT"/>
              </a:rPr>
              <a:t>dilengkapi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dengan</a:t>
            </a:r>
            <a:r>
              <a:rPr lang="en-ID" b="0" i="0" u="none" strike="noStrike" baseline="0" dirty="0">
                <a:latin typeface="TimesNewRomanPSMT"/>
              </a:rPr>
              <a:t> SK </a:t>
            </a:r>
            <a:r>
              <a:rPr lang="en-ID" b="0" i="0" u="none" strike="noStrike" baseline="0" dirty="0" err="1">
                <a:latin typeface="TimesNewRomanPSMT"/>
              </a:rPr>
              <a:t>Kepala</a:t>
            </a:r>
            <a:r>
              <a:rPr lang="en-ID" dirty="0">
                <a:latin typeface="TimesNewRomanPSMT"/>
              </a:rPr>
              <a:t> </a:t>
            </a:r>
            <a:r>
              <a:rPr lang="sv-SE" b="0" i="0" u="none" strike="noStrike" baseline="0" dirty="0">
                <a:latin typeface="TimesNewRomanPSMT"/>
              </a:rPr>
              <a:t>BP-7 Pusat tanggal 2 Januari 1984, Nomor KEP/01/BP-7/I/1984, tentang </a:t>
            </a:r>
            <a:r>
              <a:rPr lang="en-ID" b="0" i="0" u="none" strike="noStrike" baseline="0" dirty="0" err="1">
                <a:latin typeface="TimesNewRomanPSMT"/>
              </a:rPr>
              <a:t>Penataran</a:t>
            </a:r>
            <a:r>
              <a:rPr lang="en-ID" b="0" i="0" u="none" strike="noStrike" baseline="0" dirty="0">
                <a:latin typeface="TimesNewRomanPSMT"/>
              </a:rPr>
              <a:t> P-4 Pola </a:t>
            </a:r>
            <a:r>
              <a:rPr lang="en-ID" b="0" i="0" u="none" strike="noStrike" baseline="0" dirty="0" err="1">
                <a:latin typeface="TimesNewRomanPSMT"/>
              </a:rPr>
              <a:t>Pendukung</a:t>
            </a:r>
            <a:r>
              <a:rPr lang="en-ID" b="0" i="0" u="none" strike="noStrike" baseline="0" dirty="0">
                <a:latin typeface="TimesNewRomanPSMT"/>
              </a:rPr>
              <a:t> 100 Jam </a:t>
            </a:r>
            <a:r>
              <a:rPr lang="en-ID" b="0" i="0" u="none" strike="noStrike" baseline="0" dirty="0" err="1">
                <a:latin typeface="TimesNewRomanPSMT"/>
              </a:rPr>
              <a:t>bagi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Mahasiswa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Baru</a:t>
            </a:r>
            <a:r>
              <a:rPr lang="en-ID" dirty="0">
                <a:latin typeface="TimesNewRomanPSMT"/>
              </a:rPr>
              <a:t> </a:t>
            </a:r>
            <a:r>
              <a:rPr lang="sv-SE" b="0" i="0" u="none" strike="noStrike" baseline="0" dirty="0">
                <a:latin typeface="TimesNewRomanPSMT"/>
              </a:rPr>
              <a:t>Universitas/Institut/Akademi Negeri dan Swasta, menyusul kemudian diterbitkan </a:t>
            </a:r>
            <a:r>
              <a:rPr lang="en-ID" b="0" i="0" u="none" strike="noStrike" baseline="0" dirty="0">
                <a:latin typeface="TimesNewRomanPSMT"/>
              </a:rPr>
              <a:t>SK </a:t>
            </a:r>
            <a:r>
              <a:rPr lang="en-ID" b="0" i="0" u="none" strike="noStrike" baseline="0" dirty="0" err="1">
                <a:latin typeface="TimesNewRomanPSMT"/>
              </a:rPr>
              <a:t>tanggal</a:t>
            </a:r>
            <a:r>
              <a:rPr lang="en-ID" b="0" i="0" u="none" strike="noStrike" baseline="0" dirty="0">
                <a:latin typeface="TimesNewRomanPSMT"/>
              </a:rPr>
              <a:t> 13 April 1984, No. KEP-24/BP-7/IV/1984, </a:t>
            </a:r>
            <a:r>
              <a:rPr lang="en-ID" b="0" i="0" u="none" strike="noStrike" baseline="0" dirty="0" err="1">
                <a:latin typeface="TimesNewRomanPSMT"/>
              </a:rPr>
              <a:t>tentang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Pedoman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Penyusunan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Materi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Khusus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sesuai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Bidang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Ilmu</a:t>
            </a:r>
            <a:r>
              <a:rPr lang="en-ID" b="0" i="0" u="none" strike="noStrike" baseline="0" dirty="0">
                <a:latin typeface="TimesNewRomanPSMT"/>
              </a:rPr>
              <a:t> yang </a:t>
            </a:r>
            <a:r>
              <a:rPr lang="en-ID" b="0" i="0" u="none" strike="noStrike" baseline="0" dirty="0" err="1">
                <a:latin typeface="TimesNewRomanPSMT"/>
              </a:rPr>
              <a:t>Diasuh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Fakultas</a:t>
            </a:r>
            <a:r>
              <a:rPr lang="en-ID" b="0" i="0" u="none" strike="noStrike" baseline="0" dirty="0">
                <a:latin typeface="TimesNewRomanPSMT"/>
              </a:rPr>
              <a:t>/</a:t>
            </a:r>
            <a:r>
              <a:rPr lang="en-ID" b="0" i="0" u="none" strike="noStrike" baseline="0" dirty="0" err="1">
                <a:latin typeface="TimesNewRomanPSMT"/>
              </a:rPr>
              <a:t>Akademi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dalam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Rangka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Penyelenggaraan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Penataran</a:t>
            </a:r>
            <a:r>
              <a:rPr lang="en-ID" b="0" i="0" u="none" strike="noStrike" baseline="0" dirty="0">
                <a:latin typeface="TimesNewRomanPSMT"/>
              </a:rPr>
              <a:t> P-4 Pola </a:t>
            </a:r>
            <a:r>
              <a:rPr lang="en-ID" b="0" i="0" u="none" strike="noStrike" baseline="0" dirty="0" err="1">
                <a:latin typeface="TimesNewRomanPSMT"/>
              </a:rPr>
              <a:t>Pendukung</a:t>
            </a:r>
            <a:r>
              <a:rPr lang="en-ID" b="0" i="0" u="none" strike="noStrike" baseline="0" dirty="0">
                <a:latin typeface="TimesNewRomanPSMT"/>
              </a:rPr>
              <a:t> 100 Jam </a:t>
            </a:r>
            <a:r>
              <a:rPr lang="en-ID" b="0" i="0" u="none" strike="noStrike" baseline="0" dirty="0" err="1">
                <a:latin typeface="TimesNewRomanPSMT"/>
              </a:rPr>
              <a:t>bagi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Mahasiswa</a:t>
            </a:r>
            <a:r>
              <a:rPr lang="en-ID" b="0" i="0" u="none" strike="noStrike" baseline="0" dirty="0">
                <a:latin typeface="TimesNewRomanPSMT"/>
              </a:rPr>
              <a:t> </a:t>
            </a:r>
            <a:r>
              <a:rPr lang="en-ID" b="0" i="0" u="none" strike="noStrike" baseline="0" dirty="0" err="1">
                <a:latin typeface="TimesNewRomanPSMT"/>
              </a:rPr>
              <a:t>Baru</a:t>
            </a:r>
            <a:r>
              <a:rPr lang="en-ID" dirty="0">
                <a:latin typeface="TimesNewRomanPSMT"/>
              </a:rPr>
              <a:t> </a:t>
            </a:r>
            <a:r>
              <a:rPr lang="en-ID" b="0" i="0" u="none" strike="noStrike" baseline="0" dirty="0">
                <a:latin typeface="TimesNewRomanPSMT"/>
              </a:rPr>
              <a:t>Universitas/</a:t>
            </a:r>
            <a:r>
              <a:rPr lang="en-ID" b="0" i="0" u="none" strike="noStrike" baseline="0" dirty="0" err="1">
                <a:latin typeface="TimesNewRomanPSMT"/>
              </a:rPr>
              <a:t>Institut</a:t>
            </a:r>
            <a:r>
              <a:rPr lang="en-ID" b="0" i="0" u="none" strike="noStrike" baseline="0" dirty="0">
                <a:latin typeface="TimesNewRomanPSMT"/>
              </a:rPr>
              <a:t>/</a:t>
            </a:r>
            <a:r>
              <a:rPr lang="en-ID" b="0" i="0" u="none" strike="noStrike" baseline="0" dirty="0" err="1">
                <a:latin typeface="TimesNewRomanPSMT"/>
              </a:rPr>
              <a:t>Akademi</a:t>
            </a:r>
            <a:r>
              <a:rPr lang="en-ID" b="0" i="0" u="none" strike="noStrike" baseline="0" dirty="0">
                <a:latin typeface="TimesNewRomanPSMT"/>
              </a:rPr>
              <a:t> Negeri dan </a:t>
            </a:r>
            <a:r>
              <a:rPr lang="en-ID" b="0" i="0" u="none" strike="noStrike" baseline="0" dirty="0" err="1">
                <a:latin typeface="TimesNewRomanPSMT"/>
              </a:rPr>
              <a:t>Swasta</a:t>
            </a:r>
            <a:r>
              <a:rPr lang="en-ID" sz="1800" b="0" i="0" u="none" strike="noStrike" baseline="0" dirty="0">
                <a:latin typeface="TimesNewRomanPSMT"/>
              </a:rPr>
              <a:t>.</a:t>
            </a:r>
            <a:endParaRPr lang="en-ID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" name="Google Shape;7311;p4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-5399976">
            <a:off x="3690532" y="-1728370"/>
            <a:ext cx="1305725" cy="5334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12" name="Google Shape;7312;p45"/>
          <p:cNvSpPr txBox="1">
            <a:spLocks noGrp="1"/>
          </p:cNvSpPr>
          <p:nvPr>
            <p:ph type="title"/>
          </p:nvPr>
        </p:nvSpPr>
        <p:spPr>
          <a:xfrm>
            <a:off x="2133600" y="742950"/>
            <a:ext cx="4724407" cy="706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TANTANGAN PENDIDIKAN PANCASILA</a:t>
            </a:r>
            <a:endParaRPr sz="2800" dirty="0"/>
          </a:p>
        </p:txBody>
      </p:sp>
      <p:sp>
        <p:nvSpPr>
          <p:cNvPr id="7313" name="Google Shape;7313;p45"/>
          <p:cNvSpPr txBox="1">
            <a:spLocks noGrp="1"/>
          </p:cNvSpPr>
          <p:nvPr>
            <p:ph type="body" idx="1"/>
          </p:nvPr>
        </p:nvSpPr>
        <p:spPr>
          <a:xfrm>
            <a:off x="685797" y="1733550"/>
            <a:ext cx="7772400" cy="31242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it-IT" sz="1800" b="0" i="0" u="none" strike="noStrike" baseline="0" dirty="0">
                <a:latin typeface="TimesNewRomanPSMT"/>
              </a:rPr>
              <a:t>Abdulgani menyatakan bahwa Pancasila adalah </a:t>
            </a:r>
            <a:r>
              <a:rPr lang="it-IT" sz="1800" b="0" i="1" u="none" strike="noStrike" baseline="0" dirty="0">
                <a:latin typeface="TimesNewRomanPS-ItalicMT"/>
              </a:rPr>
              <a:t>leitmotive </a:t>
            </a:r>
            <a:r>
              <a:rPr lang="it-IT" sz="1800" b="0" i="0" u="none" strike="noStrike" baseline="0" dirty="0">
                <a:latin typeface="TimesNewRomanPSMT"/>
              </a:rPr>
              <a:t>dan </a:t>
            </a:r>
            <a:r>
              <a:rPr lang="it-IT" sz="1800" b="0" i="1" u="none" strike="noStrike" baseline="0" dirty="0">
                <a:latin typeface="TimesNewRomanPS-ItalicMT"/>
              </a:rPr>
              <a:t>leitstar</a:t>
            </a:r>
            <a:r>
              <a:rPr lang="it-IT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dorongan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pokok</a:t>
            </a:r>
            <a:r>
              <a:rPr lang="en-ID" sz="1800" b="0" i="0" u="none" strike="noStrike" baseline="0" dirty="0">
                <a:latin typeface="TimesNewRomanPSMT"/>
              </a:rPr>
              <a:t> dan </a:t>
            </a:r>
            <a:r>
              <a:rPr lang="en-ID" sz="1800" b="0" i="0" u="none" strike="noStrike" baseline="0" dirty="0" err="1">
                <a:latin typeface="TimesNewRomanPSMT"/>
              </a:rPr>
              <a:t>bintang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penunjuk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jalan</a:t>
            </a:r>
            <a:r>
              <a:rPr lang="en-ID" sz="1800" b="0" i="0" u="none" strike="noStrike" baseline="0" dirty="0">
                <a:latin typeface="TimesNewRomanPSMT"/>
              </a:rPr>
              <a:t>. </a:t>
            </a:r>
            <a:r>
              <a:rPr lang="en-ID" sz="1800" b="0" i="0" u="none" strike="noStrike" baseline="0" dirty="0" err="1">
                <a:latin typeface="TimesNewRomanPSMT"/>
              </a:rPr>
              <a:t>Tanpa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adanya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1" u="none" strike="noStrike" baseline="0" dirty="0" err="1">
                <a:latin typeface="TimesNewRomanPS-ItalicMT"/>
              </a:rPr>
              <a:t>leitmotive</a:t>
            </a:r>
            <a:r>
              <a:rPr lang="en-ID" sz="1800" b="0" i="1" u="none" strike="noStrike" baseline="0" dirty="0">
                <a:latin typeface="TimesNewRomanPS-ItalicMT"/>
              </a:rPr>
              <a:t> </a:t>
            </a:r>
            <a:r>
              <a:rPr lang="en-ID" sz="1800" b="0" i="0" u="none" strike="noStrike" baseline="0" dirty="0">
                <a:latin typeface="TimesNewRomanPSMT"/>
              </a:rPr>
              <a:t>dan </a:t>
            </a:r>
            <a:r>
              <a:rPr lang="en-ID" sz="1800" b="0" i="1" u="none" strike="noStrike" baseline="0" dirty="0" err="1">
                <a:latin typeface="TimesNewRomanPS-ItalicMT"/>
              </a:rPr>
              <a:t>leitstar</a:t>
            </a:r>
            <a:r>
              <a:rPr lang="en-ID" sz="1800" i="1" dirty="0">
                <a:latin typeface="TimesNewRomanPS-ItalicMT"/>
              </a:rPr>
              <a:t> </a:t>
            </a:r>
            <a:r>
              <a:rPr lang="en-ID" sz="1800" b="0" i="0" u="none" strike="noStrike" baseline="0" dirty="0">
                <a:latin typeface="TimesNewRomanPSMT"/>
              </a:rPr>
              <a:t>Pancasila </a:t>
            </a:r>
            <a:r>
              <a:rPr lang="en-ID" sz="1800" b="0" i="0" u="none" strike="noStrike" baseline="0" dirty="0" err="1">
                <a:latin typeface="TimesNewRomanPSMT"/>
              </a:rPr>
              <a:t>ini</a:t>
            </a:r>
            <a:r>
              <a:rPr lang="en-ID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kekuasaan</a:t>
            </a:r>
            <a:r>
              <a:rPr lang="en-ID" sz="1800" b="0" i="0" u="none" strike="noStrike" baseline="0" dirty="0">
                <a:latin typeface="TimesNewRomanPSMT"/>
              </a:rPr>
              <a:t> negara </a:t>
            </a:r>
            <a:r>
              <a:rPr lang="en-ID" sz="1800" b="0" i="0" u="none" strike="noStrike" baseline="0" dirty="0" err="1">
                <a:latin typeface="TimesNewRomanPSMT"/>
              </a:rPr>
              <a:t>akan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menyeleweng</a:t>
            </a:r>
            <a:r>
              <a:rPr lang="en-ID" sz="1800" b="0" i="0" u="none" strike="noStrike" baseline="0" dirty="0">
                <a:latin typeface="TimesNewRomanPSMT"/>
              </a:rPr>
              <a:t>. Oleh </a:t>
            </a:r>
            <a:r>
              <a:rPr lang="en-ID" sz="1800" b="0" i="0" u="none" strike="noStrike" baseline="0" dirty="0" err="1">
                <a:latin typeface="TimesNewRomanPSMT"/>
              </a:rPr>
              <a:t>karena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itu</a:t>
            </a:r>
            <a:r>
              <a:rPr lang="en-ID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segala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bentuk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penyelewengan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itu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harus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dicegah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dengan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cara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mendahulukan</a:t>
            </a:r>
            <a:r>
              <a:rPr lang="en-ID" sz="1800" b="0" i="0" u="none" strike="noStrike" baseline="0" dirty="0">
                <a:latin typeface="TimesNewRomanPSMT"/>
              </a:rPr>
              <a:t> Pancasila </a:t>
            </a:r>
            <a:r>
              <a:rPr lang="en-ID" sz="1800" b="0" i="0" u="none" strike="noStrike" baseline="0" dirty="0" err="1">
                <a:latin typeface="TimesNewRomanPSMT"/>
              </a:rPr>
              <a:t>dasar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filsafat</a:t>
            </a:r>
            <a:r>
              <a:rPr lang="en-ID" sz="1800" b="0" i="0" u="none" strike="noStrike" baseline="0" dirty="0">
                <a:latin typeface="TimesNewRomanPSMT"/>
              </a:rPr>
              <a:t> dan </a:t>
            </a:r>
            <a:r>
              <a:rPr lang="en-ID" sz="1800" b="0" i="0" u="none" strike="noStrike" baseline="0" dirty="0" err="1">
                <a:latin typeface="TimesNewRomanPSMT"/>
              </a:rPr>
              <a:t>dasar</a:t>
            </a:r>
            <a:r>
              <a:rPr lang="en-ID" sz="1800" b="0" i="0" u="none" strike="noStrike" baseline="0" dirty="0">
                <a:latin typeface="TimesNewRomanPSMT"/>
              </a:rPr>
              <a:t> moral (1979: 14). Agar Pancasila </a:t>
            </a:r>
            <a:r>
              <a:rPr lang="en-ID" sz="1800" b="0" i="0" u="none" strike="noStrike" baseline="0" dirty="0" err="1">
                <a:latin typeface="TimesNewRomanPSMT"/>
              </a:rPr>
              <a:t>menjadi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dorongan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pokok</a:t>
            </a:r>
            <a:r>
              <a:rPr lang="en-ID" sz="1800" b="0" i="0" u="none" strike="noStrike" baseline="0" dirty="0">
                <a:latin typeface="TimesNewRomanPSMT"/>
              </a:rPr>
              <a:t> dan </a:t>
            </a:r>
            <a:r>
              <a:rPr lang="en-ID" sz="1800" b="0" i="0" u="none" strike="noStrike" baseline="0" dirty="0" err="1">
                <a:latin typeface="TimesNewRomanPSMT"/>
              </a:rPr>
              <a:t>bintang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penunjuk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jalan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bagi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generasi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penerus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pemegang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estafet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kepemimpinan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nasional</a:t>
            </a:r>
            <a:r>
              <a:rPr lang="en-ID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maka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nilai-nilai</a:t>
            </a:r>
            <a:r>
              <a:rPr lang="en-ID" sz="1800" b="0" i="0" u="none" strike="noStrike" baseline="0" dirty="0">
                <a:latin typeface="TimesNewRomanPSMT"/>
              </a:rPr>
              <a:t> Pancasila </a:t>
            </a:r>
            <a:r>
              <a:rPr lang="en-ID" sz="1800" b="0" i="0" u="none" strike="noStrike" baseline="0" dirty="0" err="1">
                <a:latin typeface="TimesNewRomanPSMT"/>
              </a:rPr>
              <a:t>harus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dididikkan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kepada</a:t>
            </a:r>
            <a:r>
              <a:rPr lang="en-ID" sz="1800" b="0" i="0" u="none" strike="noStrike" baseline="0" dirty="0">
                <a:latin typeface="TimesNewRomanPSMT"/>
              </a:rPr>
              <a:t> para </a:t>
            </a:r>
            <a:r>
              <a:rPr lang="en-ID" sz="1800" b="0" i="0" u="none" strike="noStrike" baseline="0" dirty="0" err="1">
                <a:latin typeface="TimesNewRomanPSMT"/>
              </a:rPr>
              <a:t>mahasiswa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melalui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mata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kuliah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pendidikan</a:t>
            </a:r>
            <a:r>
              <a:rPr lang="en-ID" sz="1800" b="0" i="0" u="none" strike="noStrike" baseline="0" dirty="0">
                <a:latin typeface="TimesNewRomanPSMT"/>
              </a:rPr>
              <a:t> Pancasila.</a:t>
            </a:r>
            <a:endParaRPr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50F4-5E51-4CEF-8B9C-F79E8276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361950"/>
            <a:ext cx="4398300" cy="907500"/>
          </a:xfrm>
        </p:spPr>
        <p:txBody>
          <a:bodyPr/>
          <a:lstStyle/>
          <a:p>
            <a:r>
              <a:rPr lang="en-US" sz="4400" dirty="0" err="1"/>
              <a:t>Selanjutnya</a:t>
            </a:r>
            <a:r>
              <a:rPr lang="en-US" sz="4400" dirty="0"/>
              <a:t>….</a:t>
            </a:r>
            <a:endParaRPr lang="en-ID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B6780-CB3C-4C17-B5C6-7B178832E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279396"/>
            <a:ext cx="8001000" cy="3200400"/>
          </a:xfrm>
        </p:spPr>
        <p:txBody>
          <a:bodyPr/>
          <a:lstStyle/>
          <a:p>
            <a:pPr algn="l"/>
            <a:r>
              <a:rPr lang="en-ID" sz="2000" b="0" i="0" u="none" strike="noStrike" baseline="0" dirty="0" err="1">
                <a:latin typeface="TimesNewRomanPSMT"/>
              </a:rPr>
              <a:t>Tantangan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selanjutnya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ialah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menentukan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bentuk</a:t>
            </a:r>
            <a:r>
              <a:rPr lang="en-ID" sz="2000" b="0" i="0" u="none" strike="noStrike" baseline="0" dirty="0">
                <a:latin typeface="TimesNewRomanPSMT"/>
              </a:rPr>
              <a:t> dan format agar </a:t>
            </a:r>
            <a:r>
              <a:rPr lang="en-ID" sz="2000" b="0" i="0" u="none" strike="noStrike" baseline="0" dirty="0" err="1">
                <a:latin typeface="TimesNewRomanPSMT"/>
              </a:rPr>
              <a:t>mata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kuliah</a:t>
            </a:r>
            <a:r>
              <a:rPr lang="en-ID" sz="200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pendidikan</a:t>
            </a:r>
            <a:r>
              <a:rPr lang="en-ID" sz="2000" b="0" i="0" u="none" strike="noStrike" baseline="0" dirty="0">
                <a:latin typeface="TimesNewRomanPSMT"/>
              </a:rPr>
              <a:t> Pancasila </a:t>
            </a:r>
            <a:r>
              <a:rPr lang="en-ID" sz="2000" b="0" i="0" u="none" strike="noStrike" baseline="0" dirty="0" err="1">
                <a:latin typeface="TimesNewRomanPSMT"/>
              </a:rPr>
              <a:t>dapat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diselenggarakan</a:t>
            </a:r>
            <a:r>
              <a:rPr lang="en-ID" sz="2000" b="0" i="0" u="none" strike="noStrike" baseline="0" dirty="0">
                <a:latin typeface="TimesNewRomanPSMT"/>
              </a:rPr>
              <a:t> di </a:t>
            </a:r>
            <a:r>
              <a:rPr lang="en-ID" sz="2000" b="0" i="0" u="none" strike="noStrike" baseline="0" dirty="0" err="1">
                <a:latin typeface="TimesNewRomanPSMT"/>
              </a:rPr>
              <a:t>berbagai</a:t>
            </a:r>
            <a:r>
              <a:rPr lang="en-ID" sz="2000" b="0" i="0" u="none" strike="noStrike" baseline="0" dirty="0">
                <a:latin typeface="TimesNewRomanPSMT"/>
              </a:rPr>
              <a:t> program </a:t>
            </a:r>
            <a:r>
              <a:rPr lang="en-ID" sz="2000" b="0" i="0" u="none" strike="noStrike" baseline="0" dirty="0" err="1">
                <a:latin typeface="TimesNewRomanPSMT"/>
              </a:rPr>
              <a:t>studi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dengan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menarik</a:t>
            </a:r>
            <a:r>
              <a:rPr lang="en-ID" sz="2000" b="0" i="0" u="none" strike="noStrike" baseline="0" dirty="0">
                <a:latin typeface="TimesNewRomanPSMT"/>
              </a:rPr>
              <a:t> dan </a:t>
            </a:r>
            <a:r>
              <a:rPr lang="en-ID" sz="2000" b="0" i="0" u="none" strike="noStrike" baseline="0" dirty="0" err="1">
                <a:latin typeface="TimesNewRomanPSMT"/>
              </a:rPr>
              <a:t>efektif</a:t>
            </a:r>
            <a:r>
              <a:rPr lang="en-ID" sz="2000" b="0" i="0" u="none" strike="noStrike" baseline="0" dirty="0">
                <a:latin typeface="TimesNewRomanPSMT"/>
              </a:rPr>
              <a:t>. </a:t>
            </a:r>
            <a:r>
              <a:rPr lang="en-ID" sz="2000" b="0" i="0" u="none" strike="noStrike" baseline="0" dirty="0" err="1">
                <a:latin typeface="TimesNewRomanPSMT"/>
              </a:rPr>
              <a:t>Tantangan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ini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dapat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berasal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dari</a:t>
            </a:r>
            <a:r>
              <a:rPr lang="en-ID" sz="2000" b="0" i="0" u="none" strike="noStrike" baseline="0" dirty="0">
                <a:latin typeface="TimesNewRomanPSMT"/>
              </a:rPr>
              <a:t> internal </a:t>
            </a:r>
            <a:r>
              <a:rPr lang="en-ID" sz="2000" b="0" i="0" u="none" strike="noStrike" baseline="0" dirty="0" err="1">
                <a:latin typeface="TimesNewRomanPSMT"/>
              </a:rPr>
              <a:t>perguruan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tinggi</a:t>
            </a:r>
            <a:r>
              <a:rPr lang="en-ID" sz="2000" b="0" i="0" u="none" strike="noStrike" baseline="0" dirty="0">
                <a:latin typeface="TimesNewRomanPSMT"/>
              </a:rPr>
              <a:t>, </a:t>
            </a:r>
            <a:r>
              <a:rPr lang="en-ID" sz="2000" b="0" i="0" u="none" strike="noStrike" baseline="0" dirty="0" err="1">
                <a:latin typeface="TimesNewRomanPSMT"/>
              </a:rPr>
              <a:t>misalnya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faktor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ketersediaan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sumber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daya</a:t>
            </a:r>
            <a:r>
              <a:rPr lang="en-ID" sz="2000" b="0" i="0" u="none" strike="noStrike" baseline="0" dirty="0">
                <a:latin typeface="TimesNewRomanPSMT"/>
              </a:rPr>
              <a:t>, dan </a:t>
            </a:r>
            <a:r>
              <a:rPr lang="en-ID" sz="2000" b="0" i="0" u="none" strike="noStrike" baseline="0" dirty="0" err="1">
                <a:latin typeface="TimesNewRomanPSMT"/>
              </a:rPr>
              <a:t>spesialisasi</a:t>
            </a:r>
            <a:r>
              <a:rPr lang="en-ID" sz="2000" b="0" i="0" u="none" strike="noStrike" baseline="0" dirty="0">
                <a:latin typeface="TimesNewRomanPSMT"/>
              </a:rPr>
              <a:t> program </a:t>
            </a:r>
            <a:r>
              <a:rPr lang="en-ID" sz="2000" b="0" i="0" u="none" strike="noStrike" baseline="0" dirty="0" err="1">
                <a:latin typeface="TimesNewRomanPSMT"/>
              </a:rPr>
              <a:t>studi</a:t>
            </a:r>
            <a:r>
              <a:rPr lang="en-ID" sz="2000" b="0" i="0" u="none" strike="noStrike" baseline="0" dirty="0">
                <a:latin typeface="TimesNewRomanPSMT"/>
              </a:rPr>
              <a:t> yang </a:t>
            </a:r>
            <a:r>
              <a:rPr lang="en-ID" sz="2000" b="0" i="0" u="none" strike="noStrike" baseline="0" dirty="0" err="1">
                <a:latin typeface="TimesNewRomanPSMT"/>
              </a:rPr>
              <a:t>makin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tajam</a:t>
            </a:r>
            <a:r>
              <a:rPr lang="en-ID" sz="2000" b="0" i="0" u="none" strike="noStrike" baseline="0" dirty="0">
                <a:latin typeface="TimesNewRomanPSMT"/>
              </a:rPr>
              <a:t> (yang </a:t>
            </a:r>
            <a:r>
              <a:rPr lang="en-ID" sz="2000" b="0" i="0" u="none" strike="noStrike" baseline="0" dirty="0" err="1">
                <a:latin typeface="TimesNewRomanPSMT"/>
              </a:rPr>
              <a:t>menyebabkan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kekurangtertarikan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sebagian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mahasiswa</a:t>
            </a:r>
            <a:r>
              <a:rPr lang="en-ID" sz="200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terhadap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pendidikan</a:t>
            </a:r>
            <a:r>
              <a:rPr lang="en-ID" sz="2000" b="0" i="0" u="none" strike="noStrike" baseline="0" dirty="0">
                <a:latin typeface="TimesNewRomanPSMT"/>
              </a:rPr>
              <a:t> Pancasila). Adapun </a:t>
            </a:r>
            <a:r>
              <a:rPr lang="en-ID" sz="2000" b="0" i="0" u="none" strike="noStrike" baseline="0" dirty="0" err="1">
                <a:latin typeface="TimesNewRomanPSMT"/>
              </a:rPr>
              <a:t>tantangan</a:t>
            </a:r>
            <a:r>
              <a:rPr lang="en-ID" sz="2000" b="0" i="0" u="none" strike="noStrike" baseline="0" dirty="0">
                <a:latin typeface="TimesNewRomanPSMT"/>
              </a:rPr>
              <a:t> yang </a:t>
            </a:r>
            <a:r>
              <a:rPr lang="en-ID" sz="2000" b="0" i="0" u="none" strike="noStrike" baseline="0" dirty="0" err="1">
                <a:latin typeface="TimesNewRomanPSMT"/>
              </a:rPr>
              <a:t>bersifat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eksternal</a:t>
            </a:r>
            <a:r>
              <a:rPr lang="en-ID" sz="2000" b="0" i="0" u="none" strike="noStrike" baseline="0" dirty="0">
                <a:latin typeface="TimesNewRomanPSMT"/>
              </a:rPr>
              <a:t>, </a:t>
            </a:r>
            <a:r>
              <a:rPr lang="en-ID" sz="2000" b="0" i="0" u="none" strike="noStrike" baseline="0" dirty="0" err="1">
                <a:latin typeface="TimesNewRomanPSMT"/>
              </a:rPr>
              <a:t>antara</a:t>
            </a:r>
            <a:r>
              <a:rPr lang="en-ID" sz="2000" dirty="0">
                <a:latin typeface="TimesNewRomanPSMT"/>
              </a:rPr>
              <a:t> </a:t>
            </a:r>
            <a:r>
              <a:rPr lang="en-ID" sz="2000" b="0" i="0" u="none" strike="noStrike" baseline="0" dirty="0">
                <a:latin typeface="TimesNewRomanPSMT"/>
              </a:rPr>
              <a:t>lain </a:t>
            </a:r>
            <a:r>
              <a:rPr lang="en-ID" sz="2000" b="0" i="0" u="none" strike="noStrike" baseline="0" dirty="0" err="1">
                <a:latin typeface="TimesNewRomanPSMT"/>
              </a:rPr>
              <a:t>adalah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krisis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keteladanan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dari</a:t>
            </a:r>
            <a:r>
              <a:rPr lang="en-ID" sz="2000" b="0" i="0" u="none" strike="noStrike" baseline="0" dirty="0">
                <a:latin typeface="TimesNewRomanPSMT"/>
              </a:rPr>
              <a:t> para elite </a:t>
            </a:r>
            <a:r>
              <a:rPr lang="en-ID" sz="2000" b="0" i="0" u="none" strike="noStrike" baseline="0" dirty="0" err="1">
                <a:latin typeface="TimesNewRomanPSMT"/>
              </a:rPr>
              <a:t>politik</a:t>
            </a:r>
            <a:r>
              <a:rPr lang="en-ID" sz="2000" b="0" i="0" u="none" strike="noStrike" baseline="0" dirty="0">
                <a:latin typeface="TimesNewRomanPSMT"/>
              </a:rPr>
              <a:t> dan </a:t>
            </a:r>
            <a:r>
              <a:rPr lang="en-ID" sz="2000" b="0" i="0" u="none" strike="noStrike" baseline="0" dirty="0" err="1">
                <a:latin typeface="TimesNewRomanPSMT"/>
              </a:rPr>
              <a:t>maraknya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gaya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hidup</a:t>
            </a:r>
            <a:r>
              <a:rPr lang="en-ID" sz="200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hedonistik</a:t>
            </a:r>
            <a:r>
              <a:rPr lang="en-ID" sz="2000" b="0" i="0" u="none" strike="noStrike" baseline="0" dirty="0">
                <a:latin typeface="TimesNewRomanPSMT"/>
              </a:rPr>
              <a:t> di </a:t>
            </a:r>
            <a:r>
              <a:rPr lang="en-ID" sz="2000" b="0" i="0" u="none" strike="noStrike" baseline="0" dirty="0" err="1">
                <a:latin typeface="TimesNewRomanPSMT"/>
              </a:rPr>
              <a:t>dalam</a:t>
            </a:r>
            <a:r>
              <a:rPr lang="en-ID" sz="2000" b="0" i="0" u="none" strike="noStrike" baseline="0" dirty="0">
                <a:latin typeface="TimesNewRomanPSMT"/>
              </a:rPr>
              <a:t> </a:t>
            </a:r>
            <a:r>
              <a:rPr lang="en-ID" sz="2000" b="0" i="0" u="none" strike="noStrike" baseline="0" dirty="0" err="1">
                <a:latin typeface="TimesNewRomanPSMT"/>
              </a:rPr>
              <a:t>masyarakat</a:t>
            </a:r>
            <a:r>
              <a:rPr lang="en-ID" sz="2000" b="0" i="0" u="none" strike="noStrike" baseline="0" dirty="0">
                <a:latin typeface="TimesNewRomanPSMT"/>
              </a:rPr>
              <a:t>.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134060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3" name="Google Shape;7783;p53"/>
          <p:cNvGrpSpPr/>
          <p:nvPr/>
        </p:nvGrpSpPr>
        <p:grpSpPr>
          <a:xfrm>
            <a:off x="1066024" y="1202562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6" name="Google Shape;7816;p53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MENDESKRIPSIKAN ESENSI DAN URGENSI</a:t>
            </a:r>
            <a:br>
              <a:rPr lang="en-US" sz="2800" dirty="0"/>
            </a:br>
            <a:r>
              <a:rPr lang="en-US" sz="2800" dirty="0"/>
              <a:t>PENDIDIKAN PANCASILA  </a:t>
            </a:r>
          </a:p>
        </p:txBody>
      </p:sp>
      <p:grpSp>
        <p:nvGrpSpPr>
          <p:cNvPr id="45" name="Google Shape;7453;p48"/>
          <p:cNvGrpSpPr/>
          <p:nvPr/>
        </p:nvGrpSpPr>
        <p:grpSpPr>
          <a:xfrm>
            <a:off x="955259" y="4404077"/>
            <a:ext cx="7391400" cy="244800"/>
            <a:chOff x="3962000" y="4060525"/>
            <a:chExt cx="2324125" cy="174750"/>
          </a:xfrm>
        </p:grpSpPr>
        <p:sp>
          <p:nvSpPr>
            <p:cNvPr id="46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D1CC3D80-B034-4957-8F70-F24AFC4973FB}"/>
              </a:ext>
            </a:extLst>
          </p:cNvPr>
          <p:cNvSpPr txBox="1"/>
          <p:nvPr/>
        </p:nvSpPr>
        <p:spPr>
          <a:xfrm>
            <a:off x="584969" y="1471962"/>
            <a:ext cx="8077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D" sz="1600" b="0" i="0" u="none" strike="noStrike" baseline="0" dirty="0" err="1">
                <a:latin typeface="TimesNewRomanPSMT"/>
              </a:rPr>
              <a:t>Menurut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penjelasan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pasal</a:t>
            </a:r>
            <a:r>
              <a:rPr lang="en-ID" sz="1600" b="0" i="0" u="none" strike="noStrike" baseline="0" dirty="0">
                <a:latin typeface="TimesNewRomanPSMT"/>
              </a:rPr>
              <a:t> 35 </a:t>
            </a:r>
            <a:r>
              <a:rPr lang="en-ID" sz="1600" b="0" i="0" u="none" strike="noStrike" baseline="0" dirty="0" err="1">
                <a:latin typeface="TimesNewRomanPSMT"/>
              </a:rPr>
              <a:t>ayat</a:t>
            </a:r>
            <a:r>
              <a:rPr lang="en-ID" sz="1600" b="0" i="0" u="none" strike="noStrike" baseline="0" dirty="0">
                <a:latin typeface="TimesNewRomanPSMT"/>
              </a:rPr>
              <a:t> (3) </a:t>
            </a:r>
            <a:r>
              <a:rPr lang="en-ID" sz="1600" b="0" i="0" u="none" strike="noStrike" baseline="0" dirty="0" err="1">
                <a:latin typeface="TimesNewRomanPSMT"/>
              </a:rPr>
              <a:t>Undang-Undang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Republik</a:t>
            </a:r>
            <a:r>
              <a:rPr lang="en-ID" sz="1600" b="0" i="0" u="none" strike="noStrike" baseline="0" dirty="0">
                <a:latin typeface="TimesNewRomanPSMT"/>
              </a:rPr>
              <a:t> Indonesia </a:t>
            </a:r>
            <a:r>
              <a:rPr lang="nb-NO" sz="1600" b="0" i="0" u="none" strike="noStrike" baseline="0" dirty="0">
                <a:latin typeface="TimesNewRomanPSMT"/>
              </a:rPr>
              <a:t>Nomor 12 tahun 2012 tentang Pendidikan Tinggi, yang dimaksud dengan mata </a:t>
            </a:r>
            <a:r>
              <a:rPr lang="en-ID" sz="1600" b="0" i="0" u="none" strike="noStrike" baseline="0" dirty="0" err="1">
                <a:latin typeface="TimesNewRomanPSMT"/>
              </a:rPr>
              <a:t>kuliah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latin typeface="TimesNewRomanPSMT"/>
              </a:rPr>
              <a:t> Pancasila </a:t>
            </a:r>
            <a:r>
              <a:rPr lang="en-ID" sz="1600" b="0" i="0" u="none" strike="noStrike" baseline="0" dirty="0" err="1">
                <a:latin typeface="TimesNewRomanPSMT"/>
              </a:rPr>
              <a:t>adalah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untuk</a:t>
            </a:r>
            <a:r>
              <a:rPr lang="en-ID" sz="160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memberikan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pemahaman</a:t>
            </a:r>
            <a:r>
              <a:rPr lang="en-ID" sz="1600" dirty="0">
                <a:latin typeface="TimesNewRomanPSMT"/>
              </a:rPr>
              <a:t> </a:t>
            </a:r>
            <a:r>
              <a:rPr lang="en-ID" sz="1600" b="0" i="0" u="none" strike="noStrike" baseline="0" dirty="0">
                <a:latin typeface="TimesNewRomanPSMT"/>
              </a:rPr>
              <a:t>dan </a:t>
            </a:r>
            <a:r>
              <a:rPr lang="en-ID" sz="1600" b="0" i="0" u="none" strike="noStrike" baseline="0" dirty="0" err="1">
                <a:latin typeface="TimesNewRomanPSMT"/>
              </a:rPr>
              <a:t>penghayatan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kepada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mahasiswa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mengenai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ideologi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bangsa</a:t>
            </a:r>
            <a:r>
              <a:rPr lang="en-ID" sz="1600" b="0" i="0" u="none" strike="noStrike" baseline="0" dirty="0">
                <a:latin typeface="TimesNewRomanPSMT"/>
              </a:rPr>
              <a:t> Indonesia. </a:t>
            </a:r>
            <a:r>
              <a:rPr lang="en-ID" sz="1600" b="0" i="0" u="none" strike="noStrike" baseline="0" dirty="0" err="1">
                <a:latin typeface="TimesNewRomanPSMT"/>
              </a:rPr>
              <a:t>Dengan</a:t>
            </a:r>
            <a:r>
              <a:rPr lang="en-ID" sz="12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landasan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tersebut</a:t>
            </a:r>
            <a:r>
              <a:rPr lang="en-ID" sz="1600" b="0" i="0" u="none" strike="noStrike" baseline="0" dirty="0">
                <a:latin typeface="TimesNewRomanPSMT"/>
              </a:rPr>
              <a:t>, </a:t>
            </a:r>
            <a:r>
              <a:rPr lang="en-ID" sz="1600" b="0" i="0" u="none" strike="noStrike" baseline="0" dirty="0" err="1">
                <a:latin typeface="TimesNewRomanPSMT"/>
              </a:rPr>
              <a:t>Ditjen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Dikti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mengembangkan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esensi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materi</a:t>
            </a:r>
            <a:r>
              <a:rPr lang="en-ID" sz="1600" b="0" i="0" u="none" strike="noStrike" baseline="0" dirty="0">
                <a:latin typeface="TimesNewRomanPSMT"/>
              </a:rPr>
              <a:t> Pendidikan</a:t>
            </a:r>
            <a:r>
              <a:rPr lang="en-ID" sz="1600" dirty="0">
                <a:latin typeface="TimesNewRomanPSMT"/>
              </a:rPr>
              <a:t> </a:t>
            </a:r>
            <a:r>
              <a:rPr lang="en-ID" sz="1600" b="0" i="0" u="none" strike="noStrike" baseline="0" dirty="0">
                <a:latin typeface="TimesNewRomanPSMT"/>
              </a:rPr>
              <a:t>Pancasila yang </a:t>
            </a:r>
            <a:r>
              <a:rPr lang="en-ID" sz="1600" b="0" i="0" u="none" strike="noStrike" baseline="0" dirty="0" err="1">
                <a:latin typeface="TimesNewRomanPSMT"/>
              </a:rPr>
              <a:t>meliputi</a:t>
            </a:r>
            <a:r>
              <a:rPr lang="en-ID" sz="1600" b="0" i="0" u="none" strike="noStrike" baseline="0" dirty="0">
                <a:latin typeface="TimesNewRomanPSMT"/>
              </a:rPr>
              <a:t>:</a:t>
            </a: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1. </a:t>
            </a:r>
            <a:r>
              <a:rPr lang="en-ID" sz="1600" b="0" i="0" u="none" strike="noStrike" baseline="0" dirty="0" err="1">
                <a:latin typeface="TimesNewRomanPSMT"/>
              </a:rPr>
              <a:t>Pengantar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perkuliahan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pendidikan</a:t>
            </a:r>
            <a:r>
              <a:rPr lang="en-ID" sz="1600" b="0" i="0" u="none" strike="noStrike" baseline="0" dirty="0">
                <a:latin typeface="TimesNewRomanPSMT"/>
              </a:rPr>
              <a:t> Pancasila</a:t>
            </a: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2. Pancasila </a:t>
            </a:r>
            <a:r>
              <a:rPr lang="en-ID" sz="1600" b="0" i="0" u="none" strike="noStrike" baseline="0" dirty="0" err="1">
                <a:latin typeface="TimesNewRomanPSMT"/>
              </a:rPr>
              <a:t>dalam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kajian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sejarah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bangsa</a:t>
            </a:r>
            <a:r>
              <a:rPr lang="en-ID" sz="1600" b="0" i="0" u="none" strike="noStrike" baseline="0" dirty="0">
                <a:latin typeface="TimesNewRomanPSMT"/>
              </a:rPr>
              <a:t> Indonesia</a:t>
            </a: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3. Pancasila </a:t>
            </a:r>
            <a:r>
              <a:rPr lang="en-ID" sz="1600" b="0" i="0" u="none" strike="noStrike" baseline="0" dirty="0" err="1">
                <a:latin typeface="TimesNewRomanPSMT"/>
              </a:rPr>
              <a:t>sebagai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dasar</a:t>
            </a:r>
            <a:r>
              <a:rPr lang="en-ID" sz="1600" b="0" i="0" u="none" strike="noStrike" baseline="0" dirty="0">
                <a:latin typeface="TimesNewRomanPSMT"/>
              </a:rPr>
              <a:t> negara</a:t>
            </a: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4. </a:t>
            </a:r>
            <a:r>
              <a:rPr lang="en-ID" sz="1600" b="0" i="0" u="none" strike="noStrike" baseline="0" dirty="0" err="1">
                <a:latin typeface="TimesNewRomanPSMT"/>
              </a:rPr>
              <a:t>Pencasila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sebagai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ideologi</a:t>
            </a:r>
            <a:r>
              <a:rPr lang="en-ID" sz="1600" b="0" i="0" u="none" strike="noStrike" baseline="0" dirty="0">
                <a:latin typeface="TimesNewRomanPSMT"/>
              </a:rPr>
              <a:t> negara</a:t>
            </a: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5. Pancasila </a:t>
            </a:r>
            <a:r>
              <a:rPr lang="en-ID" sz="1600" b="0" i="0" u="none" strike="noStrike" baseline="0" dirty="0" err="1">
                <a:latin typeface="TimesNewRomanPSMT"/>
              </a:rPr>
              <a:t>sebagai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sistem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filsafat</a:t>
            </a:r>
            <a:endParaRPr lang="en-ID" sz="1600" b="0" i="0" u="none" strike="noStrike" baseline="0" dirty="0">
              <a:latin typeface="TimesNewRomanPSMT"/>
            </a:endParaRP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6. Pancasila </a:t>
            </a:r>
            <a:r>
              <a:rPr lang="en-ID" sz="1600" b="0" i="0" u="none" strike="noStrike" baseline="0" dirty="0" err="1">
                <a:latin typeface="TimesNewRomanPSMT"/>
              </a:rPr>
              <a:t>sebagai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sistem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etika</a:t>
            </a:r>
            <a:endParaRPr lang="en-ID" sz="1600" b="0" i="0" u="none" strike="noStrike" baseline="0" dirty="0">
              <a:latin typeface="TimesNewRomanPSMT"/>
            </a:endParaRPr>
          </a:p>
          <a:p>
            <a:pPr algn="l"/>
            <a:r>
              <a:rPr lang="en-ID" sz="1600" b="0" i="0" u="none" strike="noStrike" baseline="0" dirty="0">
                <a:latin typeface="TimesNewRomanPSMT"/>
              </a:rPr>
              <a:t>7. Pancasila </a:t>
            </a:r>
            <a:r>
              <a:rPr lang="en-ID" sz="1600" b="0" i="0" u="none" strike="noStrike" baseline="0" dirty="0" err="1">
                <a:latin typeface="TimesNewRomanPSMT"/>
              </a:rPr>
              <a:t>sebagai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dasar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nilai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pengembangan</a:t>
            </a:r>
            <a:r>
              <a:rPr lang="en-ID" sz="1600" b="0" i="0" u="none" strike="noStrike" baseline="0" dirty="0">
                <a:latin typeface="TimesNewRomanPSMT"/>
              </a:rPr>
              <a:t> </a:t>
            </a:r>
            <a:r>
              <a:rPr lang="en-ID" sz="1600" b="0" i="0" u="none" strike="noStrike" baseline="0" dirty="0" err="1">
                <a:latin typeface="TimesNewRomanPSMT"/>
              </a:rPr>
              <a:t>ilmu</a:t>
            </a:r>
            <a:endParaRPr lang="en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4" name="Google Shape;7774;p53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flipH="1">
            <a:off x="509666" y="1296985"/>
            <a:ext cx="202257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78" name="Google Shape;7778;p53"/>
          <p:cNvSpPr txBox="1">
            <a:spLocks noGrp="1"/>
          </p:cNvSpPr>
          <p:nvPr>
            <p:ph type="subTitle" idx="6"/>
          </p:nvPr>
        </p:nvSpPr>
        <p:spPr>
          <a:xfrm>
            <a:off x="685800" y="1939940"/>
            <a:ext cx="7772399" cy="2841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79400" algn="just"/>
            <a:endParaRPr lang="en-ID" sz="1400" b="1" i="0" u="none" strike="noStrike" baseline="0" dirty="0">
              <a:latin typeface="Lucida Sans Typewriter" panose="020B0509030504030204" pitchFamily="49" charset="0"/>
            </a:endParaRPr>
          </a:p>
          <a:p>
            <a:pPr indent="-279400" algn="just"/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Dalam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Undang-Undang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Republik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Indonesia,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Nomor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20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tahun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2003,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pasal</a:t>
            </a:r>
            <a:endParaRPr lang="en-ID" sz="1400" b="1" i="0" u="none" strike="noStrike" baseline="0" dirty="0">
              <a:latin typeface="Lucida Sans Typewriter" panose="020B0509030504030204" pitchFamily="49" charset="0"/>
            </a:endParaRPr>
          </a:p>
          <a:p>
            <a:pPr indent="-279400" algn="just"/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3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menegaskan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bahwa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: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pendidikan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nasional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berfungsi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mengembangkan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dan</a:t>
            </a:r>
          </a:p>
          <a:p>
            <a:pPr indent="-279400" algn="just"/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membentuk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watak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serta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peradaban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bangsa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yang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bermartabat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dalam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rangka</a:t>
            </a:r>
            <a:endParaRPr lang="en-ID" sz="1400" b="1" i="0" u="none" strike="noStrike" baseline="0" dirty="0">
              <a:latin typeface="Lucida Sans Typewriter" panose="020B0509030504030204" pitchFamily="49" charset="0"/>
            </a:endParaRPr>
          </a:p>
          <a:p>
            <a:pPr marL="177800" indent="0" algn="just"/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mencerdaskan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kehidupan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bangsa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bertujuan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untuk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berkembangnya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potensi</a:t>
            </a:r>
            <a:r>
              <a:rPr lang="en-ID" sz="1400" b="1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peserta</a:t>
            </a:r>
            <a:r>
              <a:rPr lang="en-ID" sz="1400" b="1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didik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agar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menjadi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manusia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yang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beriman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dan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bertakwa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kepada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Tuhan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Yang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Maha</a:t>
            </a:r>
            <a:r>
              <a:rPr lang="en-ID" sz="1400" b="1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Esa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berakhlak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mulia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sehat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berilmu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cakap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kreatif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mandiri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, dan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menjadi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warga</a:t>
            </a:r>
            <a:r>
              <a:rPr lang="en-ID" sz="1400" b="1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negara yang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demokratis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serta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bertanggung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 </a:t>
            </a:r>
            <a:r>
              <a:rPr lang="en-ID" sz="1400" b="1" i="0" u="none" strike="noStrike" baseline="0" dirty="0" err="1">
                <a:latin typeface="Lucida Sans Typewriter" panose="020B0509030504030204" pitchFamily="49" charset="0"/>
              </a:rPr>
              <a:t>jawab</a:t>
            </a:r>
            <a:r>
              <a:rPr lang="en-ID" sz="1400" b="1" i="0" u="none" strike="noStrike" baseline="0" dirty="0">
                <a:latin typeface="Lucida Sans Typewriter" panose="020B0509030504030204" pitchFamily="49" charset="0"/>
              </a:rPr>
              <a:t>.</a:t>
            </a:r>
            <a:endParaRPr sz="1050" b="1" dirty="0">
              <a:latin typeface="Lucida Sans Typewriter" panose="020B0509030504030204" pitchFamily="49" charset="0"/>
            </a:endParaRPr>
          </a:p>
        </p:txBody>
      </p:sp>
      <p:sp>
        <p:nvSpPr>
          <p:cNvPr id="7781" name="Google Shape;7781;p53"/>
          <p:cNvSpPr txBox="1">
            <a:spLocks noGrp="1"/>
          </p:cNvSpPr>
          <p:nvPr>
            <p:ph type="subTitle" idx="3"/>
          </p:nvPr>
        </p:nvSpPr>
        <p:spPr>
          <a:xfrm>
            <a:off x="516273" y="1408414"/>
            <a:ext cx="1967700" cy="591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UUD NO 20 Th 2003</a:t>
            </a:r>
            <a:endParaRPr dirty="0"/>
          </a:p>
        </p:txBody>
      </p:sp>
      <p:grpSp>
        <p:nvGrpSpPr>
          <p:cNvPr id="7783" name="Google Shape;7783;p53"/>
          <p:cNvGrpSpPr/>
          <p:nvPr/>
        </p:nvGrpSpPr>
        <p:grpSpPr>
          <a:xfrm>
            <a:off x="1066024" y="1202562"/>
            <a:ext cx="6988179" cy="174750"/>
            <a:chOff x="3962000" y="4060525"/>
            <a:chExt cx="2324125" cy="174750"/>
          </a:xfrm>
        </p:grpSpPr>
        <p:sp>
          <p:nvSpPr>
            <p:cNvPr id="7784" name="Google Shape;7784;p5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5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5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5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5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5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5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5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5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5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5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5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5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5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5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5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5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5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5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5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5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5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5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6" name="Google Shape;7816;p53"/>
          <p:cNvSpPr txBox="1">
            <a:spLocks noGrp="1"/>
          </p:cNvSpPr>
          <p:nvPr>
            <p:ph type="title"/>
          </p:nvPr>
        </p:nvSpPr>
        <p:spPr>
          <a:xfrm>
            <a:off x="716550" y="655574"/>
            <a:ext cx="7710900" cy="925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2000" i="0" u="none" strike="noStrike" baseline="0" dirty="0" err="1">
                <a:latin typeface="Tw Cen MT" panose="020B0602020104020603" pitchFamily="34" charset="0"/>
              </a:rPr>
              <a:t>Apakah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Anda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tahu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warga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negara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seperti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apa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yang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hendak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dibentuk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dari</a:t>
            </a:r>
            <a:r>
              <a:rPr lang="en-ID" sz="200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sistem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pendidikan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Indonesia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saat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 </a:t>
            </a:r>
            <a:r>
              <a:rPr lang="en-ID" sz="2000" i="0" u="none" strike="noStrike" baseline="0" dirty="0" err="1">
                <a:latin typeface="Tw Cen MT" panose="020B0602020104020603" pitchFamily="34" charset="0"/>
              </a:rPr>
              <a:t>ini</a:t>
            </a:r>
            <a:r>
              <a:rPr lang="en-ID" sz="2000" i="0" u="none" strike="noStrike" baseline="0" dirty="0">
                <a:latin typeface="Tw Cen MT" panose="020B0602020104020603" pitchFamily="34" charset="0"/>
              </a:rPr>
              <a:t>??</a:t>
            </a:r>
            <a:endParaRPr sz="3600" dirty="0">
              <a:latin typeface="Tw Cen MT" panose="020B0602020104020603" pitchFamily="34" charset="0"/>
            </a:endParaRPr>
          </a:p>
        </p:txBody>
      </p:sp>
      <p:grpSp>
        <p:nvGrpSpPr>
          <p:cNvPr id="45" name="Google Shape;7453;p48"/>
          <p:cNvGrpSpPr/>
          <p:nvPr/>
        </p:nvGrpSpPr>
        <p:grpSpPr>
          <a:xfrm>
            <a:off x="955259" y="4404077"/>
            <a:ext cx="7391400" cy="244800"/>
            <a:chOff x="3962000" y="4060525"/>
            <a:chExt cx="2324125" cy="174750"/>
          </a:xfrm>
        </p:grpSpPr>
        <p:sp>
          <p:nvSpPr>
            <p:cNvPr id="46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0881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0" name="Google Shape;7410;p48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708319" y="1313124"/>
            <a:ext cx="212972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13" name="Google Shape;7413;p48"/>
          <p:cNvSpPr txBox="1">
            <a:spLocks noGrp="1"/>
          </p:cNvSpPr>
          <p:nvPr>
            <p:ph type="subTitle" idx="3"/>
          </p:nvPr>
        </p:nvSpPr>
        <p:spPr>
          <a:xfrm>
            <a:off x="363193" y="1480826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Riyanto</a:t>
            </a:r>
            <a:r>
              <a:rPr lang="en-US" dirty="0"/>
              <a:t> 2009:4</a:t>
            </a:r>
            <a:r>
              <a:rPr lang="id-ID" dirty="0"/>
              <a:t> </a:t>
            </a:r>
            <a:endParaRPr dirty="0"/>
          </a:p>
        </p:txBody>
      </p:sp>
      <p:sp>
        <p:nvSpPr>
          <p:cNvPr id="7418" name="Google Shape;7418;p48"/>
          <p:cNvSpPr txBox="1">
            <a:spLocks noGrp="1"/>
          </p:cNvSpPr>
          <p:nvPr>
            <p:ph type="subTitle" idx="6"/>
          </p:nvPr>
        </p:nvSpPr>
        <p:spPr>
          <a:xfrm>
            <a:off x="756454" y="2284428"/>
            <a:ext cx="7162800" cy="2235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55600" indent="0" algn="l"/>
            <a:r>
              <a:rPr lang="en-ID" sz="1800" b="0" i="0" u="none" strike="noStrike" baseline="0" dirty="0" err="1">
                <a:latin typeface="TimesNewRomanPSMT"/>
              </a:rPr>
              <a:t>Dalam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hal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ini</a:t>
            </a:r>
            <a:r>
              <a:rPr lang="en-ID" sz="1800" b="0" i="0" u="none" strike="noStrike" baseline="0" dirty="0">
                <a:latin typeface="TimesNewRomanPSMT"/>
              </a:rPr>
              <a:t>,</a:t>
            </a:r>
          </a:p>
          <a:p>
            <a:pPr marL="355600" indent="0" algn="just"/>
            <a:r>
              <a:rPr lang="en-ID" sz="1800" b="0" i="0" u="none" strike="noStrike" baseline="0" dirty="0" err="1">
                <a:latin typeface="TimesNewRomanPSMT"/>
              </a:rPr>
              <a:t>Riyanto</a:t>
            </a:r>
            <a:r>
              <a:rPr lang="en-ID" sz="1800" b="0" i="0" u="none" strike="noStrike" baseline="0" dirty="0">
                <a:latin typeface="TimesNewRomanPSMT"/>
              </a:rPr>
              <a:t> (2009: 4) </a:t>
            </a:r>
            <a:r>
              <a:rPr lang="en-ID" sz="1800" b="0" i="0" u="none" strike="noStrike" baseline="0" dirty="0" err="1">
                <a:latin typeface="TimesNewRomanPSMT"/>
              </a:rPr>
              <a:t>menyatakan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bahwa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pendidikan</a:t>
            </a:r>
            <a:r>
              <a:rPr lang="en-ID" sz="1800" b="0" i="0" u="none" strike="noStrike" baseline="0" dirty="0">
                <a:latin typeface="TimesNewRomanPSMT"/>
              </a:rPr>
              <a:t> Pancasila di </a:t>
            </a:r>
            <a:r>
              <a:rPr lang="en-ID" sz="1800" b="0" i="0" u="none" strike="noStrike" baseline="0" dirty="0" err="1">
                <a:latin typeface="TimesNewRomanPSMT"/>
              </a:rPr>
              <a:t>perguruan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tinggi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merupakan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suatu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keniscayaan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karena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mahasiswa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sebagai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agen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perubahan</a:t>
            </a:r>
            <a:r>
              <a:rPr lang="en-ID" sz="1800" b="0" i="0" u="none" strike="noStrike" baseline="0" dirty="0">
                <a:latin typeface="TimesNewRomanPSMT"/>
              </a:rPr>
              <a:t> dan </a:t>
            </a:r>
            <a:r>
              <a:rPr lang="en-ID" sz="1800" b="0" i="0" u="none" strike="noStrike" baseline="0" dirty="0" err="1">
                <a:latin typeface="TimesNewRomanPSMT"/>
              </a:rPr>
              <a:t>intelektual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muda</a:t>
            </a:r>
            <a:r>
              <a:rPr lang="en-ID" sz="1800" b="0" i="0" u="none" strike="noStrike" baseline="0" dirty="0">
                <a:latin typeface="TimesNewRomanPSMT"/>
              </a:rPr>
              <a:t> yang di masa yang </a:t>
            </a:r>
            <a:r>
              <a:rPr lang="en-ID" sz="1800" b="0" i="0" u="none" strike="noStrike" baseline="0" dirty="0" err="1">
                <a:latin typeface="TimesNewRomanPSMT"/>
              </a:rPr>
              <a:t>akan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datang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akan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menjadi</a:t>
            </a:r>
            <a:r>
              <a:rPr lang="en-ID" sz="1800" b="0" i="0" u="none" strike="noStrike" baseline="0" dirty="0">
                <a:latin typeface="TimesNewRomanPSMT"/>
              </a:rPr>
              <a:t> inti </a:t>
            </a:r>
            <a:r>
              <a:rPr lang="en-ID" sz="1800" b="0" i="0" u="none" strike="noStrike" baseline="0" dirty="0" err="1">
                <a:latin typeface="TimesNewRomanPSMT"/>
              </a:rPr>
              <a:t>pembangunan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>
                <a:latin typeface="TimesNewRomanPSMT"/>
              </a:rPr>
              <a:t>dan </a:t>
            </a:r>
            <a:r>
              <a:rPr lang="en-ID" sz="1800" b="0" i="0" u="none" strike="noStrike" baseline="0" dirty="0" err="1">
                <a:latin typeface="TimesNewRomanPSMT"/>
              </a:rPr>
              <a:t>pemegang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estafet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kepemimpinan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bangsa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dalam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setiap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tingkatan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lembagalembaga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>
                <a:latin typeface="TimesNewRomanPSMT"/>
              </a:rPr>
              <a:t>negara, badan-badan negara, </a:t>
            </a:r>
            <a:r>
              <a:rPr lang="en-ID" sz="1800" b="0" i="0" u="none" strike="noStrike" baseline="0" dirty="0" err="1">
                <a:latin typeface="TimesNewRomanPSMT"/>
              </a:rPr>
              <a:t>lembaga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daerah</a:t>
            </a:r>
            <a:r>
              <a:rPr lang="en-ID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lembaga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infrastruktur</a:t>
            </a:r>
            <a:r>
              <a:rPr lang="en-ID" sz="180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politik</a:t>
            </a:r>
            <a:r>
              <a:rPr lang="en-ID" sz="1800" b="0" i="0" u="none" strike="noStrike" baseline="0" dirty="0">
                <a:latin typeface="TimesNewRomanPSMT"/>
              </a:rPr>
              <a:t>, </a:t>
            </a:r>
            <a:r>
              <a:rPr lang="en-ID" sz="1800" b="0" i="0" u="none" strike="noStrike" baseline="0" dirty="0" err="1">
                <a:latin typeface="TimesNewRomanPSMT"/>
              </a:rPr>
              <a:t>lembaga-lembaga</a:t>
            </a:r>
            <a:r>
              <a:rPr lang="en-ID" sz="1800" b="0" i="0" u="none" strike="noStrike" baseline="0" dirty="0">
                <a:latin typeface="TimesNewRomanPSMT"/>
              </a:rPr>
              <a:t> </a:t>
            </a:r>
            <a:r>
              <a:rPr lang="en-ID" sz="1800" b="0" i="0" u="none" strike="noStrike" baseline="0" dirty="0" err="1">
                <a:latin typeface="TimesNewRomanPSMT"/>
              </a:rPr>
              <a:t>bisnis</a:t>
            </a:r>
            <a:r>
              <a:rPr lang="en-ID" sz="1800" b="0" i="0" u="none" strike="noStrike" baseline="0" dirty="0">
                <a:latin typeface="TimesNewRomanPSMT"/>
              </a:rPr>
              <a:t>, dan </a:t>
            </a:r>
            <a:r>
              <a:rPr lang="en-ID" sz="1800" b="0" i="0" u="none" strike="noStrike" baseline="0" dirty="0" err="1">
                <a:latin typeface="TimesNewRomanPSMT"/>
              </a:rPr>
              <a:t>sebagainya</a:t>
            </a:r>
            <a:r>
              <a:rPr lang="en-ID" sz="1800" b="0" i="0" u="none" strike="noStrike" baseline="0" dirty="0">
                <a:latin typeface="TimesNewRomanPSMT"/>
              </a:rPr>
              <a:t>.</a:t>
            </a:r>
            <a:endParaRPr sz="1200" b="1" dirty="0"/>
          </a:p>
        </p:txBody>
      </p:sp>
      <p:grpSp>
        <p:nvGrpSpPr>
          <p:cNvPr id="7419" name="Google Shape;7419;p48"/>
          <p:cNvGrpSpPr/>
          <p:nvPr/>
        </p:nvGrpSpPr>
        <p:grpSpPr>
          <a:xfrm>
            <a:off x="1080224" y="4248150"/>
            <a:ext cx="6988179" cy="174750"/>
            <a:chOff x="3962000" y="4060525"/>
            <a:chExt cx="2324125" cy="174750"/>
          </a:xfrm>
        </p:grpSpPr>
        <p:sp>
          <p:nvSpPr>
            <p:cNvPr id="7420" name="Google Shape;7420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3" name="Google Shape;7453;p48"/>
          <p:cNvGrpSpPr/>
          <p:nvPr/>
        </p:nvGrpSpPr>
        <p:grpSpPr>
          <a:xfrm>
            <a:off x="1461712" y="1123951"/>
            <a:ext cx="6158288" cy="1082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348337" y="623122"/>
            <a:ext cx="417133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>
                <a:solidFill>
                  <a:schemeClr val="accent3"/>
                </a:solidFill>
                <a:latin typeface="Caveat Brush" charset="0"/>
              </a:rPr>
              <a:t>Menurut</a:t>
            </a:r>
            <a:r>
              <a:rPr lang="en-US" sz="3500" b="1" dirty="0">
                <a:solidFill>
                  <a:schemeClr val="accent3"/>
                </a:solidFill>
                <a:latin typeface="Caveat Brush" charset="0"/>
              </a:rPr>
              <a:t> </a:t>
            </a:r>
            <a:r>
              <a:rPr lang="en-US" sz="3500" b="1" dirty="0" err="1">
                <a:solidFill>
                  <a:schemeClr val="accent3"/>
                </a:solidFill>
                <a:latin typeface="Caveat Brush" charset="0"/>
              </a:rPr>
              <a:t>Pendapat</a:t>
            </a:r>
            <a:r>
              <a:rPr lang="en-US" sz="3500" b="1" dirty="0">
                <a:solidFill>
                  <a:schemeClr val="accent3"/>
                </a:solidFill>
                <a:latin typeface="Caveat Brush" charset="0"/>
              </a:rPr>
              <a:t> Ahli : </a:t>
            </a:r>
          </a:p>
        </p:txBody>
      </p:sp>
    </p:spTree>
    <p:extLst>
      <p:ext uri="{BB962C8B-B14F-4D97-AF65-F5344CB8AC3E}">
        <p14:creationId xmlns:p14="http://schemas.microsoft.com/office/powerpoint/2010/main" val="417155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9" name="Google Shape;7359;p47"/>
          <p:cNvSpPr/>
          <p:nvPr/>
        </p:nvSpPr>
        <p:spPr>
          <a:xfrm>
            <a:off x="973356" y="742950"/>
            <a:ext cx="7162800" cy="3697803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0" name="Google Shape;7360;p47"/>
          <p:cNvSpPr/>
          <p:nvPr/>
        </p:nvSpPr>
        <p:spPr>
          <a:xfrm>
            <a:off x="3516407" y="3637954"/>
            <a:ext cx="2190938" cy="212"/>
          </a:xfrm>
          <a:custGeom>
            <a:avLst/>
            <a:gdLst/>
            <a:ahLst/>
            <a:cxnLst/>
            <a:rect l="l" t="t" r="r" b="b"/>
            <a:pathLst>
              <a:path w="10409" h="1" fill="none" extrusionOk="0">
                <a:moveTo>
                  <a:pt x="1" y="0"/>
                </a:moveTo>
                <a:lnTo>
                  <a:pt x="10408" y="0"/>
                </a:lnTo>
              </a:path>
            </a:pathLst>
          </a:custGeom>
          <a:noFill/>
          <a:ln w="3850" cap="flat" cmpd="sng">
            <a:solidFill>
              <a:srgbClr val="92807D"/>
            </a:solidFill>
            <a:prstDash val="solid"/>
            <a:miter lim="11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1" name="Google Shape;7361;p47"/>
          <p:cNvSpPr txBox="1">
            <a:spLocks noGrp="1"/>
          </p:cNvSpPr>
          <p:nvPr>
            <p:ph type="title"/>
          </p:nvPr>
        </p:nvSpPr>
        <p:spPr>
          <a:xfrm>
            <a:off x="1729229" y="418926"/>
            <a:ext cx="5715000" cy="866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Conclusion about this topic</a:t>
            </a:r>
            <a:r>
              <a:rPr lang="id-ID" sz="3500" dirty="0"/>
              <a:t> </a:t>
            </a:r>
            <a:endParaRPr sz="3500" dirty="0"/>
          </a:p>
        </p:txBody>
      </p:sp>
      <p:sp>
        <p:nvSpPr>
          <p:cNvPr id="7362" name="Google Shape;7362;p47"/>
          <p:cNvSpPr txBox="1">
            <a:spLocks noGrp="1"/>
          </p:cNvSpPr>
          <p:nvPr>
            <p:ph type="subTitle" idx="1"/>
          </p:nvPr>
        </p:nvSpPr>
        <p:spPr>
          <a:xfrm>
            <a:off x="1298706" y="2220654"/>
            <a:ext cx="6553200" cy="21438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9250" indent="-171450" algn="just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latin typeface="TimesNewRomanPSMT"/>
              </a:rPr>
              <a:t>M</a:t>
            </a:r>
            <a:r>
              <a:rPr lang="en-ID" sz="1400" b="0" i="0" u="none" strike="noStrike" baseline="0" dirty="0" err="1">
                <a:latin typeface="TimesNewRomanPSMT"/>
              </a:rPr>
              <a:t>ata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kuliah</a:t>
            </a:r>
            <a:r>
              <a:rPr lang="en-ID" sz="1400" b="0" i="0" u="none" strike="noStrike" baseline="0" dirty="0">
                <a:latin typeface="TimesNewRomanPSMT"/>
              </a:rPr>
              <a:t> Pancasila </a:t>
            </a:r>
            <a:r>
              <a:rPr lang="en-ID" sz="1400" b="0" i="0" u="none" strike="noStrike" baseline="0" dirty="0" err="1">
                <a:latin typeface="TimesNewRomanPSMT"/>
              </a:rPr>
              <a:t>merupakan</a:t>
            </a:r>
            <a:r>
              <a:rPr lang="en-ID" sz="1400" b="0" i="0" u="none" strike="noStrike" baseline="0" dirty="0">
                <a:latin typeface="TimesNewRomanPSMT"/>
              </a:rPr>
              <a:t> proses </a:t>
            </a:r>
            <a:r>
              <a:rPr lang="en-ID" sz="1400" b="0" i="0" u="none" strike="noStrike" baseline="0" dirty="0" err="1">
                <a:latin typeface="TimesNewRomanPSMT"/>
              </a:rPr>
              <a:t>pembelajaran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dengan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menggunakan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</a:p>
          <a:p>
            <a:pPr marL="355600" indent="0" algn="just"/>
            <a:r>
              <a:rPr lang="en-ID" sz="1400" b="0" i="0" u="none" strike="noStrike" baseline="0" dirty="0" err="1">
                <a:latin typeface="TimesNewRomanPSMT"/>
              </a:rPr>
              <a:t>Pendekatan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1" u="none" strike="noStrike" baseline="0" dirty="0">
                <a:latin typeface="TimesNewRomanPS-ItalicMT"/>
              </a:rPr>
              <a:t>student </a:t>
            </a:r>
            <a:r>
              <a:rPr lang="en-US" sz="1400" b="0" i="1" u="none" strike="noStrike" baseline="0" dirty="0">
                <a:latin typeface="TimesNewRomanPS-ItalicMT"/>
              </a:rPr>
              <a:t>centered learning</a:t>
            </a:r>
            <a:r>
              <a:rPr lang="en-US" sz="1400" b="0" i="0" u="none" strike="noStrike" baseline="0" dirty="0">
                <a:latin typeface="TimesNewRomanPSMT"/>
              </a:rPr>
              <a:t>,  </a:t>
            </a:r>
            <a:r>
              <a:rPr lang="en-US" sz="1400" b="0" i="0" u="none" strike="noStrike" baseline="0" dirty="0" err="1">
                <a:latin typeface="TimesNewRomanPSMT"/>
              </a:rPr>
              <a:t>Mengembangkan</a:t>
            </a:r>
            <a:r>
              <a:rPr lang="en-US" sz="1400" b="0" i="0" u="none" strike="noStrike" baseline="0" dirty="0">
                <a:latin typeface="TimesNewRomanPSMT"/>
              </a:rPr>
              <a:t> </a:t>
            </a:r>
            <a:r>
              <a:rPr lang="en-US" sz="1400" b="0" i="1" u="none" strike="noStrike" baseline="0" dirty="0">
                <a:latin typeface="TimesNewRomanPS-ItalicMT"/>
              </a:rPr>
              <a:t>knowledge, attitude,  </a:t>
            </a:r>
            <a:r>
              <a:rPr lang="en-US" sz="1400" b="0" i="0" u="none" strike="noStrike" baseline="0" dirty="0">
                <a:latin typeface="TimesNewRomanPSMT"/>
              </a:rPr>
              <a:t>dan </a:t>
            </a:r>
            <a:r>
              <a:rPr lang="en-US" sz="1400" b="0" i="1" u="none" strike="noStrike" baseline="0" dirty="0">
                <a:latin typeface="TimesNewRomanPS-ItalicMT"/>
              </a:rPr>
              <a:t>skill </a:t>
            </a:r>
            <a:r>
              <a:rPr lang="en-ID" sz="1400" b="0" i="0" u="none" strike="noStrike" baseline="0" dirty="0" err="1">
                <a:latin typeface="TimesNewRomanPSMT"/>
              </a:rPr>
              <a:t>mahasiswa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sebagai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calon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pemimpin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bangsa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dalam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membangun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jiwa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profesionalitasnya</a:t>
            </a:r>
            <a:r>
              <a:rPr lang="en-ID" sz="1400" b="0" i="0" u="none" strike="noStrike" baseline="0" dirty="0">
                <a:latin typeface="TimesNewRomanPSMT"/>
              </a:rPr>
              <a:t>  </a:t>
            </a:r>
            <a:r>
              <a:rPr lang="en-ID" sz="1400" dirty="0" err="1">
                <a:latin typeface="TimesNewRomanPSMT"/>
              </a:rPr>
              <a:t>S</a:t>
            </a:r>
            <a:r>
              <a:rPr lang="en-ID" sz="1400" b="0" i="0" u="none" strike="noStrike" baseline="0" dirty="0" err="1">
                <a:latin typeface="TimesNewRomanPSMT"/>
              </a:rPr>
              <a:t>esuai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dengan</a:t>
            </a:r>
            <a:r>
              <a:rPr lang="en-ID" sz="1400" b="0" i="0" u="none" strike="noStrike" baseline="0" dirty="0">
                <a:latin typeface="TimesNewRomanPSMT"/>
              </a:rPr>
              <a:t> program </a:t>
            </a:r>
            <a:r>
              <a:rPr lang="en-ID" sz="1400" b="0" i="0" u="none" strike="noStrike" baseline="0" dirty="0" err="1">
                <a:latin typeface="TimesNewRomanPSMT"/>
              </a:rPr>
              <a:t>studinya</a:t>
            </a:r>
            <a:r>
              <a:rPr lang="en-ID" sz="1400" b="0" i="0" u="none" strike="noStrike" baseline="0" dirty="0">
                <a:latin typeface="TimesNewRomanPSMT"/>
              </a:rPr>
              <a:t> masing </a:t>
            </a:r>
            <a:r>
              <a:rPr lang="en-ID" sz="1400" b="0" i="0" u="none" strike="noStrike" baseline="0" dirty="0" err="1">
                <a:latin typeface="TimesNewRomanPSMT"/>
              </a:rPr>
              <a:t>masing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dengan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menjadikan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nilai-nilai</a:t>
            </a:r>
            <a:r>
              <a:rPr lang="en-ID" sz="1400" b="0" i="0" u="none" strike="noStrike" baseline="0" dirty="0">
                <a:latin typeface="TimesNewRomanPSMT"/>
              </a:rPr>
              <a:t> Pancasila </a:t>
            </a:r>
            <a:r>
              <a:rPr lang="en-ID" sz="1400" b="0" i="0" u="none" strike="noStrike" baseline="0" dirty="0" err="1">
                <a:latin typeface="TimesNewRomanPSMT"/>
              </a:rPr>
              <a:t>sebagai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kaidah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penuntun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1" u="none" strike="noStrike" baseline="0" dirty="0">
                <a:latin typeface="TimesNewRomanPS-ItalicMT"/>
              </a:rPr>
              <a:t>(guiding principle) </a:t>
            </a:r>
            <a:r>
              <a:rPr lang="en-US" sz="1400" b="0" i="0" u="none" strike="noStrike" baseline="0" dirty="0" err="1">
                <a:latin typeface="TimesNewRomanPSMT"/>
              </a:rPr>
              <a:t>sehingga</a:t>
            </a:r>
            <a:r>
              <a:rPr lang="en-US" sz="1400" b="0" i="0" u="none" strike="noStrike" baseline="0" dirty="0">
                <a:latin typeface="TimesNewRomanPSMT"/>
              </a:rPr>
              <a:t> </a:t>
            </a:r>
            <a:r>
              <a:rPr lang="en-US" sz="1400" b="0" i="0" u="none" strike="noStrike" baseline="0" dirty="0" err="1">
                <a:latin typeface="TimesNewRomanPSMT"/>
              </a:rPr>
              <a:t>menjadi</a:t>
            </a:r>
            <a:r>
              <a:rPr lang="en-US" sz="1400" b="0" i="0" u="none" strike="noStrike" baseline="0" dirty="0">
                <a:latin typeface="TimesNewRomanPSMT"/>
              </a:rPr>
              <a:t> </a:t>
            </a:r>
            <a:r>
              <a:rPr lang="en-US" sz="1400" b="0" i="0" u="none" strike="noStrike" baseline="0" dirty="0" err="1">
                <a:latin typeface="TimesNewRomanPSMT"/>
              </a:rPr>
              <a:t>warga</a:t>
            </a:r>
            <a:r>
              <a:rPr lang="en-US" sz="1400" b="0" i="0" u="none" strike="noStrike" baseline="0" dirty="0">
                <a:latin typeface="TimesNewRomanPSMT"/>
              </a:rPr>
              <a:t> negara yang </a:t>
            </a:r>
            <a:r>
              <a:rPr lang="en-US" sz="1400" b="0" i="0" u="none" strike="noStrike" baseline="0" dirty="0" err="1">
                <a:latin typeface="TimesNewRomanPSMT"/>
              </a:rPr>
              <a:t>baik</a:t>
            </a:r>
            <a:r>
              <a:rPr lang="en-US" sz="1400" b="0" i="0" u="none" strike="noStrike" baseline="0" dirty="0">
                <a:latin typeface="TimesNewRomanPSMT"/>
              </a:rPr>
              <a:t> (</a:t>
            </a:r>
            <a:r>
              <a:rPr lang="en-US" sz="1400" b="0" i="1" u="none" strike="noStrike" baseline="0" dirty="0">
                <a:latin typeface="TimesNewRomanPS-ItalicMT"/>
              </a:rPr>
              <a:t>good citizenship</a:t>
            </a:r>
            <a:r>
              <a:rPr lang="en-US" sz="1400" b="0" i="0" u="none" strike="noStrike" baseline="0" dirty="0">
                <a:latin typeface="TimesNewRomanPSMT"/>
              </a:rPr>
              <a:t>).</a:t>
            </a:r>
          </a:p>
          <a:p>
            <a:pPr marL="177800" indent="0" algn="just"/>
            <a:endParaRPr lang="en-US" sz="1400" dirty="0">
              <a:latin typeface="TimesNewRomanPSMT"/>
            </a:endParaRPr>
          </a:p>
          <a:p>
            <a:pPr marL="349250" indent="-171450" algn="just">
              <a:buFont typeface="Arial" panose="020B0604020202020204" pitchFamily="34" charset="0"/>
              <a:buChar char="•"/>
            </a:pPr>
            <a:r>
              <a:rPr lang="en-ID" sz="1400" b="0" i="0" u="none" strike="noStrike" baseline="0" dirty="0" err="1">
                <a:latin typeface="TimesNewRomanPSMT"/>
              </a:rPr>
              <a:t>Urgensi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pendidikan</a:t>
            </a:r>
            <a:r>
              <a:rPr lang="en-ID" sz="1400" b="0" i="0" u="none" strike="noStrike" baseline="0" dirty="0">
                <a:latin typeface="TimesNewRomanPSMT"/>
              </a:rPr>
              <a:t> Pancasila, </a:t>
            </a:r>
            <a:r>
              <a:rPr lang="en-ID" sz="1400" b="0" i="0" u="none" strike="noStrike" baseline="0" dirty="0" err="1">
                <a:latin typeface="TimesNewRomanPSMT"/>
              </a:rPr>
              <a:t>yaitu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dapat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memperkokoh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jiwa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kebangsaan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mahasiswa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sehingga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menjadi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dorongan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pokok</a:t>
            </a:r>
            <a:r>
              <a:rPr lang="en-ID" sz="1400" b="0" i="0" u="none" strike="noStrike" baseline="0" dirty="0">
                <a:latin typeface="TimesNewRomanPSMT"/>
              </a:rPr>
              <a:t> (</a:t>
            </a:r>
            <a:r>
              <a:rPr lang="en-ID" sz="1400" b="0" i="1" u="none" strike="noStrike" baseline="0" dirty="0" err="1">
                <a:latin typeface="TimesNewRomanPS-ItalicMT"/>
              </a:rPr>
              <a:t>leitmotive</a:t>
            </a:r>
            <a:r>
              <a:rPr lang="en-ID" sz="1400" b="0" i="0" u="none" strike="noStrike" baseline="0" dirty="0">
                <a:latin typeface="TimesNewRomanPSMT"/>
              </a:rPr>
              <a:t>) dan </a:t>
            </a:r>
            <a:r>
              <a:rPr lang="en-ID" sz="1400" b="0" i="0" u="none" strike="noStrike" baseline="0" dirty="0" err="1">
                <a:latin typeface="TimesNewRomanPSMT"/>
              </a:rPr>
              <a:t>bintang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penunjuk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jalan</a:t>
            </a:r>
            <a:r>
              <a:rPr lang="en-ID" sz="1400" b="0" i="0" u="none" strike="noStrike" baseline="0" dirty="0">
                <a:latin typeface="TimesNewRomanPSMT"/>
              </a:rPr>
              <a:t> (</a:t>
            </a:r>
            <a:r>
              <a:rPr lang="en-ID" sz="1400" b="0" i="1" u="none" strike="noStrike" baseline="0" dirty="0" err="1">
                <a:latin typeface="TimesNewRomanPS-ItalicMT"/>
              </a:rPr>
              <a:t>leitstar</a:t>
            </a:r>
            <a:r>
              <a:rPr lang="en-ID" sz="1400" b="0" i="0" u="none" strike="noStrike" baseline="0" dirty="0">
                <a:latin typeface="TimesNewRomanPSMT"/>
              </a:rPr>
              <a:t>) </a:t>
            </a:r>
            <a:r>
              <a:rPr lang="en-ID" sz="1400" b="0" i="0" u="none" strike="noStrike" baseline="0" dirty="0" err="1">
                <a:latin typeface="TimesNewRomanPSMT"/>
              </a:rPr>
              <a:t>bagi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calon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pemegang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tongkat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estafet</a:t>
            </a:r>
            <a:r>
              <a:rPr lang="en-ID" sz="140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kepemimpinan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bangsa</a:t>
            </a:r>
            <a:r>
              <a:rPr lang="en-ID" sz="1400" b="0" i="0" u="none" strike="noStrike" baseline="0" dirty="0">
                <a:latin typeface="TimesNewRomanPSMT"/>
              </a:rPr>
              <a:t> di </a:t>
            </a:r>
            <a:r>
              <a:rPr lang="en-ID" sz="1400" b="0" i="0" u="none" strike="noStrike" baseline="0" dirty="0" err="1">
                <a:latin typeface="TimesNewRomanPSMT"/>
              </a:rPr>
              <a:t>berbagai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bidang</a:t>
            </a:r>
            <a:r>
              <a:rPr lang="en-ID" sz="1400" b="0" i="0" u="none" strike="noStrike" baseline="0" dirty="0">
                <a:latin typeface="TimesNewRomanPSMT"/>
              </a:rPr>
              <a:t> dan </a:t>
            </a:r>
            <a:r>
              <a:rPr lang="en-ID" sz="1400" b="0" i="0" u="none" strike="noStrike" baseline="0" dirty="0" err="1">
                <a:latin typeface="TimesNewRomanPSMT"/>
              </a:rPr>
              <a:t>tingkatan</a:t>
            </a:r>
            <a:endParaRPr lang="en-ID" sz="1400" b="0" i="0" u="none" strike="noStrike" baseline="0" dirty="0">
              <a:latin typeface="TimesNewRomanPSMT"/>
            </a:endParaRPr>
          </a:p>
          <a:p>
            <a:pPr marL="349250" indent="-171450" algn="just">
              <a:buFont typeface="Arial" panose="020B0604020202020204" pitchFamily="34" charset="0"/>
              <a:buChar char="•"/>
            </a:pPr>
            <a:endParaRPr lang="en-ID" sz="1400" b="0" i="0" u="none" strike="noStrike" baseline="0" dirty="0">
              <a:latin typeface="TimesNewRomanPSMT"/>
            </a:endParaRPr>
          </a:p>
          <a:p>
            <a:pPr marL="349250" indent="-171450" algn="just">
              <a:buFont typeface="Arial" panose="020B0604020202020204" pitchFamily="34" charset="0"/>
              <a:buChar char="•"/>
            </a:pPr>
            <a:r>
              <a:rPr lang="it-IT" sz="1400" b="0" i="0" u="none" strike="noStrike" baseline="0" dirty="0">
                <a:latin typeface="TimesNewRomanPSMT"/>
              </a:rPr>
              <a:t>Pentingnya pendidikan Pancasila di perguruan tinggi </a:t>
            </a:r>
            <a:r>
              <a:rPr lang="en-ID" sz="1400" b="0" i="0" u="none" strike="noStrike" baseline="0" dirty="0" err="1">
                <a:latin typeface="TimesNewRomanPSMT"/>
              </a:rPr>
              <a:t>adalah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untuk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menjawab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tantangan</a:t>
            </a:r>
            <a:r>
              <a:rPr lang="en-ID" sz="1400" b="0" i="0" u="none" strike="noStrike" baseline="0" dirty="0">
                <a:latin typeface="TimesNewRomanPSMT"/>
              </a:rPr>
              <a:t> dunia </a:t>
            </a:r>
            <a:r>
              <a:rPr lang="en-ID" sz="1400" b="0" i="0" u="none" strike="noStrike" baseline="0" dirty="0" err="1">
                <a:latin typeface="TimesNewRomanPSMT"/>
              </a:rPr>
              <a:t>dengan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mempersiapkan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warga</a:t>
            </a:r>
            <a:r>
              <a:rPr lang="en-ID" sz="1400" b="0" i="0" u="none" strike="noStrike" baseline="0" dirty="0">
                <a:latin typeface="TimesNewRomanPSMT"/>
              </a:rPr>
              <a:t> negara yang </a:t>
            </a:r>
            <a:r>
              <a:rPr lang="en-ID" sz="1400" b="0" i="0" u="none" strike="noStrike" baseline="0" dirty="0" err="1">
                <a:latin typeface="TimesNewRomanPSMT"/>
              </a:rPr>
              <a:t>mempunyai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pengetahuan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pemahaman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penghargaan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penghayatan</a:t>
            </a:r>
            <a:r>
              <a:rPr lang="en-ID" sz="1400" b="0" i="0" u="none" strike="noStrike" baseline="0" dirty="0">
                <a:latin typeface="TimesNewRomanPSMT"/>
              </a:rPr>
              <a:t>, </a:t>
            </a:r>
            <a:r>
              <a:rPr lang="en-ID" sz="1400" b="0" i="0" u="none" strike="noStrike" baseline="0" dirty="0" err="1">
                <a:latin typeface="TimesNewRomanPSMT"/>
              </a:rPr>
              <a:t>komitmen</a:t>
            </a:r>
            <a:r>
              <a:rPr lang="en-ID" sz="1400" b="0" i="0" u="none" strike="noStrike" baseline="0" dirty="0">
                <a:latin typeface="TimesNewRomanPSMT"/>
              </a:rPr>
              <a:t>, dan </a:t>
            </a:r>
            <a:r>
              <a:rPr lang="en-ID" sz="1400" b="0" i="0" u="none" strike="noStrike" baseline="0" dirty="0" err="1">
                <a:latin typeface="TimesNewRomanPSMT"/>
              </a:rPr>
              <a:t>pola</a:t>
            </a:r>
            <a:r>
              <a:rPr lang="en-ID" sz="1400" b="0" i="0" u="none" strike="noStrike" baseline="0" dirty="0">
                <a:latin typeface="TimesNewRomanPSMT"/>
              </a:rPr>
              <a:t> </a:t>
            </a:r>
            <a:r>
              <a:rPr lang="en-ID" sz="1400" b="0" i="0" u="none" strike="noStrike" baseline="0" dirty="0" err="1">
                <a:latin typeface="TimesNewRomanPSMT"/>
              </a:rPr>
              <a:t>pengamalan</a:t>
            </a:r>
            <a:r>
              <a:rPr lang="en-ID" sz="1400" b="0" i="0" u="none" strike="noStrike" baseline="0" dirty="0">
                <a:latin typeface="TimesNewRomanPSMT"/>
              </a:rPr>
              <a:t> Pancasila.</a:t>
            </a:r>
            <a:endParaRPr lang="en-US" sz="1400" dirty="0"/>
          </a:p>
          <a:p>
            <a:pPr marL="177800" indent="0" algn="just"/>
            <a:endParaRPr lang="en-US" sz="1400" dirty="0"/>
          </a:p>
          <a:p>
            <a:pPr marL="0" lvl="0" indent="0" algn="l"/>
            <a:endParaRPr lang="en-US" sz="1200" b="1" dirty="0"/>
          </a:p>
        </p:txBody>
      </p:sp>
      <p:sp>
        <p:nvSpPr>
          <p:cNvPr id="7363" name="Google Shape;7363;p47"/>
          <p:cNvSpPr/>
          <p:nvPr/>
        </p:nvSpPr>
        <p:spPr>
          <a:xfrm>
            <a:off x="609600" y="361950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5" name="Google Shape;7365;p47"/>
          <p:cNvSpPr/>
          <p:nvPr/>
        </p:nvSpPr>
        <p:spPr>
          <a:xfrm>
            <a:off x="7543800" y="3638166"/>
            <a:ext cx="914400" cy="1066800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2262629" y="478737"/>
            <a:ext cx="4648200" cy="806977"/>
            <a:chOff x="3998100" y="4633825"/>
            <a:chExt cx="2707094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5095263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6130294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927</Words>
  <Application>Microsoft Office PowerPoint</Application>
  <PresentationFormat>On-screen Show (16:9)</PresentationFormat>
  <Paragraphs>55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Caveat Brush</vt:lpstr>
      <vt:lpstr>Raleway</vt:lpstr>
      <vt:lpstr>Lucida Sans Typewriter</vt:lpstr>
      <vt:lpstr>TimesNewRomanPSMT</vt:lpstr>
      <vt:lpstr>Tw Cen MT</vt:lpstr>
      <vt:lpstr>TimesNewRomanPS-ItalicMT</vt:lpstr>
      <vt:lpstr>TimesNewRomanPS-BoldMT</vt:lpstr>
      <vt:lpstr>Handa Notebook Thesis by Slidesgo</vt:lpstr>
      <vt:lpstr>Membangun Argumen Tentang Dinamika dan Tantangan Pendidikan Pancasila  PERTEMUAN 3</vt:lpstr>
      <vt:lpstr>DINAMIKA PENDIDIKAN PANCASILA </vt:lpstr>
      <vt:lpstr>AWAL MULA SEJARAH  </vt:lpstr>
      <vt:lpstr>TANTANGAN PENDIDIKAN PANCASILA</vt:lpstr>
      <vt:lpstr>Selanjutnya….</vt:lpstr>
      <vt:lpstr>MENDESKRIPSIKAN ESENSI DAN URGENSI PENDIDIKAN PANCASILA  </vt:lpstr>
      <vt:lpstr>Apakah Anda tahu warga negara seperti apa yang hendak dibentuk dari sistem pendidikan Indonesia saat ini??</vt:lpstr>
      <vt:lpstr>PowerPoint Presentation</vt:lpstr>
      <vt:lpstr>Conclusion about this topic </vt:lpstr>
      <vt:lpstr>Terima kasih!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Integrasi Nasional</dc:title>
  <dc:creator>User</dc:creator>
  <cp:lastModifiedBy>ahmad jubaidi</cp:lastModifiedBy>
  <cp:revision>25</cp:revision>
  <dcterms:modified xsi:type="dcterms:W3CDTF">2021-08-12T03:34:18Z</dcterms:modified>
</cp:coreProperties>
</file>