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73312-9567-4D9A-9F8C-466638D90365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CFE63-50D0-4112-9D06-B4B55497CA2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C21F4-D336-46B0-A9EE-1FA5971F8B74}" type="datetimeFigureOut">
              <a:rPr lang="id-ID" smtClean="0"/>
              <a:pPr/>
              <a:t>12/03/2018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AD79-248C-42A6-8C7F-A7015623E3A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GB" smtClean="0"/>
          </a:p>
        </p:txBody>
      </p:sp>
      <p:sp>
        <p:nvSpPr>
          <p:cNvPr id="6147" name="AutoShape 18"/>
          <p:cNvSpPr>
            <a:spLocks noChangeArrowheads="1"/>
          </p:cNvSpPr>
          <p:nvPr/>
        </p:nvSpPr>
        <p:spPr bwMode="auto">
          <a:xfrm>
            <a:off x="1547813" y="476250"/>
            <a:ext cx="5832475" cy="1557338"/>
          </a:xfrm>
          <a:prstGeom prst="wedgeEllipseCallout">
            <a:avLst>
              <a:gd name="adj1" fmla="val -21856"/>
              <a:gd name="adj2" fmla="val 96991"/>
            </a:avLst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800">
              <a:solidFill>
                <a:srgbClr val="000000"/>
              </a:solidFill>
              <a:latin typeface="Comic Sans MS" pitchFamily="66" charset="0"/>
            </a:endParaRPr>
          </a:p>
          <a:p>
            <a:pPr algn="ctr"/>
            <a:endParaRPr lang="en-US" sz="2800">
              <a:latin typeface="Comic Sans MS" pitchFamily="66" charset="0"/>
            </a:endParaRPr>
          </a:p>
        </p:txBody>
      </p:sp>
      <p:sp>
        <p:nvSpPr>
          <p:cNvPr id="6148" name="AutoShape 20"/>
          <p:cNvSpPr>
            <a:spLocks noChangeArrowheads="1"/>
          </p:cNvSpPr>
          <p:nvPr/>
        </p:nvSpPr>
        <p:spPr bwMode="auto">
          <a:xfrm>
            <a:off x="2051050" y="476250"/>
            <a:ext cx="5184775" cy="1401763"/>
          </a:xfrm>
          <a:prstGeom prst="wedgeEllipseCallout">
            <a:avLst>
              <a:gd name="adj1" fmla="val -19718"/>
              <a:gd name="adj2" fmla="val 48417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solidFill>
                  <a:srgbClr val="000000"/>
                </a:solidFill>
                <a:latin typeface="Comic Sans MS" pitchFamily="66" charset="0"/>
              </a:rPr>
              <a:t>2. AS-  SUNNAH</a:t>
            </a:r>
          </a:p>
        </p:txBody>
      </p:sp>
      <p:sp>
        <p:nvSpPr>
          <p:cNvPr id="6149" name="Oval 21"/>
          <p:cNvSpPr>
            <a:spLocks noChangeArrowheads="1"/>
          </p:cNvSpPr>
          <p:nvPr/>
        </p:nvSpPr>
        <p:spPr bwMode="auto">
          <a:xfrm>
            <a:off x="395288" y="3068638"/>
            <a:ext cx="2233612" cy="3384550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Oval 22"/>
          <p:cNvSpPr>
            <a:spLocks noChangeArrowheads="1"/>
          </p:cNvSpPr>
          <p:nvPr/>
        </p:nvSpPr>
        <p:spPr bwMode="auto">
          <a:xfrm>
            <a:off x="539750" y="3068638"/>
            <a:ext cx="2447925" cy="338455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omic Sans MS" pitchFamily="66" charset="0"/>
              </a:rPr>
              <a:t>Sunnah</a:t>
            </a:r>
          </a:p>
          <a:p>
            <a:pPr algn="ctr"/>
            <a:r>
              <a:rPr lang="en-US" b="1">
                <a:latin typeface="Comic Sans MS" pitchFamily="66" charset="0"/>
              </a:rPr>
              <a:t> menurut bahasa</a:t>
            </a:r>
          </a:p>
          <a:p>
            <a:pPr algn="ctr"/>
            <a:r>
              <a:rPr lang="en-US" b="1">
                <a:latin typeface="Comic Sans MS" pitchFamily="66" charset="0"/>
              </a:rPr>
              <a:t> tradisi,adat-istiadat, </a:t>
            </a:r>
          </a:p>
          <a:p>
            <a:pPr algn="ctr"/>
            <a:r>
              <a:rPr lang="en-US" b="1">
                <a:latin typeface="Comic Sans MS" pitchFamily="66" charset="0"/>
              </a:rPr>
              <a:t>atau kebiasaan</a:t>
            </a:r>
          </a:p>
        </p:txBody>
      </p:sp>
      <p:sp>
        <p:nvSpPr>
          <p:cNvPr id="6151" name="Oval 23"/>
          <p:cNvSpPr>
            <a:spLocks noChangeArrowheads="1"/>
          </p:cNvSpPr>
          <p:nvPr/>
        </p:nvSpPr>
        <p:spPr bwMode="auto">
          <a:xfrm>
            <a:off x="3348038" y="2997200"/>
            <a:ext cx="2160587" cy="3384550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24"/>
          <p:cNvSpPr>
            <a:spLocks noChangeArrowheads="1"/>
          </p:cNvSpPr>
          <p:nvPr/>
        </p:nvSpPr>
        <p:spPr bwMode="auto">
          <a:xfrm>
            <a:off x="3492500" y="2997200"/>
            <a:ext cx="2446338" cy="338455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omic Sans MS" pitchFamily="66" charset="0"/>
              </a:rPr>
              <a:t>Sunnah </a:t>
            </a:r>
          </a:p>
          <a:p>
            <a:pPr algn="ctr"/>
            <a:r>
              <a:rPr lang="en-US" b="1">
                <a:latin typeface="Comic Sans MS" pitchFamily="66" charset="0"/>
              </a:rPr>
              <a:t>menurut Istilah: </a:t>
            </a:r>
          </a:p>
          <a:p>
            <a:pPr algn="ctr"/>
            <a:r>
              <a:rPr lang="en-US" b="1">
                <a:latin typeface="Comic Sans MS" pitchFamily="66" charset="0"/>
              </a:rPr>
              <a:t>Segala perkataan</a:t>
            </a:r>
          </a:p>
          <a:p>
            <a:pPr algn="ctr"/>
            <a:r>
              <a:rPr lang="en-US" b="1">
                <a:latin typeface="Comic Sans MS" pitchFamily="66" charset="0"/>
              </a:rPr>
              <a:t>perbuatan, dan</a:t>
            </a:r>
          </a:p>
          <a:p>
            <a:pPr algn="ctr"/>
            <a:r>
              <a:rPr lang="en-US" b="1">
                <a:latin typeface="Comic Sans MS" pitchFamily="66" charset="0"/>
              </a:rPr>
              <a:t> ketetapan</a:t>
            </a:r>
          </a:p>
          <a:p>
            <a:pPr algn="ctr"/>
            <a:r>
              <a:rPr lang="en-US" b="1">
                <a:latin typeface="Comic Sans MS" pitchFamily="66" charset="0"/>
              </a:rPr>
              <a:t> Nabi </a:t>
            </a:r>
          </a:p>
          <a:p>
            <a:pPr algn="ctr"/>
            <a:r>
              <a:rPr lang="en-US" b="1">
                <a:latin typeface="Comic Sans MS" pitchFamily="66" charset="0"/>
              </a:rPr>
              <a:t>Muhammad SAW.</a:t>
            </a:r>
          </a:p>
        </p:txBody>
      </p:sp>
      <p:sp>
        <p:nvSpPr>
          <p:cNvPr id="6153" name="Oval 25"/>
          <p:cNvSpPr>
            <a:spLocks noChangeArrowheads="1"/>
          </p:cNvSpPr>
          <p:nvPr/>
        </p:nvSpPr>
        <p:spPr bwMode="auto">
          <a:xfrm>
            <a:off x="6588125" y="3068638"/>
            <a:ext cx="2016125" cy="3240087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26"/>
          <p:cNvSpPr>
            <a:spLocks noChangeArrowheads="1"/>
          </p:cNvSpPr>
          <p:nvPr/>
        </p:nvSpPr>
        <p:spPr bwMode="auto">
          <a:xfrm>
            <a:off x="6804025" y="3068638"/>
            <a:ext cx="2016125" cy="324008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omic Sans MS" pitchFamily="66" charset="0"/>
              </a:rPr>
              <a:t>Sunnah identik </a:t>
            </a:r>
          </a:p>
          <a:p>
            <a:pPr algn="ctr"/>
            <a:r>
              <a:rPr lang="en-US" b="1">
                <a:latin typeface="Comic Sans MS" pitchFamily="66" charset="0"/>
              </a:rPr>
              <a:t>dengan hadits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  <a:solidFill>
            <a:srgbClr val="FF6699"/>
          </a:solidFill>
          <a:ln w="12700">
            <a:solidFill>
              <a:schemeClr val="hlink"/>
            </a:solidFill>
          </a:ln>
        </p:spPr>
        <p:txBody>
          <a:bodyPr/>
          <a:lstStyle/>
          <a:p>
            <a:pPr eaLnBrk="1" hangingPunct="1"/>
            <a:r>
              <a:rPr lang="en-US" sz="3200" smtClean="0">
                <a:latin typeface="Comic Sans MS" pitchFamily="66" charset="0"/>
              </a:rPr>
              <a:t>KEDUDUKAN DAN FUNGSI SUNNAH</a:t>
            </a:r>
            <a:endParaRPr lang="en-GB" sz="3200" smtClean="0">
              <a:latin typeface="Comic Sans MS" pitchFamily="66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</p:nvPr>
        </p:nvSpPr>
        <p:spPr>
          <a:solidFill>
            <a:srgbClr val="66FFCC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1600" b="1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mic Sans MS" pitchFamily="66" charset="0"/>
              </a:rPr>
              <a:t>*Kedudukan</a:t>
            </a:r>
            <a:r>
              <a:rPr lang="en-US" sz="1600" smtClean="0">
                <a:latin typeface="Comic Sans MS" pitchFamily="66" charset="0"/>
              </a:rPr>
              <a:t>: Sebagai sumber hukum atau ajaran Islam kedua setelah Al-Qur`an</a:t>
            </a:r>
          </a:p>
          <a:p>
            <a:pPr eaLnBrk="1" hangingPunct="1">
              <a:lnSpc>
                <a:spcPct val="80000"/>
              </a:lnSpc>
            </a:pPr>
            <a:endParaRPr lang="en-US" sz="1600" b="1" smtClean="0"/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Comic Sans MS" pitchFamily="66" charset="0"/>
              </a:rPr>
              <a:t>Perhatikan: 1. Q.S. Al-Nisa`; [4]: 59.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mic Sans MS" pitchFamily="66" charset="0"/>
              </a:rPr>
              <a:t>                        2. Hadist Nabi SAW riwayat Ibnu Abdi Bar.</a:t>
            </a:r>
          </a:p>
          <a:p>
            <a:pPr eaLnBrk="1" hangingPunct="1">
              <a:lnSpc>
                <a:spcPct val="80000"/>
              </a:lnSpc>
            </a:pPr>
            <a:endParaRPr lang="en-US" sz="16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mic Sans MS" pitchFamily="66" charset="0"/>
              </a:rPr>
              <a:t>Fungsi Sunnah / Hadits: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Comic Sans MS" pitchFamily="66" charset="0"/>
              </a:rPr>
              <a:t>Menguatkan pernyataan Al-Qur`an ( Bayanu Taqrir). Perhatikan Q.S. Al-Baqarah;[2]: 183 tentang perintah puasa ramadhan.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Comic Sans MS" pitchFamily="66" charset="0"/>
              </a:rPr>
              <a:t>Menerangkan ayat-ayat bersifat umum/global (Bayanu Tafsir). Perhatikan Q.S. Al-Baqarah [2]: 110  tantang perintah shalat fardhu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Comic Sans MS" pitchFamily="66" charset="0"/>
              </a:rPr>
              <a:t>Membatasi kemutlakan Al-Qur`an. Perhatikan Q.S. Albaqarah; [2]: 180 tentang wasiat.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Comic Sans MS" pitchFamily="66" charset="0"/>
              </a:rPr>
              <a:t>Memberikan pengecualian terhadap pernyataan Al-Qur`an yang bersifat umum.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Comic Sans MS" pitchFamily="66" charset="0"/>
              </a:rPr>
              <a:t>Perhatikan Q.S. Al-Maidah; [5]: 3 tentang haramnya bangkai dan darah.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Comic Sans MS" pitchFamily="66" charset="0"/>
              </a:rPr>
              <a:t>Sunnah menetapkan atau membentuk hukum baru yang tidk atau belum ditetapkan Al-Qur`an.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mic Sans MS" pitchFamily="66" charset="0"/>
              </a:rPr>
              <a:t>      Ex. Binatang bertaring dan burung bercakar kuat.</a:t>
            </a:r>
          </a:p>
          <a:p>
            <a:pPr eaLnBrk="1" hangingPunct="1">
              <a:lnSpc>
                <a:spcPct val="80000"/>
              </a:lnSpc>
            </a:pPr>
            <a:endParaRPr lang="en-US" sz="16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200" smtClean="0">
                <a:latin typeface="Comic Sans MS" pitchFamily="66" charset="0"/>
              </a:rPr>
              <a:t>      </a:t>
            </a:r>
            <a:endParaRPr lang="en-GB" sz="120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2411413" y="620713"/>
            <a:ext cx="4897437" cy="792162"/>
          </a:xfrm>
          <a:prstGeom prst="rect">
            <a:avLst/>
          </a:prstGeom>
          <a:solidFill>
            <a:srgbClr val="FF9933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3200"/>
              <a:t>Macam-Macam Sunnah</a:t>
            </a:r>
            <a:endParaRPr lang="en-GB" sz="3200"/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3924300" y="1773238"/>
            <a:ext cx="1728788" cy="43180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/>
              <a:t>Di Tinjau dari</a:t>
            </a:r>
            <a:endParaRPr lang="en-GB" b="1"/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179388" y="2565400"/>
            <a:ext cx="1296987" cy="431800"/>
          </a:xfrm>
          <a:prstGeom prst="rect">
            <a:avLst/>
          </a:prstGeom>
          <a:solidFill>
            <a:srgbClr val="66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Bentuk sunnah</a:t>
            </a:r>
            <a:endParaRPr lang="en-GB" sz="1400" b="1"/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1042988" y="4365625"/>
            <a:ext cx="73025" cy="71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179388" y="3213100"/>
            <a:ext cx="1079500" cy="1368425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200"/>
              <a:t>- </a:t>
            </a:r>
            <a:r>
              <a:rPr lang="en-US" sz="1200" b="1"/>
              <a:t>Perkataan/</a:t>
            </a:r>
          </a:p>
          <a:p>
            <a:pPr eaLnBrk="0" hangingPunct="0"/>
            <a:r>
              <a:rPr lang="en-US" sz="1200" b="1"/>
              <a:t>  Qaul Nabi</a:t>
            </a:r>
            <a:endParaRPr lang="en-GB" sz="1200" b="1"/>
          </a:p>
          <a:p>
            <a:pPr eaLnBrk="0" hangingPunct="0">
              <a:buFontTx/>
              <a:buChar char="-"/>
            </a:pPr>
            <a:r>
              <a:rPr lang="en-US" sz="1200" b="1"/>
              <a:t> Perbuatan/</a:t>
            </a:r>
          </a:p>
          <a:p>
            <a:pPr eaLnBrk="0" hangingPunct="0"/>
            <a:r>
              <a:rPr lang="en-US" sz="1200" b="1"/>
              <a:t>  Fiil Nabi</a:t>
            </a:r>
          </a:p>
          <a:p>
            <a:pPr eaLnBrk="0" hangingPunct="0">
              <a:buFontTx/>
              <a:buChar char="-"/>
            </a:pPr>
            <a:r>
              <a:rPr lang="en-US" sz="1200" b="1"/>
              <a:t> Ketetapan / </a:t>
            </a:r>
          </a:p>
          <a:p>
            <a:pPr eaLnBrk="0" hangingPunct="0"/>
            <a:r>
              <a:rPr lang="en-US" sz="1200" b="1"/>
              <a:t>  Taqrir Nabi</a:t>
            </a:r>
            <a:endParaRPr lang="en-GB" sz="1200" b="1"/>
          </a:p>
        </p:txBody>
      </p:sp>
      <p:sp>
        <p:nvSpPr>
          <p:cNvPr id="8199" name="Rectangle 10"/>
          <p:cNvSpPr>
            <a:spLocks noChangeArrowheads="1"/>
          </p:cNvSpPr>
          <p:nvPr/>
        </p:nvSpPr>
        <p:spPr bwMode="auto">
          <a:xfrm>
            <a:off x="1763713" y="2565400"/>
            <a:ext cx="1152525" cy="3587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Perawi</a:t>
            </a:r>
            <a:endParaRPr lang="en-GB" sz="1400" b="1"/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1403350" y="3141663"/>
            <a:ext cx="1511300" cy="3024187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eaLnBrk="0" hangingPunct="0"/>
            <a:endParaRPr lang="en-US" sz="1200"/>
          </a:p>
          <a:p>
            <a:pPr marL="342900" indent="-342900" eaLnBrk="0" hangingPunct="0"/>
            <a:r>
              <a:rPr lang="en-US" sz="1200">
                <a:solidFill>
                  <a:schemeClr val="bg2"/>
                </a:solidFill>
              </a:rPr>
              <a:t>1</a:t>
            </a:r>
            <a:r>
              <a:rPr lang="en-US" sz="1200" b="1"/>
              <a:t>. H. Mutawatir:</a:t>
            </a:r>
          </a:p>
          <a:p>
            <a:pPr marL="342900" indent="-342900" eaLnBrk="0" hangingPunct="0"/>
            <a:r>
              <a:rPr lang="en-US" sz="1200" b="1"/>
              <a:t>    -  Min. 8 orang</a:t>
            </a:r>
          </a:p>
          <a:p>
            <a:pPr marL="342900" indent="-342900" eaLnBrk="0" hangingPunct="0"/>
            <a:r>
              <a:rPr lang="en-US" sz="1200" b="1"/>
              <a:t>    -  Tidak mungkin</a:t>
            </a:r>
          </a:p>
          <a:p>
            <a:pPr marL="342900" indent="-342900" eaLnBrk="0" hangingPunct="0"/>
            <a:r>
              <a:rPr lang="en-US" sz="1200" b="1"/>
              <a:t>       dusta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2. H. Masyhur</a:t>
            </a:r>
          </a:p>
          <a:p>
            <a:pPr marL="342900" indent="-342900" eaLnBrk="0" hangingPunct="0"/>
            <a:r>
              <a:rPr lang="en-US" sz="1200" b="1"/>
              <a:t>    -  Min. 3 orang</a:t>
            </a:r>
          </a:p>
          <a:p>
            <a:pPr marL="342900" indent="-342900" eaLnBrk="0" hangingPunct="0"/>
            <a:r>
              <a:rPr lang="en-US" sz="1200" b="1"/>
              <a:t>    -  Belum </a:t>
            </a:r>
          </a:p>
          <a:p>
            <a:pPr marL="342900" indent="-342900" eaLnBrk="0" hangingPunct="0"/>
            <a:r>
              <a:rPr lang="en-US" sz="1200" b="1"/>
              <a:t>       Mutawatir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3. H. Ahad</a:t>
            </a:r>
          </a:p>
          <a:p>
            <a:pPr marL="342900" indent="-342900" eaLnBrk="0" hangingPunct="0"/>
            <a:r>
              <a:rPr lang="en-US" sz="1200" b="1"/>
              <a:t>    -  Satu orang</a:t>
            </a:r>
          </a:p>
          <a:p>
            <a:pPr marL="342900" indent="-342900" eaLnBrk="0" hangingPunct="0"/>
            <a:r>
              <a:rPr lang="en-US" sz="1200" b="1"/>
              <a:t>       atau lebih</a:t>
            </a:r>
          </a:p>
          <a:p>
            <a:pPr marL="342900" indent="-342900" eaLnBrk="0" hangingPunct="0"/>
            <a:r>
              <a:rPr lang="en-US" sz="1200" b="1"/>
              <a:t>    -  Belum Masyhur</a:t>
            </a:r>
          </a:p>
          <a:p>
            <a:pPr marL="342900" indent="-342900" eaLnBrk="0" hangingPunct="0"/>
            <a:endParaRPr lang="en-GB" sz="1200" b="1"/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3276600" y="2565400"/>
            <a:ext cx="1295400" cy="358775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Kualitas</a:t>
            </a:r>
            <a:endParaRPr lang="en-GB" sz="1400" b="1"/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3059113" y="3141663"/>
            <a:ext cx="2089150" cy="3600450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eaLnBrk="0" hangingPunct="0"/>
            <a:r>
              <a:rPr lang="en-US" sz="1200" b="1"/>
              <a:t>1. H. Shahih</a:t>
            </a:r>
          </a:p>
          <a:p>
            <a:pPr marL="342900" indent="-342900" eaLnBrk="0" hangingPunct="0"/>
            <a:r>
              <a:rPr lang="en-US" sz="1200" b="1"/>
              <a:t>     -  Sanadnya bersamb.</a:t>
            </a:r>
          </a:p>
          <a:p>
            <a:pPr marL="342900" indent="-342900" eaLnBrk="0" hangingPunct="0"/>
            <a:r>
              <a:rPr lang="en-US" sz="1200" b="1"/>
              <a:t>     -  Perawi adil</a:t>
            </a:r>
          </a:p>
          <a:p>
            <a:pPr marL="342900" indent="-342900" eaLnBrk="0" hangingPunct="0"/>
            <a:r>
              <a:rPr lang="en-US" sz="1200" b="1"/>
              <a:t>     -  Budi Luhur</a:t>
            </a:r>
          </a:p>
          <a:p>
            <a:pPr marL="342900" indent="-342900" eaLnBrk="0" hangingPunct="0"/>
            <a:r>
              <a:rPr lang="en-US" sz="1200" b="1"/>
              <a:t>     -  Sempurna ingatan</a:t>
            </a:r>
          </a:p>
          <a:p>
            <a:pPr marL="342900" indent="-342900" eaLnBrk="0" hangingPunct="0"/>
            <a:r>
              <a:rPr lang="en-US" sz="1200" b="1"/>
              <a:t>     -  Hafalan kuat</a:t>
            </a:r>
          </a:p>
          <a:p>
            <a:pPr marL="342900" indent="-342900" eaLnBrk="0" hangingPunct="0"/>
            <a:r>
              <a:rPr lang="en-US" sz="1200" b="1"/>
              <a:t>     -  Tidak cacat</a:t>
            </a:r>
          </a:p>
          <a:p>
            <a:pPr marL="342900" indent="-342900" eaLnBrk="0" hangingPunct="0"/>
            <a:r>
              <a:rPr lang="en-US" sz="1200" b="1"/>
              <a:t>2. H. Hasan:</a:t>
            </a:r>
          </a:p>
          <a:p>
            <a:pPr marL="342900" indent="-342900" eaLnBrk="0" hangingPunct="0"/>
            <a:r>
              <a:rPr lang="en-US" sz="1200" b="1"/>
              <a:t>     -  Memenuhi standar</a:t>
            </a:r>
          </a:p>
          <a:p>
            <a:pPr marL="342900" indent="-342900" eaLnBrk="0" hangingPunct="0"/>
            <a:r>
              <a:rPr lang="en-US" sz="1200" b="1"/>
              <a:t>        Shahih, tetapi ingatan </a:t>
            </a:r>
          </a:p>
          <a:p>
            <a:pPr marL="342900" indent="-342900" eaLnBrk="0" hangingPunct="0"/>
            <a:r>
              <a:rPr lang="en-US" sz="1200" b="1"/>
              <a:t>        Dan hafalan perawi</a:t>
            </a:r>
          </a:p>
          <a:p>
            <a:pPr marL="342900" indent="-342900" eaLnBrk="0" hangingPunct="0"/>
            <a:r>
              <a:rPr lang="en-US" sz="1200" b="1"/>
              <a:t>        kurang baik</a:t>
            </a:r>
          </a:p>
          <a:p>
            <a:pPr marL="342900" indent="-342900" eaLnBrk="0" hangingPunct="0"/>
            <a:r>
              <a:rPr lang="en-US" sz="1200" b="1"/>
              <a:t>3. H. Dla’if:</a:t>
            </a:r>
          </a:p>
          <a:p>
            <a:pPr marL="342900" indent="-342900" eaLnBrk="0" hangingPunct="0"/>
            <a:r>
              <a:rPr lang="en-US" sz="1200" b="1"/>
              <a:t>     - Tidak memilki syarat-</a:t>
            </a:r>
          </a:p>
          <a:p>
            <a:pPr marL="342900" indent="-342900" eaLnBrk="0" hangingPunct="0"/>
            <a:r>
              <a:rPr lang="en-US" sz="1200" b="1"/>
              <a:t>     Syarat hasan dan shahih</a:t>
            </a:r>
          </a:p>
          <a:p>
            <a:pPr marL="342900" indent="-342900" eaLnBrk="0" hangingPunct="0"/>
            <a:r>
              <a:rPr lang="en-US" sz="1200" b="1"/>
              <a:t>5. H. Maudhu’:</a:t>
            </a:r>
          </a:p>
          <a:p>
            <a:pPr marL="342900" indent="-342900" eaLnBrk="0" hangingPunct="0"/>
            <a:r>
              <a:rPr lang="en-US" sz="1200" b="1"/>
              <a:t>     - Hadist palsu bukan </a:t>
            </a:r>
          </a:p>
          <a:p>
            <a:pPr marL="342900" indent="-342900" eaLnBrk="0" hangingPunct="0"/>
            <a:r>
              <a:rPr lang="en-US" sz="1200" b="1"/>
              <a:t>       Dari Rasul matannya</a:t>
            </a:r>
            <a:endParaRPr lang="en-GB" sz="1200" b="1"/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4787900" y="2565400"/>
            <a:ext cx="1223963" cy="358775"/>
          </a:xfrm>
          <a:prstGeom prst="rect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Diterima/tidak</a:t>
            </a:r>
            <a:endParaRPr lang="en-GB" sz="1400" b="1"/>
          </a:p>
        </p:txBody>
      </p:sp>
      <p:sp>
        <p:nvSpPr>
          <p:cNvPr id="8204" name="Rectangle 15"/>
          <p:cNvSpPr>
            <a:spLocks noChangeArrowheads="1"/>
          </p:cNvSpPr>
          <p:nvPr/>
        </p:nvSpPr>
        <p:spPr bwMode="auto">
          <a:xfrm>
            <a:off x="5292725" y="3141663"/>
            <a:ext cx="1154113" cy="1800225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eaLnBrk="0" hangingPunct="0"/>
            <a:r>
              <a:rPr lang="en-US" sz="1200" b="1"/>
              <a:t>1. H. Maqbul</a:t>
            </a:r>
          </a:p>
          <a:p>
            <a:pPr marL="342900" indent="-342900" eaLnBrk="0" hangingPunct="0"/>
            <a:r>
              <a:rPr lang="en-US" sz="1200" b="1"/>
              <a:t>    Mesti</a:t>
            </a:r>
          </a:p>
          <a:p>
            <a:pPr marL="342900" indent="-342900" eaLnBrk="0" hangingPunct="0"/>
            <a:r>
              <a:rPr lang="en-US" sz="1200" b="1"/>
              <a:t>    diterma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2. H. Mardud</a:t>
            </a:r>
          </a:p>
          <a:p>
            <a:pPr marL="342900" indent="-342900" eaLnBrk="0" hangingPunct="0"/>
            <a:r>
              <a:rPr lang="en-US" sz="1200" b="1"/>
              <a:t>    Mesti</a:t>
            </a:r>
          </a:p>
          <a:p>
            <a:pPr marL="342900" indent="-342900" eaLnBrk="0" hangingPunct="0"/>
            <a:r>
              <a:rPr lang="en-US" sz="1200" b="1"/>
              <a:t>    ditolak</a:t>
            </a:r>
            <a:endParaRPr lang="en-GB" sz="1200" b="1"/>
          </a:p>
        </p:txBody>
      </p:sp>
      <p:sp>
        <p:nvSpPr>
          <p:cNvPr id="8205" name="Rectangle 16"/>
          <p:cNvSpPr>
            <a:spLocks noChangeArrowheads="1"/>
          </p:cNvSpPr>
          <p:nvPr/>
        </p:nvSpPr>
        <p:spPr bwMode="auto">
          <a:xfrm>
            <a:off x="6227763" y="2565400"/>
            <a:ext cx="1439862" cy="358775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rgbClr val="000000"/>
                </a:solidFill>
              </a:rPr>
              <a:t>Yang Berperan</a:t>
            </a:r>
            <a:endParaRPr lang="en-GB" sz="1400" b="1">
              <a:solidFill>
                <a:srgbClr val="000000"/>
              </a:solidFill>
            </a:endParaRPr>
          </a:p>
        </p:txBody>
      </p:sp>
      <p:sp>
        <p:nvSpPr>
          <p:cNvPr id="8206" name="Rectangle 17"/>
          <p:cNvSpPr>
            <a:spLocks noChangeArrowheads="1"/>
          </p:cNvSpPr>
          <p:nvPr/>
        </p:nvSpPr>
        <p:spPr bwMode="auto">
          <a:xfrm>
            <a:off x="6588125" y="3141663"/>
            <a:ext cx="1079500" cy="1800225"/>
          </a:xfrm>
          <a:prstGeom prst="rect">
            <a:avLst/>
          </a:prstGeom>
          <a:solidFill>
            <a:srgbClr val="FF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eaLnBrk="0" hangingPunct="0"/>
            <a:r>
              <a:rPr lang="en-US" sz="1200" b="1"/>
              <a:t>1. H. Mafu’</a:t>
            </a:r>
          </a:p>
          <a:p>
            <a:pPr marL="342900" indent="-342900" eaLnBrk="0" hangingPunct="0"/>
            <a:r>
              <a:rPr lang="en-US" sz="1200" b="1"/>
              <a:t>    Nabi/Rasul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2. H. Mauquf</a:t>
            </a:r>
          </a:p>
          <a:p>
            <a:pPr marL="342900" indent="-342900" eaLnBrk="0" hangingPunct="0"/>
            <a:r>
              <a:rPr lang="en-US" sz="1200" b="1"/>
              <a:t>    Sahabat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3. H. Maqthu’</a:t>
            </a:r>
          </a:p>
          <a:p>
            <a:pPr marL="342900" indent="-342900" eaLnBrk="0" hangingPunct="0"/>
            <a:r>
              <a:rPr lang="en-US" sz="1200" b="1"/>
              <a:t>   Tabiin</a:t>
            </a:r>
            <a:endParaRPr lang="en-GB" sz="1200" b="1"/>
          </a:p>
        </p:txBody>
      </p:sp>
      <p:sp>
        <p:nvSpPr>
          <p:cNvPr id="8207" name="Rectangle 18"/>
          <p:cNvSpPr>
            <a:spLocks noChangeArrowheads="1"/>
          </p:cNvSpPr>
          <p:nvPr/>
        </p:nvSpPr>
        <p:spPr bwMode="auto">
          <a:xfrm>
            <a:off x="7812088" y="3573463"/>
            <a:ext cx="1152525" cy="3022600"/>
          </a:xfrm>
          <a:prstGeom prst="rect">
            <a:avLst/>
          </a:prstGeom>
          <a:solidFill>
            <a:srgbClr val="99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eaLnBrk="0" hangingPunct="0"/>
            <a:r>
              <a:rPr lang="en-US" sz="1200" b="1"/>
              <a:t>1. H. Mu’an’an</a:t>
            </a:r>
          </a:p>
          <a:p>
            <a:pPr marL="342900" indent="-342900" eaLnBrk="0" hangingPunct="0"/>
            <a:r>
              <a:rPr lang="en-US" sz="1200" b="1"/>
              <a:t>    Kata ‘an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2. H. Muanna</a:t>
            </a:r>
          </a:p>
          <a:p>
            <a:pPr marL="342900" indent="-342900" eaLnBrk="0" hangingPunct="0"/>
            <a:r>
              <a:rPr lang="en-US" sz="1200" b="1"/>
              <a:t>    Kata anna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3. H. Awamir</a:t>
            </a:r>
          </a:p>
          <a:p>
            <a:pPr marL="342900" indent="-342900" eaLnBrk="0" hangingPunct="0"/>
            <a:r>
              <a:rPr lang="en-US" sz="1200" b="1"/>
              <a:t>    Perintah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4. H. Nawahi</a:t>
            </a:r>
          </a:p>
          <a:p>
            <a:pPr marL="342900" indent="-342900" eaLnBrk="0" hangingPunct="0"/>
            <a:r>
              <a:rPr lang="en-US" sz="1200" b="1"/>
              <a:t>    Larangan</a:t>
            </a:r>
          </a:p>
          <a:p>
            <a:pPr marL="342900" indent="-342900" eaLnBrk="0" hangingPunct="0"/>
            <a:endParaRPr lang="en-US" sz="1200" b="1"/>
          </a:p>
          <a:p>
            <a:pPr marL="342900" indent="-342900" eaLnBrk="0" hangingPunct="0"/>
            <a:r>
              <a:rPr lang="en-US" sz="1200" b="1"/>
              <a:t>5. H. Munqathi’</a:t>
            </a:r>
          </a:p>
          <a:p>
            <a:pPr marL="342900" indent="-342900" eaLnBrk="0" hangingPunct="0"/>
            <a:r>
              <a:rPr lang="en-US" sz="1200" b="1"/>
              <a:t>    Sanadnya </a:t>
            </a:r>
          </a:p>
          <a:p>
            <a:pPr marL="342900" indent="-342900" eaLnBrk="0" hangingPunct="0"/>
            <a:r>
              <a:rPr lang="en-US" sz="1200" b="1"/>
              <a:t>    terputus</a:t>
            </a:r>
            <a:endParaRPr lang="en-GB" sz="1200" b="1"/>
          </a:p>
        </p:txBody>
      </p:sp>
      <p:sp>
        <p:nvSpPr>
          <p:cNvPr id="8208" name="Rectangle 19"/>
          <p:cNvSpPr>
            <a:spLocks noChangeArrowheads="1"/>
          </p:cNvSpPr>
          <p:nvPr/>
        </p:nvSpPr>
        <p:spPr bwMode="auto">
          <a:xfrm>
            <a:off x="7885113" y="2565400"/>
            <a:ext cx="1079500" cy="719138"/>
          </a:xfrm>
          <a:prstGeom prst="rect">
            <a:avLst/>
          </a:prstGeom>
          <a:solidFill>
            <a:srgbClr val="66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Tek. Penyam,</a:t>
            </a:r>
          </a:p>
          <a:p>
            <a:pPr algn="ctr" eaLnBrk="0" hangingPunct="0"/>
            <a:r>
              <a:rPr lang="en-US" sz="1400" b="1"/>
              <a:t>Sifat &amp;</a:t>
            </a:r>
          </a:p>
          <a:p>
            <a:pPr algn="ctr" eaLnBrk="0" hangingPunct="0"/>
            <a:r>
              <a:rPr lang="en-US" sz="1400" b="1"/>
              <a:t>Redaksi</a:t>
            </a:r>
            <a:endParaRPr lang="en-GB" sz="1400" b="1"/>
          </a:p>
        </p:txBody>
      </p:sp>
      <p:sp>
        <p:nvSpPr>
          <p:cNvPr id="8209" name="Line 20"/>
          <p:cNvSpPr>
            <a:spLocks noChangeShapeType="1"/>
          </p:cNvSpPr>
          <p:nvPr/>
        </p:nvSpPr>
        <p:spPr bwMode="auto">
          <a:xfrm>
            <a:off x="4859338" y="1484313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0" name="Line 21"/>
          <p:cNvSpPr>
            <a:spLocks noChangeShapeType="1"/>
          </p:cNvSpPr>
          <p:nvPr/>
        </p:nvSpPr>
        <p:spPr bwMode="auto">
          <a:xfrm>
            <a:off x="827088" y="2349500"/>
            <a:ext cx="7632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11" name="Line 22"/>
          <p:cNvSpPr>
            <a:spLocks noChangeShapeType="1"/>
          </p:cNvSpPr>
          <p:nvPr/>
        </p:nvSpPr>
        <p:spPr bwMode="auto">
          <a:xfrm>
            <a:off x="8459788" y="234950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2" name="Line 23"/>
          <p:cNvSpPr>
            <a:spLocks noChangeShapeType="1"/>
          </p:cNvSpPr>
          <p:nvPr/>
        </p:nvSpPr>
        <p:spPr bwMode="auto">
          <a:xfrm>
            <a:off x="6948488" y="234950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3" name="Line 24"/>
          <p:cNvSpPr>
            <a:spLocks noChangeShapeType="1"/>
          </p:cNvSpPr>
          <p:nvPr/>
        </p:nvSpPr>
        <p:spPr bwMode="auto">
          <a:xfrm>
            <a:off x="5435600" y="23495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4" name="Line 25"/>
          <p:cNvSpPr>
            <a:spLocks noChangeShapeType="1"/>
          </p:cNvSpPr>
          <p:nvPr/>
        </p:nvSpPr>
        <p:spPr bwMode="auto">
          <a:xfrm>
            <a:off x="3995738" y="23495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5" name="Line 26"/>
          <p:cNvSpPr>
            <a:spLocks noChangeShapeType="1"/>
          </p:cNvSpPr>
          <p:nvPr/>
        </p:nvSpPr>
        <p:spPr bwMode="auto">
          <a:xfrm>
            <a:off x="2339975" y="23495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6" name="Line 27"/>
          <p:cNvSpPr>
            <a:spLocks noChangeShapeType="1"/>
          </p:cNvSpPr>
          <p:nvPr/>
        </p:nvSpPr>
        <p:spPr bwMode="auto">
          <a:xfrm>
            <a:off x="827088" y="23495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7" name="Line 28"/>
          <p:cNvSpPr>
            <a:spLocks noChangeShapeType="1"/>
          </p:cNvSpPr>
          <p:nvPr/>
        </p:nvSpPr>
        <p:spPr bwMode="auto">
          <a:xfrm>
            <a:off x="4859338" y="2205038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18" name="Line 29"/>
          <p:cNvSpPr>
            <a:spLocks noChangeShapeType="1"/>
          </p:cNvSpPr>
          <p:nvPr/>
        </p:nvSpPr>
        <p:spPr bwMode="auto">
          <a:xfrm>
            <a:off x="8459788" y="32845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19" name="Line 30"/>
          <p:cNvSpPr>
            <a:spLocks noChangeShapeType="1"/>
          </p:cNvSpPr>
          <p:nvPr/>
        </p:nvSpPr>
        <p:spPr bwMode="auto">
          <a:xfrm>
            <a:off x="7092950" y="2924175"/>
            <a:ext cx="0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20" name="Line 31"/>
          <p:cNvSpPr>
            <a:spLocks noChangeShapeType="1"/>
          </p:cNvSpPr>
          <p:nvPr/>
        </p:nvSpPr>
        <p:spPr bwMode="auto">
          <a:xfrm>
            <a:off x="5435600" y="2924175"/>
            <a:ext cx="5762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21" name="Line 32"/>
          <p:cNvSpPr>
            <a:spLocks noChangeShapeType="1"/>
          </p:cNvSpPr>
          <p:nvPr/>
        </p:nvSpPr>
        <p:spPr bwMode="auto">
          <a:xfrm>
            <a:off x="4140200" y="2924175"/>
            <a:ext cx="0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22" name="Line 33"/>
          <p:cNvSpPr>
            <a:spLocks noChangeShapeType="1"/>
          </p:cNvSpPr>
          <p:nvPr/>
        </p:nvSpPr>
        <p:spPr bwMode="auto">
          <a:xfrm>
            <a:off x="2268538" y="2924175"/>
            <a:ext cx="0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23" name="Line 34"/>
          <p:cNvSpPr>
            <a:spLocks noChangeShapeType="1"/>
          </p:cNvSpPr>
          <p:nvPr/>
        </p:nvSpPr>
        <p:spPr bwMode="auto">
          <a:xfrm>
            <a:off x="827088" y="29972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434</Words>
  <Application>Microsoft Office PowerPoint</Application>
  <PresentationFormat>On-screen Show (4:3)</PresentationFormat>
  <Paragraphs>111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</vt:lpstr>
      <vt:lpstr>KEDUDUKAN DAN FUNGSI SUNNAH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2018-03-08T22:31:51Z</dcterms:created>
  <dcterms:modified xsi:type="dcterms:W3CDTF">2018-03-12T05:37:44Z</dcterms:modified>
</cp:coreProperties>
</file>