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2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7" r:id="rId1"/>
    <p:sldMasterId id="2147483822" r:id="rId2"/>
    <p:sldMasterId id="2147483840" r:id="rId3"/>
  </p:sldMasterIdLst>
  <p:sldIdLst>
    <p:sldId id="267" r:id="rId4"/>
    <p:sldId id="257" r:id="rId5"/>
    <p:sldId id="261" r:id="rId6"/>
    <p:sldId id="258" r:id="rId7"/>
    <p:sldId id="259" r:id="rId8"/>
    <p:sldId id="264" r:id="rId9"/>
    <p:sldId id="265" r:id="rId10"/>
    <p:sldId id="268" r:id="rId11"/>
    <p:sldId id="266" r:id="rId12"/>
    <p:sldId id="260" r:id="rId13"/>
    <p:sldId id="262" r:id="rId14"/>
    <p:sldId id="263" r:id="rId15"/>
    <p:sldId id="269" r:id="rId16"/>
    <p:sldId id="270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490"/>
    <p:restoredTop sz="94604"/>
  </p:normalViewPr>
  <p:slideViewPr>
    <p:cSldViewPr snapToGrid="0" snapToObjects="1">
      <p:cViewPr>
        <p:scale>
          <a:sx n="70" d="100"/>
          <a:sy n="70" d="100"/>
        </p:scale>
        <p:origin x="144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68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4196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1572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670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3462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864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247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5085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3557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33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8894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84903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7979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3079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7101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1981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81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3399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241883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56425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036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6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66649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983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1340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037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0825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56852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079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86467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24302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2075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46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32137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96089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11944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7313113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9909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609351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3678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30415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562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540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169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90468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594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796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slideLayout" Target="../slideLayouts/slideLayout44.xml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slideLayout" Target="../slideLayouts/slideLayout43.xml"/><Relationship Id="rId17" Type="http://schemas.openxmlformats.org/officeDocument/2006/relationships/theme" Target="../theme/theme3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50207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78" r:id="rId1"/>
    <p:sldLayoutId id="2147483779" r:id="rId2"/>
    <p:sldLayoutId id="2147483780" r:id="rId3"/>
    <p:sldLayoutId id="2147483781" r:id="rId4"/>
    <p:sldLayoutId id="2147483782" r:id="rId5"/>
    <p:sldLayoutId id="2147483783" r:id="rId6"/>
    <p:sldLayoutId id="2147483784" r:id="rId7"/>
    <p:sldLayoutId id="2147483785" r:id="rId8"/>
    <p:sldLayoutId id="2147483786" r:id="rId9"/>
    <p:sldLayoutId id="2147483787" r:id="rId10"/>
    <p:sldLayoutId id="2147483788" r:id="rId11"/>
    <p:sldLayoutId id="2147483789" r:id="rId12"/>
    <p:sldLayoutId id="2147483790" r:id="rId13"/>
    <p:sldLayoutId id="2147483791" r:id="rId14"/>
  </p:sldLayoutIdLst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228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3" r:id="rId1"/>
    <p:sldLayoutId id="2147483824" r:id="rId2"/>
    <p:sldLayoutId id="2147483825" r:id="rId3"/>
    <p:sldLayoutId id="2147483826" r:id="rId4"/>
    <p:sldLayoutId id="2147483827" r:id="rId5"/>
    <p:sldLayoutId id="2147483828" r:id="rId6"/>
    <p:sldLayoutId id="2147483829" r:id="rId7"/>
    <p:sldLayoutId id="2147483830" r:id="rId8"/>
    <p:sldLayoutId id="2147483831" r:id="rId9"/>
    <p:sldLayoutId id="2147483832" r:id="rId10"/>
    <p:sldLayoutId id="2147483833" r:id="rId11"/>
    <p:sldLayoutId id="2147483834" r:id="rId12"/>
    <p:sldLayoutId id="2147483835" r:id="rId13"/>
    <p:sldLayoutId id="2147483836" r:id="rId14"/>
    <p:sldLayoutId id="2147483837" r:id="rId15"/>
    <p:sldLayoutId id="2147483838" r:id="rId16"/>
    <p:sldLayoutId id="214748383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>
            <a:outerShdw blurRad="177800" dist="38100" dir="2700000" algn="tl">
              <a:srgbClr val="000000">
                <a:alpha val="24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152400" dist="38100" dir="2700000" algn="tl">
              <a:srgbClr val="000000">
                <a:alpha val="36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1597C1-8020-DD49-B9A0-4FF120C4245C}" type="datetimeFigureOut">
              <a:rPr lang="en-US" smtClean="0"/>
              <a:t>2/27/22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33D6136-B484-F34C-A675-2C2C864BAA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948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77E79-47EA-1D41-9BC3-6CB3871B63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25168" y="902563"/>
            <a:ext cx="9144000" cy="98397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Assesment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Pembelajaran</a:t>
            </a:r>
            <a:r>
              <a:rPr lang="en-US" dirty="0">
                <a:solidFill>
                  <a:srgbClr val="FF0000"/>
                </a:solidFill>
              </a:rPr>
              <a:t> SD</a:t>
            </a:r>
            <a:r>
              <a:rPr lang="en-ID" dirty="0">
                <a:solidFill>
                  <a:srgbClr val="FF0000"/>
                </a:solidFill>
                <a:effectLst/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DA46CE-4F6F-C64C-B4B0-5355C67CEC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85900" y="5463450"/>
            <a:ext cx="8210550" cy="983974"/>
          </a:xfrm>
        </p:spPr>
        <p:txBody>
          <a:bodyPr>
            <a:noAutofit/>
          </a:bodyPr>
          <a:lstStyle/>
          <a:p>
            <a:r>
              <a:rPr lang="en-US" sz="2800" dirty="0">
                <a:latin typeface="Abadi MT Condensed Light" panose="020B0306030101010103" pitchFamily="34" charset="77"/>
              </a:rPr>
              <a:t>Dr. </a:t>
            </a:r>
            <a:r>
              <a:rPr lang="en-US" sz="2800" dirty="0" err="1">
                <a:latin typeface="Abadi MT Condensed Light" panose="020B0306030101010103" pitchFamily="34" charset="77"/>
              </a:rPr>
              <a:t>Herpratiwi</a:t>
            </a:r>
            <a:r>
              <a:rPr lang="en-US" sz="2800" dirty="0">
                <a:latin typeface="Abadi MT Condensed Light" panose="020B0306030101010103" pitchFamily="34" charset="77"/>
              </a:rPr>
              <a:t>, M. Pd.</a:t>
            </a:r>
            <a:endParaRPr lang="en-ID" sz="2800" dirty="0">
              <a:latin typeface="Abadi MT Condensed Light" panose="020B0306030101010103" pitchFamily="34" charset="77"/>
            </a:endParaRPr>
          </a:p>
          <a:p>
            <a:r>
              <a:rPr lang="en-US" sz="2800" dirty="0">
                <a:latin typeface="Abadi MT Condensed Light" panose="020B0306030101010103" pitchFamily="34" charset="77"/>
              </a:rPr>
              <a:t>Dr. </a:t>
            </a:r>
            <a:r>
              <a:rPr lang="en-US" sz="2800" dirty="0" err="1">
                <a:latin typeface="Abadi MT Condensed Light" panose="020B0306030101010103" pitchFamily="34" charset="77"/>
              </a:rPr>
              <a:t>Handoko</a:t>
            </a:r>
            <a:r>
              <a:rPr lang="en-US" sz="2800" dirty="0">
                <a:latin typeface="Abadi MT Condensed Light" panose="020B0306030101010103" pitchFamily="34" charset="77"/>
              </a:rPr>
              <a:t>, S.T., </a:t>
            </a:r>
            <a:r>
              <a:rPr lang="en-US" sz="2800" dirty="0" err="1">
                <a:latin typeface="Abadi MT Condensed Light" panose="020B0306030101010103" pitchFamily="34" charset="77"/>
              </a:rPr>
              <a:t>M.Pd</a:t>
            </a:r>
            <a:r>
              <a:rPr lang="en-US" sz="2800" dirty="0">
                <a:latin typeface="Abadi MT Condensed Light" panose="020B0306030101010103" pitchFamily="34" charset="77"/>
              </a:rPr>
              <a:t>.</a:t>
            </a:r>
            <a:endParaRPr lang="en-ID" sz="2800" dirty="0">
              <a:latin typeface="Abadi MT Condensed Light" panose="020B0306030101010103" pitchFamily="34" charset="77"/>
            </a:endParaRPr>
          </a:p>
          <a:p>
            <a:endParaRPr lang="en-US" sz="2800" dirty="0">
              <a:latin typeface="Abadi MT Condensed Light" panose="020B0306030101010103" pitchFamily="34" charset="77"/>
            </a:endParaRPr>
          </a:p>
        </p:txBody>
      </p:sp>
      <p:pic>
        <p:nvPicPr>
          <p:cNvPr id="2050" name="Picture 2" descr="Universitas Lampung - Wikipedia bahasa Indonesia, ensiklopedia bebas">
            <a:extLst>
              <a:ext uri="{FF2B5EF4-FFF2-40B4-BE49-F238E27FC236}">
                <a16:creationId xmlns:a16="http://schemas.microsoft.com/office/drawing/2014/main" id="{E5C15CBD-BEBC-C240-879A-E305E1E8F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6932" y="2435258"/>
            <a:ext cx="2014220" cy="1987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68214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74E28-A002-304C-AADB-FD7DD403D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Assesment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56AB4C-FCD6-9740-AECD-7D2A19F32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67050" y="1825625"/>
            <a:ext cx="82867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i="1" dirty="0">
                <a:latin typeface="Abadi MT Condensed Light" panose="020B0306030101010103" pitchFamily="34" charset="77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</a:rPr>
              <a:t>berperan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penting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mengetahui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kekuatan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kekurangan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merancang</a:t>
            </a:r>
            <a:r>
              <a:rPr lang="en-ID" sz="3600" dirty="0">
                <a:latin typeface="Abadi MT Condensed Light" panose="020B0306030101010103" pitchFamily="34" charset="77"/>
              </a:rPr>
              <a:t> program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objektif</a:t>
            </a:r>
            <a:r>
              <a:rPr lang="en-ID" sz="3600" dirty="0">
                <a:latin typeface="Abadi MT Condensed Light" panose="020B0306030101010103" pitchFamily="34" charset="77"/>
              </a:rPr>
              <a:t>. Hal </a:t>
            </a:r>
            <a:r>
              <a:rPr lang="en-ID" sz="3600" dirty="0" err="1">
                <a:latin typeface="Abadi MT Condensed Light" panose="020B0306030101010103" pitchFamily="34" charset="77"/>
              </a:rPr>
              <a:t>ini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karena</a:t>
            </a:r>
            <a:r>
              <a:rPr lang="en-ID" sz="3600" dirty="0">
                <a:latin typeface="Abadi MT Condensed Light" panose="020B0306030101010103" pitchFamily="34" charset="77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</a:rPr>
              <a:t>mempunyai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dua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fungsi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yaitu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fungsi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formatif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sumatif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696267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DC766-E798-A040-ABAF-9A51BB544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formatif</a:t>
            </a:r>
            <a:r>
              <a:rPr lang="en-ID" dirty="0"/>
              <a:t>, 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53860-9B04-CD49-8D87-99F0570A8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1950" y="1825625"/>
            <a:ext cx="718185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i="1" dirty="0">
                <a:latin typeface="Abadi MT Condensed Light" panose="020B0306030101010103" pitchFamily="34" charset="77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memberikan</a:t>
            </a:r>
            <a:r>
              <a:rPr lang="en-ID" sz="3600" dirty="0">
                <a:latin typeface="Abadi MT Condensed Light" panose="020B0306030101010103" pitchFamily="34" charset="77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</a:rPr>
              <a:t>feedback</a:t>
            </a:r>
            <a:r>
              <a:rPr lang="en-ID" sz="3600" dirty="0">
                <a:latin typeface="Abadi MT Condensed Light" panose="020B0306030101010103" pitchFamily="34" charset="77"/>
              </a:rPr>
              <a:t> </a:t>
            </a:r>
            <a:r>
              <a:rPr lang="en-ID" sz="3600" dirty="0" err="1">
                <a:latin typeface="Abadi MT Condensed Light" panose="020B0306030101010103" pitchFamily="34" charset="77"/>
              </a:rPr>
              <a:t>kepada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</a:t>
            </a:r>
            <a:r>
              <a:rPr lang="en-ID" sz="3600" dirty="0">
                <a:latin typeface="Abadi MT Condensed Light" panose="020B0306030101010103" pitchFamily="34" charset="77"/>
              </a:rPr>
              <a:t>, dan </a:t>
            </a:r>
            <a:r>
              <a:rPr lang="en-ID" sz="3600" dirty="0" err="1">
                <a:latin typeface="Abadi MT Condensed Light" panose="020B0306030101010103" pitchFamily="34" charset="77"/>
              </a:rPr>
              <a:t>dijadikan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dasar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penyempurnaan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. </a:t>
            </a:r>
            <a:r>
              <a:rPr lang="en-ID" sz="3600" dirty="0" err="1">
                <a:latin typeface="Abadi MT Condensed Light" panose="020B0306030101010103" pitchFamily="34" charset="77"/>
              </a:rPr>
              <a:t>Selain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itu</a:t>
            </a:r>
            <a:r>
              <a:rPr lang="en-ID" sz="3600" dirty="0">
                <a:latin typeface="Abadi MT Condensed Light" panose="020B0306030101010103" pitchFamily="34" charset="77"/>
              </a:rPr>
              <a:t>, para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juga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melewati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peningkatan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standar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fungsi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ini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65312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0B0A99-1CC7-CC43-8DA6-5363A98AA6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dirty="0" err="1"/>
              <a:t>Fungsi</a:t>
            </a:r>
            <a:r>
              <a:rPr lang="en-ID" dirty="0"/>
              <a:t> </a:t>
            </a:r>
            <a:r>
              <a:rPr lang="en-ID" dirty="0" err="1"/>
              <a:t>sumatif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47CF62-5F6F-914D-8B7C-18D55DE7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0" y="1825625"/>
            <a:ext cx="7353300" cy="4351338"/>
          </a:xfrm>
        </p:spPr>
        <p:txBody>
          <a:bodyPr>
            <a:normAutofit/>
          </a:bodyPr>
          <a:lstStyle/>
          <a:p>
            <a:pPr marL="549275" indent="-54927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menentukan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kelulusan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suatu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subjek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549275" indent="-54927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sebagai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bahan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pembuatan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laporan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549275" indent="-54927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Menjadi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dasar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apakah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seorang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karyawan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diterima</a:t>
            </a:r>
            <a:r>
              <a:rPr lang="en-ID" sz="3600" dirty="0">
                <a:latin typeface="Abadi MT Condensed Light" panose="020B0306030101010103" pitchFamily="34" charset="77"/>
              </a:rPr>
              <a:t> oleh </a:t>
            </a:r>
            <a:r>
              <a:rPr lang="en-ID" sz="3600" dirty="0" err="1">
                <a:latin typeface="Abadi MT Condensed Light" panose="020B0306030101010103" pitchFamily="34" charset="77"/>
              </a:rPr>
              <a:t>perusahaan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mendapatkan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promosi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6923448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65DE-A994-0F41-B663-50F23F73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9501" y="276638"/>
            <a:ext cx="5837843" cy="930370"/>
          </a:xfrm>
        </p:spPr>
        <p:txBody>
          <a:bodyPr/>
          <a:lstStyle/>
          <a:p>
            <a:r>
              <a:rPr lang="en-US" dirty="0"/>
              <a:t>Daftar Pustaka (</a:t>
            </a:r>
            <a:r>
              <a:rPr lang="en-US" dirty="0" err="1"/>
              <a:t>Buku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F2D2A-C81D-CD45-9B6E-C46CC4797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554480"/>
            <a:ext cx="10699940" cy="4828032"/>
          </a:xfrm>
        </p:spPr>
        <p:txBody>
          <a:bodyPr>
            <a:noAutofit/>
          </a:bodyPr>
          <a:lstStyle/>
          <a:p>
            <a:r>
              <a:rPr lang="en-US" sz="2800" dirty="0"/>
              <a:t>Nama </a:t>
            </a:r>
            <a:r>
              <a:rPr lang="en-US" sz="2800" dirty="0" err="1"/>
              <a:t>Pertama</a:t>
            </a:r>
            <a:r>
              <a:rPr lang="en-US" sz="2800" dirty="0"/>
              <a:t> </a:t>
            </a:r>
            <a:r>
              <a:rPr lang="en-US" sz="2800" dirty="0" err="1"/>
              <a:t>dibalik</a:t>
            </a:r>
            <a:r>
              <a:rPr lang="en-US" sz="2800" dirty="0"/>
              <a:t>. (</a:t>
            </a:r>
            <a:r>
              <a:rPr lang="en-US" sz="2800" dirty="0" err="1"/>
              <a:t>tahun</a:t>
            </a:r>
            <a:r>
              <a:rPr lang="en-US" sz="2800" dirty="0"/>
              <a:t>). </a:t>
            </a:r>
            <a:r>
              <a:rPr lang="en-US" sz="2800" i="1" dirty="0" err="1"/>
              <a:t>judul</a:t>
            </a:r>
            <a:r>
              <a:rPr lang="en-US" sz="2800" i="1" dirty="0"/>
              <a:t> </a:t>
            </a:r>
            <a:r>
              <a:rPr lang="en-US" sz="2800" i="1" dirty="0" err="1"/>
              <a:t>Buku</a:t>
            </a:r>
            <a:r>
              <a:rPr lang="en-US" sz="2800" i="1" dirty="0"/>
              <a:t> Miring.</a:t>
            </a:r>
            <a:r>
              <a:rPr lang="en-US" sz="2800" dirty="0"/>
              <a:t> Kota </a:t>
            </a:r>
            <a:r>
              <a:rPr lang="en-US" sz="2800" dirty="0" err="1"/>
              <a:t>Terbit</a:t>
            </a:r>
            <a:r>
              <a:rPr lang="en-US" sz="2800" dirty="0"/>
              <a:t> : Nama </a:t>
            </a:r>
            <a:r>
              <a:rPr lang="en-US" sz="2800" dirty="0" err="1"/>
              <a:t>Penerbit</a:t>
            </a:r>
            <a:endParaRPr lang="en-US" sz="2800" dirty="0"/>
          </a:p>
          <a:p>
            <a:r>
              <a:rPr lang="en-US" sz="2800" dirty="0" err="1"/>
              <a:t>Contoh</a:t>
            </a:r>
            <a:r>
              <a:rPr lang="en-US" sz="2800" dirty="0"/>
              <a:t>: </a:t>
            </a:r>
          </a:p>
          <a:p>
            <a:pPr marL="942975" indent="-942975">
              <a:buNone/>
            </a:pPr>
            <a:r>
              <a:rPr lang="en-US" sz="2800" dirty="0">
                <a:solidFill>
                  <a:srgbClr val="FF0000"/>
                </a:solidFill>
              </a:rPr>
              <a:t>Widodo, Joko. (2022).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Assesment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Pembelajaran</a:t>
            </a:r>
            <a:r>
              <a:rPr lang="en-US" sz="2800" i="1" dirty="0">
                <a:solidFill>
                  <a:srgbClr val="FF0000"/>
                </a:solidFill>
              </a:rPr>
              <a:t>. </a:t>
            </a:r>
            <a:r>
              <a:rPr lang="en-US" sz="2800" dirty="0">
                <a:solidFill>
                  <a:srgbClr val="FF0000"/>
                </a:solidFill>
              </a:rPr>
              <a:t>Surakarta: Gramedia.</a:t>
            </a:r>
          </a:p>
          <a:p>
            <a:pPr marL="942975" indent="-942975">
              <a:buNone/>
            </a:pPr>
            <a:r>
              <a:rPr lang="en-US" sz="2800" dirty="0">
                <a:solidFill>
                  <a:srgbClr val="FF0000"/>
                </a:solidFill>
              </a:rPr>
              <a:t>Yudhoyono, Susilo Bambang. (2022). </a:t>
            </a:r>
            <a:r>
              <a:rPr lang="en-US" sz="2800" i="1" dirty="0" err="1">
                <a:solidFill>
                  <a:srgbClr val="FF0000"/>
                </a:solidFill>
              </a:rPr>
              <a:t>Assesment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Pembelajaran</a:t>
            </a:r>
            <a:r>
              <a:rPr lang="en-US" sz="2800" i="1" dirty="0">
                <a:solidFill>
                  <a:srgbClr val="FF0000"/>
                </a:solidFill>
              </a:rPr>
              <a:t>. </a:t>
            </a:r>
            <a:r>
              <a:rPr lang="en-US" sz="2800" dirty="0">
                <a:solidFill>
                  <a:srgbClr val="FF0000"/>
                </a:solidFill>
              </a:rPr>
              <a:t>Jakarta</a:t>
            </a:r>
            <a:r>
              <a:rPr lang="en-US" sz="2800" i="1" dirty="0">
                <a:solidFill>
                  <a:srgbClr val="FF0000"/>
                </a:solidFill>
              </a:rPr>
              <a:t>: </a:t>
            </a:r>
            <a:r>
              <a:rPr lang="en-US" sz="2800" dirty="0">
                <a:solidFill>
                  <a:srgbClr val="FF0000"/>
                </a:solidFill>
              </a:rPr>
              <a:t>Gramedia</a:t>
            </a:r>
            <a:r>
              <a:rPr lang="en-US" sz="2800" i="1" dirty="0">
                <a:solidFill>
                  <a:srgbClr val="FF0000"/>
                </a:solidFill>
              </a:rPr>
              <a:t>.</a:t>
            </a:r>
          </a:p>
          <a:p>
            <a:pPr marL="942975" indent="-942975">
              <a:buNone/>
            </a:pPr>
            <a:r>
              <a:rPr lang="en-US" sz="2800" i="1" dirty="0">
                <a:solidFill>
                  <a:srgbClr val="FF0000"/>
                </a:solidFill>
              </a:rPr>
              <a:t>Yudhoyono, S. B., Joko W., &amp; Prabowo. (2020). </a:t>
            </a:r>
            <a:r>
              <a:rPr lang="en-US" sz="2800" i="1" dirty="0" err="1">
                <a:solidFill>
                  <a:srgbClr val="FF0000"/>
                </a:solidFill>
              </a:rPr>
              <a:t>Assesment</a:t>
            </a:r>
            <a:r>
              <a:rPr lang="en-US" sz="2800" i="1" dirty="0">
                <a:solidFill>
                  <a:srgbClr val="FF0000"/>
                </a:solidFill>
              </a:rPr>
              <a:t> </a:t>
            </a:r>
            <a:r>
              <a:rPr lang="en-US" sz="2800" i="1" dirty="0" err="1">
                <a:solidFill>
                  <a:srgbClr val="FF0000"/>
                </a:solidFill>
              </a:rPr>
              <a:t>Pembelajaran</a:t>
            </a:r>
            <a:r>
              <a:rPr lang="en-US" sz="2800" i="1" dirty="0">
                <a:solidFill>
                  <a:srgbClr val="FF0000"/>
                </a:solidFill>
              </a:rPr>
              <a:t>. Bandung: </a:t>
            </a:r>
            <a:r>
              <a:rPr lang="en-US" sz="2800" i="1" dirty="0" err="1">
                <a:solidFill>
                  <a:srgbClr val="FF0000"/>
                </a:solidFill>
              </a:rPr>
              <a:t>Ganesha</a:t>
            </a:r>
            <a:r>
              <a:rPr lang="en-US" sz="2800" i="1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498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265DE-A994-0F41-B663-50F23F736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29501" y="276638"/>
            <a:ext cx="5837843" cy="930370"/>
          </a:xfrm>
        </p:spPr>
        <p:txBody>
          <a:bodyPr/>
          <a:lstStyle/>
          <a:p>
            <a:r>
              <a:rPr lang="en-US" dirty="0"/>
              <a:t>Daftar Pustaka (</a:t>
            </a:r>
            <a:r>
              <a:rPr lang="en-US" dirty="0" err="1"/>
              <a:t>Buku</a:t>
            </a:r>
            <a:r>
              <a:rPr lang="en-US" dirty="0"/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2F2D2A-C81D-CD45-9B6E-C46CC47971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872" y="1207008"/>
            <a:ext cx="10699940" cy="5504688"/>
          </a:xfrm>
        </p:spPr>
        <p:txBody>
          <a:bodyPr>
            <a:noAutofit/>
          </a:bodyPr>
          <a:lstStyle/>
          <a:p>
            <a:r>
              <a:rPr lang="en-US" sz="2800" dirty="0"/>
              <a:t>Nama </a:t>
            </a:r>
            <a:r>
              <a:rPr lang="en-US" sz="2800" dirty="0" err="1"/>
              <a:t>Pertama</a:t>
            </a:r>
            <a:r>
              <a:rPr lang="en-US" sz="2800" dirty="0"/>
              <a:t> </a:t>
            </a:r>
            <a:r>
              <a:rPr lang="en-US" sz="2800" dirty="0" err="1"/>
              <a:t>dibalik</a:t>
            </a:r>
            <a:r>
              <a:rPr lang="en-US" sz="2800" dirty="0"/>
              <a:t>. (</a:t>
            </a:r>
            <a:r>
              <a:rPr lang="en-US" sz="2800" dirty="0" err="1"/>
              <a:t>tahun</a:t>
            </a:r>
            <a:r>
              <a:rPr lang="en-US" sz="2800" dirty="0"/>
              <a:t>). </a:t>
            </a:r>
            <a:r>
              <a:rPr lang="en-US" sz="2800" dirty="0" err="1"/>
              <a:t>judul</a:t>
            </a:r>
            <a:r>
              <a:rPr lang="en-US" sz="2800" dirty="0"/>
              <a:t> </a:t>
            </a:r>
            <a:r>
              <a:rPr lang="en-US" sz="2800" dirty="0" err="1"/>
              <a:t>Buku</a:t>
            </a:r>
            <a:r>
              <a:rPr lang="en-US" sz="2800" i="1" dirty="0"/>
              <a:t>. Nama </a:t>
            </a:r>
            <a:r>
              <a:rPr lang="en-US" sz="2800" i="1" dirty="0" err="1"/>
              <a:t>Jurnal</a:t>
            </a:r>
            <a:r>
              <a:rPr lang="en-US" sz="2800" i="1" dirty="0"/>
              <a:t> Miring.</a:t>
            </a:r>
            <a:r>
              <a:rPr lang="en-US" sz="2800" dirty="0"/>
              <a:t> Volume, </a:t>
            </a:r>
            <a:r>
              <a:rPr lang="en-US" sz="2800" dirty="0" err="1"/>
              <a:t>Nomor</a:t>
            </a:r>
            <a:r>
              <a:rPr lang="en-US" sz="2800" dirty="0"/>
              <a:t>. Halaman.</a:t>
            </a:r>
          </a:p>
          <a:p>
            <a:endParaRPr lang="en-US" sz="2800" dirty="0"/>
          </a:p>
          <a:p>
            <a:pPr marL="815975" indent="-815975">
              <a:buNone/>
            </a:pPr>
            <a:r>
              <a:rPr lang="en-ID" sz="2400" dirty="0" err="1">
                <a:solidFill>
                  <a:srgbClr val="FF0000"/>
                </a:solidFill>
              </a:rPr>
              <a:t>Prasanti</a:t>
            </a:r>
            <a:r>
              <a:rPr lang="en-ID" sz="2400" dirty="0">
                <a:solidFill>
                  <a:srgbClr val="FF0000"/>
                </a:solidFill>
              </a:rPr>
              <a:t>, </a:t>
            </a:r>
            <a:r>
              <a:rPr lang="en-ID" sz="2400" dirty="0" err="1">
                <a:solidFill>
                  <a:srgbClr val="FF0000"/>
                </a:solidFill>
              </a:rPr>
              <a:t>Ditha</a:t>
            </a:r>
            <a:r>
              <a:rPr lang="en-ID" sz="2400" dirty="0">
                <a:solidFill>
                  <a:srgbClr val="FF0000"/>
                </a:solidFill>
              </a:rPr>
              <a:t>. (2018). </a:t>
            </a:r>
            <a:r>
              <a:rPr lang="en-ID" sz="2400" dirty="0" err="1">
                <a:solidFill>
                  <a:srgbClr val="FF0000"/>
                </a:solidFill>
              </a:rPr>
              <a:t>Penggunaan</a:t>
            </a:r>
            <a:r>
              <a:rPr lang="en-ID" sz="2400" dirty="0">
                <a:solidFill>
                  <a:srgbClr val="FF0000"/>
                </a:solidFill>
              </a:rPr>
              <a:t> Media </a:t>
            </a:r>
            <a:r>
              <a:rPr lang="en-ID" sz="2400" dirty="0" err="1">
                <a:solidFill>
                  <a:srgbClr val="FF0000"/>
                </a:solidFill>
              </a:rPr>
              <a:t>Komunikasi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Bagi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Remaja</a:t>
            </a:r>
            <a:r>
              <a:rPr lang="en-ID" sz="2400" dirty="0">
                <a:solidFill>
                  <a:srgbClr val="FF0000"/>
                </a:solidFill>
              </a:rPr>
              <a:t> Perempuan </a:t>
            </a:r>
            <a:r>
              <a:rPr lang="en-ID" sz="2400" dirty="0" err="1">
                <a:solidFill>
                  <a:srgbClr val="FF0000"/>
                </a:solidFill>
              </a:rPr>
              <a:t>Dalam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Pencarian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Informasi</a:t>
            </a:r>
            <a:r>
              <a:rPr lang="en-ID" sz="2400" dirty="0">
                <a:solidFill>
                  <a:srgbClr val="FF0000"/>
                </a:solidFill>
              </a:rPr>
              <a:t> Kesehatan. </a:t>
            </a:r>
            <a:r>
              <a:rPr lang="en-ID" sz="2400" i="1" dirty="0" err="1">
                <a:solidFill>
                  <a:srgbClr val="FF0000"/>
                </a:solidFill>
              </a:rPr>
              <a:t>Jurnal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i="1" dirty="0">
                <a:solidFill>
                  <a:srgbClr val="FF0000"/>
                </a:solidFill>
              </a:rPr>
              <a:t>Lontar</a:t>
            </a:r>
            <a:r>
              <a:rPr lang="en-ID" sz="2400" dirty="0">
                <a:solidFill>
                  <a:srgbClr val="FF0000"/>
                </a:solidFill>
              </a:rPr>
              <a:t>, 6(1), 13-21.</a:t>
            </a:r>
          </a:p>
          <a:p>
            <a:pPr marL="815975" indent="-815975">
              <a:buNone/>
            </a:pPr>
            <a:r>
              <a:rPr lang="en-ID" sz="2400" dirty="0" err="1">
                <a:solidFill>
                  <a:srgbClr val="FF0000"/>
                </a:solidFill>
              </a:rPr>
              <a:t>Syafrida</a:t>
            </a:r>
            <a:r>
              <a:rPr lang="en-ID" sz="2400" dirty="0">
                <a:solidFill>
                  <a:srgbClr val="FF0000"/>
                </a:solidFill>
              </a:rPr>
              <a:t>, S., &amp; </a:t>
            </a:r>
            <a:r>
              <a:rPr lang="en-ID" sz="2400" dirty="0" err="1">
                <a:solidFill>
                  <a:srgbClr val="FF0000"/>
                </a:solidFill>
              </a:rPr>
              <a:t>Hartati</a:t>
            </a:r>
            <a:r>
              <a:rPr lang="en-ID" sz="2400" dirty="0">
                <a:solidFill>
                  <a:srgbClr val="FF0000"/>
                </a:solidFill>
              </a:rPr>
              <a:t>, R. (2020). Bersama </a:t>
            </a:r>
            <a:r>
              <a:rPr lang="en-ID" sz="2400" dirty="0" err="1">
                <a:solidFill>
                  <a:srgbClr val="FF0000"/>
                </a:solidFill>
              </a:rPr>
              <a:t>Melawan</a:t>
            </a:r>
            <a:r>
              <a:rPr lang="en-ID" sz="2400" dirty="0">
                <a:solidFill>
                  <a:srgbClr val="FF0000"/>
                </a:solidFill>
              </a:rPr>
              <a:t> Virus Covid 19 di Indonesia. </a:t>
            </a:r>
            <a:r>
              <a:rPr lang="en-ID" sz="2400" i="1" dirty="0">
                <a:solidFill>
                  <a:srgbClr val="FF0000"/>
                </a:solidFill>
              </a:rPr>
              <a:t>SALAM: </a:t>
            </a:r>
            <a:r>
              <a:rPr lang="en-ID" sz="2400" i="1" dirty="0" err="1">
                <a:solidFill>
                  <a:srgbClr val="FF0000"/>
                </a:solidFill>
              </a:rPr>
              <a:t>Jurnal</a:t>
            </a:r>
            <a:r>
              <a:rPr lang="en-ID" sz="2400" i="1" dirty="0">
                <a:solidFill>
                  <a:srgbClr val="FF0000"/>
                </a:solidFill>
              </a:rPr>
              <a:t> Sosial dan </a:t>
            </a:r>
            <a:r>
              <a:rPr lang="en-ID" sz="2400" i="1" dirty="0" err="1">
                <a:solidFill>
                  <a:srgbClr val="FF0000"/>
                </a:solidFill>
              </a:rPr>
              <a:t>Budaya</a:t>
            </a:r>
            <a:r>
              <a:rPr lang="en-ID" sz="2400" i="1" dirty="0">
                <a:solidFill>
                  <a:srgbClr val="FF0000"/>
                </a:solidFill>
              </a:rPr>
              <a:t> </a:t>
            </a:r>
            <a:r>
              <a:rPr lang="en-ID" sz="2400" i="1" dirty="0" err="1">
                <a:solidFill>
                  <a:srgbClr val="FF0000"/>
                </a:solidFill>
              </a:rPr>
              <a:t>Syar-i</a:t>
            </a:r>
            <a:r>
              <a:rPr lang="en-ID" sz="2400" i="1" dirty="0">
                <a:solidFill>
                  <a:srgbClr val="FF0000"/>
                </a:solidFill>
              </a:rPr>
              <a:t>, 7</a:t>
            </a:r>
            <a:r>
              <a:rPr lang="en-ID" sz="2400" dirty="0">
                <a:solidFill>
                  <a:srgbClr val="FF0000"/>
                </a:solidFill>
              </a:rPr>
              <a:t>(6), 495-508.</a:t>
            </a:r>
          </a:p>
          <a:p>
            <a:pPr marL="815975" indent="-815975">
              <a:buNone/>
            </a:pPr>
            <a:r>
              <a:rPr lang="en-ID" sz="2400" dirty="0" err="1">
                <a:solidFill>
                  <a:srgbClr val="FF0000"/>
                </a:solidFill>
              </a:rPr>
              <a:t>Yuliaty</a:t>
            </a:r>
            <a:r>
              <a:rPr lang="en-ID" sz="2400" dirty="0">
                <a:solidFill>
                  <a:srgbClr val="FF0000"/>
                </a:solidFill>
              </a:rPr>
              <a:t>, T., </a:t>
            </a:r>
            <a:r>
              <a:rPr lang="en-ID" sz="2400" dirty="0" err="1">
                <a:solidFill>
                  <a:srgbClr val="FF0000"/>
                </a:solidFill>
              </a:rPr>
              <a:t>Rambe</a:t>
            </a:r>
            <a:r>
              <a:rPr lang="en-ID" sz="2400" dirty="0">
                <a:solidFill>
                  <a:srgbClr val="FF0000"/>
                </a:solidFill>
              </a:rPr>
              <a:t>, A., </a:t>
            </a:r>
            <a:r>
              <a:rPr lang="en-ID" sz="2400" dirty="0" err="1">
                <a:solidFill>
                  <a:srgbClr val="FF0000"/>
                </a:solidFill>
              </a:rPr>
              <a:t>Zulfendri</a:t>
            </a:r>
            <a:r>
              <a:rPr lang="en-ID" sz="2400" dirty="0">
                <a:solidFill>
                  <a:srgbClr val="FF0000"/>
                </a:solidFill>
              </a:rPr>
              <a:t>, Z., &amp; </a:t>
            </a:r>
            <a:r>
              <a:rPr lang="en-ID" sz="2400" dirty="0" err="1">
                <a:solidFill>
                  <a:srgbClr val="FF0000"/>
                </a:solidFill>
              </a:rPr>
              <a:t>Satria</a:t>
            </a:r>
            <a:r>
              <a:rPr lang="en-ID" sz="2400" dirty="0">
                <a:solidFill>
                  <a:srgbClr val="FF0000"/>
                </a:solidFill>
              </a:rPr>
              <a:t>, B. (2021). </a:t>
            </a:r>
            <a:r>
              <a:rPr lang="en-ID" sz="2400" dirty="0" err="1">
                <a:solidFill>
                  <a:srgbClr val="FF0000"/>
                </a:solidFill>
              </a:rPr>
              <a:t>Kebijakan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Karantina</a:t>
            </a:r>
            <a:r>
              <a:rPr lang="en-ID" sz="2400" dirty="0">
                <a:solidFill>
                  <a:srgbClr val="FF0000"/>
                </a:solidFill>
              </a:rPr>
              <a:t> Kesehatan </a:t>
            </a:r>
            <a:r>
              <a:rPr lang="en-ID" sz="2400" dirty="0" err="1">
                <a:solidFill>
                  <a:srgbClr val="FF0000"/>
                </a:solidFill>
              </a:rPr>
              <a:t>Dalam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Upaya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Mencegah</a:t>
            </a:r>
            <a:r>
              <a:rPr lang="en-ID" sz="2400" dirty="0">
                <a:solidFill>
                  <a:srgbClr val="FF0000"/>
                </a:solidFill>
              </a:rPr>
              <a:t> </a:t>
            </a:r>
            <a:r>
              <a:rPr lang="en-ID" sz="2400" dirty="0" err="1">
                <a:solidFill>
                  <a:srgbClr val="FF0000"/>
                </a:solidFill>
              </a:rPr>
              <a:t>Penularan</a:t>
            </a:r>
            <a:r>
              <a:rPr lang="en-ID" sz="2400" dirty="0">
                <a:solidFill>
                  <a:srgbClr val="FF0000"/>
                </a:solidFill>
              </a:rPr>
              <a:t> Corona Virus 19 Di Kota Medan. </a:t>
            </a:r>
            <a:r>
              <a:rPr lang="en-ID" sz="2400" i="1" dirty="0" err="1">
                <a:solidFill>
                  <a:srgbClr val="FF0000"/>
                </a:solidFill>
              </a:rPr>
              <a:t>Jurnal</a:t>
            </a:r>
            <a:r>
              <a:rPr lang="en-ID" sz="2400" i="1" dirty="0">
                <a:solidFill>
                  <a:srgbClr val="FF0000"/>
                </a:solidFill>
              </a:rPr>
              <a:t> Pembangunan </a:t>
            </a:r>
            <a:r>
              <a:rPr lang="en-ID" sz="2400" i="1" dirty="0" err="1">
                <a:solidFill>
                  <a:srgbClr val="FF0000"/>
                </a:solidFill>
              </a:rPr>
              <a:t>Perkotaan</a:t>
            </a:r>
            <a:r>
              <a:rPr lang="en-ID" sz="2400" dirty="0">
                <a:solidFill>
                  <a:srgbClr val="FF0000"/>
                </a:solidFill>
              </a:rPr>
              <a:t>, </a:t>
            </a:r>
            <a:r>
              <a:rPr lang="en-ID" sz="2400" i="1" dirty="0">
                <a:solidFill>
                  <a:srgbClr val="FF0000"/>
                </a:solidFill>
              </a:rPr>
              <a:t>9</a:t>
            </a:r>
            <a:r>
              <a:rPr lang="en-ID" sz="2400" dirty="0">
                <a:solidFill>
                  <a:srgbClr val="FF0000"/>
                </a:solidFill>
              </a:rPr>
              <a:t>(1), 1-8.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701064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2D1EB0-3B6B-9C40-8CA6-8A66BE59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4192587" cy="1000732"/>
          </a:xfrm>
        </p:spPr>
        <p:txBody>
          <a:bodyPr/>
          <a:lstStyle/>
          <a:p>
            <a:r>
              <a:rPr lang="en-US" dirty="0" err="1"/>
              <a:t>Pengukuran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84AE0C-6DBA-E049-9C1F-C67696DF6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619250"/>
            <a:ext cx="9864852" cy="5105400"/>
          </a:xfrm>
        </p:spPr>
        <p:txBody>
          <a:bodyPr>
            <a:noAutofit/>
          </a:bodyPr>
          <a:lstStyle/>
          <a:p>
            <a:pPr marL="358775" indent="-35877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J. C. Nunnally dan I.H. Bernstein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buku</a:t>
            </a:r>
            <a:r>
              <a:rPr lang="en-ID" sz="3600" dirty="0">
                <a:latin typeface="Abadi MT Condensed Light" panose="020B0306030101010103" pitchFamily="34" charset="77"/>
              </a:rPr>
              <a:t> The </a:t>
            </a:r>
            <a:r>
              <a:rPr lang="en-ID" sz="3600" dirty="0" err="1">
                <a:latin typeface="Abadi MT Condensed Light" panose="020B0306030101010103" pitchFamily="34" charset="77"/>
              </a:rPr>
              <a:t>Asessment</a:t>
            </a:r>
            <a:r>
              <a:rPr lang="en-ID" sz="3600" dirty="0">
                <a:latin typeface="Abadi MT Condensed Light" panose="020B0306030101010103" pitchFamily="34" charset="77"/>
              </a:rPr>
              <a:t> of Reliability. Psychometric Theory (1994) </a:t>
            </a:r>
            <a:r>
              <a:rPr lang="en-ID" sz="3600" dirty="0" err="1">
                <a:latin typeface="Abadi MT Condensed Light" panose="020B0306030101010103" pitchFamily="34" charset="77"/>
              </a:rPr>
              <a:t>menyebutkan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bahwa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pengukuran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adalah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aturan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menetapkan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simbol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obyek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  <a:p>
            <a:pPr marL="358775" indent="-35877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Calongesi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pengukuran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adalah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suatu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pengumpulan</a:t>
            </a:r>
            <a:r>
              <a:rPr lang="en-ID" sz="3600" dirty="0">
                <a:latin typeface="Abadi MT Condensed Light" panose="020B0306030101010103" pitchFamily="34" charset="77"/>
              </a:rPr>
              <a:t> data </a:t>
            </a:r>
            <a:r>
              <a:rPr lang="en-ID" sz="3600" dirty="0" err="1">
                <a:latin typeface="Abadi MT Condensed Light" panose="020B0306030101010103" pitchFamily="34" charset="77"/>
              </a:rPr>
              <a:t>melalui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pengamatan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empiris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mengumpulkan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informasi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relevan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tujuan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telah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ditentukan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br>
              <a:rPr lang="en-ID" sz="3600" dirty="0">
                <a:latin typeface="Abadi MT Condensed Light" panose="020B0306030101010103" pitchFamily="34" charset="77"/>
              </a:rPr>
            </a:b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99463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4DA4-8144-DE47-9432-2C9C8C41F3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603504"/>
            <a:ext cx="10466070" cy="6121146"/>
          </a:xfrm>
        </p:spPr>
        <p:txBody>
          <a:bodyPr>
            <a:noAutofit/>
          </a:bodyPr>
          <a:lstStyle/>
          <a:p>
            <a:pPr marL="415925" indent="-41592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Robert M Smith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menyatakan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bahwa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merupakan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menyeluruh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melibatkan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beberapa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anggota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sebuah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tim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agar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mengetahui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kelemahan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kekuatan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seseorang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. Hasil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assessment 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kemudian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menjadi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dasar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penyusunan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suatu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rancangan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baru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.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McLoughlin dan Lewis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berpendapat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bahwa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 </a:t>
            </a:r>
            <a:r>
              <a:rPr lang="en-ID" sz="3600" i="1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assessment 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adalah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pengumpulan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data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secara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sistematis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melihat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kapabilitas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kesulitan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dari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seseorang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serta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mencari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solusi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mengenai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apa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sebenarnya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ia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  <a:cs typeface="Apple Chancery" panose="03020702040506060504" pitchFamily="66" charset="-79"/>
              </a:rPr>
              <a:t>butuhkan</a:t>
            </a:r>
            <a:r>
              <a:rPr lang="en-ID" sz="3600" dirty="0">
                <a:latin typeface="Abadi MT Condensed Light" panose="020B0306030101010103" pitchFamily="34" charset="77"/>
                <a:cs typeface="Apple Chancery" panose="03020702040506060504" pitchFamily="66" charset="-79"/>
              </a:rPr>
              <a:t>.</a:t>
            </a:r>
            <a:endParaRPr lang="en-US" sz="3600" dirty="0">
              <a:latin typeface="Abadi MT Condensed Light" panose="020B0306030101010103" pitchFamily="34" charset="77"/>
              <a:cs typeface="Apple Chancery" panose="03020702040506060504" pitchFamily="66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0628925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9777-AD54-C146-97A0-E38CF3B4CB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0"/>
            <a:ext cx="2895600" cy="1325563"/>
          </a:xfrm>
        </p:spPr>
        <p:txBody>
          <a:bodyPr/>
          <a:lstStyle/>
          <a:p>
            <a:r>
              <a:rPr lang="en-US" dirty="0" err="1"/>
              <a:t>Perbedaan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81680A-AC97-4042-B835-CC01A3B8FB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9700" y="877824"/>
            <a:ext cx="10458450" cy="5770626"/>
          </a:xfrm>
        </p:spPr>
        <p:txBody>
          <a:bodyPr>
            <a:noAutofit/>
          </a:bodyPr>
          <a:lstStyle/>
          <a:p>
            <a:pPr marL="454025" indent="-454025">
              <a:buFont typeface="Wingdings" pitchFamily="2" charset="2"/>
              <a:buChar char="Ø"/>
            </a:pPr>
            <a:r>
              <a:rPr lang="en-ID" sz="3200" b="1" dirty="0">
                <a:latin typeface="Abadi MT Condensed Light" panose="020B0306030101010103" pitchFamily="34" charset="77"/>
              </a:rPr>
              <a:t>assessment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adalah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suatu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penerapan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penggunaan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berbagai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cara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alat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untuk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mendapatkan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serangkaian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informasi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tentang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belajar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pencapaian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kompetensi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dari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peserta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didik</a:t>
            </a:r>
            <a:r>
              <a:rPr lang="en-ID" sz="3200" dirty="0">
                <a:latin typeface="Abadi MT Condensed Light" panose="020B0306030101010103" pitchFamily="34" charset="77"/>
              </a:rPr>
              <a:t>. Setelah </a:t>
            </a:r>
            <a:r>
              <a:rPr lang="en-ID" sz="3200" dirty="0" err="1">
                <a:latin typeface="Abadi MT Condensed Light" panose="020B0306030101010103" pitchFamily="34" charset="77"/>
              </a:rPr>
              <a:t>diperoleh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asesmen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maka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dilakukan</a:t>
            </a:r>
            <a:r>
              <a:rPr lang="en-ID" sz="3200" dirty="0">
                <a:latin typeface="Abadi MT Condensed Light" panose="020B0306030101010103" pitchFamily="34" charset="77"/>
              </a:rPr>
              <a:t> proses </a:t>
            </a:r>
            <a:r>
              <a:rPr lang="en-ID" sz="32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dirty="0">
                <a:latin typeface="Abadi MT Condensed Light" panose="020B0306030101010103" pitchFamily="34" charset="77"/>
              </a:rPr>
              <a:t>. </a:t>
            </a:r>
          </a:p>
          <a:p>
            <a:pPr marL="454025" indent="-454025">
              <a:buFont typeface="Wingdings" pitchFamily="2" charset="2"/>
              <a:buChar char="Ø"/>
            </a:pPr>
            <a:r>
              <a:rPr lang="en-ID" sz="3200" b="1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b="1" dirty="0">
                <a:latin typeface="Abadi MT Condensed Light" panose="020B0306030101010103" pitchFamily="34" charset="77"/>
              </a:rPr>
              <a:t> (</a:t>
            </a:r>
            <a:r>
              <a:rPr lang="en-ID" sz="3200" b="1" i="1" dirty="0">
                <a:latin typeface="Abadi MT Condensed Light" panose="020B0306030101010103" pitchFamily="34" charset="77"/>
              </a:rPr>
              <a:t>grading</a:t>
            </a:r>
            <a:r>
              <a:rPr lang="en-ID" sz="3200" b="1" dirty="0">
                <a:latin typeface="Abadi MT Condensed Light" panose="020B0306030101010103" pitchFamily="34" charset="77"/>
              </a:rPr>
              <a:t>)</a:t>
            </a:r>
            <a:r>
              <a:rPr lang="en-ID" sz="3200" dirty="0">
                <a:latin typeface="Abadi MT Condensed Light" panose="020B0306030101010103" pitchFamily="34" charset="77"/>
              </a:rPr>
              <a:t> </a:t>
            </a:r>
            <a:r>
              <a:rPr lang="en-ID" sz="3200" dirty="0" err="1">
                <a:latin typeface="Abadi MT Condensed Light" panose="020B0306030101010103" pitchFamily="34" charset="77"/>
              </a:rPr>
              <a:t>adalah</a:t>
            </a:r>
            <a:r>
              <a:rPr lang="en-ID" sz="3200" dirty="0">
                <a:latin typeface="Abadi MT Condensed Light" panose="020B0306030101010103" pitchFamily="34" charset="77"/>
              </a:rPr>
              <a:t> proses </a:t>
            </a:r>
            <a:r>
              <a:rPr lang="en-ID" sz="3200" dirty="0" err="1">
                <a:latin typeface="Abadi MT Condensed Light" panose="020B0306030101010103" pitchFamily="34" charset="77"/>
              </a:rPr>
              <a:t>penyematan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atribut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dimensi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kuantitas</a:t>
            </a:r>
            <a:r>
              <a:rPr lang="en-ID" sz="3200" dirty="0">
                <a:latin typeface="Abadi MT Condensed Light" panose="020B0306030101010103" pitchFamily="34" charset="77"/>
              </a:rPr>
              <a:t> (</a:t>
            </a:r>
            <a:r>
              <a:rPr lang="en-ID" sz="3200" dirty="0" err="1">
                <a:latin typeface="Abadi MT Condensed Light" panose="020B0306030101010103" pitchFamily="34" charset="77"/>
              </a:rPr>
              <a:t>berupa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angka</a:t>
            </a:r>
            <a:r>
              <a:rPr lang="en-ID" sz="3200" dirty="0">
                <a:latin typeface="Abadi MT Condensed Light" panose="020B0306030101010103" pitchFamily="34" charset="77"/>
              </a:rPr>
              <a:t>/</a:t>
            </a:r>
            <a:r>
              <a:rPr lang="en-ID" sz="3200" dirty="0" err="1">
                <a:latin typeface="Abadi MT Condensed Light" panose="020B0306030101010103" pitchFamily="34" charset="77"/>
              </a:rPr>
              <a:t>huruf</a:t>
            </a:r>
            <a:r>
              <a:rPr lang="en-ID" sz="3200" dirty="0">
                <a:latin typeface="Abadi MT Condensed Light" panose="020B0306030101010103" pitchFamily="34" charset="77"/>
              </a:rPr>
              <a:t>) </a:t>
            </a:r>
            <a:r>
              <a:rPr lang="en-ID" sz="3200" dirty="0" err="1">
                <a:latin typeface="Abadi MT Condensed Light" panose="020B0306030101010103" pitchFamily="34" charset="77"/>
              </a:rPr>
              <a:t>terhadap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asesmen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dengan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cara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membandingkannya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terhadap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suatu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instrumen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standar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tertentu</a:t>
            </a:r>
            <a:r>
              <a:rPr lang="en-ID" sz="3200" dirty="0">
                <a:latin typeface="Abadi MT Condensed Light" panose="020B0306030101010103" pitchFamily="34" charset="77"/>
              </a:rPr>
              <a:t>. </a:t>
            </a:r>
          </a:p>
          <a:p>
            <a:pPr marL="454025" indent="-454025">
              <a:buFont typeface="Wingdings" pitchFamily="2" charset="2"/>
              <a:buChar char="Ø"/>
            </a:pPr>
            <a:r>
              <a:rPr lang="en-ID" sz="3200" dirty="0">
                <a:latin typeface="Abadi MT Condensed Light" panose="020B0306030101010103" pitchFamily="34" charset="77"/>
              </a:rPr>
              <a:t>Hasil </a:t>
            </a:r>
            <a:r>
              <a:rPr lang="en-ID" sz="3200" dirty="0" err="1">
                <a:latin typeface="Abadi MT Condensed Light" panose="020B0306030101010103" pitchFamily="34" charset="77"/>
              </a:rPr>
              <a:t>dari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berupa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atribut</a:t>
            </a:r>
            <a:r>
              <a:rPr lang="en-ID" sz="3200" dirty="0">
                <a:latin typeface="Abadi MT Condensed Light" panose="020B0306030101010103" pitchFamily="34" charset="77"/>
              </a:rPr>
              <a:t>/</a:t>
            </a:r>
            <a:r>
              <a:rPr lang="en-ID" sz="3200" dirty="0" err="1">
                <a:latin typeface="Abadi MT Condensed Light" panose="020B0306030101010103" pitchFamily="34" charset="77"/>
              </a:rPr>
              <a:t>dimensi</a:t>
            </a:r>
            <a:r>
              <a:rPr lang="en-ID" sz="3200" dirty="0">
                <a:latin typeface="Abadi MT Condensed Light" panose="020B0306030101010103" pitchFamily="34" charset="77"/>
              </a:rPr>
              <a:t>/</a:t>
            </a:r>
            <a:r>
              <a:rPr lang="en-ID" sz="3200" dirty="0" err="1">
                <a:latin typeface="Abadi MT Condensed Light" panose="020B0306030101010103" pitchFamily="34" charset="77"/>
              </a:rPr>
              <a:t>kuantitas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tersebut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sebagai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bahan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evaluasi</a:t>
            </a:r>
            <a:r>
              <a:rPr lang="en-ID" sz="3200" dirty="0">
                <a:latin typeface="Abadi MT Condensed Light" panose="020B0306030101010103" pitchFamily="34" charset="77"/>
              </a:rPr>
              <a:t>. </a:t>
            </a:r>
          </a:p>
          <a:p>
            <a:pPr marL="454025" indent="-454025">
              <a:buFont typeface="Wingdings" pitchFamily="2" charset="2"/>
              <a:buChar char="Ø"/>
            </a:pPr>
            <a:r>
              <a:rPr lang="en-ID" sz="3200" b="1" dirty="0" err="1">
                <a:latin typeface="Abadi MT Condensed Light" panose="020B0306030101010103" pitchFamily="34" charset="77"/>
              </a:rPr>
              <a:t>Evaluasi</a:t>
            </a:r>
            <a:r>
              <a:rPr lang="en-ID" sz="3200" b="1" dirty="0">
                <a:latin typeface="Abadi MT Condensed Light" panose="020B0306030101010103" pitchFamily="34" charset="77"/>
              </a:rPr>
              <a:t> (</a:t>
            </a:r>
            <a:r>
              <a:rPr lang="en-ID" sz="3200" b="1" i="1" dirty="0">
                <a:latin typeface="Abadi MT Condensed Light" panose="020B0306030101010103" pitchFamily="34" charset="77"/>
              </a:rPr>
              <a:t>evaluation</a:t>
            </a:r>
            <a:r>
              <a:rPr lang="en-ID" sz="3200" b="1" dirty="0">
                <a:latin typeface="Abadi MT Condensed Light" panose="020B0306030101010103" pitchFamily="34" charset="77"/>
              </a:rPr>
              <a:t>)</a:t>
            </a:r>
            <a:r>
              <a:rPr lang="en-ID" sz="3200" dirty="0">
                <a:latin typeface="Abadi MT Condensed Light" panose="020B0306030101010103" pitchFamily="34" charset="77"/>
              </a:rPr>
              <a:t> </a:t>
            </a:r>
            <a:r>
              <a:rPr lang="en-ID" sz="3200" dirty="0" err="1">
                <a:latin typeface="Abadi MT Condensed Light" panose="020B0306030101010103" pitchFamily="34" charset="77"/>
              </a:rPr>
              <a:t>adalah</a:t>
            </a:r>
            <a:r>
              <a:rPr lang="en-ID" sz="3200" dirty="0">
                <a:latin typeface="Abadi MT Condensed Light" panose="020B0306030101010103" pitchFamily="34" charset="77"/>
              </a:rPr>
              <a:t> proses </a:t>
            </a:r>
            <a:r>
              <a:rPr lang="en-ID" sz="3200" dirty="0" err="1">
                <a:latin typeface="Abadi MT Condensed Light" panose="020B0306030101010103" pitchFamily="34" charset="77"/>
              </a:rPr>
              <a:t>pemberian</a:t>
            </a:r>
            <a:r>
              <a:rPr lang="en-ID" sz="3200" dirty="0">
                <a:latin typeface="Abadi MT Condensed Light" panose="020B0306030101010103" pitchFamily="34" charset="77"/>
              </a:rPr>
              <a:t> status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keputusan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atau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klasifikasi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terhadap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suatu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hasil</a:t>
            </a:r>
            <a:r>
              <a:rPr lang="en-ID" sz="3200" dirty="0">
                <a:latin typeface="Abadi MT Condensed Light" panose="020B0306030101010103" pitchFamily="34" charset="77"/>
              </a:rPr>
              <a:t> </a:t>
            </a:r>
            <a:r>
              <a:rPr lang="en-ID" sz="3200" dirty="0" err="1">
                <a:latin typeface="Abadi MT Condensed Light" panose="020B0306030101010103" pitchFamily="34" charset="77"/>
              </a:rPr>
              <a:t>assesmen</a:t>
            </a:r>
            <a:r>
              <a:rPr lang="en-ID" sz="3200" dirty="0">
                <a:latin typeface="Abadi MT Condensed Light" panose="020B0306030101010103" pitchFamily="34" charset="77"/>
              </a:rPr>
              <a:t> dan </a:t>
            </a:r>
            <a:r>
              <a:rPr lang="en-ID" sz="32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200" dirty="0">
                <a:latin typeface="Abadi MT Condensed Light" panose="020B0306030101010103" pitchFamily="34" charset="77"/>
              </a:rPr>
              <a:t>.</a:t>
            </a:r>
            <a:endParaRPr lang="en-US" sz="3200" b="1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6270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1AACEC-DF11-6342-93AE-592FD6CC0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52C9D0-A98C-C444-9B4A-87C40BBEEB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486275"/>
          </a:xfrm>
        </p:spPr>
        <p:txBody>
          <a:bodyPr>
            <a:normAutofit lnSpcReduction="10000"/>
          </a:bodyPr>
          <a:lstStyle/>
          <a:p>
            <a:pPr marL="415925" indent="-4159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Asesmen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berbagai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teknik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asesmen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antara</a:t>
            </a:r>
            <a:r>
              <a:rPr lang="en-ID" sz="3600" dirty="0">
                <a:latin typeface="Abadi MT Condensed Light" panose="020B0306030101010103" pitchFamily="34" charset="77"/>
              </a:rPr>
              <a:t> lain </a:t>
            </a:r>
            <a:r>
              <a:rPr lang="en-ID" sz="3600" dirty="0" err="1">
                <a:latin typeface="Abadi MT Condensed Light" panose="020B0306030101010103" pitchFamily="34" charset="77"/>
              </a:rPr>
              <a:t>ujian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penugasan</a:t>
            </a:r>
            <a:r>
              <a:rPr lang="en-ID" sz="3600" dirty="0">
                <a:latin typeface="Abadi MT Condensed Light" panose="020B0306030101010103" pitchFamily="34" charset="77"/>
              </a:rPr>
              <a:t>. 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Berikutnya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dilakukan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bantuan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instrumen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tertentu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berupa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kunci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jawaban</a:t>
            </a:r>
            <a:r>
              <a:rPr lang="en-ID" sz="3600" dirty="0">
                <a:latin typeface="Abadi MT Condensed Light" panose="020B0306030101010103" pitchFamily="34" charset="77"/>
              </a:rPr>
              <a:t>, daftar </a:t>
            </a:r>
            <a:r>
              <a:rPr lang="en-ID" sz="3600" dirty="0" err="1">
                <a:latin typeface="Abadi MT Condensed Light" panose="020B0306030101010103" pitchFamily="34" charset="77"/>
              </a:rPr>
              <a:t>periksa</a:t>
            </a:r>
            <a:r>
              <a:rPr lang="en-ID" sz="3600" dirty="0">
                <a:latin typeface="Abadi MT Condensed Light" panose="020B0306030101010103" pitchFamily="34" charset="77"/>
              </a:rPr>
              <a:t> (check list), </a:t>
            </a:r>
            <a:r>
              <a:rPr lang="en-ID" sz="3600" dirty="0" err="1">
                <a:latin typeface="Abadi MT Condensed Light" panose="020B0306030101010103" pitchFamily="34" charset="77"/>
              </a:rPr>
              <a:t>pedoman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rubrik</a:t>
            </a:r>
            <a:r>
              <a:rPr lang="en-ID" sz="3600" dirty="0">
                <a:latin typeface="Abadi MT Condensed Light" panose="020B0306030101010103" pitchFamily="34" charset="77"/>
              </a:rPr>
              <a:t>. 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dirty="0">
                <a:latin typeface="Abadi MT Condensed Light" panose="020B0306030101010103" pitchFamily="34" charset="77"/>
              </a:rPr>
              <a:t>Hasil </a:t>
            </a:r>
            <a:r>
              <a:rPr lang="en-ID" sz="3600" dirty="0" err="1">
                <a:latin typeface="Abadi MT Condensed Light" panose="020B0306030101010103" pitchFamily="34" charset="77"/>
              </a:rPr>
              <a:t>penilaian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digunakan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melakukan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evaluasi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hasilnya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dapat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berupa</a:t>
            </a:r>
            <a:r>
              <a:rPr lang="en-ID" sz="3600" dirty="0">
                <a:latin typeface="Abadi MT Condensed Light" panose="020B0306030101010103" pitchFamily="34" charset="77"/>
              </a:rPr>
              <a:t> status lulus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tidak</a:t>
            </a:r>
            <a:r>
              <a:rPr lang="en-ID" sz="3600" dirty="0">
                <a:latin typeface="Abadi MT Condensed Light" panose="020B0306030101010103" pitchFamily="34" charset="77"/>
              </a:rPr>
              <a:t> lulus, </a:t>
            </a:r>
            <a:r>
              <a:rPr lang="en-ID" sz="3600" dirty="0" err="1">
                <a:latin typeface="Abadi MT Condensed Light" panose="020B0306030101010103" pitchFamily="34" charset="77"/>
              </a:rPr>
              <a:t>klasifikasi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perlu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tidak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perlu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perbaikan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atau</a:t>
            </a:r>
            <a:r>
              <a:rPr lang="en-ID" sz="3600" dirty="0">
                <a:latin typeface="Abadi MT Condensed Light" panose="020B0306030101010103" pitchFamily="34" charset="77"/>
              </a:rPr>
              <a:t> level </a:t>
            </a:r>
            <a:r>
              <a:rPr lang="en-ID" sz="3600" dirty="0" err="1">
                <a:latin typeface="Abadi MT Condensed Light" panose="020B0306030101010103" pitchFamily="34" charset="77"/>
              </a:rPr>
              <a:t>tertentu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  <a:endParaRPr lang="en-US" sz="3600" dirty="0"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64853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E3F91-5E5A-954F-A5A9-0029605640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Assesment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BCDE7E-17D6-0648-A161-5760EB3471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905000"/>
            <a:ext cx="8915400" cy="400622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ID" sz="3200" b="1" dirty="0" err="1"/>
              <a:t>Menurut</a:t>
            </a:r>
            <a:r>
              <a:rPr lang="en-ID" sz="3200" b="1" dirty="0"/>
              <a:t> Robb</a:t>
            </a:r>
          </a:p>
          <a:p>
            <a:pPr marL="0" indent="0" algn="ctr">
              <a:buNone/>
            </a:pPr>
            <a:endParaRPr lang="en-ID" sz="3200" b="1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menyaring</a:t>
            </a:r>
            <a:r>
              <a:rPr lang="en-ID" sz="3200" dirty="0"/>
              <a:t> dan </a:t>
            </a:r>
            <a:r>
              <a:rPr lang="en-ID" sz="3200" dirty="0" err="1"/>
              <a:t>mengidentifikasi</a:t>
            </a:r>
            <a:r>
              <a:rPr lang="en-ID" sz="3200" dirty="0"/>
              <a:t> </a:t>
            </a:r>
            <a:r>
              <a:rPr lang="en-ID" sz="3200" dirty="0" err="1"/>
              <a:t>anak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membuat</a:t>
            </a:r>
            <a:r>
              <a:rPr lang="en-ID" sz="3200" dirty="0"/>
              <a:t> </a:t>
            </a:r>
            <a:r>
              <a:rPr lang="en-ID" sz="3200" dirty="0" err="1"/>
              <a:t>keputusan</a:t>
            </a:r>
            <a:r>
              <a:rPr lang="en-ID" sz="3200" dirty="0"/>
              <a:t> </a:t>
            </a:r>
            <a:r>
              <a:rPr lang="en-ID" sz="3200" dirty="0" err="1"/>
              <a:t>tentang</a:t>
            </a:r>
            <a:r>
              <a:rPr lang="en-ID" sz="3200" dirty="0"/>
              <a:t> </a:t>
            </a:r>
            <a:r>
              <a:rPr lang="en-ID" sz="3200" dirty="0" err="1"/>
              <a:t>penempatan</a:t>
            </a:r>
            <a:r>
              <a:rPr lang="en-ID" sz="3200" dirty="0"/>
              <a:t> </a:t>
            </a:r>
            <a:r>
              <a:rPr lang="en-ID" sz="3200" dirty="0" err="1"/>
              <a:t>anak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merancang</a:t>
            </a:r>
            <a:r>
              <a:rPr lang="en-ID" sz="3200" dirty="0"/>
              <a:t> </a:t>
            </a:r>
            <a:r>
              <a:rPr lang="en-ID" sz="3200" dirty="0" err="1"/>
              <a:t>individualisasi</a:t>
            </a:r>
            <a:r>
              <a:rPr lang="en-ID" sz="3200" dirty="0"/>
              <a:t> </a:t>
            </a:r>
            <a:r>
              <a:rPr lang="en-ID" sz="3200" dirty="0" err="1"/>
              <a:t>pendidikan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memonitor</a:t>
            </a:r>
            <a:r>
              <a:rPr lang="en-ID" sz="3200" dirty="0"/>
              <a:t> </a:t>
            </a:r>
            <a:r>
              <a:rPr lang="en-ID" sz="3200" dirty="0" err="1"/>
              <a:t>kemajuan</a:t>
            </a:r>
            <a:r>
              <a:rPr lang="en-ID" sz="3200" dirty="0"/>
              <a:t> </a:t>
            </a:r>
            <a:r>
              <a:rPr lang="en-ID" sz="3200" dirty="0" err="1"/>
              <a:t>anak</a:t>
            </a:r>
            <a:r>
              <a:rPr lang="en-ID" sz="3200" dirty="0"/>
              <a:t> </a:t>
            </a:r>
            <a:r>
              <a:rPr lang="en-ID" sz="3200" dirty="0" err="1"/>
              <a:t>secara</a:t>
            </a:r>
            <a:r>
              <a:rPr lang="en-ID" sz="3200" dirty="0"/>
              <a:t> </a:t>
            </a:r>
            <a:r>
              <a:rPr lang="en-ID" sz="3200" dirty="0" err="1"/>
              <a:t>individu</a:t>
            </a:r>
            <a:endParaRPr lang="en-ID" sz="3200" dirty="0"/>
          </a:p>
          <a:p>
            <a:pPr marL="320675" indent="-320675">
              <a:buFont typeface="Wingdings" pitchFamily="2" charset="2"/>
              <a:buChar char="Ø"/>
            </a:pPr>
            <a:r>
              <a:rPr lang="en-ID" sz="3200" dirty="0" err="1"/>
              <a:t>Untuk</a:t>
            </a:r>
            <a:r>
              <a:rPr lang="en-ID" sz="3200" dirty="0"/>
              <a:t> </a:t>
            </a:r>
            <a:r>
              <a:rPr lang="en-ID" sz="3200" dirty="0" err="1"/>
              <a:t>mengevaluasi</a:t>
            </a:r>
            <a:r>
              <a:rPr lang="en-ID" sz="3200" dirty="0"/>
              <a:t> </a:t>
            </a:r>
            <a:r>
              <a:rPr lang="en-ID" sz="3200" dirty="0" err="1"/>
              <a:t>kefektifan</a:t>
            </a:r>
            <a:r>
              <a:rPr lang="en-ID" sz="3200" dirty="0"/>
              <a:t> program.</a:t>
            </a:r>
          </a:p>
          <a:p>
            <a:pPr marL="320675" indent="-320675">
              <a:buFont typeface="Wingdings" pitchFamily="2" charset="2"/>
              <a:buChar char="Ø"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59533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8B6CC-6002-584B-81F2-89C36FB54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D" b="1" dirty="0" err="1"/>
              <a:t>Menurut</a:t>
            </a:r>
            <a:r>
              <a:rPr lang="en-ID" b="1" dirty="0"/>
              <a:t> </a:t>
            </a:r>
            <a:r>
              <a:rPr lang="en-ID" b="1" dirty="0" err="1"/>
              <a:t>Sumardi</a:t>
            </a:r>
            <a:r>
              <a:rPr lang="en-ID" b="1" dirty="0"/>
              <a:t> &amp; </a:t>
            </a:r>
            <a:r>
              <a:rPr lang="en-ID" b="1" dirty="0" err="1"/>
              <a:t>Sunaryo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08E072-DEBA-604A-AFD7-11B1993551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68000" cy="4351338"/>
          </a:xfrm>
        </p:spPr>
        <p:txBody>
          <a:bodyPr>
            <a:normAutofit fontScale="92500" lnSpcReduction="10000"/>
          </a:bodyPr>
          <a:lstStyle/>
          <a:p>
            <a:pPr marL="454025" indent="-4540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Memperoleh</a:t>
            </a:r>
            <a:r>
              <a:rPr lang="en-ID" sz="3600" dirty="0">
                <a:latin typeface="Abadi MT Condensed Light" panose="020B0306030101010103" pitchFamily="34" charset="77"/>
              </a:rPr>
              <a:t> data yang </a:t>
            </a:r>
            <a:r>
              <a:rPr lang="en-ID" sz="3600" dirty="0" err="1">
                <a:latin typeface="Abadi MT Condensed Light" panose="020B0306030101010103" pitchFamily="34" charset="77"/>
              </a:rPr>
              <a:t>relevan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objektif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akurat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komprehensif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tentang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kondisi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anak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saat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ini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454025" indent="-4540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Mengetahui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profil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anak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secara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utuh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terutama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permasalahan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hambatan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belajar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dihadapi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potensi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dimiliki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kebutuhan-kebutuhan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khususnya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daya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dukung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lingkungan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dibutuhkan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anak</a:t>
            </a:r>
            <a:endParaRPr lang="en-ID" sz="3600" dirty="0">
              <a:latin typeface="Abadi MT Condensed Light" panose="020B0306030101010103" pitchFamily="34" charset="77"/>
            </a:endParaRPr>
          </a:p>
          <a:p>
            <a:pPr marL="454025" indent="-454025">
              <a:buFont typeface="Wingdings" pitchFamily="2" charset="2"/>
              <a:buChar char="Ø"/>
            </a:pPr>
            <a:r>
              <a:rPr lang="en-ID" sz="3600" dirty="0" err="1">
                <a:latin typeface="Abadi MT Condensed Light" panose="020B0306030101010103" pitchFamily="34" charset="77"/>
              </a:rPr>
              <a:t>Menentukan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layanan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dibutuhkan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rangka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memenuhi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kebutuhan-kebutuhan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khususnya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memonitor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kemampuannya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236245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C011-FB1A-1F4C-A9B0-3B8D9A9E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6700" y="498475"/>
            <a:ext cx="3257550" cy="911225"/>
          </a:xfrm>
        </p:spPr>
        <p:txBody>
          <a:bodyPr/>
          <a:lstStyle/>
          <a:p>
            <a:pPr algn="ctr"/>
            <a:r>
              <a:rPr lang="en-ID" dirty="0" err="1">
                <a:solidFill>
                  <a:srgbClr val="FF0000"/>
                </a:solidFill>
              </a:rPr>
              <a:t>Chittenden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80BBB-9FFA-BE47-923D-0789A1CE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6800" y="1690688"/>
            <a:ext cx="10191750" cy="4486275"/>
          </a:xfrm>
        </p:spPr>
        <p:txBody>
          <a:bodyPr>
            <a:noAutofit/>
          </a:bodyPr>
          <a:lstStyle/>
          <a:p>
            <a:pPr marL="415925" indent="-415925">
              <a:buFont typeface="Wingdings" pitchFamily="2" charset="2"/>
              <a:buChar char="Ø"/>
            </a:pPr>
            <a:r>
              <a:rPr lang="en-ID" sz="3600" i="1" dirty="0">
                <a:latin typeface="Abadi MT Condensed Light" panose="020B0306030101010103" pitchFamily="34" charset="77"/>
              </a:rPr>
              <a:t>Keeping  track</a:t>
            </a:r>
            <a:r>
              <a:rPr lang="en-ID" sz="3600" dirty="0">
                <a:latin typeface="Abadi MT Condensed Light" panose="020B0306030101010103" pitchFamily="34" charset="77"/>
              </a:rPr>
              <a:t>,  </a:t>
            </a:r>
            <a:r>
              <a:rPr lang="en-ID" sz="3600" dirty="0" err="1">
                <a:latin typeface="Abadi MT Condensed Light" panose="020B0306030101010103" pitchFamily="34" charset="77"/>
              </a:rPr>
              <a:t>yaitu</a:t>
            </a:r>
            <a:r>
              <a:rPr lang="en-ID" sz="3600" dirty="0">
                <a:latin typeface="Abadi MT Condensed Light" panose="020B0306030101010103" pitchFamily="34" charset="77"/>
              </a:rPr>
              <a:t> 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  </a:t>
            </a:r>
            <a:r>
              <a:rPr lang="en-ID" sz="3600" dirty="0" err="1">
                <a:latin typeface="Abadi MT Condensed Light" panose="020B0306030101010103" pitchFamily="34" charset="77"/>
              </a:rPr>
              <a:t>menelusuri</a:t>
            </a:r>
            <a:r>
              <a:rPr lang="en-ID" sz="3600" dirty="0">
                <a:latin typeface="Abadi MT Condensed Light" panose="020B0306030101010103" pitchFamily="34" charset="77"/>
              </a:rPr>
              <a:t>  dan  </a:t>
            </a:r>
            <a:r>
              <a:rPr lang="en-ID" sz="3600" dirty="0" err="1">
                <a:latin typeface="Abadi MT Condensed Light" panose="020B0306030101010103" pitchFamily="34" charset="77"/>
              </a:rPr>
              <a:t>melacak</a:t>
            </a:r>
            <a:r>
              <a:rPr lang="en-ID" sz="3600" dirty="0">
                <a:latin typeface="Abadi MT Condensed Light" panose="020B0306030101010103" pitchFamily="34" charset="77"/>
              </a:rPr>
              <a:t>  proses  </a:t>
            </a:r>
            <a:r>
              <a:rPr lang="en-ID" sz="3600" dirty="0" err="1">
                <a:latin typeface="Abadi MT Condensed Light" panose="020B0306030101010103" pitchFamily="34" charset="77"/>
              </a:rPr>
              <a:t>belajar</a:t>
            </a:r>
            <a:r>
              <a:rPr lang="en-ID" sz="3600" dirty="0">
                <a:latin typeface="Abadi MT Condensed Light" panose="020B0306030101010103" pitchFamily="34" charset="77"/>
              </a:rPr>
              <a:t> 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sesuai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dengan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rencana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pelaksanaan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yang </a:t>
            </a:r>
            <a:r>
              <a:rPr lang="en-ID" sz="3600" dirty="0" err="1">
                <a:latin typeface="Abadi MT Condensed Light" panose="020B0306030101010103" pitchFamily="34" charset="77"/>
              </a:rPr>
              <a:t>telah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ditetapkan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  <a:p>
            <a:pPr marL="415925" indent="-415925">
              <a:buFont typeface="Wingdings" pitchFamily="2" charset="2"/>
              <a:buChar char="Ø"/>
            </a:pPr>
            <a:r>
              <a:rPr lang="en-ID" sz="3600" i="1" dirty="0">
                <a:latin typeface="Abadi MT Condensed Light" panose="020B0306030101010103" pitchFamily="34" charset="77"/>
              </a:rPr>
              <a:t>Checking-up</a:t>
            </a:r>
            <a:r>
              <a:rPr lang="en-ID" sz="3600" dirty="0">
                <a:latin typeface="Abadi MT Condensed Light" panose="020B0306030101010103" pitchFamily="34" charset="77"/>
              </a:rPr>
              <a:t>, </a:t>
            </a:r>
            <a:r>
              <a:rPr lang="en-ID" sz="3600" dirty="0" err="1">
                <a:latin typeface="Abadi MT Condensed Light" panose="020B0306030101010103" pitchFamily="34" charset="77"/>
              </a:rPr>
              <a:t>yaitu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untuk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mengecek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ketercapaian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kemampuan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dalam</a:t>
            </a:r>
            <a:r>
              <a:rPr lang="en-ID" sz="3600" dirty="0">
                <a:latin typeface="Abadi MT Condensed Light" panose="020B0306030101010103" pitchFamily="34" charset="77"/>
              </a:rPr>
              <a:t> proses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 dan </a:t>
            </a:r>
            <a:r>
              <a:rPr lang="en-ID" sz="3600" dirty="0" err="1">
                <a:latin typeface="Abadi MT Condensed Light" panose="020B0306030101010103" pitchFamily="34" charset="77"/>
              </a:rPr>
              <a:t>kekurangan-kekurangan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peserta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didik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selama</a:t>
            </a:r>
            <a:r>
              <a:rPr lang="en-ID" sz="3600" dirty="0">
                <a:latin typeface="Abadi MT Condensed Light" panose="020B0306030101010103" pitchFamily="34" charset="77"/>
              </a:rPr>
              <a:t> </a:t>
            </a:r>
            <a:r>
              <a:rPr lang="en-ID" sz="3600" dirty="0" err="1">
                <a:latin typeface="Abadi MT Condensed Light" panose="020B0306030101010103" pitchFamily="34" charset="77"/>
              </a:rPr>
              <a:t>mengikuti</a:t>
            </a:r>
            <a:r>
              <a:rPr lang="en-ID" sz="3600" dirty="0">
                <a:latin typeface="Abadi MT Condensed Light" panose="020B0306030101010103" pitchFamily="34" charset="77"/>
              </a:rPr>
              <a:t>  proses  </a:t>
            </a:r>
            <a:r>
              <a:rPr lang="en-ID" sz="3600" dirty="0" err="1">
                <a:latin typeface="Abadi MT Condensed Light" panose="020B0306030101010103" pitchFamily="34" charset="77"/>
              </a:rPr>
              <a:t>pembelajaran</a:t>
            </a:r>
            <a:r>
              <a:rPr lang="en-ID" sz="3600" dirty="0">
                <a:latin typeface="Abadi MT Condensed Light" panose="020B0306030101010103" pitchFamily="34" charset="7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47712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1CC011-FB1A-1F4C-A9B0-3B8D9A9EFD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3350" y="365125"/>
            <a:ext cx="3219450" cy="987425"/>
          </a:xfrm>
        </p:spPr>
        <p:txBody>
          <a:bodyPr/>
          <a:lstStyle/>
          <a:p>
            <a:pPr algn="ctr"/>
            <a:r>
              <a:rPr lang="en-ID" dirty="0" err="1">
                <a:solidFill>
                  <a:srgbClr val="FF0000"/>
                </a:solidFill>
              </a:rPr>
              <a:t>Chittenden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980BBB-9FFA-BE47-923D-0789A1CE56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1100" y="1524000"/>
            <a:ext cx="10332876" cy="4652963"/>
          </a:xfrm>
        </p:spPr>
        <p:txBody>
          <a:bodyPr>
            <a:noAutofit/>
          </a:bodyPr>
          <a:lstStyle/>
          <a:p>
            <a:pPr marL="358775" indent="-358775">
              <a:buFont typeface="Wingdings" pitchFamily="2" charset="2"/>
              <a:buChar char="Ø"/>
            </a:pPr>
            <a:r>
              <a:rPr lang="en-ID" sz="3600" i="1" dirty="0"/>
              <a:t>Finding-out</a:t>
            </a:r>
            <a:r>
              <a:rPr lang="en-ID" sz="3600" dirty="0"/>
              <a:t>, </a:t>
            </a:r>
            <a:r>
              <a:rPr lang="en-ID" sz="3600" dirty="0" err="1"/>
              <a:t>yaitu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mencari</a:t>
            </a:r>
            <a:r>
              <a:rPr lang="en-ID" sz="3600" dirty="0"/>
              <a:t>, </a:t>
            </a:r>
            <a:r>
              <a:rPr lang="en-ID" sz="3600" dirty="0" err="1"/>
              <a:t>menemukan</a:t>
            </a:r>
            <a:r>
              <a:rPr lang="en-ID" sz="3600" dirty="0"/>
              <a:t> dan </a:t>
            </a:r>
            <a:r>
              <a:rPr lang="en-ID" sz="3600" dirty="0" err="1"/>
              <a:t>mendeteksi</a:t>
            </a:r>
            <a:r>
              <a:rPr lang="en-ID" sz="3600" dirty="0"/>
              <a:t> </a:t>
            </a:r>
            <a:r>
              <a:rPr lang="en-ID" sz="3600" dirty="0" err="1"/>
              <a:t>kekurangan</a:t>
            </a:r>
            <a:r>
              <a:rPr lang="en-ID" sz="3600" dirty="0"/>
              <a:t>  </a:t>
            </a:r>
            <a:r>
              <a:rPr lang="en-ID" sz="3600" dirty="0" err="1"/>
              <a:t>kesalahan</a:t>
            </a:r>
            <a:r>
              <a:rPr lang="en-ID" sz="3600" dirty="0"/>
              <a:t> </a:t>
            </a:r>
            <a:r>
              <a:rPr lang="en-ID" sz="3600" dirty="0" err="1"/>
              <a:t>atau</a:t>
            </a:r>
            <a:r>
              <a:rPr lang="en-ID" sz="3600" dirty="0"/>
              <a:t> </a:t>
            </a:r>
            <a:r>
              <a:rPr lang="en-ID" sz="3600" dirty="0" err="1"/>
              <a:t>kelemahan</a:t>
            </a:r>
            <a:r>
              <a:rPr lang="en-ID" sz="3600" dirty="0"/>
              <a:t> </a:t>
            </a:r>
            <a:r>
              <a:rPr lang="en-ID" sz="3600" dirty="0" err="1"/>
              <a:t>peserta</a:t>
            </a:r>
            <a:r>
              <a:rPr lang="en-ID" sz="3600" dirty="0"/>
              <a:t> </a:t>
            </a:r>
            <a:r>
              <a:rPr lang="en-ID" sz="3600" dirty="0" err="1"/>
              <a:t>didik</a:t>
            </a:r>
            <a:r>
              <a:rPr lang="en-ID" sz="3600" dirty="0"/>
              <a:t> </a:t>
            </a:r>
            <a:r>
              <a:rPr lang="en-ID" sz="3600" dirty="0" err="1"/>
              <a:t>dalam</a:t>
            </a:r>
            <a:r>
              <a:rPr lang="en-ID" sz="3600" dirty="0"/>
              <a:t> proses </a:t>
            </a:r>
            <a:r>
              <a:rPr lang="en-ID" sz="3600" dirty="0" err="1"/>
              <a:t>pembelajaran</a:t>
            </a:r>
            <a:endParaRPr lang="en-ID" sz="3600" dirty="0"/>
          </a:p>
          <a:p>
            <a:pPr marL="358775" indent="-358775">
              <a:buFont typeface="Wingdings" pitchFamily="2" charset="2"/>
              <a:buChar char="Ø"/>
            </a:pPr>
            <a:r>
              <a:rPr lang="en-ID" sz="3600" i="1" dirty="0"/>
              <a:t>Summing-up</a:t>
            </a:r>
            <a:r>
              <a:rPr lang="en-ID" sz="3600" dirty="0"/>
              <a:t>, </a:t>
            </a:r>
            <a:r>
              <a:rPr lang="en-ID" sz="3600" dirty="0" err="1"/>
              <a:t>yaitu</a:t>
            </a:r>
            <a:r>
              <a:rPr lang="en-ID" sz="3600" dirty="0"/>
              <a:t> </a:t>
            </a:r>
            <a:r>
              <a:rPr lang="en-ID" sz="3600" dirty="0" err="1"/>
              <a:t>untuk</a:t>
            </a:r>
            <a:r>
              <a:rPr lang="en-ID" sz="3600" dirty="0"/>
              <a:t> </a:t>
            </a:r>
            <a:r>
              <a:rPr lang="en-ID" sz="3600" dirty="0" err="1"/>
              <a:t>menyimpulkan</a:t>
            </a:r>
            <a:r>
              <a:rPr lang="en-ID" sz="3600" dirty="0"/>
              <a:t> </a:t>
            </a:r>
            <a:r>
              <a:rPr lang="en-ID" sz="3600" dirty="0" err="1"/>
              <a:t>tingkat</a:t>
            </a:r>
            <a:r>
              <a:rPr lang="en-ID" sz="3600" dirty="0"/>
              <a:t> </a:t>
            </a:r>
            <a:r>
              <a:rPr lang="en-ID" sz="3600" dirty="0" err="1"/>
              <a:t>penguasaan</a:t>
            </a:r>
            <a:r>
              <a:rPr lang="en-ID" sz="3600" dirty="0"/>
              <a:t> </a:t>
            </a:r>
            <a:r>
              <a:rPr lang="en-ID" sz="3600" dirty="0" err="1"/>
              <a:t>peserta</a:t>
            </a:r>
            <a:r>
              <a:rPr lang="en-ID" sz="3600" dirty="0"/>
              <a:t> </a:t>
            </a:r>
            <a:r>
              <a:rPr lang="en-ID" sz="3600" dirty="0" err="1"/>
              <a:t>didik</a:t>
            </a:r>
            <a:r>
              <a:rPr lang="en-ID" sz="3600" dirty="0"/>
              <a:t> </a:t>
            </a:r>
            <a:r>
              <a:rPr lang="en-ID" sz="3600" dirty="0" err="1"/>
              <a:t>terhadap</a:t>
            </a:r>
            <a:r>
              <a:rPr lang="en-ID" sz="3600" dirty="0"/>
              <a:t>  </a:t>
            </a:r>
            <a:r>
              <a:rPr lang="en-ID" sz="3600" dirty="0" err="1"/>
              <a:t>kompetensi</a:t>
            </a:r>
            <a:r>
              <a:rPr lang="en-ID" sz="3600" dirty="0"/>
              <a:t>  yang  </a:t>
            </a:r>
            <a:r>
              <a:rPr lang="en-ID" sz="3600" dirty="0" err="1"/>
              <a:t>telah</a:t>
            </a:r>
            <a:r>
              <a:rPr lang="en-ID" sz="3600" dirty="0"/>
              <a:t>  </a:t>
            </a:r>
            <a:r>
              <a:rPr lang="en-ID" sz="3600" dirty="0" err="1"/>
              <a:t>ditetapkan</a:t>
            </a:r>
            <a:r>
              <a:rPr lang="en-ID" sz="3600" dirty="0"/>
              <a:t>. 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776243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ppt/theme/theme2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B5F27"/>
      </a:dk2>
      <a:lt2>
        <a:srgbClr val="D8FC68"/>
      </a:lt2>
      <a:accent1>
        <a:srgbClr val="DDC855"/>
      </a:accent1>
      <a:accent2>
        <a:srgbClr val="FCA03D"/>
      </a:accent2>
      <a:accent3>
        <a:srgbClr val="E36439"/>
      </a:accent3>
      <a:accent4>
        <a:srgbClr val="C2935B"/>
      </a:accent4>
      <a:accent5>
        <a:srgbClr val="88C25C"/>
      </a:accent5>
      <a:accent6>
        <a:srgbClr val="BFCC86"/>
      </a:accent6>
      <a:hlink>
        <a:srgbClr val="FFCE23"/>
      </a:hlink>
      <a:folHlink>
        <a:srgbClr val="FDEB86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88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82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97ECCC31-8429-4523-BE8D-8F09B7A4D46D}"/>
    </a:ext>
  </a:extLst>
</a:theme>
</file>

<file path=ppt/theme/theme3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</TotalTime>
  <Words>779</Words>
  <Application>Microsoft Macintosh PowerPoint</Application>
  <PresentationFormat>Widescreen</PresentationFormat>
  <Paragraphs>55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Abadi MT Condensed Light</vt:lpstr>
      <vt:lpstr>Arial</vt:lpstr>
      <vt:lpstr>Century Gothic</vt:lpstr>
      <vt:lpstr>Tw Cen MT</vt:lpstr>
      <vt:lpstr>Wingdings</vt:lpstr>
      <vt:lpstr>Wingdings 2</vt:lpstr>
      <vt:lpstr>Wingdings 3</vt:lpstr>
      <vt:lpstr>Quotable</vt:lpstr>
      <vt:lpstr>Circuit</vt:lpstr>
      <vt:lpstr>Wisp</vt:lpstr>
      <vt:lpstr>Assesment Pembelajaran SD </vt:lpstr>
      <vt:lpstr>Pengukuran</vt:lpstr>
      <vt:lpstr>PowerPoint Presentation</vt:lpstr>
      <vt:lpstr>Perbedaan</vt:lpstr>
      <vt:lpstr>Contoh</vt:lpstr>
      <vt:lpstr>Tujuan Assesment</vt:lpstr>
      <vt:lpstr>Menurut Sumardi &amp; Sunaryo</vt:lpstr>
      <vt:lpstr>Chittenden</vt:lpstr>
      <vt:lpstr>Chittenden</vt:lpstr>
      <vt:lpstr>Fungsi Assesment</vt:lpstr>
      <vt:lpstr>fungsi formatif, </vt:lpstr>
      <vt:lpstr>Fungsi sumatif</vt:lpstr>
      <vt:lpstr>Daftar Pustaka (Buku)</vt:lpstr>
      <vt:lpstr>Daftar Pustaka (Buku)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8</cp:revision>
  <dcterms:created xsi:type="dcterms:W3CDTF">2022-02-24T08:17:58Z</dcterms:created>
  <dcterms:modified xsi:type="dcterms:W3CDTF">2022-02-26T23:34:29Z</dcterms:modified>
</cp:coreProperties>
</file>