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77" r:id="rId13"/>
    <p:sldId id="278" r:id="rId14"/>
    <p:sldId id="266" r:id="rId15"/>
    <p:sldId id="27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A1312-EB1C-45E6-9F97-8599587EC2F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5041-0000-4A51-ACE7-61DB4A084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A1312-EB1C-45E6-9F97-8599587EC2F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5041-0000-4A51-ACE7-61DB4A084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A1312-EB1C-45E6-9F97-8599587EC2F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5041-0000-4A51-ACE7-61DB4A084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A1312-EB1C-45E6-9F97-8599587EC2F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5041-0000-4A51-ACE7-61DB4A084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A1312-EB1C-45E6-9F97-8599587EC2F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5041-0000-4A51-ACE7-61DB4A084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A1312-EB1C-45E6-9F97-8599587EC2F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5041-0000-4A51-ACE7-61DB4A084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A1312-EB1C-45E6-9F97-8599587EC2F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5041-0000-4A51-ACE7-61DB4A084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A1312-EB1C-45E6-9F97-8599587EC2F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5041-0000-4A51-ACE7-61DB4A084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A1312-EB1C-45E6-9F97-8599587EC2F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5041-0000-4A51-ACE7-61DB4A084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A1312-EB1C-45E6-9F97-8599587EC2F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5041-0000-4A51-ACE7-61DB4A084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A1312-EB1C-45E6-9F97-8599587EC2F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5041-0000-4A51-ACE7-61DB4A084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A1312-EB1C-45E6-9F97-8599587EC2F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35041-0000-4A51-ACE7-61DB4A084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304800"/>
            <a:ext cx="8382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Karl Marx</a:t>
            </a:r>
          </a:p>
          <a:p>
            <a:r>
              <a:rPr lang="id-ID" sz="2400" dirty="0" smtClean="0"/>
              <a:t>Dalam </a:t>
            </a:r>
            <a:r>
              <a:rPr lang="id-ID" sz="2400" i="1" dirty="0"/>
              <a:t>The German Ideology</a:t>
            </a:r>
            <a:r>
              <a:rPr lang="id-ID" sz="2400" dirty="0"/>
              <a:t>, Marx dan Engels menelusuri perubahan-perubahan</a:t>
            </a:r>
            <a:r>
              <a:rPr lang="en-US" sz="2400" dirty="0"/>
              <a:t>,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antaranya</a:t>
            </a:r>
            <a:r>
              <a:rPr lang="en-US" sz="2400" dirty="0"/>
              <a:t>; </a:t>
            </a:r>
          </a:p>
          <a:p>
            <a:r>
              <a:rPr lang="en-US" dirty="0"/>
              <a:t> </a:t>
            </a:r>
          </a:p>
          <a:p>
            <a:pPr marL="457200" indent="-457200"/>
            <a:r>
              <a:rPr lang="en-US" sz="2400" b="1" dirty="0" smtClean="0"/>
              <a:t>1. </a:t>
            </a:r>
            <a:r>
              <a:rPr lang="en-US" sz="2400" b="1" dirty="0" err="1" smtClean="0"/>
              <a:t>Komunitas</a:t>
            </a:r>
            <a:r>
              <a:rPr lang="en-US" sz="2400" b="1" dirty="0" smtClean="0"/>
              <a:t> </a:t>
            </a:r>
            <a:r>
              <a:rPr lang="en-US" sz="2400" b="1" dirty="0" err="1"/>
              <a:t>suku</a:t>
            </a:r>
            <a:r>
              <a:rPr lang="en-US" sz="2400" b="1" dirty="0"/>
              <a:t> </a:t>
            </a:r>
            <a:r>
              <a:rPr lang="en-US" sz="2400" b="1" dirty="0" err="1"/>
              <a:t>bangsa</a:t>
            </a:r>
            <a:r>
              <a:rPr lang="en-US" sz="2400" b="1" dirty="0"/>
              <a:t> </a:t>
            </a:r>
            <a:r>
              <a:rPr lang="en-US" sz="2400" b="1" dirty="0" err="1" smtClean="0"/>
              <a:t>primitif</a:t>
            </a:r>
            <a:endParaRPr lang="en-US" sz="2400" b="1" dirty="0" smtClean="0"/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err="1" smtClean="0"/>
              <a:t>milik</a:t>
            </a:r>
            <a:r>
              <a:rPr lang="en-US" sz="2400" dirty="0" smtClean="0"/>
              <a:t> </a:t>
            </a:r>
            <a:r>
              <a:rPr lang="en-US" sz="2400" dirty="0" err="1"/>
              <a:t>dipunyai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kolektif</a:t>
            </a:r>
            <a:r>
              <a:rPr lang="en-US" sz="2400" dirty="0"/>
              <a:t>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err="1" smtClean="0"/>
              <a:t>pembagian</a:t>
            </a:r>
            <a:r>
              <a:rPr lang="en-US" sz="2400" dirty="0" smtClean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 smtClean="0"/>
              <a:t>kecil</a:t>
            </a:r>
            <a:endParaRPr lang="en-US" sz="2400" dirty="0"/>
          </a:p>
          <a:p>
            <a:pPr marL="457200" indent="-457200"/>
            <a:r>
              <a:rPr lang="en-US" sz="2400" dirty="0" smtClean="0"/>
              <a:t>2. </a:t>
            </a:r>
            <a:r>
              <a:rPr lang="en-US" sz="2400" b="1" dirty="0" err="1" smtClean="0"/>
              <a:t>Tahap</a:t>
            </a:r>
            <a:r>
              <a:rPr lang="en-US" sz="2400" b="1" dirty="0" smtClean="0"/>
              <a:t> </a:t>
            </a:r>
            <a:r>
              <a:rPr lang="en-US" sz="2400" b="1" dirty="0" err="1"/>
              <a:t>komunal</a:t>
            </a:r>
            <a:r>
              <a:rPr lang="en-US" sz="2400" b="1" dirty="0"/>
              <a:t> </a:t>
            </a:r>
            <a:r>
              <a:rPr lang="en-US" sz="2400" b="1" dirty="0" err="1"/>
              <a:t>purba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err="1" smtClean="0"/>
              <a:t>pembagian</a:t>
            </a:r>
            <a:r>
              <a:rPr lang="en-US" sz="2400" dirty="0" smtClean="0"/>
              <a:t> </a:t>
            </a:r>
            <a:r>
              <a:rPr lang="en-US" sz="2400" dirty="0" err="1"/>
              <a:t>kerja</a:t>
            </a:r>
            <a:r>
              <a:rPr lang="en-US" sz="2400" dirty="0"/>
              <a:t> yang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endParaRPr lang="en-US" sz="2400" dirty="0" smtClean="0"/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err="1" smtClean="0"/>
              <a:t>mulainya</a:t>
            </a:r>
            <a:r>
              <a:rPr lang="en-US" sz="2400" dirty="0" smtClean="0"/>
              <a:t> </a:t>
            </a:r>
            <a:r>
              <a:rPr lang="en-US" sz="2400" dirty="0" err="1"/>
              <a:t>pemilikan</a:t>
            </a:r>
            <a:r>
              <a:rPr lang="en-US" sz="2400" dirty="0"/>
              <a:t> </a:t>
            </a:r>
            <a:r>
              <a:rPr lang="en-US" sz="2400" dirty="0" err="1" smtClean="0"/>
              <a:t>pribadi</a:t>
            </a:r>
            <a:endParaRPr lang="en-US" sz="2400" dirty="0"/>
          </a:p>
          <a:p>
            <a:pPr marL="457200" indent="-457200"/>
            <a:r>
              <a:rPr lang="en-US" sz="2400" dirty="0" smtClean="0"/>
              <a:t>3. </a:t>
            </a:r>
            <a:r>
              <a:rPr lang="en-US" sz="2400" b="1" dirty="0" err="1" smtClean="0"/>
              <a:t>Tahap</a:t>
            </a:r>
            <a:r>
              <a:rPr lang="en-US" sz="2400" b="1" dirty="0" smtClean="0"/>
              <a:t> </a:t>
            </a:r>
            <a:r>
              <a:rPr lang="en-US" sz="2400" b="1" dirty="0" err="1"/>
              <a:t>feodal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err="1" smtClean="0"/>
              <a:t>pembagian</a:t>
            </a:r>
            <a:r>
              <a:rPr lang="en-US" sz="2400" dirty="0" smtClean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pola-pola</a:t>
            </a:r>
            <a:r>
              <a:rPr lang="en-US" sz="2400" dirty="0"/>
              <a:t> </a:t>
            </a:r>
            <a:r>
              <a:rPr lang="en-US" sz="2400" dirty="0" err="1"/>
              <a:t>pemilikan</a:t>
            </a:r>
            <a:r>
              <a:rPr lang="en-US" sz="2400" dirty="0"/>
              <a:t> </a:t>
            </a:r>
            <a:r>
              <a:rPr lang="en-US" sz="2400" dirty="0" err="1"/>
              <a:t>kekayaan</a:t>
            </a:r>
            <a:r>
              <a:rPr lang="en-US" sz="2400" dirty="0"/>
              <a:t> </a:t>
            </a:r>
            <a:r>
              <a:rPr lang="en-US" sz="2400" dirty="0" err="1"/>
              <a:t>pribadi</a:t>
            </a:r>
            <a:r>
              <a:rPr lang="en-US" sz="2400" dirty="0"/>
              <a:t> </a:t>
            </a:r>
            <a:r>
              <a:rPr lang="en-US" sz="2400" dirty="0" smtClean="0"/>
              <a:t>yang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ketat</a:t>
            </a:r>
            <a:endParaRPr lang="en-US" sz="2400" dirty="0" smtClean="0"/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err="1" smtClean="0"/>
              <a:t>tahap</a:t>
            </a:r>
            <a:r>
              <a:rPr lang="en-US" sz="2400" dirty="0" smtClean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jalan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cara-cara</a:t>
            </a:r>
            <a:r>
              <a:rPr lang="en-US" sz="2400" dirty="0"/>
              <a:t> </a:t>
            </a:r>
            <a:r>
              <a:rPr lang="en-US" sz="2400" dirty="0" err="1"/>
              <a:t>produksi</a:t>
            </a:r>
            <a:r>
              <a:rPr lang="en-US" sz="2400" dirty="0"/>
              <a:t> </a:t>
            </a:r>
            <a:r>
              <a:rPr lang="en-US" sz="2400" dirty="0" err="1" smtClean="0"/>
              <a:t>borjuis</a:t>
            </a:r>
            <a:r>
              <a:rPr lang="en-US" sz="2400" dirty="0" smtClean="0"/>
              <a:t>,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/>
              <a:t>perombakan</a:t>
            </a:r>
            <a:r>
              <a:rPr lang="en-US" sz="2400" dirty="0"/>
              <a:t> </a:t>
            </a:r>
            <a:r>
              <a:rPr lang="en-US" sz="2400" dirty="0" err="1"/>
              <a:t>kehidupan</a:t>
            </a:r>
            <a:r>
              <a:rPr lang="en-US" sz="2400" dirty="0"/>
              <a:t> </a:t>
            </a:r>
            <a:r>
              <a:rPr lang="en-US" sz="2400" dirty="0" err="1"/>
              <a:t>komunal</a:t>
            </a:r>
            <a:r>
              <a:rPr lang="en-US" sz="2400" dirty="0"/>
              <a:t> </a:t>
            </a:r>
            <a:r>
              <a:rPr lang="en-US" sz="2400" dirty="0" err="1"/>
              <a:t>dibawah</a:t>
            </a:r>
            <a:r>
              <a:rPr lang="en-US" sz="2400" dirty="0"/>
              <a:t> </a:t>
            </a:r>
            <a:r>
              <a:rPr lang="en-US" sz="2400" dirty="0" err="1"/>
              <a:t>pengaruh</a:t>
            </a:r>
            <a:r>
              <a:rPr lang="en-US" sz="2400" dirty="0"/>
              <a:t> </a:t>
            </a:r>
            <a:r>
              <a:rPr lang="en-US" sz="2400" dirty="0" err="1"/>
              <a:t>ideologi</a:t>
            </a:r>
            <a:r>
              <a:rPr lang="en-US" sz="2400" dirty="0"/>
              <a:t> </a:t>
            </a:r>
            <a:r>
              <a:rPr lang="en-US" sz="2400" dirty="0" err="1"/>
              <a:t>individualitas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hubungan-hubungan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pemilikan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077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Gesellschaft</a:t>
            </a:r>
            <a:r>
              <a:rPr lang="en-US" sz="2400" b="1" i="1" dirty="0" smtClean="0"/>
              <a:t> (</a:t>
            </a:r>
            <a:r>
              <a:rPr lang="en-US" sz="2400" b="1" i="1" dirty="0" err="1"/>
              <a:t>Patembayan</a:t>
            </a:r>
            <a:r>
              <a:rPr lang="en-US" sz="2400" b="1" i="1" dirty="0"/>
              <a:t>)</a:t>
            </a:r>
          </a:p>
          <a:p>
            <a:endParaRPr lang="en-US" sz="2400" dirty="0" smtClean="0"/>
          </a:p>
          <a:p>
            <a:r>
              <a:rPr lang="en-US" sz="2400" b="1" i="1" dirty="0" err="1" smtClean="0"/>
              <a:t>Gesellschaft</a:t>
            </a:r>
            <a:r>
              <a:rPr lang="en-US" sz="2400" b="1" i="1" dirty="0" smtClean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/>
              <a:t>ikatan</a:t>
            </a:r>
            <a:r>
              <a:rPr lang="en-US" sz="2400" dirty="0"/>
              <a:t> </a:t>
            </a:r>
            <a:r>
              <a:rPr lang="en-US" sz="2400" dirty="0" err="1"/>
              <a:t>lahir</a:t>
            </a:r>
            <a:r>
              <a:rPr lang="en-US" sz="2400" dirty="0"/>
              <a:t> yang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pokok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jangka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yang </a:t>
            </a:r>
            <a:r>
              <a:rPr lang="en-US" sz="2400" dirty="0" err="1"/>
              <a:t>pendek</a:t>
            </a:r>
            <a:r>
              <a:rPr lang="en-US" sz="2400" dirty="0"/>
              <a:t>,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pikiran</a:t>
            </a:r>
            <a:r>
              <a:rPr lang="en-US" sz="2400" dirty="0"/>
              <a:t> </a:t>
            </a:r>
            <a:r>
              <a:rPr lang="en-US" sz="2400" dirty="0" err="1"/>
              <a:t>belaka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strukturnya</a:t>
            </a:r>
            <a:r>
              <a:rPr lang="en-US" sz="2400" dirty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mekanis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b="1" i="1" dirty="0" err="1"/>
              <a:t>gesellschaft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/>
              <a:t>umumnya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perjanjian</a:t>
            </a:r>
            <a:r>
              <a:rPr lang="en-US" sz="2400" dirty="0"/>
              <a:t> </a:t>
            </a:r>
            <a:r>
              <a:rPr lang="en-US" sz="2400" dirty="0" smtClean="0"/>
              <a:t>yang </a:t>
            </a:r>
            <a:r>
              <a:rPr lang="en-US" sz="2400" dirty="0" err="1"/>
              <a:t>didasarkan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ikatan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timbal</a:t>
            </a:r>
            <a:r>
              <a:rPr lang="en-US" sz="2400" dirty="0" smtClean="0"/>
              <a:t> </a:t>
            </a:r>
            <a:r>
              <a:rPr lang="en-US" sz="2400" dirty="0" err="1" smtClean="0"/>
              <a:t>balik</a:t>
            </a:r>
            <a:r>
              <a:rPr lang="en-US" sz="2400" dirty="0" smtClean="0"/>
              <a:t>. 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305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Ferdinand </a:t>
            </a:r>
            <a:r>
              <a:rPr lang="en-US" sz="2400" b="1" dirty="0" err="1"/>
              <a:t>Tonnies</a:t>
            </a:r>
            <a:r>
              <a:rPr lang="en-US" sz="2400" b="1" dirty="0"/>
              <a:t> </a:t>
            </a:r>
            <a:r>
              <a:rPr lang="en-US" sz="2400" b="1" dirty="0" err="1"/>
              <a:t>membagi</a:t>
            </a:r>
            <a:r>
              <a:rPr lang="en-US" sz="2400" b="1" dirty="0"/>
              <a:t> </a:t>
            </a:r>
            <a:r>
              <a:rPr lang="en-US" sz="2400" b="1" dirty="0" err="1"/>
              <a:t>masyarakat</a:t>
            </a:r>
            <a:r>
              <a:rPr lang="en-US" sz="2400" b="1" dirty="0"/>
              <a:t> </a:t>
            </a:r>
            <a:r>
              <a:rPr lang="en-US" sz="2400" b="1" dirty="0" err="1"/>
              <a:t>menjadi</a:t>
            </a:r>
            <a:r>
              <a:rPr lang="en-US" sz="2400" b="1" dirty="0"/>
              <a:t> 2 </a:t>
            </a:r>
            <a:r>
              <a:rPr lang="en-US" sz="2400" b="1" dirty="0" err="1"/>
              <a:t>tipe</a:t>
            </a:r>
            <a:r>
              <a:rPr lang="en-US" sz="2400" dirty="0"/>
              <a:t>, </a:t>
            </a:r>
            <a:r>
              <a:rPr lang="en-US" sz="2400" dirty="0" err="1" smtClean="0"/>
              <a:t>yaitu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/>
              <a:t>tipe</a:t>
            </a:r>
            <a:r>
              <a:rPr lang="en-US" sz="2400" dirty="0"/>
              <a:t> </a:t>
            </a:r>
            <a:r>
              <a:rPr lang="en-US" sz="2400" b="1" i="1" dirty="0" err="1" smtClean="0"/>
              <a:t>gemeinschaft</a:t>
            </a:r>
            <a:r>
              <a:rPr lang="en-US" sz="2400" b="1" i="1" dirty="0" smtClean="0"/>
              <a:t> </a:t>
            </a:r>
            <a:r>
              <a:rPr lang="en-US" sz="2400" dirty="0" err="1"/>
              <a:t>mendasarkan</a:t>
            </a:r>
            <a:r>
              <a:rPr lang="en-US" sz="2400" dirty="0"/>
              <a:t> </a:t>
            </a:r>
            <a:r>
              <a:rPr lang="en-US" sz="2400" dirty="0" err="1"/>
              <a:t>hubungannya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 smtClean="0"/>
              <a:t>ikatan</a:t>
            </a:r>
            <a:r>
              <a:rPr lang="en-US" sz="2400" dirty="0" smtClean="0"/>
              <a:t> </a:t>
            </a:r>
            <a:r>
              <a:rPr lang="en-US" sz="2400" dirty="0" err="1"/>
              <a:t>perasaan</a:t>
            </a:r>
            <a:r>
              <a:rPr lang="en-US" sz="2400" dirty="0"/>
              <a:t>. </a:t>
            </a:r>
            <a:r>
              <a:rPr lang="en-US" sz="2400" dirty="0" err="1"/>
              <a:t>Tipe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dilihat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  <a:r>
              <a:rPr lang="en-US" sz="2400" dirty="0" err="1"/>
              <a:t>pedesaan</a:t>
            </a:r>
            <a:r>
              <a:rPr lang="en-US" sz="2400" dirty="0"/>
              <a:t>. </a:t>
            </a:r>
            <a:r>
              <a:rPr lang="en-US" sz="2400" b="1" i="1" dirty="0" err="1" smtClean="0"/>
              <a:t>Gemeinshchaft</a:t>
            </a:r>
            <a:r>
              <a:rPr lang="en-US" sz="2400" b="1" i="1" dirty="0" smtClean="0"/>
              <a:t> </a:t>
            </a:r>
            <a:r>
              <a:rPr lang="en-US" sz="2400" dirty="0" err="1"/>
              <a:t>dibagi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3 </a:t>
            </a:r>
            <a:r>
              <a:rPr lang="en-US" sz="2400" dirty="0" err="1"/>
              <a:t>yaitu</a:t>
            </a:r>
            <a:r>
              <a:rPr lang="en-US" sz="2400" dirty="0" smtClean="0"/>
              <a:t>: </a:t>
            </a:r>
            <a:r>
              <a:rPr lang="en-US" sz="2400" b="1" i="1" dirty="0" err="1" smtClean="0"/>
              <a:t>Gemeinschaft</a:t>
            </a:r>
            <a:r>
              <a:rPr lang="en-US" sz="2400" b="1" i="1" dirty="0" smtClean="0"/>
              <a:t> </a:t>
            </a:r>
            <a:r>
              <a:rPr lang="en-US" sz="2400" b="1" i="1" dirty="0"/>
              <a:t>by </a:t>
            </a:r>
            <a:r>
              <a:rPr lang="en-US" sz="2400" b="1" i="1" dirty="0" smtClean="0"/>
              <a:t>blood, </a:t>
            </a:r>
            <a:r>
              <a:rPr lang="en-US" sz="2400" b="1" i="1" dirty="0" err="1" smtClean="0"/>
              <a:t>Gemeinschaft</a:t>
            </a:r>
            <a:r>
              <a:rPr lang="en-US" sz="2400" b="1" i="1" dirty="0" smtClean="0"/>
              <a:t> of place, </a:t>
            </a:r>
            <a:r>
              <a:rPr lang="en-US" sz="2400" b="1" i="1" dirty="0" err="1" smtClean="0"/>
              <a:t>dan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Gemeinschaft</a:t>
            </a:r>
            <a:r>
              <a:rPr lang="en-US" sz="2400" b="1" i="1" dirty="0" smtClean="0"/>
              <a:t> of mind</a:t>
            </a:r>
            <a:r>
              <a:rPr lang="en-US" sz="2400" dirty="0" smtClean="0"/>
              <a:t>.</a:t>
            </a:r>
          </a:p>
          <a:p>
            <a:pPr marL="457200" indent="-457200"/>
            <a:r>
              <a:rPr lang="en-US" sz="2400" dirty="0" smtClean="0"/>
              <a:t>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b="1" i="1" dirty="0" err="1" smtClean="0"/>
              <a:t>gemeinschaft</a:t>
            </a:r>
            <a:r>
              <a:rPr lang="en-US" sz="2400" dirty="0"/>
              <a:t>,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 smtClean="0"/>
              <a:t>ciri-ciri</a:t>
            </a:r>
            <a:r>
              <a:rPr lang="en-US" sz="2400" dirty="0" smtClean="0"/>
              <a:t> </a:t>
            </a:r>
            <a:r>
              <a:rPr lang="en-US" sz="2400" dirty="0" err="1" smtClean="0"/>
              <a:t>diantaranya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:</a:t>
            </a:r>
            <a:endParaRPr lang="en-US" sz="2400" dirty="0"/>
          </a:p>
          <a:p>
            <a:pPr marL="457200" indent="-457200"/>
            <a:r>
              <a:rPr lang="en-US" sz="2400" dirty="0" smtClean="0"/>
              <a:t>	- </a:t>
            </a:r>
            <a:r>
              <a:rPr lang="en-US" sz="2400" dirty="0" err="1"/>
              <a:t>K</a:t>
            </a:r>
            <a:r>
              <a:rPr lang="en-US" sz="2400" dirty="0" err="1" smtClean="0"/>
              <a:t>ehendak</a:t>
            </a:r>
            <a:r>
              <a:rPr lang="en-US" sz="2400" dirty="0" smtClean="0"/>
              <a:t> </a:t>
            </a:r>
            <a:r>
              <a:rPr lang="en-US" sz="2400" dirty="0" err="1"/>
              <a:t>bersama</a:t>
            </a:r>
            <a:r>
              <a:rPr lang="en-US" sz="2400" dirty="0"/>
              <a:t> (</a:t>
            </a:r>
            <a:r>
              <a:rPr lang="en-US" sz="2400" i="1" dirty="0"/>
              <a:t>common will</a:t>
            </a:r>
            <a:r>
              <a:rPr lang="en-US" sz="2400" dirty="0"/>
              <a:t>)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dominan</a:t>
            </a:r>
            <a:r>
              <a:rPr lang="en-US" sz="2400" dirty="0"/>
              <a:t> </a:t>
            </a:r>
            <a:r>
              <a:rPr lang="en-US" sz="2400" dirty="0" err="1"/>
              <a:t>dibandingkan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 smtClean="0"/>
              <a:t>kehendak</a:t>
            </a:r>
            <a:r>
              <a:rPr lang="en-US" sz="2400" dirty="0" smtClean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 (</a:t>
            </a:r>
            <a:r>
              <a:rPr lang="en-US" sz="2400" i="1" dirty="0"/>
              <a:t>individual will</a:t>
            </a:r>
            <a:r>
              <a:rPr lang="en-US" sz="2400" dirty="0"/>
              <a:t>).</a:t>
            </a:r>
          </a:p>
          <a:p>
            <a:pPr marL="457200" indent="-457200"/>
            <a:r>
              <a:rPr lang="en-US" sz="2400" dirty="0" smtClean="0"/>
              <a:t>	- </a:t>
            </a:r>
            <a:r>
              <a:rPr lang="en-US" sz="2400" dirty="0" err="1" smtClean="0"/>
              <a:t>Keanggotaannya</a:t>
            </a:r>
            <a:r>
              <a:rPr lang="en-US" sz="2400" dirty="0" smtClean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saling</a:t>
            </a:r>
            <a:r>
              <a:rPr lang="en-US" sz="2400" dirty="0"/>
              <a:t> </a:t>
            </a:r>
            <a:r>
              <a:rPr lang="en-US" sz="2400" dirty="0" err="1"/>
              <a:t>menonjolkan</a:t>
            </a:r>
            <a:r>
              <a:rPr lang="en-US" sz="2400" dirty="0"/>
              <a:t> </a:t>
            </a:r>
            <a:r>
              <a:rPr lang="en-US" sz="2400" dirty="0" err="1" smtClean="0"/>
              <a:t>diri</a:t>
            </a:r>
            <a:r>
              <a:rPr lang="en-US" sz="2400" dirty="0" smtClean="0"/>
              <a:t>.</a:t>
            </a:r>
          </a:p>
          <a:p>
            <a:pPr marL="457200" indent="-457200"/>
            <a:r>
              <a:rPr lang="en-US" sz="2400" dirty="0" smtClean="0"/>
              <a:t>	- </a:t>
            </a:r>
            <a:r>
              <a:rPr lang="en-US" sz="2400" dirty="0" err="1" smtClean="0"/>
              <a:t>Hubungan</a:t>
            </a:r>
            <a:r>
              <a:rPr lang="en-US" sz="2400" dirty="0" smtClean="0"/>
              <a:t> </a:t>
            </a:r>
            <a:r>
              <a:rPr lang="en-US" sz="2400" dirty="0" err="1"/>
              <a:t>sosialnya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 smtClean="0"/>
              <a:t>kaidah-kaidah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 smtClean="0"/>
              <a:t>adat</a:t>
            </a:r>
            <a:r>
              <a:rPr lang="en-US" sz="2400" dirty="0" smtClean="0"/>
              <a:t> </a:t>
            </a:r>
            <a:r>
              <a:rPr lang="en-US" sz="2400" dirty="0" err="1"/>
              <a:t>istiadat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smtClean="0"/>
              <a:t>mores.</a:t>
            </a:r>
          </a:p>
          <a:p>
            <a:pPr marL="457200" indent="-457200"/>
            <a:r>
              <a:rPr lang="en-US" sz="2400" dirty="0" smtClean="0"/>
              <a:t>	- </a:t>
            </a:r>
            <a:r>
              <a:rPr lang="en-US" sz="2400" dirty="0" err="1" smtClean="0"/>
              <a:t>Solidaritasnya</a:t>
            </a:r>
            <a:r>
              <a:rPr lang="en-US" sz="2400" dirty="0" smtClean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 smtClean="0"/>
              <a:t>alami</a:t>
            </a:r>
            <a:r>
              <a:rPr lang="en-US" sz="2400" dirty="0" smtClean="0"/>
              <a:t>.</a:t>
            </a:r>
          </a:p>
          <a:p>
            <a:pPr marL="457200" indent="-457200"/>
            <a:r>
              <a:rPr lang="en-US" sz="2400" dirty="0" smtClean="0"/>
              <a:t>	- </a:t>
            </a:r>
            <a:r>
              <a:rPr lang="en-US" sz="2400" dirty="0" err="1" smtClean="0"/>
              <a:t>Kepemilikan</a:t>
            </a:r>
            <a:r>
              <a:rPr lang="en-US" sz="2400" dirty="0" smtClean="0"/>
              <a:t> </a:t>
            </a:r>
            <a:r>
              <a:rPr lang="en-US" sz="2400" dirty="0" err="1"/>
              <a:t>bersama</a:t>
            </a:r>
            <a:r>
              <a:rPr lang="en-US" sz="2400" dirty="0"/>
              <a:t> </a:t>
            </a:r>
            <a:r>
              <a:rPr lang="en-US" sz="2400" dirty="0" err="1"/>
              <a:t>diakui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001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tipe</a:t>
            </a:r>
            <a:r>
              <a:rPr lang="en-US" sz="2400" dirty="0" smtClean="0"/>
              <a:t> </a:t>
            </a:r>
            <a:r>
              <a:rPr lang="en-US" sz="2400" b="1" i="1" dirty="0" err="1" smtClean="0"/>
              <a:t>gesellschaft</a:t>
            </a:r>
            <a:r>
              <a:rPr lang="en-US" sz="2400" b="1" i="1" dirty="0" smtClean="0"/>
              <a:t> </a:t>
            </a:r>
            <a:r>
              <a:rPr lang="en-US" sz="2400" dirty="0" err="1" smtClean="0"/>
              <a:t>mendasarkan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hubungannya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kehendak-kehendak</a:t>
            </a:r>
            <a:r>
              <a:rPr lang="en-US" sz="2400" dirty="0" smtClean="0"/>
              <a:t> yang </a:t>
            </a:r>
            <a:r>
              <a:rPr lang="en-US" sz="2400" dirty="0" err="1" smtClean="0"/>
              <a:t>sifatnya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rasional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Ciri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  <a:r>
              <a:rPr lang="en-US" sz="2400" b="1" i="1" dirty="0" err="1" smtClean="0"/>
              <a:t>gesellschaft</a:t>
            </a:r>
            <a:r>
              <a:rPr lang="en-US" sz="2400" b="1" i="1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400" dirty="0" smtClean="0"/>
              <a:t>- </a:t>
            </a:r>
            <a:r>
              <a:rPr lang="en-US" sz="2400" dirty="0" err="1" smtClean="0"/>
              <a:t>Kepentingan</a:t>
            </a:r>
            <a:r>
              <a:rPr lang="en-US" sz="2400" dirty="0" smtClean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dominan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 smtClean="0"/>
              <a:t>kepentingan</a:t>
            </a:r>
            <a:r>
              <a:rPr lang="en-US" sz="2400" dirty="0" smtClean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.</a:t>
            </a:r>
          </a:p>
          <a:p>
            <a:r>
              <a:rPr lang="en-US" sz="2400" dirty="0" smtClean="0"/>
              <a:t>- </a:t>
            </a:r>
            <a:r>
              <a:rPr lang="en-US" sz="2400" dirty="0" err="1" smtClean="0"/>
              <a:t>Kepentingan-kepentingan</a:t>
            </a:r>
            <a:r>
              <a:rPr lang="en-US" sz="2400" dirty="0" smtClean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tentu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 smtClean="0"/>
              <a:t>tujuan-tujuan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 smtClean="0"/>
              <a:t>yang</a:t>
            </a:r>
            <a:r>
              <a:rPr lang="en-US" sz="2400" dirty="0" smtClean="0"/>
              <a:t> </a:t>
            </a:r>
            <a:r>
              <a:rPr lang="en-US" sz="2400" dirty="0" err="1"/>
              <a:t>sifatnya</a:t>
            </a:r>
            <a:r>
              <a:rPr lang="en-US" sz="2400" dirty="0"/>
              <a:t> </a:t>
            </a:r>
            <a:r>
              <a:rPr lang="en-US" sz="2400" dirty="0" err="1"/>
              <a:t>pribadi</a:t>
            </a:r>
            <a:r>
              <a:rPr lang="en-US" sz="2400" dirty="0"/>
              <a:t>.</a:t>
            </a:r>
          </a:p>
          <a:p>
            <a:r>
              <a:rPr lang="en-US" sz="2400" dirty="0" smtClean="0"/>
              <a:t>-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sanksi-sanksi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sifatnya</a:t>
            </a:r>
            <a:r>
              <a:rPr lang="en-US" sz="2400" dirty="0"/>
              <a:t> </a:t>
            </a:r>
            <a:r>
              <a:rPr lang="en-US" sz="2400" dirty="0" err="1" smtClean="0"/>
              <a:t>eksternal</a:t>
            </a:r>
            <a:r>
              <a:rPr lang="en-US" sz="2400" dirty="0" smtClean="0"/>
              <a:t>. </a:t>
            </a:r>
            <a:endParaRPr lang="en-US" sz="2400" dirty="0"/>
          </a:p>
          <a:p>
            <a:r>
              <a:rPr lang="en-US" sz="2400" dirty="0" smtClean="0"/>
              <a:t>- </a:t>
            </a:r>
            <a:r>
              <a:rPr lang="en-US" sz="2400" dirty="0" err="1" smtClean="0"/>
              <a:t>Pendapat</a:t>
            </a:r>
            <a:r>
              <a:rPr lang="en-US" sz="2400" dirty="0" smtClean="0"/>
              <a:t> </a:t>
            </a:r>
            <a:r>
              <a:rPr lang="en-US" sz="2400" dirty="0" err="1"/>
              <a:t>umum</a:t>
            </a:r>
            <a:r>
              <a:rPr lang="en-US" sz="2400" dirty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/>
              <a:t>terlihat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endParaRPr lang="en-US" sz="2400" dirty="0"/>
          </a:p>
          <a:p>
            <a:r>
              <a:rPr lang="en-US" sz="2400" dirty="0" smtClean="0"/>
              <a:t>- </a:t>
            </a:r>
            <a:r>
              <a:rPr lang="en-US" sz="2400" dirty="0" err="1" smtClean="0"/>
              <a:t>Sudah</a:t>
            </a:r>
            <a:r>
              <a:rPr lang="en-US" sz="2400" dirty="0" smtClean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terlihat</a:t>
            </a:r>
            <a:r>
              <a:rPr lang="en-US" sz="2400" dirty="0"/>
              <a:t> </a:t>
            </a:r>
            <a:r>
              <a:rPr lang="en-US" sz="2400" dirty="0" err="1"/>
              <a:t>lagi</a:t>
            </a:r>
            <a:r>
              <a:rPr lang="en-US" sz="2400" dirty="0"/>
              <a:t> </a:t>
            </a:r>
            <a:r>
              <a:rPr lang="en-US" sz="2400" dirty="0" err="1"/>
              <a:t>adat</a:t>
            </a:r>
            <a:r>
              <a:rPr lang="en-US" sz="2400" dirty="0"/>
              <a:t> </a:t>
            </a:r>
            <a:r>
              <a:rPr lang="en-US" sz="2400" dirty="0" err="1"/>
              <a:t>istiadat</a:t>
            </a:r>
            <a:r>
              <a:rPr lang="en-US" sz="2400" dirty="0"/>
              <a:t>.</a:t>
            </a:r>
          </a:p>
          <a:p>
            <a:r>
              <a:rPr lang="en-US" sz="2400" dirty="0" smtClean="0"/>
              <a:t>- </a:t>
            </a:r>
            <a:r>
              <a:rPr lang="en-US" sz="2400" dirty="0" err="1" smtClean="0"/>
              <a:t>Solidaritasnya</a:t>
            </a:r>
            <a:r>
              <a:rPr lang="en-US" sz="2400" dirty="0" smtClean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 smtClean="0"/>
              <a:t>sementara</a:t>
            </a:r>
            <a:r>
              <a:rPr lang="en-US" sz="2400" dirty="0" smtClean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 smtClean="0"/>
              <a:t>kepentingan-kepentingan</a:t>
            </a:r>
            <a:r>
              <a:rPr lang="en-US" sz="2400" dirty="0" smtClean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.</a:t>
            </a:r>
          </a:p>
          <a:p>
            <a:r>
              <a:rPr lang="en-US" sz="2400" dirty="0" smtClean="0"/>
              <a:t>- </a:t>
            </a:r>
            <a:r>
              <a:rPr lang="en-US" sz="2400" dirty="0" err="1" smtClean="0"/>
              <a:t>Kepemilikan</a:t>
            </a:r>
            <a:r>
              <a:rPr lang="en-US" sz="2400" dirty="0" smtClean="0"/>
              <a:t> </a:t>
            </a:r>
            <a:r>
              <a:rPr lang="en-US" sz="2400" dirty="0" err="1"/>
              <a:t>bersama</a:t>
            </a:r>
            <a:r>
              <a:rPr lang="en-US" sz="2400" dirty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/>
              <a:t>berlaku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yang </a:t>
            </a:r>
            <a:r>
              <a:rPr lang="en-US" sz="2400" dirty="0" err="1"/>
              <a:t>diakui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 smtClean="0"/>
              <a:t>kepemilikan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15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Hakekat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Kehendak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Manusia</a:t>
            </a:r>
            <a:endParaRPr lang="en-US" sz="2400" b="1" dirty="0" smtClean="0"/>
          </a:p>
          <a:p>
            <a:endParaRPr lang="en-US" sz="2400" dirty="0" smtClean="0"/>
          </a:p>
          <a:p>
            <a:r>
              <a:rPr lang="en-US" sz="2400" b="1" dirty="0" err="1"/>
              <a:t>Tonnies</a:t>
            </a:r>
            <a:r>
              <a:rPr lang="en-US" sz="2400" dirty="0"/>
              <a:t> </a:t>
            </a:r>
            <a:r>
              <a:rPr lang="en-US" sz="2400" dirty="0" err="1"/>
              <a:t>membagi</a:t>
            </a:r>
            <a:r>
              <a:rPr lang="en-US" sz="2400" dirty="0"/>
              <a:t> </a:t>
            </a:r>
            <a:r>
              <a:rPr lang="en-US" sz="2400" dirty="0" err="1"/>
              <a:t>kedalam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b="1" i="1" dirty="0" err="1"/>
              <a:t>jenis</a:t>
            </a:r>
            <a:r>
              <a:rPr lang="en-US" sz="2400" b="1" i="1" dirty="0"/>
              <a:t> </a:t>
            </a:r>
            <a:r>
              <a:rPr lang="en-US" sz="2400" b="1" i="1" dirty="0" err="1"/>
              <a:t>kehendak</a:t>
            </a:r>
            <a:r>
              <a:rPr lang="en-US" sz="2400" b="1" i="1" dirty="0"/>
              <a:t> </a:t>
            </a:r>
            <a:r>
              <a:rPr lang="en-US" sz="2400" b="1" i="1" dirty="0" err="1"/>
              <a:t>masyarakat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 err="1" smtClean="0"/>
              <a:t>Zweckwille</a:t>
            </a:r>
            <a:r>
              <a:rPr lang="en-US" sz="2400" b="1" i="1" dirty="0" smtClean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kemauan</a:t>
            </a:r>
            <a:r>
              <a:rPr lang="en-US" sz="2400" dirty="0"/>
              <a:t> </a:t>
            </a:r>
            <a:r>
              <a:rPr lang="en-US" sz="2400" dirty="0" err="1"/>
              <a:t>rasional</a:t>
            </a:r>
            <a:r>
              <a:rPr lang="en-US" sz="2400" dirty="0"/>
              <a:t> yang </a:t>
            </a:r>
            <a:r>
              <a:rPr lang="en-US" sz="2400" dirty="0" err="1"/>
              <a:t>hendak</a:t>
            </a:r>
            <a:r>
              <a:rPr lang="en-US" sz="2400" dirty="0"/>
              <a:t> </a:t>
            </a:r>
            <a:r>
              <a:rPr lang="en-US" sz="2400" dirty="0" err="1" smtClean="0"/>
              <a:t>mencapai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tujuan</a:t>
            </a:r>
            <a:r>
              <a:rPr lang="en-US" sz="2400" dirty="0" smtClean="0"/>
              <a:t>.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 err="1" smtClean="0"/>
              <a:t>Tribwille</a:t>
            </a:r>
            <a:r>
              <a:rPr lang="en-US" sz="2400" b="1" i="1" dirty="0" smtClean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kemauan</a:t>
            </a:r>
            <a:r>
              <a:rPr lang="en-US" sz="2400" dirty="0"/>
              <a:t> </a:t>
            </a:r>
            <a:r>
              <a:rPr lang="en-US" sz="2400" dirty="0" err="1"/>
              <a:t>batin</a:t>
            </a:r>
            <a:r>
              <a:rPr lang="en-US" sz="2400" dirty="0"/>
              <a:t> yang </a:t>
            </a:r>
            <a:r>
              <a:rPr lang="en-US" sz="2400" dirty="0" err="1"/>
              <a:t>didorong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 smtClean="0"/>
              <a:t>perasaan</a:t>
            </a:r>
            <a:r>
              <a:rPr lang="en-US" sz="2400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010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Emile </a:t>
            </a:r>
            <a:r>
              <a:rPr lang="en-US" sz="2800" smtClean="0"/>
              <a:t>Durkheim - Fakta</a:t>
            </a:r>
            <a:r>
              <a:rPr lang="en-US" sz="2800" dirty="0" smtClean="0"/>
              <a:t> </a:t>
            </a:r>
            <a:r>
              <a:rPr lang="en-US" sz="2800" dirty="0" err="1" smtClean="0"/>
              <a:t>Sosial</a:t>
            </a:r>
            <a:r>
              <a:rPr lang="en-US" sz="2800" dirty="0" smtClean="0"/>
              <a:t> -</a:t>
            </a:r>
          </a:p>
          <a:p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Fakta</a:t>
            </a:r>
            <a:r>
              <a:rPr lang="en-US" sz="2800" dirty="0" smtClean="0"/>
              <a:t> </a:t>
            </a:r>
            <a:r>
              <a:rPr lang="en-US" sz="2800" dirty="0" err="1"/>
              <a:t>Sosial</a:t>
            </a:r>
            <a:r>
              <a:rPr lang="en-US" sz="2800" dirty="0"/>
              <a:t> </a:t>
            </a:r>
            <a:r>
              <a:rPr lang="en-US" sz="2800" dirty="0" smtClean="0"/>
              <a:t>Material, </a:t>
            </a:r>
            <a:r>
              <a:rPr lang="en-US" sz="2800" dirty="0" err="1" smtClean="0"/>
              <a:t>sesuatu</a:t>
            </a:r>
            <a:r>
              <a:rPr lang="en-US" sz="2800" dirty="0" smtClean="0"/>
              <a:t> </a:t>
            </a:r>
            <a:r>
              <a:rPr lang="en-US" sz="2800" dirty="0"/>
              <a:t>yang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disimak</a:t>
            </a:r>
            <a:r>
              <a:rPr lang="en-US" sz="2800" dirty="0"/>
              <a:t>, </a:t>
            </a:r>
            <a:r>
              <a:rPr lang="en-US" sz="2800" dirty="0" err="1"/>
              <a:t>ditangkap</a:t>
            </a:r>
            <a:r>
              <a:rPr lang="en-US" sz="2800" dirty="0"/>
              <a:t>, </a:t>
            </a:r>
            <a:r>
              <a:rPr lang="en-US" sz="2800" dirty="0" err="1"/>
              <a:t>diobservasi</a:t>
            </a:r>
            <a:r>
              <a:rPr lang="en-US" sz="2800" dirty="0"/>
              <a:t>. </a:t>
            </a:r>
            <a:r>
              <a:rPr lang="en-US" sz="2800" dirty="0" err="1"/>
              <a:t>Fakta</a:t>
            </a:r>
            <a:r>
              <a:rPr lang="en-US" sz="2800" dirty="0"/>
              <a:t> </a:t>
            </a:r>
            <a:r>
              <a:rPr lang="en-US" sz="2800" dirty="0" err="1"/>
              <a:t>sosial</a:t>
            </a:r>
            <a:r>
              <a:rPr lang="en-US" sz="2800" dirty="0"/>
              <a:t> </a:t>
            </a:r>
            <a:r>
              <a:rPr lang="en-US" sz="2800" dirty="0" smtClean="0"/>
              <a:t>yang </a:t>
            </a:r>
            <a:r>
              <a:rPr lang="en-US" sz="2800" dirty="0" err="1"/>
              <a:t>berbentuk</a:t>
            </a:r>
            <a:r>
              <a:rPr lang="en-US" sz="2800" dirty="0"/>
              <a:t> material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bagian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dunia</a:t>
            </a:r>
            <a:r>
              <a:rPr lang="en-US" sz="2800" dirty="0"/>
              <a:t> </a:t>
            </a:r>
            <a:r>
              <a:rPr lang="en-US" sz="2800" dirty="0" err="1"/>
              <a:t>nyata</a:t>
            </a:r>
            <a:r>
              <a:rPr lang="en-US" sz="2800" dirty="0"/>
              <a:t> (external </a:t>
            </a:r>
            <a:r>
              <a:rPr lang="en-US" sz="2800" dirty="0" smtClean="0"/>
              <a:t>world). 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Fakta</a:t>
            </a:r>
            <a:r>
              <a:rPr lang="en-US" sz="2800" dirty="0" smtClean="0"/>
              <a:t> </a:t>
            </a:r>
            <a:r>
              <a:rPr lang="en-US" sz="2800" dirty="0" err="1"/>
              <a:t>Sosial</a:t>
            </a:r>
            <a:r>
              <a:rPr lang="en-US" sz="2800" dirty="0"/>
              <a:t> </a:t>
            </a:r>
            <a:r>
              <a:rPr lang="en-US" sz="2800" dirty="0" smtClean="0"/>
              <a:t>Nonmaterial,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fenomena</a:t>
            </a:r>
            <a:r>
              <a:rPr lang="en-US" sz="2800" dirty="0" smtClean="0"/>
              <a:t> </a:t>
            </a:r>
            <a:r>
              <a:rPr lang="en-US" sz="2800" dirty="0"/>
              <a:t>yang </a:t>
            </a:r>
            <a:r>
              <a:rPr lang="en-US" sz="2800" dirty="0" err="1"/>
              <a:t>bersifat</a:t>
            </a:r>
            <a:r>
              <a:rPr lang="en-US" sz="2800" dirty="0"/>
              <a:t> inter </a:t>
            </a:r>
            <a:r>
              <a:rPr lang="en-US" sz="2800" dirty="0" err="1"/>
              <a:t>subjektif</a:t>
            </a:r>
            <a:r>
              <a:rPr lang="en-US" sz="2800" dirty="0"/>
              <a:t> yang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 smtClean="0"/>
              <a:t>muncul</a:t>
            </a:r>
            <a:r>
              <a:rPr lang="en-US" sz="2800" dirty="0" smtClean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/>
              <a:t>kesadaran</a:t>
            </a:r>
            <a:r>
              <a:rPr lang="en-US" sz="2800" dirty="0"/>
              <a:t> </a:t>
            </a:r>
            <a:r>
              <a:rPr lang="en-US" sz="2800" dirty="0" err="1" smtClean="0"/>
              <a:t>manusia</a:t>
            </a:r>
            <a:r>
              <a:rPr lang="en-US" sz="2800" dirty="0" smtClean="0"/>
              <a:t>. 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Buku</a:t>
            </a:r>
            <a:r>
              <a:rPr lang="en-US" sz="2400" dirty="0" smtClean="0"/>
              <a:t> “Principles </a:t>
            </a:r>
            <a:r>
              <a:rPr lang="en-US" sz="2400" dirty="0" smtClean="0"/>
              <a:t>of Rural-Urban </a:t>
            </a:r>
            <a:r>
              <a:rPr lang="en-US" sz="2400" dirty="0" smtClean="0"/>
              <a:t>Sociology”, Sorokin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smtClean="0"/>
              <a:t>Zimmerman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perbedaan</a:t>
            </a:r>
            <a:r>
              <a:rPr lang="en-US" sz="2400" dirty="0" smtClean="0"/>
              <a:t> </a:t>
            </a:r>
            <a:r>
              <a:rPr lang="en-US" sz="2400" b="1" dirty="0" err="1" smtClean="0"/>
              <a:t>tipologis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antara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desa</a:t>
            </a:r>
            <a:r>
              <a:rPr lang="en-US" sz="2400" dirty="0" smtClean="0"/>
              <a:t>. 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354" t="1148" r="2019" b="2123"/>
          <a:stretch/>
        </p:blipFill>
        <p:spPr bwMode="auto">
          <a:xfrm>
            <a:off x="914400" y="1823745"/>
            <a:ext cx="7543800" cy="4653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7315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Kelompok</a:t>
            </a:r>
            <a:r>
              <a:rPr lang="en-US" sz="2400" dirty="0" smtClean="0"/>
              <a:t> </a:t>
            </a:r>
            <a:r>
              <a:rPr lang="en-US" sz="2400" dirty="0" err="1" smtClean="0"/>
              <a:t>sosial</a:t>
            </a:r>
            <a:r>
              <a:rPr lang="en-US" sz="2400" dirty="0" smtClean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b="1" i="1" dirty="0" smtClean="0"/>
              <a:t>In-group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b="1" i="1" dirty="0" smtClean="0"/>
              <a:t>out-group (WG Sumner)</a:t>
            </a:r>
            <a:endParaRPr lang="en-US" sz="2400" b="1" i="1" dirty="0"/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 smtClean="0"/>
              <a:t>In-group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 </a:t>
            </a:r>
            <a:r>
              <a:rPr lang="en-US" sz="2400" dirty="0" err="1"/>
              <a:t>mengidentifikasikan</a:t>
            </a:r>
            <a:r>
              <a:rPr lang="en-US" sz="2400" dirty="0"/>
              <a:t> </a:t>
            </a:r>
            <a:r>
              <a:rPr lang="en-US" sz="2400" dirty="0" err="1"/>
              <a:t>dirinya</a:t>
            </a:r>
            <a:r>
              <a:rPr lang="en-US" sz="2400" dirty="0"/>
              <a:t> </a:t>
            </a:r>
            <a:r>
              <a:rPr lang="en-US" sz="2400" dirty="0" err="1"/>
              <a:t>didalam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golongan</a:t>
            </a:r>
            <a:r>
              <a:rPr lang="en-US" sz="2400" dirty="0"/>
              <a:t>, </a:t>
            </a:r>
            <a:r>
              <a:rPr lang="en-US" sz="2400" dirty="0" err="1"/>
              <a:t>sedangkan</a:t>
            </a:r>
            <a:r>
              <a:rPr lang="en-US" sz="2400" dirty="0"/>
              <a:t> </a:t>
            </a:r>
            <a:r>
              <a:rPr lang="en-US" sz="2400" b="1" i="1" dirty="0" smtClean="0"/>
              <a:t>out-group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yang </a:t>
            </a:r>
            <a:r>
              <a:rPr lang="en-US" sz="2400" dirty="0" smtClean="0"/>
              <a:t> </a:t>
            </a:r>
            <a:r>
              <a:rPr lang="en-US" sz="2400" dirty="0" err="1" smtClean="0"/>
              <a:t>diartikan</a:t>
            </a:r>
            <a:r>
              <a:rPr lang="en-US" sz="2400" dirty="0" smtClean="0"/>
              <a:t> </a:t>
            </a:r>
            <a:r>
              <a:rPr lang="en-US" sz="2400" dirty="0" err="1" smtClean="0"/>
              <a:t>individu</a:t>
            </a:r>
            <a:r>
              <a:rPr lang="en-US" sz="2400" dirty="0" smtClean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lawan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smtClean="0"/>
              <a:t>in-</a:t>
            </a:r>
            <a:r>
              <a:rPr lang="en-US" sz="2400" dirty="0" err="1" smtClean="0"/>
              <a:t>groupnya</a:t>
            </a:r>
            <a:r>
              <a:rPr lang="en-US" sz="2400" dirty="0" smtClean="0"/>
              <a:t>.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Sikap</a:t>
            </a:r>
            <a:r>
              <a:rPr lang="en-US" sz="2400" dirty="0" smtClean="0"/>
              <a:t> </a:t>
            </a:r>
            <a:r>
              <a:rPr lang="en-US" sz="2400" b="1" i="1" dirty="0" smtClean="0"/>
              <a:t>out-group </a:t>
            </a:r>
            <a:r>
              <a:rPr lang="en-US" sz="2400" dirty="0" err="1" smtClean="0"/>
              <a:t>selalu</a:t>
            </a:r>
            <a:r>
              <a:rPr lang="en-US" sz="2400" dirty="0" smtClean="0"/>
              <a:t> </a:t>
            </a:r>
            <a:r>
              <a:rPr lang="en-US" sz="2400" dirty="0" err="1" smtClean="0"/>
              <a:t>ditandai</a:t>
            </a:r>
            <a:r>
              <a:rPr lang="en-US" sz="2400" dirty="0" smtClean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 smtClean="0"/>
              <a:t>pertentangan</a:t>
            </a:r>
            <a:r>
              <a:rPr lang="en-US" sz="2400" dirty="0" smtClean="0"/>
              <a:t> yang </a:t>
            </a:r>
            <a:r>
              <a:rPr lang="en-US" sz="2400" dirty="0" err="1"/>
              <a:t>berwujud</a:t>
            </a:r>
            <a:r>
              <a:rPr lang="en-US" sz="2400" dirty="0"/>
              <a:t> </a:t>
            </a:r>
            <a:r>
              <a:rPr lang="en-US" sz="2400" dirty="0" err="1"/>
              <a:t>antagonisme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antipati</a:t>
            </a:r>
            <a:r>
              <a:rPr lang="en-US" sz="2400" dirty="0"/>
              <a:t>. 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Perasaan</a:t>
            </a:r>
            <a:r>
              <a:rPr lang="en-US" sz="2400" dirty="0" smtClean="0"/>
              <a:t> </a:t>
            </a:r>
            <a:r>
              <a:rPr lang="en-US" sz="2400" b="1" i="1" dirty="0" smtClean="0"/>
              <a:t>in-group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b="1" i="1" dirty="0" smtClean="0"/>
              <a:t>out-group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/>
              <a:t>perasaan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sikap</a:t>
            </a:r>
            <a:r>
              <a:rPr lang="en-US" sz="2400" dirty="0"/>
              <a:t> yang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b="1" i="1" dirty="0" err="1" smtClean="0"/>
              <a:t>etnosentrisme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Menurut</a:t>
            </a:r>
            <a:r>
              <a:rPr lang="en-US" sz="2400" dirty="0"/>
              <a:t> </a:t>
            </a:r>
            <a:r>
              <a:rPr lang="en-US" sz="2400" b="1" dirty="0"/>
              <a:t>Charles Horton Cooley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</a:t>
            </a:r>
            <a:r>
              <a:rPr lang="en-US" sz="2400" dirty="0" err="1"/>
              <a:t>terbagi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primer </a:t>
            </a:r>
            <a:r>
              <a:rPr lang="en-US" sz="2400" dirty="0" smtClean="0"/>
              <a:t>(</a:t>
            </a:r>
            <a:r>
              <a:rPr lang="en-US" sz="2400" b="1" i="1" dirty="0" smtClean="0"/>
              <a:t>primary group</a:t>
            </a:r>
            <a:r>
              <a:rPr lang="en-US" sz="2400" dirty="0" smtClean="0"/>
              <a:t>)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 </a:t>
            </a:r>
            <a:r>
              <a:rPr lang="en-US" sz="2400" dirty="0" err="1"/>
              <a:t>sekunder</a:t>
            </a:r>
            <a:r>
              <a:rPr lang="en-US" sz="2400" dirty="0"/>
              <a:t> (</a:t>
            </a:r>
            <a:r>
              <a:rPr lang="en-US" sz="2400" b="1" i="1" dirty="0"/>
              <a:t>secondary </a:t>
            </a:r>
            <a:r>
              <a:rPr lang="en-US" sz="2400" b="1" i="1" dirty="0" smtClean="0"/>
              <a:t>group</a:t>
            </a:r>
            <a:r>
              <a:rPr lang="en-US" sz="2400" dirty="0" smtClean="0"/>
              <a:t>). </a:t>
            </a:r>
          </a:p>
          <a:p>
            <a:endParaRPr lang="en-US" sz="2400" dirty="0"/>
          </a:p>
          <a:p>
            <a:r>
              <a:rPr lang="en-US" sz="2400" dirty="0" err="1" smtClean="0"/>
              <a:t>Kelompok</a:t>
            </a:r>
            <a:r>
              <a:rPr lang="en-US" sz="2400" dirty="0" smtClean="0"/>
              <a:t> </a:t>
            </a:r>
            <a:r>
              <a:rPr lang="en-US" sz="2400" dirty="0"/>
              <a:t>primer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b="1" i="1" dirty="0" smtClean="0"/>
              <a:t>face </a:t>
            </a:r>
            <a:r>
              <a:rPr lang="en-US" sz="2400" b="1" i="1" dirty="0"/>
              <a:t>to </a:t>
            </a:r>
            <a:r>
              <a:rPr lang="en-US" sz="2400" b="1" i="1" dirty="0" smtClean="0"/>
              <a:t>face group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yang paling </a:t>
            </a:r>
            <a:r>
              <a:rPr lang="en-US" sz="2400" dirty="0" err="1"/>
              <a:t>sederhana</a:t>
            </a:r>
            <a:r>
              <a:rPr lang="en-US" sz="2400" dirty="0"/>
              <a:t> 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dirty="0" err="1" smtClean="0"/>
              <a:t>anggotanya</a:t>
            </a:r>
            <a:r>
              <a:rPr lang="en-US" sz="2400" dirty="0" smtClean="0"/>
              <a:t> </a:t>
            </a:r>
            <a:r>
              <a:rPr lang="en-US" sz="2400" dirty="0" err="1"/>
              <a:t>saling</a:t>
            </a:r>
            <a:r>
              <a:rPr lang="en-US" sz="2400" dirty="0"/>
              <a:t> </a:t>
            </a:r>
            <a:r>
              <a:rPr lang="en-US" sz="2400" dirty="0" err="1"/>
              <a:t>mengenal</a:t>
            </a:r>
            <a:r>
              <a:rPr lang="en-US" sz="2400" dirty="0"/>
              <a:t> </a:t>
            </a:r>
            <a:r>
              <a:rPr lang="en-US" sz="2400" dirty="0" err="1" smtClean="0"/>
              <a:t>dekat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/>
              <a:t>sama</a:t>
            </a:r>
            <a:r>
              <a:rPr lang="en-US" sz="2400" dirty="0"/>
              <a:t> lain, </a:t>
            </a:r>
            <a:r>
              <a:rPr lang="en-US" sz="2400" dirty="0" err="1"/>
              <a:t>saling</a:t>
            </a:r>
            <a:r>
              <a:rPr lang="en-US" sz="2400" dirty="0"/>
              <a:t> </a:t>
            </a:r>
            <a:r>
              <a:rPr lang="en-US" sz="2400" dirty="0" err="1" smtClean="0"/>
              <a:t>bekerja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 smtClean="0"/>
              <a:t>hubungan</a:t>
            </a:r>
            <a:r>
              <a:rPr lang="en-US" sz="2400" dirty="0" smtClean="0"/>
              <a:t> </a:t>
            </a:r>
            <a:r>
              <a:rPr lang="en-US" sz="2400" dirty="0" err="1"/>
              <a:t>pribadi</a:t>
            </a:r>
            <a:r>
              <a:rPr lang="en-US" sz="2400" dirty="0"/>
              <a:t> yang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erat</a:t>
            </a:r>
            <a:r>
              <a:rPr lang="en-US" sz="2400" dirty="0"/>
              <a:t>.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Kelompok</a:t>
            </a:r>
            <a:r>
              <a:rPr lang="en-US" sz="2400" dirty="0" smtClean="0"/>
              <a:t> </a:t>
            </a:r>
            <a:r>
              <a:rPr lang="en-US" sz="2400" dirty="0" err="1"/>
              <a:t>sekunder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 yang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 smtClean="0"/>
              <a:t>orang</a:t>
            </a:r>
            <a:r>
              <a:rPr lang="en-US" sz="2400" dirty="0"/>
              <a:t>, </a:t>
            </a:r>
            <a:r>
              <a:rPr lang="en-US" sz="2400" dirty="0" err="1"/>
              <a:t>sifat</a:t>
            </a:r>
            <a:r>
              <a:rPr lang="en-US" sz="2400" dirty="0"/>
              <a:t> </a:t>
            </a:r>
            <a:r>
              <a:rPr lang="en-US" sz="2400" dirty="0" err="1"/>
              <a:t>hubunganya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pengenalan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pribadi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berlansung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langgeng</a:t>
            </a:r>
            <a:r>
              <a:rPr lang="en-US" sz="2400" dirty="0"/>
              <a:t>, </a:t>
            </a:r>
            <a:r>
              <a:rPr lang="en-US" sz="2400" dirty="0" err="1"/>
              <a:t>kelompok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kepentingan</a:t>
            </a:r>
            <a:r>
              <a:rPr lang="en-US" sz="2400" dirty="0" smtClean="0"/>
              <a:t> </a:t>
            </a:r>
            <a:r>
              <a:rPr lang="en-US" sz="2400" dirty="0" err="1"/>
              <a:t>sesaat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pribadi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personal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lain.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229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Jenis</a:t>
            </a:r>
            <a:r>
              <a:rPr lang="en-US" sz="2400" dirty="0" smtClean="0"/>
              <a:t> </a:t>
            </a:r>
            <a:r>
              <a:rPr lang="en-US" sz="2400" dirty="0" err="1"/>
              <a:t>pembagian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b="1" dirty="0" err="1"/>
              <a:t>kelompok</a:t>
            </a:r>
            <a:r>
              <a:rPr lang="en-US" sz="2400" b="1" dirty="0"/>
              <a:t> </a:t>
            </a:r>
            <a:r>
              <a:rPr lang="en-US" sz="2400" b="1" dirty="0" err="1"/>
              <a:t>sosial</a:t>
            </a:r>
            <a:r>
              <a:rPr lang="en-US" sz="2400" b="1" dirty="0"/>
              <a:t> </a:t>
            </a:r>
            <a:r>
              <a:rPr lang="en-US" sz="2400" b="1" dirty="0" smtClean="0"/>
              <a:t>formal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b="1" dirty="0" err="1"/>
              <a:t>kelompok</a:t>
            </a:r>
            <a:r>
              <a:rPr lang="en-US" sz="2400" b="1" dirty="0"/>
              <a:t> </a:t>
            </a:r>
            <a:r>
              <a:rPr lang="en-US" sz="2400" b="1" dirty="0" err="1"/>
              <a:t>sosial</a:t>
            </a:r>
            <a:r>
              <a:rPr lang="en-US" sz="2400" b="1" dirty="0"/>
              <a:t> </a:t>
            </a:r>
            <a:r>
              <a:rPr lang="en-US" sz="2400" b="1" dirty="0" smtClean="0"/>
              <a:t>informal (Weber)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Kelompok</a:t>
            </a:r>
            <a:r>
              <a:rPr lang="en-US" sz="2400" dirty="0" smtClean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formal </a:t>
            </a:r>
            <a:r>
              <a:rPr lang="en-US" sz="2400" dirty="0" smtClean="0"/>
              <a:t>(</a:t>
            </a:r>
            <a:r>
              <a:rPr lang="en-US" sz="2400" b="1" i="1" dirty="0"/>
              <a:t>formal </a:t>
            </a:r>
            <a:r>
              <a:rPr lang="en-US" sz="2400" b="1" i="1" dirty="0" smtClean="0"/>
              <a:t>group</a:t>
            </a:r>
            <a:r>
              <a:rPr lang="en-US" sz="2400" dirty="0" smtClean="0"/>
              <a:t>)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 yang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peraturan</a:t>
            </a:r>
            <a:r>
              <a:rPr lang="en-US" sz="2400" dirty="0"/>
              <a:t> yang </a:t>
            </a:r>
            <a:r>
              <a:rPr lang="en-US" sz="2400" dirty="0" err="1" smtClean="0"/>
              <a:t>tegas</a:t>
            </a:r>
            <a:r>
              <a:rPr lang="en-US" sz="2400" dirty="0" smtClean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sengaja</a:t>
            </a:r>
            <a:r>
              <a:rPr lang="en-US" sz="2400" dirty="0"/>
              <a:t> </a:t>
            </a:r>
            <a:r>
              <a:rPr lang="en-US" sz="2400" dirty="0" err="1" smtClean="0"/>
              <a:t>diciptakan</a:t>
            </a:r>
            <a:r>
              <a:rPr lang="en-US" sz="2400" dirty="0" smtClean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 smtClean="0"/>
              <a:t>anggota-anggotanya</a:t>
            </a:r>
            <a:r>
              <a:rPr lang="en-US" sz="2400" dirty="0" smtClean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mengatur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antar</a:t>
            </a:r>
            <a:r>
              <a:rPr lang="en-US" sz="2400" dirty="0"/>
              <a:t> </a:t>
            </a:r>
            <a:r>
              <a:rPr lang="en-US" sz="2400" dirty="0" err="1" smtClean="0"/>
              <a:t>sesama</a:t>
            </a:r>
            <a:r>
              <a:rPr lang="en-US" sz="2400" dirty="0"/>
              <a:t>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Kelompok</a:t>
            </a:r>
            <a:r>
              <a:rPr lang="en-US" sz="2400" dirty="0" smtClean="0"/>
              <a:t> </a:t>
            </a:r>
            <a:r>
              <a:rPr lang="en-US" sz="2400" dirty="0"/>
              <a:t>informal </a:t>
            </a:r>
            <a:r>
              <a:rPr lang="en-US" sz="2400" dirty="0" smtClean="0"/>
              <a:t>(</a:t>
            </a:r>
            <a:r>
              <a:rPr lang="en-US" sz="2400" b="1" i="1" dirty="0"/>
              <a:t>informal group</a:t>
            </a:r>
            <a:r>
              <a:rPr lang="en-US" sz="2400" dirty="0" smtClean="0"/>
              <a:t>)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yang </a:t>
            </a:r>
            <a:r>
              <a:rPr lang="en-US" sz="2400" dirty="0" err="1"/>
              <a:t>pasti</a:t>
            </a:r>
            <a:r>
              <a:rPr lang="en-US" sz="2400" dirty="0"/>
              <a:t>,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 smtClean="0"/>
              <a:t>biasanya</a:t>
            </a:r>
            <a:r>
              <a:rPr lang="en-US" sz="2400" dirty="0" smtClean="0"/>
              <a:t> </a:t>
            </a:r>
            <a:r>
              <a:rPr lang="en-US" sz="2400" dirty="0" err="1"/>
              <a:t>terbentuk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pertemuan</a:t>
            </a:r>
            <a:r>
              <a:rPr lang="en-US" sz="2400" dirty="0"/>
              <a:t> yang </a:t>
            </a:r>
            <a:r>
              <a:rPr lang="en-US" sz="2400" dirty="0" err="1" smtClean="0"/>
              <a:t>berulang</a:t>
            </a:r>
            <a:r>
              <a:rPr lang="en-US" sz="2400" dirty="0" smtClean="0"/>
              <a:t> </a:t>
            </a:r>
            <a:r>
              <a:rPr lang="en-US" sz="2400" dirty="0"/>
              <a:t>kali yang </a:t>
            </a:r>
            <a:r>
              <a:rPr lang="en-US" sz="2400" dirty="0" err="1"/>
              <a:t>didasari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keinginan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kepentingan</a:t>
            </a:r>
            <a:r>
              <a:rPr lang="en-US" sz="2400" dirty="0"/>
              <a:t> yang </a:t>
            </a:r>
            <a:r>
              <a:rPr lang="en-US" sz="2400" dirty="0" err="1" smtClean="0"/>
              <a:t>sama</a:t>
            </a:r>
            <a:r>
              <a:rPr lang="en-US" sz="2400" dirty="0"/>
              <a:t>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0"/>
            <a:ext cx="80772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Robert </a:t>
            </a:r>
            <a:r>
              <a:rPr lang="en-US" sz="2800" dirty="0"/>
              <a:t>K. </a:t>
            </a:r>
            <a:r>
              <a:rPr lang="en-US" sz="2800" dirty="0" smtClean="0"/>
              <a:t>Merton </a:t>
            </a:r>
            <a:r>
              <a:rPr lang="en-US" sz="2800" dirty="0" err="1" smtClean="0"/>
              <a:t>membagi</a:t>
            </a:r>
            <a:r>
              <a:rPr lang="en-US" sz="2800" dirty="0" smtClean="0"/>
              <a:t> </a:t>
            </a:r>
            <a:r>
              <a:rPr lang="en-US" sz="2800" dirty="0" err="1"/>
              <a:t>kelompok</a:t>
            </a:r>
            <a:r>
              <a:rPr lang="en-US" sz="2800" dirty="0"/>
              <a:t> </a:t>
            </a:r>
            <a:r>
              <a:rPr lang="en-US" sz="2800" dirty="0" err="1"/>
              <a:t>sosial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b="1" i="1" dirty="0" smtClean="0"/>
              <a:t>membership group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b="1" i="1" dirty="0" smtClean="0"/>
              <a:t>reference </a:t>
            </a:r>
            <a:r>
              <a:rPr lang="en-US" sz="2800" b="1" i="1" dirty="0"/>
              <a:t>group</a:t>
            </a:r>
            <a:r>
              <a:rPr lang="en-US" sz="2800" b="1" i="1" dirty="0" smtClean="0"/>
              <a:t>.</a:t>
            </a:r>
          </a:p>
          <a:p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/>
              <a:t>Membership </a:t>
            </a:r>
            <a:r>
              <a:rPr lang="en-US" sz="2800" b="1" i="1" dirty="0" smtClean="0"/>
              <a:t>group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/>
              <a:t>kelompok</a:t>
            </a:r>
            <a:r>
              <a:rPr lang="en-US" sz="2800" dirty="0"/>
              <a:t> </a:t>
            </a:r>
            <a:r>
              <a:rPr lang="en-US" sz="2800" dirty="0" err="1"/>
              <a:t>dimana</a:t>
            </a:r>
            <a:r>
              <a:rPr lang="en-US" sz="2800" dirty="0"/>
              <a:t> </a:t>
            </a:r>
            <a:r>
              <a:rPr lang="en-US" sz="2800" dirty="0" err="1"/>
              <a:t>orang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fisik</a:t>
            </a:r>
            <a:r>
              <a:rPr lang="en-US" sz="2800" dirty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anggota</a:t>
            </a:r>
            <a:r>
              <a:rPr lang="en-US" sz="2800" dirty="0" smtClean="0"/>
              <a:t> </a:t>
            </a:r>
            <a:r>
              <a:rPr lang="en-US" sz="2800" dirty="0" err="1"/>
              <a:t>kelompok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 smtClean="0"/>
              <a:t>.</a:t>
            </a:r>
          </a:p>
          <a:p>
            <a:pPr marL="514350" indent="-514350"/>
            <a:r>
              <a:rPr lang="en-US" sz="2800" dirty="0" smtClean="0"/>
              <a:t>	 </a:t>
            </a:r>
            <a:r>
              <a:rPr lang="en-US" sz="2800" b="1" i="1" dirty="0" smtClean="0"/>
              <a:t>Membership group (Nominal Group-Member </a:t>
            </a:r>
            <a:r>
              <a:rPr lang="en-US" sz="2800" b="1" i="1" dirty="0" err="1" smtClean="0"/>
              <a:t>dan</a:t>
            </a:r>
            <a:r>
              <a:rPr lang="en-US" sz="2800" b="1" i="1" dirty="0" smtClean="0"/>
              <a:t> Peripheral Group-Member)</a:t>
            </a:r>
          </a:p>
          <a:p>
            <a:pPr marL="514350" indent="-514350"/>
            <a:r>
              <a:rPr lang="en-US" sz="2800" b="1" i="1" dirty="0" smtClean="0"/>
              <a:t> </a:t>
            </a:r>
            <a:endParaRPr lang="en-US" sz="2800" dirty="0" smtClean="0"/>
          </a:p>
          <a:p>
            <a:pPr marL="514350" indent="-514350"/>
            <a:r>
              <a:rPr lang="en-US" sz="2800" b="1" i="1" dirty="0" smtClean="0"/>
              <a:t>2. Reference group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kelompok-kelompok</a:t>
            </a:r>
            <a:r>
              <a:rPr lang="en-US" sz="2800" dirty="0" smtClean="0"/>
              <a:t>  </a:t>
            </a:r>
            <a:r>
              <a:rPr lang="en-US" sz="2800" dirty="0" err="1" smtClean="0"/>
              <a:t>sosial</a:t>
            </a:r>
            <a:r>
              <a:rPr lang="en-US" sz="2800" dirty="0" smtClean="0"/>
              <a:t> </a:t>
            </a:r>
            <a:r>
              <a:rPr lang="en-US" sz="2800" dirty="0"/>
              <a:t>yang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acuan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seseorang</a:t>
            </a:r>
            <a:r>
              <a:rPr lang="en-US" sz="2800" dirty="0"/>
              <a:t> (</a:t>
            </a:r>
            <a:r>
              <a:rPr lang="en-US" sz="2800" dirty="0" err="1"/>
              <a:t>bukan</a:t>
            </a:r>
            <a:r>
              <a:rPr lang="en-US" sz="2800" dirty="0"/>
              <a:t> </a:t>
            </a:r>
            <a:r>
              <a:rPr lang="en-US" sz="2800" dirty="0" err="1"/>
              <a:t>anggota</a:t>
            </a:r>
            <a:r>
              <a:rPr lang="en-US" sz="2800" dirty="0"/>
              <a:t> </a:t>
            </a:r>
            <a:r>
              <a:rPr lang="en-US" sz="2800" dirty="0" err="1"/>
              <a:t>kelompok</a:t>
            </a:r>
            <a:r>
              <a:rPr lang="en-US" sz="2800" dirty="0"/>
              <a:t> </a:t>
            </a:r>
            <a:r>
              <a:rPr lang="en-US" sz="2800" dirty="0" err="1" smtClean="0"/>
              <a:t>tersebut</a:t>
            </a:r>
            <a:r>
              <a:rPr lang="en-US" sz="2800" dirty="0"/>
              <a:t>)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 smtClean="0"/>
              <a:t>membentuk</a:t>
            </a:r>
            <a:r>
              <a:rPr lang="en-US" sz="2800" dirty="0" smtClean="0"/>
              <a:t> </a:t>
            </a:r>
            <a:r>
              <a:rPr lang="en-US" sz="2800" dirty="0" err="1"/>
              <a:t>pribadi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 smtClean="0"/>
              <a:t>perilakunya</a:t>
            </a:r>
            <a:r>
              <a:rPr lang="en-US" sz="2800" dirty="0" smtClean="0"/>
              <a:t>.</a:t>
            </a:r>
          </a:p>
          <a:p>
            <a:pPr marL="514350" indent="-514350"/>
            <a:r>
              <a:rPr lang="en-US" sz="2800" dirty="0" smtClean="0"/>
              <a:t>	</a:t>
            </a:r>
            <a:r>
              <a:rPr lang="en-US" sz="2800" b="1" i="1" dirty="0" smtClean="0"/>
              <a:t> Reference group (normative </a:t>
            </a:r>
            <a:r>
              <a:rPr lang="en-US" sz="2800" b="1" i="1" dirty="0" err="1" smtClean="0"/>
              <a:t>dan</a:t>
            </a:r>
            <a:r>
              <a:rPr lang="en-US" sz="2800" b="1" i="1" dirty="0" smtClean="0"/>
              <a:t> comparison type)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1"/>
            <a:ext cx="73152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400" dirty="0" err="1" smtClean="0"/>
              <a:t>Tahap</a:t>
            </a:r>
            <a:r>
              <a:rPr lang="en-US" sz="2400" dirty="0" smtClean="0"/>
              <a:t> </a:t>
            </a:r>
            <a:r>
              <a:rPr lang="en-US" sz="2400" dirty="0" err="1" smtClean="0"/>
              <a:t>kapitalis</a:t>
            </a:r>
            <a:r>
              <a:rPr lang="en-US" sz="2400" dirty="0" smtClean="0"/>
              <a:t>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err="1" smtClean="0"/>
              <a:t>proletar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majikan</a:t>
            </a:r>
            <a:r>
              <a:rPr lang="en-US" sz="2400" dirty="0" smtClean="0"/>
              <a:t>/ </a:t>
            </a:r>
            <a:r>
              <a:rPr lang="en-US" sz="2400" dirty="0" err="1" smtClean="0"/>
              <a:t>borjuois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seorang</a:t>
            </a:r>
            <a:r>
              <a:rPr lang="en-US" sz="2400" dirty="0" smtClean="0"/>
              <a:t> </a:t>
            </a:r>
            <a:r>
              <a:rPr lang="en-US" sz="2400" dirty="0" err="1" smtClean="0"/>
              <a:t>penjual</a:t>
            </a:r>
            <a:r>
              <a:rPr lang="en-US" sz="2400" dirty="0" smtClean="0"/>
              <a:t> </a:t>
            </a:r>
            <a:r>
              <a:rPr lang="en-US" sz="2400" dirty="0" err="1" smtClean="0"/>
              <a:t>tenaga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produktifnya</a:t>
            </a:r>
            <a:r>
              <a:rPr lang="en-US" sz="2400" dirty="0" smtClean="0"/>
              <a:t> </a:t>
            </a:r>
            <a:r>
              <a:rPr lang="en-US" sz="2400" dirty="0" err="1" smtClean="0"/>
              <a:t>dipergunakan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dijual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pasar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bersifat</a:t>
            </a:r>
            <a:r>
              <a:rPr lang="en-US" sz="2400" dirty="0" smtClean="0"/>
              <a:t> impersonal. 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400" dirty="0" err="1" smtClean="0"/>
              <a:t>Tahap</a:t>
            </a:r>
            <a:r>
              <a:rPr lang="en-US" sz="2400" dirty="0" smtClean="0"/>
              <a:t> </a:t>
            </a:r>
            <a:r>
              <a:rPr lang="en-US" sz="2400" dirty="0" err="1" smtClean="0"/>
              <a:t>komunis</a:t>
            </a:r>
            <a:r>
              <a:rPr lang="en-US" sz="2400" dirty="0" smtClean="0"/>
              <a:t>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err="1" smtClean="0"/>
              <a:t>pemilikan</a:t>
            </a:r>
            <a:r>
              <a:rPr lang="en-US" sz="2400" dirty="0" smtClean="0"/>
              <a:t> </a:t>
            </a:r>
            <a:r>
              <a:rPr lang="en-US" sz="2400" dirty="0" err="1" smtClean="0"/>
              <a:t>pribadi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lenyap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individu-individu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berinteraksi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komunal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melulu</a:t>
            </a:r>
            <a:r>
              <a:rPr lang="en-US" sz="2400" dirty="0" smtClean="0"/>
              <a:t> </a:t>
            </a:r>
            <a:r>
              <a:rPr lang="en-US" sz="2400" dirty="0" err="1" smtClean="0"/>
              <a:t>ekonomi</a:t>
            </a:r>
            <a:r>
              <a:rPr lang="en-US" sz="2400" dirty="0" smtClean="0"/>
              <a:t>.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err="1" smtClean="0"/>
              <a:t>aspek</a:t>
            </a:r>
            <a:r>
              <a:rPr lang="en-US" sz="2400" dirty="0" smtClean="0"/>
              <a:t> </a:t>
            </a:r>
            <a:r>
              <a:rPr lang="en-US" sz="2400" dirty="0" err="1" smtClean="0"/>
              <a:t>pembagian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menekan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merendahkan</a:t>
            </a:r>
            <a:r>
              <a:rPr lang="en-US" sz="2400" dirty="0" smtClean="0"/>
              <a:t> </a:t>
            </a:r>
            <a:r>
              <a:rPr lang="en-US" sz="2400" dirty="0" err="1" smtClean="0"/>
              <a:t>martabat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diganti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yang  </a:t>
            </a:r>
            <a:r>
              <a:rPr lang="en-US" sz="2400" dirty="0" err="1" smtClean="0"/>
              <a:t>memungkinkan</a:t>
            </a:r>
            <a:r>
              <a:rPr lang="en-US" sz="2400" dirty="0" smtClean="0"/>
              <a:t> </a:t>
            </a:r>
            <a:r>
              <a:rPr lang="en-US" sz="2400" dirty="0" err="1" smtClean="0"/>
              <a:t>individu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mengembangkan</a:t>
            </a:r>
            <a:r>
              <a:rPr lang="en-US" sz="2400" dirty="0" smtClean="0"/>
              <a:t> </a:t>
            </a:r>
            <a:r>
              <a:rPr lang="en-US" sz="2400" dirty="0" err="1" smtClean="0"/>
              <a:t>sebesar-besarnya</a:t>
            </a:r>
            <a:r>
              <a:rPr lang="en-US" sz="2400" dirty="0" smtClean="0"/>
              <a:t> </a:t>
            </a:r>
            <a:r>
              <a:rPr lang="en-US" sz="2400" dirty="0" err="1" smtClean="0"/>
              <a:t>kemampuan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manusiawinya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terbatas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 yang </a:t>
            </a:r>
            <a:r>
              <a:rPr lang="en-US" sz="2400" dirty="0" err="1" smtClean="0"/>
              <a:t>sempit</a:t>
            </a:r>
            <a:r>
              <a:rPr lang="en-US" sz="2400" dirty="0" smtClean="0"/>
              <a:t>. 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001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Tipe</a:t>
            </a:r>
            <a:r>
              <a:rPr lang="en-US" sz="2400" dirty="0" smtClean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terbagi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b="1" dirty="0" err="1"/>
              <a:t>kelompok</a:t>
            </a:r>
            <a:r>
              <a:rPr lang="en-US" sz="2400" b="1" dirty="0"/>
              <a:t> </a:t>
            </a:r>
            <a:r>
              <a:rPr lang="en-US" sz="2400" b="1" dirty="0" err="1"/>
              <a:t>sosial</a:t>
            </a:r>
            <a:r>
              <a:rPr lang="en-US" sz="2400" b="1" dirty="0"/>
              <a:t> </a:t>
            </a:r>
            <a:r>
              <a:rPr lang="en-US" sz="2400" b="1" dirty="0" err="1" smtClean="0"/>
              <a:t>okupasional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b="1" dirty="0" err="1"/>
              <a:t>kelompok</a:t>
            </a:r>
            <a:r>
              <a:rPr lang="en-US" sz="2400" b="1" dirty="0"/>
              <a:t> </a:t>
            </a:r>
            <a:r>
              <a:rPr lang="en-US" sz="2400" b="1" dirty="0" err="1"/>
              <a:t>sosial</a:t>
            </a:r>
            <a:r>
              <a:rPr lang="en-US" sz="2400" b="1" dirty="0"/>
              <a:t> </a:t>
            </a:r>
            <a:r>
              <a:rPr lang="en-US" sz="2400" b="1" dirty="0" err="1" smtClean="0"/>
              <a:t>volunter</a:t>
            </a:r>
            <a:r>
              <a:rPr lang="en-US" sz="2400" dirty="0" smtClean="0"/>
              <a:t>. </a:t>
            </a:r>
          </a:p>
          <a:p>
            <a:endParaRPr lang="en-US" sz="2400" dirty="0"/>
          </a:p>
          <a:p>
            <a:r>
              <a:rPr lang="en-US" sz="2400" b="1" dirty="0" err="1" smtClean="0"/>
              <a:t>Kelompok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sosial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okupasional</a:t>
            </a:r>
            <a:r>
              <a:rPr lang="en-US" sz="2400" b="1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 yang </a:t>
            </a:r>
            <a:r>
              <a:rPr lang="en-US" sz="2400" dirty="0" err="1" smtClean="0"/>
              <a:t>muncul</a:t>
            </a:r>
            <a:r>
              <a:rPr lang="en-US" sz="2400" dirty="0" smtClean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memudarnya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 </a:t>
            </a:r>
            <a:r>
              <a:rPr lang="en-US" sz="2400" dirty="0" err="1" smtClean="0"/>
              <a:t>kekerabatan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Kelompok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anggotanya</a:t>
            </a:r>
            <a:r>
              <a:rPr lang="en-US" sz="2400" dirty="0"/>
              <a:t> </a:t>
            </a:r>
            <a:r>
              <a:rPr lang="en-US" sz="2400" dirty="0" err="1"/>
              <a:t>didasarkan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persamaan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profesi</a:t>
            </a:r>
            <a:r>
              <a:rPr lang="en-US" sz="2400" dirty="0" smtClean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perkerjaan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, </a:t>
            </a:r>
            <a:r>
              <a:rPr lang="en-US" sz="2400" dirty="0" err="1"/>
              <a:t>misalnya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 </a:t>
            </a:r>
            <a:r>
              <a:rPr lang="en-US" sz="2400" dirty="0" err="1"/>
              <a:t>ikatan</a:t>
            </a:r>
            <a:r>
              <a:rPr lang="en-US" sz="2400" dirty="0"/>
              <a:t> </a:t>
            </a:r>
            <a:r>
              <a:rPr lang="en-US" sz="2400" dirty="0" err="1"/>
              <a:t>dokter</a:t>
            </a:r>
            <a:r>
              <a:rPr lang="en-US" sz="2400" dirty="0"/>
              <a:t> Indonesia, </a:t>
            </a:r>
            <a:r>
              <a:rPr lang="en-US" sz="2400" dirty="0" err="1"/>
              <a:t>ikatan</a:t>
            </a:r>
            <a:r>
              <a:rPr lang="en-US" sz="2400" dirty="0"/>
              <a:t> </a:t>
            </a:r>
            <a:r>
              <a:rPr lang="en-US" sz="2400" dirty="0" err="1" smtClean="0"/>
              <a:t>pengusaha</a:t>
            </a:r>
            <a:r>
              <a:rPr lang="en-US" sz="2400" dirty="0"/>
              <a:t>, </a:t>
            </a:r>
            <a:r>
              <a:rPr lang="en-US" sz="2400" dirty="0" err="1"/>
              <a:t>ikatan</a:t>
            </a:r>
            <a:r>
              <a:rPr lang="en-US" sz="2400" dirty="0"/>
              <a:t> </a:t>
            </a:r>
            <a:r>
              <a:rPr lang="en-US" sz="2400" dirty="0" err="1"/>
              <a:t>pengacara</a:t>
            </a:r>
            <a:r>
              <a:rPr lang="en-US" sz="2400" dirty="0"/>
              <a:t>, </a:t>
            </a:r>
            <a:r>
              <a:rPr lang="en-US" sz="2400" dirty="0" err="1" smtClean="0"/>
              <a:t>dll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b="1" dirty="0" err="1" smtClean="0"/>
              <a:t>Kelompok</a:t>
            </a:r>
            <a:r>
              <a:rPr lang="en-US" sz="2400" b="1" dirty="0" smtClean="0"/>
              <a:t> </a:t>
            </a:r>
            <a:r>
              <a:rPr lang="en-US" sz="2400" b="1" dirty="0" err="1"/>
              <a:t>sosial</a:t>
            </a:r>
            <a:r>
              <a:rPr lang="en-US" sz="2400" b="1" dirty="0"/>
              <a:t> </a:t>
            </a:r>
            <a:r>
              <a:rPr lang="en-US" sz="2400" b="1" dirty="0" err="1" smtClean="0"/>
              <a:t>volunter</a:t>
            </a:r>
            <a:r>
              <a:rPr lang="en-US" sz="2400" b="1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 smtClean="0"/>
              <a:t>kepentingan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sama</a:t>
            </a:r>
            <a:r>
              <a:rPr lang="en-US" sz="2400" dirty="0"/>
              <a:t>, </a:t>
            </a:r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 smtClean="0"/>
              <a:t>mendapatkan</a:t>
            </a:r>
            <a:r>
              <a:rPr lang="en-US" sz="2400" dirty="0" smtClean="0"/>
              <a:t> </a:t>
            </a:r>
            <a:r>
              <a:rPr lang="en-US" sz="2400" dirty="0" err="1"/>
              <a:t>perhatian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.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diharapkan</a:t>
            </a:r>
            <a:r>
              <a:rPr lang="en-US" sz="2400" dirty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 err="1"/>
              <a:t>kepentingan</a:t>
            </a:r>
            <a:r>
              <a:rPr lang="en-US" sz="2400" dirty="0"/>
              <a:t> </a:t>
            </a:r>
            <a:r>
              <a:rPr lang="en-US" sz="2400" dirty="0" err="1"/>
              <a:t>anggotanya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individual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</a:p>
          <a:p>
            <a:r>
              <a:rPr lang="en-US" sz="2400" dirty="0" err="1" smtClean="0"/>
              <a:t>mengganggu</a:t>
            </a:r>
            <a:r>
              <a:rPr lang="en-US" sz="2400" dirty="0" smtClean="0"/>
              <a:t> </a:t>
            </a:r>
            <a:r>
              <a:rPr lang="en-US" sz="2400" dirty="0" err="1"/>
              <a:t>kepentingan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 smtClean="0"/>
              <a:t>umum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68069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457200"/>
            <a:ext cx="8382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Kerumunan</a:t>
            </a:r>
            <a:r>
              <a:rPr lang="en-US" sz="3200" b="1" dirty="0" smtClean="0"/>
              <a:t> (Crowd)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Khalayak</a:t>
            </a:r>
            <a:r>
              <a:rPr lang="en-US" sz="3200" dirty="0" smtClean="0"/>
              <a:t> </a:t>
            </a:r>
            <a:r>
              <a:rPr lang="en-US" sz="3200" dirty="0" err="1" smtClean="0"/>
              <a:t>penonton</a:t>
            </a:r>
            <a:r>
              <a:rPr lang="en-US" sz="3200" dirty="0" smtClean="0"/>
              <a:t> (</a:t>
            </a:r>
            <a:r>
              <a:rPr lang="en-US" sz="3200" dirty="0" err="1" smtClean="0"/>
              <a:t>pendengar</a:t>
            </a:r>
            <a:r>
              <a:rPr lang="en-US" sz="3200" dirty="0" smtClean="0"/>
              <a:t> formal/</a:t>
            </a:r>
            <a:r>
              <a:rPr lang="en-US" sz="3200" i="1" dirty="0" smtClean="0"/>
              <a:t>formal audience)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Kelompok</a:t>
            </a:r>
            <a:r>
              <a:rPr lang="en-US" sz="3200" dirty="0" smtClean="0"/>
              <a:t> </a:t>
            </a:r>
            <a:r>
              <a:rPr lang="en-US" sz="3200" dirty="0" err="1" smtClean="0"/>
              <a:t>ekspresif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direncanakan</a:t>
            </a:r>
            <a:r>
              <a:rPr lang="en-US" sz="3200" dirty="0" smtClean="0"/>
              <a:t> (</a:t>
            </a:r>
            <a:r>
              <a:rPr lang="en-US" sz="3200" i="1" dirty="0" smtClean="0"/>
              <a:t>planned</a:t>
            </a:r>
            <a:r>
              <a:rPr lang="en-US" sz="3200" dirty="0" smtClean="0"/>
              <a:t> </a:t>
            </a:r>
            <a:r>
              <a:rPr lang="en-US" sz="3200" i="1" dirty="0" smtClean="0"/>
              <a:t>expressive group)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Kumpulan </a:t>
            </a:r>
            <a:r>
              <a:rPr lang="en-US" sz="3200" dirty="0" err="1" smtClean="0"/>
              <a:t>orang</a:t>
            </a:r>
            <a:r>
              <a:rPr lang="en-US" sz="3200" dirty="0" smtClean="0"/>
              <a:t> yang </a:t>
            </a:r>
            <a:r>
              <a:rPr lang="en-US" sz="3200" dirty="0" err="1" smtClean="0"/>
              <a:t>kurang</a:t>
            </a:r>
            <a:r>
              <a:rPr lang="en-US" sz="3200" dirty="0" smtClean="0"/>
              <a:t> </a:t>
            </a:r>
            <a:r>
              <a:rPr lang="en-US" sz="3200" dirty="0" err="1" smtClean="0"/>
              <a:t>menyenangkan</a:t>
            </a:r>
            <a:r>
              <a:rPr lang="en-US" sz="3200" dirty="0" smtClean="0"/>
              <a:t> (</a:t>
            </a:r>
            <a:r>
              <a:rPr lang="en-US" sz="3200" i="1" dirty="0" err="1" smtClean="0"/>
              <a:t>inconvinent</a:t>
            </a:r>
            <a:r>
              <a:rPr lang="en-US" sz="3200" i="1" dirty="0" smtClean="0"/>
              <a:t> aggregations)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Kumpulan </a:t>
            </a:r>
            <a:r>
              <a:rPr lang="en-US" sz="3200" dirty="0" err="1" smtClean="0"/>
              <a:t>orang-orang</a:t>
            </a:r>
            <a:r>
              <a:rPr lang="en-US" sz="3200" dirty="0" smtClean="0"/>
              <a:t> yang </a:t>
            </a:r>
            <a:r>
              <a:rPr lang="en-US" sz="3200" dirty="0" err="1" smtClean="0"/>
              <a:t>panik</a:t>
            </a:r>
            <a:r>
              <a:rPr lang="en-US" sz="3200" dirty="0" smtClean="0"/>
              <a:t> (</a:t>
            </a:r>
            <a:r>
              <a:rPr lang="en-US" sz="3200" i="1" dirty="0" smtClean="0"/>
              <a:t>panic crowd)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Kerumunan</a:t>
            </a:r>
            <a:r>
              <a:rPr lang="en-US" sz="3200" dirty="0" smtClean="0"/>
              <a:t> </a:t>
            </a:r>
            <a:r>
              <a:rPr lang="en-US" sz="3200" dirty="0" err="1" smtClean="0"/>
              <a:t>penonton</a:t>
            </a:r>
            <a:r>
              <a:rPr lang="en-US" sz="3200" dirty="0" smtClean="0"/>
              <a:t> (</a:t>
            </a:r>
            <a:r>
              <a:rPr lang="en-US" sz="3200" i="1" dirty="0" smtClean="0"/>
              <a:t>spectator crowd)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i="1" dirty="0" smtClean="0"/>
              <a:t>Lawless crowd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i="1" dirty="0" smtClean="0"/>
              <a:t>Immoral crowd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1534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KARL MARX: MASYARAKAT KAPITALIS DAN ALIENASI  </a:t>
            </a:r>
          </a:p>
          <a:p>
            <a:endParaRPr lang="en-US" dirty="0"/>
          </a:p>
          <a:p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dikatakan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kapitalis</a:t>
            </a:r>
            <a:r>
              <a:rPr lang="en-US" sz="2400" dirty="0"/>
              <a:t> </a:t>
            </a:r>
            <a:r>
              <a:rPr lang="en-US" sz="2400" dirty="0" err="1"/>
              <a:t>pembedaan</a:t>
            </a:r>
            <a:r>
              <a:rPr lang="en-US" sz="2400" dirty="0"/>
              <a:t> </a:t>
            </a:r>
            <a:r>
              <a:rPr lang="en-US" sz="2400" dirty="0" err="1"/>
              <a:t>kelas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kerena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kesempatan</a:t>
            </a:r>
            <a:r>
              <a:rPr lang="en-US" sz="2400" dirty="0"/>
              <a:t> yang </a:t>
            </a:r>
            <a:r>
              <a:rPr lang="en-US" sz="2400" dirty="0" err="1"/>
              <a:t>berbeda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alat-alat</a:t>
            </a:r>
            <a:r>
              <a:rPr lang="en-US" sz="2400" dirty="0"/>
              <a:t> </a:t>
            </a:r>
            <a:r>
              <a:rPr lang="en-US" sz="2400" dirty="0" err="1"/>
              <a:t>produksi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Kedua</a:t>
            </a:r>
            <a:r>
              <a:rPr lang="en-US" sz="2400" dirty="0" smtClean="0"/>
              <a:t> </a:t>
            </a:r>
            <a:r>
              <a:rPr lang="en-US" sz="2400" dirty="0" err="1"/>
              <a:t>kelas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saling</a:t>
            </a:r>
            <a:r>
              <a:rPr lang="en-US" sz="2400" dirty="0"/>
              <a:t> </a:t>
            </a:r>
            <a:r>
              <a:rPr lang="en-US" sz="2400" dirty="0" smtClean="0"/>
              <a:t>BERLAWANAN,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dirty="0"/>
              <a:t>: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a. </a:t>
            </a:r>
            <a:r>
              <a:rPr lang="en-US" sz="2400" dirty="0" err="1" smtClean="0"/>
              <a:t>Borjuis</a:t>
            </a:r>
            <a:r>
              <a:rPr lang="en-US" sz="2400" dirty="0" smtClean="0"/>
              <a:t>; </a:t>
            </a:r>
            <a:r>
              <a:rPr lang="en-US" sz="2400" dirty="0" err="1"/>
              <a:t>p</a:t>
            </a:r>
            <a:r>
              <a:rPr lang="en-US" sz="2400" dirty="0" err="1" smtClean="0"/>
              <a:t>emilik</a:t>
            </a:r>
            <a:r>
              <a:rPr lang="en-US" sz="2400" dirty="0" smtClean="0"/>
              <a:t> modal ATAU </a:t>
            </a:r>
            <a:r>
              <a:rPr lang="en-US" sz="2400" dirty="0" err="1" smtClean="0"/>
              <a:t>alat</a:t>
            </a:r>
            <a:r>
              <a:rPr lang="en-US" sz="2400" dirty="0" smtClean="0"/>
              <a:t> </a:t>
            </a:r>
            <a:r>
              <a:rPr lang="en-US" sz="2400" dirty="0" err="1"/>
              <a:t>produksi</a:t>
            </a:r>
            <a:r>
              <a:rPr lang="en-US" sz="2400" dirty="0"/>
              <a:t> </a:t>
            </a:r>
          </a:p>
          <a:p>
            <a:r>
              <a:rPr lang="en-US" sz="2400" dirty="0"/>
              <a:t>b. </a:t>
            </a:r>
            <a:r>
              <a:rPr lang="en-US" sz="2400" dirty="0" err="1" smtClean="0"/>
              <a:t>Proletar</a:t>
            </a:r>
            <a:r>
              <a:rPr lang="en-US" sz="2400" dirty="0" smtClean="0"/>
              <a:t>;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</a:t>
            </a:r>
            <a:r>
              <a:rPr lang="en-US" sz="2400" dirty="0" err="1"/>
              <a:t>buruh</a:t>
            </a:r>
            <a:r>
              <a:rPr lang="en-US" sz="2400" dirty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Marx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alienasi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konsep</a:t>
            </a:r>
            <a:r>
              <a:rPr lang="en-US" sz="2400" dirty="0" smtClean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menyingkap</a:t>
            </a:r>
            <a:r>
              <a:rPr lang="en-US" sz="2400" dirty="0"/>
              <a:t> </a:t>
            </a:r>
            <a:r>
              <a:rPr lang="en-US" sz="2400" dirty="0" err="1"/>
              <a:t>efek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produksi</a:t>
            </a:r>
            <a:r>
              <a:rPr lang="en-US" sz="2400" dirty="0"/>
              <a:t> </a:t>
            </a:r>
            <a:r>
              <a:rPr lang="en-US" sz="2400" dirty="0" err="1"/>
              <a:t>kapitalis</a:t>
            </a:r>
            <a:r>
              <a:rPr lang="en-US" sz="2400" dirty="0"/>
              <a:t> yang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menghancurkan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. </a:t>
            </a:r>
            <a:r>
              <a:rPr lang="en-US" sz="2400" dirty="0" err="1"/>
              <a:t>Alienasi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kamus</a:t>
            </a:r>
            <a:r>
              <a:rPr lang="en-US" sz="2400" dirty="0"/>
              <a:t> </a:t>
            </a:r>
            <a:r>
              <a:rPr lang="en-US" sz="2400" dirty="0" err="1"/>
              <a:t>sosiologi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keterasingan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orang</a:t>
            </a:r>
            <a:r>
              <a:rPr lang="en-US" sz="2400" dirty="0"/>
              <a:t> lain.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001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Marx </a:t>
            </a:r>
            <a:r>
              <a:rPr lang="en-US" sz="2400" b="1" dirty="0" err="1" smtClean="0"/>
              <a:t>membagi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alienasi</a:t>
            </a:r>
            <a:r>
              <a:rPr lang="en-US" sz="2400" b="1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4 (</a:t>
            </a:r>
            <a:r>
              <a:rPr lang="en-US" sz="2400" dirty="0" err="1" smtClean="0"/>
              <a:t>empat</a:t>
            </a:r>
            <a:r>
              <a:rPr lang="en-US" sz="2400" dirty="0" smtClean="0"/>
              <a:t>) </a:t>
            </a:r>
            <a:r>
              <a:rPr lang="en-US" sz="2400" dirty="0" err="1" smtClean="0"/>
              <a:t>macam</a:t>
            </a:r>
            <a:r>
              <a:rPr lang="en-US" sz="2400" dirty="0" smtClean="0"/>
              <a:t> </a:t>
            </a:r>
            <a:r>
              <a:rPr lang="en-US" sz="2400" dirty="0" err="1" smtClean="0"/>
              <a:t>yaitu</a:t>
            </a:r>
            <a:r>
              <a:rPr lang="en-US" sz="2400" dirty="0" smtClean="0"/>
              <a:t>,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lain: </a:t>
            </a:r>
          </a:p>
          <a:p>
            <a:endParaRPr lang="en-US" sz="2400" dirty="0" smtClean="0"/>
          </a:p>
          <a:p>
            <a:r>
              <a:rPr lang="en-US" sz="2400" dirty="0" smtClean="0"/>
              <a:t>1. </a:t>
            </a:r>
            <a:r>
              <a:rPr lang="en-US" sz="2400" dirty="0" err="1" smtClean="0"/>
              <a:t>Individu</a:t>
            </a:r>
            <a:r>
              <a:rPr lang="en-US" sz="2400" dirty="0" smtClean="0"/>
              <a:t> </a:t>
            </a:r>
            <a:r>
              <a:rPr lang="en-US" sz="2400" dirty="0" err="1" smtClean="0"/>
              <a:t>teralienasi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aktivitas</a:t>
            </a:r>
            <a:r>
              <a:rPr lang="en-US" sz="2400" dirty="0" smtClean="0"/>
              <a:t> </a:t>
            </a:r>
            <a:r>
              <a:rPr lang="en-US" sz="2400" dirty="0" err="1" smtClean="0"/>
              <a:t>produksi</a:t>
            </a:r>
            <a:r>
              <a:rPr lang="en-US" sz="2400" dirty="0" smtClean="0"/>
              <a:t> </a:t>
            </a:r>
          </a:p>
          <a:p>
            <a:r>
              <a:rPr lang="it-IT" sz="2400" dirty="0" smtClean="0"/>
              <a:t>2. Individu teralienasi dari temannya </a:t>
            </a:r>
          </a:p>
          <a:p>
            <a:r>
              <a:rPr lang="it-IT" sz="2400" dirty="0" smtClean="0"/>
              <a:t>3. Individu teralienasi dari pekerjaannya </a:t>
            </a:r>
          </a:p>
          <a:p>
            <a:r>
              <a:rPr lang="it-IT" sz="2400" dirty="0" smtClean="0"/>
              <a:t>4. Individu teralienasi oleh dirinya sendiri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Menurut</a:t>
            </a:r>
            <a:r>
              <a:rPr lang="en-US" sz="2400" dirty="0" smtClean="0"/>
              <a:t> </a:t>
            </a:r>
            <a:r>
              <a:rPr lang="en-US" sz="2400" b="1" dirty="0"/>
              <a:t>Karl Marx </a:t>
            </a:r>
            <a:r>
              <a:rPr lang="en-US" sz="2400" b="1" dirty="0" err="1"/>
              <a:t>cara</a:t>
            </a:r>
            <a:r>
              <a:rPr lang="en-US" sz="2400" b="1" dirty="0"/>
              <a:t> </a:t>
            </a:r>
            <a:r>
              <a:rPr lang="en-US" sz="2400" b="1" dirty="0" err="1"/>
              <a:t>mengatasi</a:t>
            </a:r>
            <a:r>
              <a:rPr lang="en-US" sz="2400" b="1" dirty="0"/>
              <a:t> </a:t>
            </a:r>
            <a:r>
              <a:rPr lang="en-US" sz="2400" b="1" dirty="0" err="1"/>
              <a:t>alienasi</a:t>
            </a:r>
            <a:r>
              <a:rPr lang="en-US" sz="2400" b="1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: </a:t>
            </a:r>
          </a:p>
          <a:p>
            <a:r>
              <a:rPr lang="en-US" sz="2400" dirty="0" smtClean="0"/>
              <a:t>1. </a:t>
            </a:r>
            <a:r>
              <a:rPr lang="en-US" sz="2400" dirty="0" err="1" smtClean="0"/>
              <a:t>meniadakan</a:t>
            </a:r>
            <a:r>
              <a:rPr lang="en-US" sz="2400" dirty="0" smtClean="0"/>
              <a:t> </a:t>
            </a:r>
            <a:r>
              <a:rPr lang="en-US" sz="2400" dirty="0" err="1"/>
              <a:t>pembagian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</a:p>
          <a:p>
            <a:r>
              <a:rPr lang="en-US" sz="2400" dirty="0" smtClean="0"/>
              <a:t>2. </a:t>
            </a:r>
            <a:r>
              <a:rPr lang="en-US" sz="2400" dirty="0" err="1" smtClean="0"/>
              <a:t>meniadakan</a:t>
            </a:r>
            <a:r>
              <a:rPr lang="en-US" sz="2400" dirty="0" smtClean="0"/>
              <a:t> </a:t>
            </a:r>
            <a:r>
              <a:rPr lang="en-US" sz="2400" dirty="0" err="1"/>
              <a:t>pemilikan</a:t>
            </a:r>
            <a:r>
              <a:rPr lang="en-US" sz="2400" dirty="0"/>
              <a:t> </a:t>
            </a:r>
            <a:r>
              <a:rPr lang="en-US" sz="2400" dirty="0" err="1"/>
              <a:t>pribadi</a:t>
            </a:r>
            <a:r>
              <a:rPr lang="en-US" sz="2400" dirty="0"/>
              <a:t> </a:t>
            </a:r>
          </a:p>
          <a:p>
            <a:r>
              <a:rPr lang="en-US" sz="2400" dirty="0" smtClean="0"/>
              <a:t>3. </a:t>
            </a:r>
            <a:r>
              <a:rPr lang="en-US" sz="2400" dirty="0" err="1" smtClean="0"/>
              <a:t>negara</a:t>
            </a:r>
            <a:r>
              <a:rPr lang="en-US" sz="2400" dirty="0" smtClean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tradisional</a:t>
            </a:r>
            <a:r>
              <a:rPr lang="en-US" sz="2400" dirty="0"/>
              <a:t> </a:t>
            </a:r>
          </a:p>
          <a:p>
            <a:r>
              <a:rPr lang="fi-FI" sz="2400" dirty="0" smtClean="0"/>
              <a:t>4. hapus </a:t>
            </a:r>
            <a:r>
              <a:rPr lang="fi-FI" sz="2400" dirty="0"/>
              <a:t>semua eksploitasi dan penindasan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2296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EMILE DURKHEIM</a:t>
            </a:r>
          </a:p>
          <a:p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Solidaritas</a:t>
            </a:r>
            <a:r>
              <a:rPr lang="en-US" sz="2400" dirty="0" smtClean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/>
              <a:t>dasar</a:t>
            </a:r>
            <a:r>
              <a:rPr lang="en-US" sz="2400" dirty="0"/>
              <a:t> yang </a:t>
            </a:r>
            <a:r>
              <a:rPr lang="en-US" sz="2400" dirty="0" err="1"/>
              <a:t>kuat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,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solidaritas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landasan</a:t>
            </a:r>
            <a:r>
              <a:rPr lang="en-US" sz="2400" dirty="0"/>
              <a:t> yang </a:t>
            </a:r>
            <a:r>
              <a:rPr lang="en-US" sz="2400" dirty="0" err="1"/>
              <a:t>kuat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keteraturan</a:t>
            </a:r>
            <a:r>
              <a:rPr lang="en-US" sz="2400" dirty="0"/>
              <a:t> </a:t>
            </a:r>
            <a:r>
              <a:rPr lang="en-US" sz="2400" dirty="0" err="1" smtClean="0"/>
              <a:t>sosial</a:t>
            </a:r>
            <a:r>
              <a:rPr lang="en-US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Solidaritas</a:t>
            </a:r>
            <a:r>
              <a:rPr lang="en-US" sz="2400" dirty="0" smtClean="0"/>
              <a:t> </a:t>
            </a:r>
            <a:r>
              <a:rPr lang="en-US" sz="2400" dirty="0" err="1" smtClean="0"/>
              <a:t>sosial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lapisan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berfungsi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perekat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,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, </a:t>
            </a:r>
            <a:r>
              <a:rPr lang="en-US" sz="2400" dirty="0" err="1"/>
              <a:t>adat</a:t>
            </a:r>
            <a:r>
              <a:rPr lang="en-US" sz="2400" dirty="0"/>
              <a:t> </a:t>
            </a:r>
            <a:r>
              <a:rPr lang="en-US" sz="2400" dirty="0" err="1"/>
              <a:t>istiadat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kepercayaan</a:t>
            </a:r>
            <a:r>
              <a:rPr lang="en-US" sz="2400" dirty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/>
              <a:t>ikatan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kesadaran</a:t>
            </a:r>
            <a:r>
              <a:rPr lang="en-US" sz="2400" dirty="0"/>
              <a:t> </a:t>
            </a:r>
            <a:r>
              <a:rPr lang="en-US" sz="2400" dirty="0" err="1"/>
              <a:t>kolektif</a:t>
            </a:r>
            <a:r>
              <a:rPr lang="en-US" sz="2400" dirty="0"/>
              <a:t> (</a:t>
            </a:r>
            <a:r>
              <a:rPr lang="en-US" sz="2400" i="1" dirty="0"/>
              <a:t>collective consciousness</a:t>
            </a:r>
            <a:r>
              <a:rPr lang="en-US" sz="2400" dirty="0"/>
              <a:t>). 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Durkheim </a:t>
            </a:r>
            <a:r>
              <a:rPr lang="en-US" sz="2400" dirty="0" err="1"/>
              <a:t>membagi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 smtClean="0"/>
              <a:t>Solidaritas</a:t>
            </a:r>
            <a:r>
              <a:rPr lang="en-US" sz="2400" dirty="0" smtClean="0"/>
              <a:t> </a:t>
            </a:r>
            <a:r>
              <a:rPr lang="en-US" sz="2400" dirty="0" err="1" smtClean="0"/>
              <a:t>Sosial</a:t>
            </a:r>
            <a:r>
              <a:rPr lang="en-US" sz="2400" dirty="0" smtClean="0"/>
              <a:t>,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dirty="0" err="1"/>
              <a:t>solidaritas</a:t>
            </a:r>
            <a:r>
              <a:rPr lang="en-US" sz="2400" dirty="0"/>
              <a:t> </a:t>
            </a:r>
            <a:r>
              <a:rPr lang="en-US" sz="2400" dirty="0" err="1"/>
              <a:t>mekanik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solidaritas</a:t>
            </a:r>
            <a:r>
              <a:rPr lang="en-US" sz="2400" dirty="0"/>
              <a:t> </a:t>
            </a:r>
            <a:r>
              <a:rPr lang="en-US" sz="2400" dirty="0" err="1"/>
              <a:t>organik</a:t>
            </a:r>
            <a:r>
              <a:rPr lang="en-US" sz="2400" dirty="0"/>
              <a:t> </a:t>
            </a:r>
            <a:r>
              <a:rPr lang="en-US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Pergeseran</a:t>
            </a:r>
            <a:r>
              <a:rPr lang="en-US" sz="2400" dirty="0" smtClean="0"/>
              <a:t> </a:t>
            </a:r>
            <a:r>
              <a:rPr lang="en-US" sz="2400" dirty="0" err="1"/>
              <a:t>solidaritas</a:t>
            </a:r>
            <a:r>
              <a:rPr lang="en-US" sz="2400" dirty="0"/>
              <a:t> </a:t>
            </a:r>
            <a:r>
              <a:rPr lang="en-US" sz="2400" dirty="0" err="1"/>
              <a:t>mekanik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organik</a:t>
            </a:r>
            <a:r>
              <a:rPr lang="en-US" sz="2400" dirty="0"/>
              <a:t> yang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fokus</a:t>
            </a:r>
            <a:r>
              <a:rPr lang="en-US" sz="2400" dirty="0"/>
              <a:t> Durkheim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kompleksnya</a:t>
            </a:r>
            <a:r>
              <a:rPr lang="en-US" sz="2400" dirty="0"/>
              <a:t> </a:t>
            </a:r>
            <a:r>
              <a:rPr lang="en-US" sz="2400" dirty="0" err="1"/>
              <a:t>pembagian</a:t>
            </a:r>
            <a:r>
              <a:rPr lang="en-US" sz="2400" dirty="0"/>
              <a:t>/ </a:t>
            </a:r>
            <a:r>
              <a:rPr lang="en-US" sz="2400" dirty="0" err="1"/>
              <a:t>spesialisasi</a:t>
            </a:r>
            <a:r>
              <a:rPr lang="en-US" sz="2400" dirty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/>
              <a:t>individualisme</a:t>
            </a:r>
            <a:r>
              <a:rPr lang="en-US" sz="2400" dirty="0"/>
              <a:t>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meningkat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meluruhkan</a:t>
            </a:r>
            <a:r>
              <a:rPr lang="en-US" sz="2400" dirty="0"/>
              <a:t> </a:t>
            </a:r>
            <a:r>
              <a:rPr lang="en-US" sz="2400" dirty="0" err="1"/>
              <a:t>kesadaran</a:t>
            </a:r>
            <a:r>
              <a:rPr lang="en-US" sz="2400" dirty="0"/>
              <a:t> </a:t>
            </a:r>
            <a:r>
              <a:rPr lang="en-US" sz="2400" dirty="0" err="1"/>
              <a:t>kolektif</a:t>
            </a:r>
            <a:r>
              <a:rPr lang="en-US" sz="2400" dirty="0"/>
              <a:t> yang </a:t>
            </a:r>
            <a:r>
              <a:rPr lang="en-US" sz="2400" dirty="0" err="1"/>
              <a:t>selama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. 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458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Pembedaan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Solidaritas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Mekanik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Organik</a:t>
            </a:r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z="2400" dirty="0" err="1" smtClean="0"/>
              <a:t>Pergeseran</a:t>
            </a:r>
            <a:r>
              <a:rPr lang="en-US" sz="2400" dirty="0" smtClean="0"/>
              <a:t> </a:t>
            </a:r>
            <a:r>
              <a:rPr lang="en-US" sz="2400" dirty="0" err="1" smtClean="0"/>
              <a:t>solidaritas</a:t>
            </a:r>
            <a:r>
              <a:rPr lang="en-US" sz="2400" dirty="0" smtClean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</a:t>
            </a:r>
            <a:r>
              <a:rPr lang="en-US" sz="2400" dirty="0" err="1" smtClean="0"/>
              <a:t>diakibatkan</a:t>
            </a:r>
            <a:r>
              <a:rPr lang="en-US" sz="2400" dirty="0" smtClean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perkembangan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pembagian</a:t>
            </a:r>
            <a:r>
              <a:rPr lang="en-US" sz="2400" dirty="0"/>
              <a:t> </a:t>
            </a:r>
            <a:r>
              <a:rPr lang="en-US" sz="2400" dirty="0" err="1"/>
              <a:t>pekerjaan</a:t>
            </a:r>
            <a:r>
              <a:rPr lang="en-US" sz="2400" dirty="0"/>
              <a:t>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b="1" i="1" dirty="0"/>
              <a:t>natural course</a:t>
            </a:r>
            <a:r>
              <a:rPr lang="en-US" sz="2400" i="1" dirty="0"/>
              <a:t>, </a:t>
            </a:r>
            <a:r>
              <a:rPr lang="en-US" sz="2400" i="1" dirty="0" err="1"/>
              <a:t>sesuatu</a:t>
            </a:r>
            <a:r>
              <a:rPr lang="en-US" sz="2400" i="1" dirty="0"/>
              <a:t> yang natural </a:t>
            </a:r>
            <a:r>
              <a:rPr lang="en-US" sz="2400" i="1" dirty="0" err="1"/>
              <a:t>dalam</a:t>
            </a:r>
            <a:r>
              <a:rPr lang="en-US" sz="2400" i="1" dirty="0"/>
              <a:t> </a:t>
            </a:r>
            <a:r>
              <a:rPr lang="en-US" sz="2400" i="1" dirty="0" err="1"/>
              <a:t>perkembangan</a:t>
            </a:r>
            <a:r>
              <a:rPr lang="en-US" sz="2400" i="1" dirty="0"/>
              <a:t> </a:t>
            </a:r>
            <a:r>
              <a:rPr lang="en-US" sz="2400" i="1" dirty="0" err="1"/>
              <a:t>masyarakat</a:t>
            </a:r>
            <a:r>
              <a:rPr lang="en-US" sz="2400" i="1" dirty="0"/>
              <a:t> </a:t>
            </a:r>
            <a:r>
              <a:rPr lang="en-US" sz="2400" dirty="0"/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1143000"/>
          <a:ext cx="85344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273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Solidaritas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Mekanik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Solidaritas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Organik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273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Pembagian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kerja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rendah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Pembagian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kerja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tinggi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  <a:endParaRPr lang="en-US" dirty="0"/>
                    </a:p>
                  </a:txBody>
                  <a:tcPr/>
                </a:tc>
              </a:tr>
              <a:tr h="273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Kesadaran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kolektif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kuat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Kesadaran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kolektif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rendah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  <a:endParaRPr lang="en-US" dirty="0"/>
                    </a:p>
                  </a:txBody>
                  <a:tcPr/>
                </a:tc>
              </a:tr>
              <a:tr h="273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Individualitas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rendah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Individualitas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tinggi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273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Hukum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represif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dominan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Hukum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restitutif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dominan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  <a:endParaRPr lang="en-US" dirty="0"/>
                    </a:p>
                  </a:txBody>
                  <a:tcPr/>
                </a:tc>
              </a:tr>
              <a:tr h="478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Konsensus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pola-pola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normatif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Konsensus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nilai-nilai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abstrak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umum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78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Hukuman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penyimpangan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dilakukan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komunitas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Hukuman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dilakukan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orang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badan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kontrol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formal </a:t>
                      </a:r>
                      <a:endParaRPr lang="en-US" dirty="0"/>
                    </a:p>
                  </a:txBody>
                  <a:tcPr/>
                </a:tc>
              </a:tr>
              <a:tr h="273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Saling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ketergantungan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rendah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Saling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ketergantungan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tinggi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  <a:endParaRPr lang="en-US" dirty="0"/>
                    </a:p>
                  </a:txBody>
                  <a:tcPr/>
                </a:tc>
              </a:tr>
              <a:tr h="273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Bersifat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primitif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pedesaan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Bersifat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industial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perkotaan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077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Max Weber </a:t>
            </a:r>
            <a:r>
              <a:rPr lang="en-US" sz="2400" b="1" dirty="0" err="1"/>
              <a:t>tentang</a:t>
            </a:r>
            <a:r>
              <a:rPr lang="en-US" sz="2400" b="1" dirty="0"/>
              <a:t> </a:t>
            </a:r>
            <a:r>
              <a:rPr lang="en-US" sz="2400" b="1" dirty="0" err="1"/>
              <a:t>Tindakan</a:t>
            </a:r>
            <a:r>
              <a:rPr lang="en-US" sz="2400" b="1" dirty="0"/>
              <a:t> </a:t>
            </a:r>
            <a:r>
              <a:rPr lang="en-US" sz="2400" b="1" dirty="0" err="1"/>
              <a:t>Sosial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Verstehen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endParaRPr lang="en-US" sz="2400" dirty="0"/>
          </a:p>
          <a:p>
            <a:pPr marL="457200" indent="-457200">
              <a:buFont typeface="Wingdings" pitchFamily="2" charset="2"/>
              <a:buChar char="§"/>
            </a:pPr>
            <a:r>
              <a:rPr lang="nn-NO" sz="2400" dirty="0" smtClean="0"/>
              <a:t>Sosiologi adalah ilmu yang berupaya memahami tindakan sosial.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err="1" smtClean="0"/>
              <a:t>Tindakan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dikatakan</a:t>
            </a:r>
            <a:r>
              <a:rPr lang="en-US" sz="2400" dirty="0" smtClean="0"/>
              <a:t> </a:t>
            </a:r>
            <a:r>
              <a:rPr lang="en-US" sz="2400" dirty="0" err="1" smtClean="0"/>
              <a:t>tindakan</a:t>
            </a:r>
            <a:r>
              <a:rPr lang="en-US" sz="2400" dirty="0" smtClean="0"/>
              <a:t> </a:t>
            </a:r>
            <a:r>
              <a:rPr lang="en-US" sz="2400" dirty="0" err="1" smtClean="0"/>
              <a:t>sosial</a:t>
            </a:r>
            <a:r>
              <a:rPr lang="en-US" sz="2400" dirty="0" smtClean="0"/>
              <a:t> </a:t>
            </a:r>
            <a:r>
              <a:rPr lang="en-US" sz="2400" dirty="0" err="1" smtClean="0"/>
              <a:t>sepanjang</a:t>
            </a:r>
            <a:r>
              <a:rPr lang="en-US" sz="2400" dirty="0" smtClean="0"/>
              <a:t> </a:t>
            </a:r>
            <a:r>
              <a:rPr lang="en-US" sz="2400" dirty="0" err="1" smtClean="0"/>
              <a:t>tindakan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makna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individu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diarahkan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tindakan</a:t>
            </a:r>
            <a:r>
              <a:rPr lang="en-US" sz="2400" dirty="0" smtClean="0"/>
              <a:t> </a:t>
            </a:r>
            <a:r>
              <a:rPr lang="en-US" sz="2400" dirty="0" err="1" smtClean="0"/>
              <a:t>orang</a:t>
            </a:r>
            <a:r>
              <a:rPr lang="en-US" sz="2400" dirty="0" smtClean="0"/>
              <a:t> lain.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err="1" smtClean="0"/>
              <a:t>Tindakan</a:t>
            </a:r>
            <a:r>
              <a:rPr lang="en-US" sz="2400" dirty="0" smtClean="0"/>
              <a:t> </a:t>
            </a:r>
            <a:r>
              <a:rPr lang="en-US" sz="2400" dirty="0" err="1" smtClean="0"/>
              <a:t>sosial</a:t>
            </a:r>
            <a:r>
              <a:rPr lang="en-US" sz="2400" dirty="0" smtClean="0"/>
              <a:t> </a:t>
            </a:r>
            <a:r>
              <a:rPr lang="en-US" sz="2400" dirty="0" err="1" smtClean="0"/>
              <a:t>dimaksudkan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memengaruhi</a:t>
            </a:r>
            <a:r>
              <a:rPr lang="en-US" sz="2400" dirty="0" smtClean="0"/>
              <a:t> </a:t>
            </a:r>
            <a:r>
              <a:rPr lang="en-US" sz="2400" dirty="0" err="1" smtClean="0"/>
              <a:t>tindakan</a:t>
            </a:r>
            <a:r>
              <a:rPr lang="en-US" sz="2400" dirty="0" smtClean="0"/>
              <a:t> </a:t>
            </a:r>
            <a:r>
              <a:rPr lang="en-US" sz="2400" dirty="0" err="1" smtClean="0"/>
              <a:t>orang</a:t>
            </a:r>
            <a:r>
              <a:rPr lang="en-US" sz="2400" dirty="0" smtClean="0"/>
              <a:t> lain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.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artian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tindakan</a:t>
            </a:r>
            <a:r>
              <a:rPr lang="en-US" sz="2400" dirty="0" smtClean="0"/>
              <a:t> </a:t>
            </a:r>
            <a:r>
              <a:rPr lang="en-US" sz="2400" dirty="0" err="1" smtClean="0"/>
              <a:t>sosial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tindakan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penuh</a:t>
            </a:r>
            <a:r>
              <a:rPr lang="en-US" sz="2400" dirty="0" smtClean="0"/>
              <a:t> </a:t>
            </a:r>
            <a:r>
              <a:rPr lang="en-US" sz="2400" dirty="0" err="1" smtClean="0"/>
              <a:t>makna</a:t>
            </a:r>
            <a:r>
              <a:rPr lang="en-US" sz="2400" dirty="0" smtClean="0"/>
              <a:t> </a:t>
            </a:r>
            <a:r>
              <a:rPr lang="en-US" sz="2400" dirty="0" err="1" smtClean="0"/>
              <a:t>subjektif</a:t>
            </a:r>
            <a:r>
              <a:rPr lang="en-US" sz="2400" dirty="0" smtClean="0"/>
              <a:t> (</a:t>
            </a:r>
            <a:r>
              <a:rPr lang="en-US" sz="2400" i="1" dirty="0" err="1" smtClean="0"/>
              <a:t>subyektif</a:t>
            </a:r>
            <a:r>
              <a:rPr lang="en-US" sz="2400" i="1" dirty="0" smtClean="0"/>
              <a:t> meaning, </a:t>
            </a:r>
            <a:r>
              <a:rPr lang="en-US" sz="2400" i="1" dirty="0" err="1" smtClean="0"/>
              <a:t>verstehen</a:t>
            </a:r>
            <a:r>
              <a:rPr lang="en-US" sz="2400" i="1" dirty="0" smtClean="0"/>
              <a:t>, interpretative understanding) </a:t>
            </a:r>
            <a:r>
              <a:rPr lang="en-US" sz="2400" i="1" dirty="0" err="1" smtClean="0"/>
              <a:t>bagi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pelaku</a:t>
            </a:r>
            <a:r>
              <a:rPr lang="en-US" sz="2400" i="1" dirty="0" smtClean="0"/>
              <a:t>.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/>
              <a:t>Weber </a:t>
            </a:r>
            <a:r>
              <a:rPr lang="en-US" sz="2400" dirty="0" err="1"/>
              <a:t>justru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menitik</a:t>
            </a:r>
            <a:r>
              <a:rPr lang="en-US" sz="2400" dirty="0"/>
              <a:t> </a:t>
            </a:r>
            <a:r>
              <a:rPr lang="en-US" sz="2400" dirty="0" err="1"/>
              <a:t>beratkan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arti-arti</a:t>
            </a:r>
            <a:r>
              <a:rPr lang="en-US" sz="2400" dirty="0"/>
              <a:t> </a:t>
            </a:r>
            <a:r>
              <a:rPr lang="en-US" sz="2400" dirty="0" err="1"/>
              <a:t>subyektif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b="1" dirty="0" err="1"/>
              <a:t>menafsirkan</a:t>
            </a:r>
            <a:r>
              <a:rPr lang="en-US" sz="2400" dirty="0"/>
              <a:t> </a:t>
            </a:r>
            <a:r>
              <a:rPr lang="en-US" sz="2400" dirty="0" err="1"/>
              <a:t>tindakan</a:t>
            </a:r>
            <a:r>
              <a:rPr lang="en-US" sz="2400" dirty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0"/>
            <a:ext cx="8001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Weber </a:t>
            </a:r>
            <a:r>
              <a:rPr lang="en-US" sz="2400" b="1" dirty="0" err="1" smtClean="0"/>
              <a:t>mengklasifikasikan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tindakan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sosial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menjadi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empat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tipe</a:t>
            </a:r>
            <a:r>
              <a:rPr lang="en-US" sz="2400" b="1" dirty="0" smtClean="0"/>
              <a:t> , </a:t>
            </a:r>
            <a:r>
              <a:rPr lang="en-US" sz="2400" b="1" dirty="0" err="1" smtClean="0"/>
              <a:t>yaitu</a:t>
            </a:r>
            <a:r>
              <a:rPr lang="en-US" sz="2400" b="1" dirty="0" smtClean="0"/>
              <a:t>:</a:t>
            </a:r>
          </a:p>
          <a:p>
            <a:r>
              <a:rPr lang="en-US" sz="2400" b="1" dirty="0" smtClean="0"/>
              <a:t>1. </a:t>
            </a:r>
            <a:r>
              <a:rPr lang="en-US" sz="2400" b="1" dirty="0" err="1" smtClean="0"/>
              <a:t>Rasional</a:t>
            </a:r>
            <a:r>
              <a:rPr lang="en-US" sz="2400" b="1" dirty="0" smtClean="0"/>
              <a:t> </a:t>
            </a:r>
            <a:r>
              <a:rPr lang="en-US" sz="2400" b="1" dirty="0"/>
              <a:t>Instrumental (</a:t>
            </a:r>
            <a:r>
              <a:rPr lang="en-US" sz="2400" b="1" i="1" dirty="0" err="1"/>
              <a:t>Zweckrationalitat</a:t>
            </a:r>
            <a:r>
              <a:rPr lang="en-US" sz="2400" b="1" i="1" dirty="0"/>
              <a:t>) </a:t>
            </a:r>
          </a:p>
          <a:p>
            <a:pPr marL="457200" indent="-457200"/>
            <a:r>
              <a:rPr lang="en-US" sz="2400" dirty="0" smtClean="0"/>
              <a:t>	</a:t>
            </a:r>
            <a:r>
              <a:rPr lang="en-US" sz="2400" dirty="0" err="1" smtClean="0"/>
              <a:t>Tindakan</a:t>
            </a:r>
            <a:r>
              <a:rPr lang="en-US" sz="2400" dirty="0" smtClean="0"/>
              <a:t> </a:t>
            </a:r>
            <a:r>
              <a:rPr lang="en-US" sz="2400" dirty="0" err="1" smtClean="0"/>
              <a:t>didasarkan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berbagai</a:t>
            </a:r>
            <a:r>
              <a:rPr lang="en-US" sz="2400" dirty="0" smtClean="0"/>
              <a:t> </a:t>
            </a:r>
            <a:r>
              <a:rPr lang="en-US" sz="2400" dirty="0" err="1"/>
              <a:t>pertimbangan</a:t>
            </a:r>
            <a:r>
              <a:rPr lang="en-US" sz="2400" dirty="0"/>
              <a:t> </a:t>
            </a:r>
            <a:r>
              <a:rPr lang="en-US" sz="2400" dirty="0" err="1"/>
              <a:t>sadar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menyesuaikan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yang </a:t>
            </a:r>
            <a:r>
              <a:rPr lang="en-US" sz="2400" dirty="0" err="1"/>
              <a:t>hendak</a:t>
            </a:r>
            <a:r>
              <a:rPr lang="en-US" sz="2400" dirty="0"/>
              <a:t> </a:t>
            </a:r>
            <a:r>
              <a:rPr lang="en-US" sz="2400" dirty="0" err="1"/>
              <a:t>dicapai</a:t>
            </a:r>
            <a:r>
              <a:rPr lang="en-US" sz="2400" dirty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</a:t>
            </a:r>
            <a:r>
              <a:rPr lang="en-US" sz="2400" dirty="0" err="1"/>
              <a:t>mencapai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. </a:t>
            </a:r>
            <a:endParaRPr lang="en-US" sz="2400" dirty="0" smtClean="0"/>
          </a:p>
          <a:p>
            <a:pPr marL="457200" indent="-457200"/>
            <a:r>
              <a:rPr lang="en-US" sz="2400" b="1" dirty="0" smtClean="0"/>
              <a:t>2. </a:t>
            </a:r>
            <a:r>
              <a:rPr lang="en-US" sz="2400" b="1" dirty="0" err="1" smtClean="0"/>
              <a:t>Rasional</a:t>
            </a:r>
            <a:r>
              <a:rPr lang="en-US" sz="2400" b="1" dirty="0" smtClean="0"/>
              <a:t> </a:t>
            </a:r>
            <a:r>
              <a:rPr lang="en-US" sz="2400" b="1" dirty="0" err="1"/>
              <a:t>Berorientasi</a:t>
            </a:r>
            <a:r>
              <a:rPr lang="en-US" sz="2400" b="1" dirty="0"/>
              <a:t> </a:t>
            </a:r>
            <a:r>
              <a:rPr lang="en-US" sz="2400" b="1" dirty="0" err="1"/>
              <a:t>Nilai</a:t>
            </a:r>
            <a:r>
              <a:rPr lang="en-US" sz="2400" b="1" dirty="0"/>
              <a:t> (</a:t>
            </a:r>
            <a:r>
              <a:rPr lang="en-US" sz="2400" b="1" i="1" dirty="0" err="1"/>
              <a:t>Wertrationalitat</a:t>
            </a:r>
            <a:r>
              <a:rPr lang="en-US" sz="2400" b="1" i="1" dirty="0"/>
              <a:t>) </a:t>
            </a:r>
          </a:p>
          <a:p>
            <a:pPr marL="457200" indent="-457200"/>
            <a:r>
              <a:rPr lang="en-US" sz="2400" dirty="0" smtClean="0"/>
              <a:t>	</a:t>
            </a:r>
            <a:r>
              <a:rPr lang="en-US" sz="2400" dirty="0" err="1" smtClean="0"/>
              <a:t>Tindakan</a:t>
            </a:r>
            <a:r>
              <a:rPr lang="en-US" sz="2400" dirty="0" smtClean="0"/>
              <a:t> </a:t>
            </a:r>
            <a:r>
              <a:rPr lang="en-US" sz="2400" dirty="0" err="1" smtClean="0"/>
              <a:t>didasarkan</a:t>
            </a:r>
            <a:r>
              <a:rPr lang="en-US" sz="2400" dirty="0" smtClean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keyakinan</a:t>
            </a:r>
            <a:r>
              <a:rPr lang="en-US" sz="2400" dirty="0"/>
              <a:t> yang </a:t>
            </a:r>
            <a:r>
              <a:rPr lang="en-US" sz="2400" dirty="0" err="1"/>
              <a:t>berasal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nilai-nilai</a:t>
            </a:r>
            <a:r>
              <a:rPr lang="en-US" sz="2400" dirty="0"/>
              <a:t>, </a:t>
            </a:r>
            <a:r>
              <a:rPr lang="en-US" sz="2400" dirty="0" err="1"/>
              <a:t>estetika</a:t>
            </a:r>
            <a:r>
              <a:rPr lang="en-US" sz="2400" dirty="0"/>
              <a:t>, </a:t>
            </a:r>
            <a:r>
              <a:rPr lang="en-US" sz="2400" dirty="0" err="1"/>
              <a:t>etika</a:t>
            </a:r>
            <a:r>
              <a:rPr lang="en-US" sz="2400" dirty="0"/>
              <a:t>, agama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/>
              <a:t> </a:t>
            </a:r>
            <a:r>
              <a:rPr lang="en-US" sz="2400" dirty="0" smtClean="0"/>
              <a:t>. </a:t>
            </a:r>
          </a:p>
          <a:p>
            <a:pPr marL="457200" indent="-457200"/>
            <a:r>
              <a:rPr lang="en-US" sz="2400" b="1" dirty="0" smtClean="0"/>
              <a:t>3. </a:t>
            </a:r>
            <a:r>
              <a:rPr lang="en-US" sz="2400" b="1" dirty="0" err="1" smtClean="0"/>
              <a:t>Rasional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Tradisional</a:t>
            </a:r>
            <a:r>
              <a:rPr lang="en-US" sz="2400" b="1" dirty="0" smtClean="0"/>
              <a:t> </a:t>
            </a:r>
          </a:p>
          <a:p>
            <a:pPr marL="457200" indent="-457200"/>
            <a:r>
              <a:rPr lang="en-US" sz="2400" dirty="0" smtClean="0"/>
              <a:t>	</a:t>
            </a:r>
            <a:r>
              <a:rPr lang="en-US" sz="2400" dirty="0" err="1" smtClean="0"/>
              <a:t>Tindakan</a:t>
            </a:r>
            <a:r>
              <a:rPr lang="en-US" sz="2400" dirty="0" smtClean="0"/>
              <a:t> </a:t>
            </a:r>
            <a:r>
              <a:rPr lang="en-US" sz="2400" dirty="0" err="1" smtClean="0"/>
              <a:t>bersifat</a:t>
            </a:r>
            <a:r>
              <a:rPr lang="en-US" sz="2400" dirty="0" smtClean="0"/>
              <a:t> </a:t>
            </a:r>
            <a:r>
              <a:rPr lang="en-US" sz="2400" dirty="0"/>
              <a:t>non </a:t>
            </a:r>
            <a:r>
              <a:rPr lang="en-US" sz="2400" dirty="0" err="1"/>
              <a:t>rasional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tindakan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 smtClean="0"/>
              <a:t>didasarkan</a:t>
            </a:r>
            <a:r>
              <a:rPr lang="en-US" sz="2400" dirty="0" smtClean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kebiasaan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tradisi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turun</a:t>
            </a:r>
            <a:r>
              <a:rPr lang="en-US" sz="2400" dirty="0"/>
              <a:t> </a:t>
            </a:r>
            <a:r>
              <a:rPr lang="en-US" sz="2400" dirty="0" err="1"/>
              <a:t>temurun</a:t>
            </a:r>
            <a:r>
              <a:rPr lang="en-US" sz="2400" dirty="0"/>
              <a:t>, </a:t>
            </a:r>
            <a:r>
              <a:rPr lang="en-US" sz="2400" dirty="0" err="1"/>
              <a:t>t</a:t>
            </a:r>
            <a:r>
              <a:rPr lang="en-US" sz="2400" dirty="0" err="1" smtClean="0"/>
              <a:t>anpa</a:t>
            </a:r>
            <a:r>
              <a:rPr lang="en-US" sz="2400" dirty="0" smtClean="0"/>
              <a:t> </a:t>
            </a:r>
            <a:r>
              <a:rPr lang="en-US" sz="2400" dirty="0" err="1"/>
              <a:t>refleksi</a:t>
            </a:r>
            <a:r>
              <a:rPr lang="en-US" sz="2400" dirty="0"/>
              <a:t> yang </a:t>
            </a:r>
            <a:r>
              <a:rPr lang="en-US" sz="2400" dirty="0" err="1" smtClean="0"/>
              <a:t>sadar</a:t>
            </a:r>
            <a:r>
              <a:rPr lang="en-US" sz="2400" dirty="0" smtClean="0"/>
              <a:t>,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 smtClean="0"/>
              <a:t>perencanaan</a:t>
            </a:r>
            <a:r>
              <a:rPr lang="en-US" sz="2400" dirty="0" smtClean="0"/>
              <a:t>.</a:t>
            </a:r>
          </a:p>
          <a:p>
            <a:pPr marL="457200" indent="-457200"/>
            <a:r>
              <a:rPr lang="en-US" sz="2400" b="1" dirty="0" smtClean="0"/>
              <a:t>4. </a:t>
            </a:r>
            <a:r>
              <a:rPr lang="en-US" sz="2400" b="1" dirty="0" err="1" smtClean="0"/>
              <a:t>Rasional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Afektif</a:t>
            </a:r>
            <a:r>
              <a:rPr lang="en-US" sz="2400" b="1" dirty="0" smtClean="0"/>
              <a:t> </a:t>
            </a:r>
            <a:endParaRPr lang="en-US" sz="2400" b="1" dirty="0"/>
          </a:p>
          <a:p>
            <a:pPr marL="457200" indent="-457200"/>
            <a:r>
              <a:rPr lang="en-US" sz="2400" dirty="0" smtClean="0"/>
              <a:t>	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/>
              <a:t>tindakan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rasional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didominasi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perasaan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emosi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refleksi</a:t>
            </a:r>
            <a:r>
              <a:rPr lang="en-US" sz="2400" dirty="0"/>
              <a:t> </a:t>
            </a:r>
            <a:r>
              <a:rPr lang="en-US" sz="2400" dirty="0" err="1"/>
              <a:t>intelektual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perencanaan</a:t>
            </a:r>
            <a:r>
              <a:rPr lang="en-US" sz="2400" dirty="0"/>
              <a:t> yang </a:t>
            </a:r>
            <a:r>
              <a:rPr lang="en-US" sz="2400" dirty="0" err="1"/>
              <a:t>sadar</a:t>
            </a:r>
            <a:r>
              <a:rPr lang="en-US" sz="2400" dirty="0"/>
              <a:t>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001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Ferdinand Tonnies (</a:t>
            </a:r>
            <a:r>
              <a:rPr lang="de-DE" sz="2400" dirty="0" smtClean="0"/>
              <a:t>1855-1936) membagi </a:t>
            </a:r>
            <a:r>
              <a:rPr lang="de-DE" sz="2400" dirty="0"/>
              <a:t>ke dalam dua jenis </a:t>
            </a:r>
            <a:r>
              <a:rPr lang="de-DE" sz="2400" dirty="0" smtClean="0"/>
              <a:t>kelompok sosial, </a:t>
            </a:r>
            <a:r>
              <a:rPr lang="de-DE" sz="2400" dirty="0"/>
              <a:t>yaitu </a:t>
            </a:r>
            <a:r>
              <a:rPr lang="de-DE" sz="2400" b="1" i="1" dirty="0"/>
              <a:t>G</a:t>
            </a:r>
            <a:r>
              <a:rPr lang="de-DE" sz="2400" b="1" i="1" dirty="0" smtClean="0"/>
              <a:t>emeinschaft </a:t>
            </a:r>
            <a:r>
              <a:rPr lang="de-DE" sz="2400" dirty="0" smtClean="0"/>
              <a:t>dan </a:t>
            </a:r>
            <a:r>
              <a:rPr lang="de-DE" sz="2400" b="1" i="1" dirty="0" smtClean="0"/>
              <a:t>Gesellschaft</a:t>
            </a:r>
            <a:r>
              <a:rPr lang="de-DE" sz="2400" dirty="0" smtClean="0"/>
              <a:t>.</a:t>
            </a:r>
          </a:p>
          <a:p>
            <a:endParaRPr lang="de-DE" sz="2400" dirty="0"/>
          </a:p>
          <a:p>
            <a:r>
              <a:rPr lang="en-US" sz="2400" b="1" i="1" dirty="0" err="1" smtClean="0"/>
              <a:t>Gemeinschaft</a:t>
            </a:r>
            <a:r>
              <a:rPr lang="en-US" sz="2400" dirty="0" smtClean="0"/>
              <a:t> (</a:t>
            </a:r>
            <a:r>
              <a:rPr lang="en-US" sz="2400" dirty="0" err="1"/>
              <a:t>Paguyuban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 err="1"/>
              <a:t>Kelompok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Paguyuban</a:t>
            </a:r>
            <a:r>
              <a:rPr lang="en-US" sz="2400" dirty="0" smtClean="0"/>
              <a:t>) </a:t>
            </a:r>
            <a:r>
              <a:rPr lang="en-US" sz="2400" dirty="0" err="1" smtClean="0"/>
              <a:t>digambarkan</a:t>
            </a:r>
            <a:r>
              <a:rPr lang="en-US" sz="2400" dirty="0" smtClean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 smtClean="0"/>
              <a:t>kehidupan</a:t>
            </a:r>
            <a:r>
              <a:rPr lang="en-US" sz="2400" dirty="0" smtClean="0"/>
              <a:t> </a:t>
            </a:r>
            <a:r>
              <a:rPr lang="en-US" sz="2400" dirty="0" err="1" smtClean="0"/>
              <a:t>bersama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intim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pribadi</a:t>
            </a:r>
            <a:r>
              <a:rPr lang="en-US" sz="2400" dirty="0"/>
              <a:t>, yang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keterikatan</a:t>
            </a:r>
            <a:r>
              <a:rPr lang="en-US" sz="2400" dirty="0"/>
              <a:t> </a:t>
            </a:r>
            <a:r>
              <a:rPr lang="en-US" sz="2400" dirty="0" smtClean="0"/>
              <a:t>yang </a:t>
            </a:r>
            <a:r>
              <a:rPr lang="en-US" sz="2400" dirty="0" err="1"/>
              <a:t>dibawa</a:t>
            </a:r>
            <a:r>
              <a:rPr lang="en-US" sz="2400" dirty="0"/>
              <a:t> </a:t>
            </a:r>
            <a:r>
              <a:rPr lang="en-US" sz="2400" dirty="0" err="1"/>
              <a:t>sejak</a:t>
            </a:r>
            <a:r>
              <a:rPr lang="en-US" sz="2400" dirty="0"/>
              <a:t> </a:t>
            </a:r>
            <a:r>
              <a:rPr lang="en-US" sz="2400" dirty="0" err="1"/>
              <a:t>lahir</a:t>
            </a:r>
            <a:r>
              <a:rPr lang="en-US" sz="2400" dirty="0"/>
              <a:t>. </a:t>
            </a:r>
          </a:p>
          <a:p>
            <a:r>
              <a:rPr lang="en-US" sz="2400" b="1" i="1" dirty="0" err="1"/>
              <a:t>Gemeinschaft</a:t>
            </a:r>
            <a:r>
              <a:rPr lang="en-US" sz="2400" dirty="0"/>
              <a:t> </a:t>
            </a:r>
            <a:r>
              <a:rPr lang="en-US" sz="2400" dirty="0" err="1" smtClean="0"/>
              <a:t>dibagi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tipe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i="1" dirty="0" err="1" smtClean="0"/>
              <a:t>Gemeinschaft</a:t>
            </a:r>
            <a:r>
              <a:rPr lang="en-US" sz="2400" b="1" i="1" dirty="0" smtClean="0"/>
              <a:t> </a:t>
            </a:r>
            <a:r>
              <a:rPr lang="en-US" sz="2400" b="1" i="1" dirty="0"/>
              <a:t>by </a:t>
            </a:r>
            <a:r>
              <a:rPr lang="en-US" sz="2400" b="1" i="1" dirty="0" smtClean="0"/>
              <a:t>blood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/>
              <a:t>paguyuban</a:t>
            </a:r>
            <a:r>
              <a:rPr lang="en-US" sz="2400" dirty="0"/>
              <a:t> yang </a:t>
            </a:r>
            <a:r>
              <a:rPr lang="en-US" sz="2400" dirty="0" err="1"/>
              <a:t>mengacu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 smtClean="0"/>
              <a:t>kekerabatan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dasarkan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ikatan</a:t>
            </a:r>
            <a:r>
              <a:rPr lang="en-US" sz="2400" dirty="0"/>
              <a:t> </a:t>
            </a:r>
            <a:r>
              <a:rPr lang="en-US" sz="2400" dirty="0" err="1" smtClean="0"/>
              <a:t>darah</a:t>
            </a:r>
            <a:r>
              <a:rPr lang="en-US" sz="2400" dirty="0" smtClean="0"/>
              <a:t>. 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b="1" i="1" dirty="0" err="1" smtClean="0"/>
              <a:t>Gemeinschaft</a:t>
            </a:r>
            <a:r>
              <a:rPr lang="en-US" sz="2400" b="1" i="1" dirty="0" smtClean="0"/>
              <a:t> </a:t>
            </a:r>
            <a:r>
              <a:rPr lang="en-US" sz="2400" b="1" i="1" dirty="0"/>
              <a:t>of </a:t>
            </a:r>
            <a:r>
              <a:rPr lang="en-US" sz="2400" b="1" i="1" dirty="0" smtClean="0"/>
              <a:t>place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/>
              <a:t>paguyuban</a:t>
            </a:r>
            <a:r>
              <a:rPr lang="en-US" sz="2400" dirty="0"/>
              <a:t> yang </a:t>
            </a:r>
            <a:r>
              <a:rPr lang="en-US" sz="2400" dirty="0" err="1"/>
              <a:t>mengacu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 smtClean="0"/>
              <a:t>kedekatan</a:t>
            </a:r>
            <a:r>
              <a:rPr lang="en-US" sz="2400" dirty="0" smtClean="0"/>
              <a:t> </a:t>
            </a:r>
            <a:r>
              <a:rPr lang="en-US" sz="2400" dirty="0" err="1"/>
              <a:t>tempat</a:t>
            </a:r>
            <a:r>
              <a:rPr lang="en-US" sz="2400" dirty="0"/>
              <a:t>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saling</a:t>
            </a:r>
            <a:r>
              <a:rPr lang="en-US" sz="2400" dirty="0"/>
              <a:t> </a:t>
            </a:r>
            <a:r>
              <a:rPr lang="en-US" sz="2400" dirty="0" err="1"/>
              <a:t>bekerja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tolong-menolong</a:t>
            </a:r>
            <a:r>
              <a:rPr lang="en-US" sz="2400" dirty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i="1" dirty="0" err="1" smtClean="0"/>
              <a:t>Gemeinschaft</a:t>
            </a:r>
            <a:r>
              <a:rPr lang="en-US" sz="2400" b="1" i="1" dirty="0" smtClean="0"/>
              <a:t> </a:t>
            </a:r>
            <a:r>
              <a:rPr lang="en-US" sz="2400" b="1" i="1" dirty="0"/>
              <a:t>of </a:t>
            </a:r>
            <a:r>
              <a:rPr lang="en-US" sz="2400" b="1" i="1" dirty="0" smtClean="0"/>
              <a:t>mind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/>
              <a:t>paguyuban</a:t>
            </a:r>
            <a:r>
              <a:rPr lang="en-US" sz="2400" dirty="0"/>
              <a:t> yang </a:t>
            </a:r>
            <a:r>
              <a:rPr lang="en-US" sz="2400" dirty="0" err="1"/>
              <a:t>mengacu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 smtClean="0"/>
              <a:t>hubungan</a:t>
            </a:r>
            <a:r>
              <a:rPr lang="en-US" sz="2400" dirty="0" smtClean="0"/>
              <a:t> </a:t>
            </a:r>
            <a:r>
              <a:rPr lang="en-US" sz="2400" dirty="0" err="1"/>
              <a:t>persahabatan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persamaan</a:t>
            </a:r>
            <a:r>
              <a:rPr lang="en-US" sz="2400" dirty="0"/>
              <a:t> </a:t>
            </a:r>
            <a:r>
              <a:rPr lang="en-US" sz="2400" dirty="0" err="1"/>
              <a:t>minat</a:t>
            </a:r>
            <a:r>
              <a:rPr lang="en-US" sz="2400" dirty="0"/>
              <a:t>, </a:t>
            </a:r>
            <a:r>
              <a:rPr lang="en-US" sz="2400" dirty="0" err="1"/>
              <a:t>hobi</a:t>
            </a:r>
            <a:r>
              <a:rPr lang="en-US" sz="2400" dirty="0"/>
              <a:t>, </a:t>
            </a:r>
            <a:r>
              <a:rPr lang="en-US" sz="2400" dirty="0" err="1"/>
              <a:t>profesi</a:t>
            </a:r>
            <a:r>
              <a:rPr lang="en-US" sz="2400" dirty="0"/>
              <a:t>,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/>
              <a:t>keyakinan</a:t>
            </a:r>
            <a:r>
              <a:rPr lang="en-US" sz="2400" dirty="0"/>
              <a:t>.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3473</TotalTime>
  <Words>1354</Words>
  <Application>Microsoft Office PowerPoint</Application>
  <PresentationFormat>On-screen Show (4:3)</PresentationFormat>
  <Paragraphs>186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12</cp:revision>
  <dcterms:created xsi:type="dcterms:W3CDTF">2018-09-09T05:15:40Z</dcterms:created>
  <dcterms:modified xsi:type="dcterms:W3CDTF">2018-09-12T03:43:35Z</dcterms:modified>
</cp:coreProperties>
</file>