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76" r:id="rId4"/>
    <p:sldId id="258" r:id="rId5"/>
    <p:sldId id="277" r:id="rId6"/>
    <p:sldId id="259" r:id="rId7"/>
    <p:sldId id="260" r:id="rId8"/>
    <p:sldId id="261" r:id="rId9"/>
    <p:sldId id="278" r:id="rId10"/>
    <p:sldId id="279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83" r:id="rId26"/>
    <p:sldId id="280" r:id="rId27"/>
    <p:sldId id="281" r:id="rId28"/>
    <p:sldId id="282" r:id="rId29"/>
    <p:sldId id="285" r:id="rId30"/>
    <p:sldId id="286" r:id="rId31"/>
    <p:sldId id="318" r:id="rId32"/>
    <p:sldId id="300" r:id="rId33"/>
    <p:sldId id="302" r:id="rId34"/>
    <p:sldId id="303" r:id="rId35"/>
    <p:sldId id="292" r:id="rId36"/>
    <p:sldId id="293" r:id="rId37"/>
    <p:sldId id="294" r:id="rId38"/>
    <p:sldId id="295" r:id="rId39"/>
    <p:sldId id="296" r:id="rId40"/>
    <p:sldId id="284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72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AB134-224D-4C5A-A17C-E67578BE338E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00602-AC25-456D-9165-74AF8D44A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02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6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9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6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03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5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6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0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04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6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98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5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C62CE-FA74-4574-A279-DF1C97050B94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B17FD-348D-4723-BF63-1A53C3B9D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1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6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7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5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STATISTIK DASAR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Darma</a:t>
            </a:r>
            <a:r>
              <a:rPr lang="en-US" dirty="0" smtClean="0"/>
              <a:t> Yuliana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74086" y="2131497"/>
            <a:ext cx="4843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dirty="0"/>
              <a:t>Pertemuan 4: Ukuran Pemusatan dan Penyebaran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608176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788695" y="2041357"/>
            <a:ext cx="8077200" cy="1447800"/>
          </a:xfrm>
          <a:solidFill>
            <a:schemeClr val="bg1"/>
          </a:solidFill>
        </p:spPr>
        <p:txBody>
          <a:bodyPr/>
          <a:lstStyle/>
          <a:p>
            <a:r>
              <a:rPr lang="id-ID" sz="3200" dirty="0" smtClean="0"/>
              <a:t>Box-Plot</a:t>
            </a:r>
            <a:endParaRPr lang="id-ID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922295" y="3489157"/>
            <a:ext cx="762000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Q1=24</a:t>
            </a:r>
            <a:endParaRPr lang="id-ID" sz="1600" dirty="0"/>
          </a:p>
        </p:txBody>
      </p:sp>
      <p:sp>
        <p:nvSpPr>
          <p:cNvPr id="6" name="Down Arrow 5"/>
          <p:cNvSpPr/>
          <p:nvPr/>
        </p:nvSpPr>
        <p:spPr bwMode="auto">
          <a:xfrm flipV="1">
            <a:off x="4074695" y="2955757"/>
            <a:ext cx="2286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27295" y="3489157"/>
            <a:ext cx="762000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Q2=31</a:t>
            </a:r>
            <a:endParaRPr lang="id-ID" sz="1600" dirty="0"/>
          </a:p>
        </p:txBody>
      </p:sp>
      <p:sp>
        <p:nvSpPr>
          <p:cNvPr id="8" name="Down Arrow 7"/>
          <p:cNvSpPr/>
          <p:nvPr/>
        </p:nvSpPr>
        <p:spPr bwMode="auto">
          <a:xfrm flipV="1">
            <a:off x="6055895" y="2955757"/>
            <a:ext cx="2286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03695" y="3489157"/>
            <a:ext cx="1143000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1600" dirty="0" smtClean="0"/>
              <a:t>Q3=42.5</a:t>
            </a:r>
            <a:endParaRPr lang="id-ID" sz="1600" dirty="0"/>
          </a:p>
        </p:txBody>
      </p:sp>
      <p:sp>
        <p:nvSpPr>
          <p:cNvPr id="10" name="Down Arrow 9"/>
          <p:cNvSpPr/>
          <p:nvPr/>
        </p:nvSpPr>
        <p:spPr bwMode="auto">
          <a:xfrm flipV="1">
            <a:off x="7960895" y="2955757"/>
            <a:ext cx="2286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130827"/>
              </p:ext>
            </p:extLst>
          </p:nvPr>
        </p:nvGraphicFramePr>
        <p:xfrm>
          <a:off x="2322095" y="2574757"/>
          <a:ext cx="7620000" cy="381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 rtl="0" fontAlgn="b"/>
                      <a:r>
                        <a:rPr lang="id-ID" sz="18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12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13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17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21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24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24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26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27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27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32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35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37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38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41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43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44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46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53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58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66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ACF1B-B94A-48FD-B398-BF5E60AF48B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4340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4000">
                <a:solidFill>
                  <a:srgbClr val="000000"/>
                </a:solidFill>
              </a:rPr>
              <a:t>Desil untuk data tidak berkelompok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981200" y="1828801"/>
            <a:ext cx="8229600" cy="4297363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dirty="0"/>
          </a:p>
          <a:p>
            <a:pPr marL="342900" indent="-342900">
              <a:spcBef>
                <a:spcPct val="20000"/>
              </a:spcBef>
              <a:defRPr/>
            </a:pPr>
            <a:endParaRPr lang="en-US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3200" dirty="0" err="1"/>
              <a:t>dengan</a:t>
            </a:r>
            <a:endParaRPr lang="en-GB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3200" dirty="0"/>
              <a:t>	D</a:t>
            </a:r>
            <a:r>
              <a:rPr lang="en-US" sz="32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: </a:t>
            </a:r>
            <a:r>
              <a:rPr lang="en-US" sz="3200" dirty="0" err="1">
                <a:solidFill>
                  <a:srgbClr val="000000"/>
                </a:solidFill>
                <a:ea typeface="Times New Roman" pitchFamily="18" charset="0"/>
              </a:rPr>
              <a:t>letak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itchFamily="18" charset="0"/>
              </a:rPr>
              <a:t>desil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3200" dirty="0">
                <a:solidFill>
                  <a:srgbClr val="000000"/>
                </a:solidFill>
              </a:rPr>
              <a:t>	n  : </a:t>
            </a:r>
            <a:r>
              <a:rPr lang="en-US" sz="3200" dirty="0" err="1">
                <a:solidFill>
                  <a:srgbClr val="000000"/>
                </a:solidFill>
              </a:rPr>
              <a:t>banyaknya</a:t>
            </a:r>
            <a:r>
              <a:rPr lang="en-US" sz="3200" dirty="0">
                <a:solidFill>
                  <a:srgbClr val="000000"/>
                </a:solidFill>
              </a:rPr>
              <a:t> data</a:t>
            </a:r>
            <a:endParaRPr lang="en-US" sz="3200" dirty="0"/>
          </a:p>
          <a:p>
            <a:pPr marL="342900" indent="-342900">
              <a:spcBef>
                <a:spcPct val="20000"/>
              </a:spcBef>
              <a:defRPr/>
            </a:pPr>
            <a:endParaRPr lang="id-ID" sz="3200" dirty="0"/>
          </a:p>
        </p:txBody>
      </p:sp>
      <p:graphicFrame>
        <p:nvGraphicFramePr>
          <p:cNvPr id="14338" name="Object 1"/>
          <p:cNvGraphicFramePr>
            <a:graphicFrameLocks noGrp="1" noChangeAspect="1"/>
          </p:cNvGraphicFramePr>
          <p:nvPr>
            <p:ph idx="1"/>
          </p:nvPr>
        </p:nvGraphicFramePr>
        <p:xfrm>
          <a:off x="2209801" y="1981200"/>
          <a:ext cx="35544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2044440" imgH="393480" progId="Equation.3">
                  <p:embed/>
                </p:oleObj>
              </mc:Choice>
              <mc:Fallback>
                <p:oleObj name="Equation" r:id="rId3" imgW="2044440" imgH="393480" progId="Equation.3">
                  <p:embed/>
                  <p:pic>
                    <p:nvPicPr>
                      <p:cNvPr id="14338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1981200"/>
                        <a:ext cx="3554413" cy="685800"/>
                      </a:xfrm>
                      <a:prstGeom prst="rect">
                        <a:avLst/>
                      </a:prstGeom>
                      <a:solidFill>
                        <a:srgbClr val="33CC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173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2400" dirty="0"/>
              <a:t>			</a:t>
            </a:r>
            <a:r>
              <a:rPr lang="en-GB" sz="2400" dirty="0" err="1"/>
              <a:t>Artinya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D</a:t>
            </a:r>
            <a:r>
              <a:rPr lang="en-US" sz="2400" baseline="-25000" dirty="0">
                <a:solidFill>
                  <a:srgbClr val="000000"/>
                </a:solidFill>
                <a:ea typeface="Times New Roman" pitchFamily="18" charset="0"/>
              </a:rPr>
              <a:t>6</a:t>
            </a:r>
            <a:r>
              <a:rPr lang="en-GB" sz="2400" dirty="0"/>
              <a:t> </a:t>
            </a:r>
            <a:r>
              <a:rPr lang="en-GB" sz="2400" dirty="0" err="1"/>
              <a:t>terletak</a:t>
            </a:r>
            <a:r>
              <a:rPr lang="en-GB" sz="2400" dirty="0"/>
              <a:t> </a:t>
            </a:r>
            <a:r>
              <a:rPr lang="en-GB" sz="2400" dirty="0" err="1"/>
              <a:t>antara</a:t>
            </a:r>
            <a:r>
              <a:rPr lang="en-GB" sz="2400" dirty="0"/>
              <a:t> data </a:t>
            </a:r>
            <a:r>
              <a:rPr lang="en-GB" sz="2400" dirty="0" err="1"/>
              <a:t>ke</a:t>
            </a:r>
            <a:r>
              <a:rPr lang="en-GB" sz="2400" dirty="0"/>
              <a:t> 6 </a:t>
            </a:r>
            <a:r>
              <a:rPr lang="en-GB" sz="2400" dirty="0" err="1"/>
              <a:t>dan</a:t>
            </a:r>
            <a:r>
              <a:rPr lang="en-GB" sz="2400" dirty="0"/>
              <a:t> data </a:t>
            </a:r>
            <a:r>
              <a:rPr lang="en-GB" sz="2400" dirty="0" err="1"/>
              <a:t>ke</a:t>
            </a:r>
            <a:r>
              <a:rPr lang="en-GB" sz="2400" dirty="0"/>
              <a:t> 7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			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Nilai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D</a:t>
            </a:r>
            <a:r>
              <a:rPr lang="en-US" sz="2400" baseline="-25000" dirty="0">
                <a:solidFill>
                  <a:srgbClr val="000000"/>
                </a:solidFill>
                <a:ea typeface="Times New Roman" pitchFamily="18" charset="0"/>
              </a:rPr>
              <a:t>6</a:t>
            </a:r>
            <a:endParaRPr lang="en-US" sz="2400" dirty="0">
              <a:solidFill>
                <a:srgbClr val="000000"/>
              </a:solidFill>
              <a:ea typeface="Times New Roman" pitchFamily="18" charset="0"/>
            </a:endParaRPr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			=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nilai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data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6 + 0,</a:t>
            </a:r>
            <a:r>
              <a:rPr lang="id-ID" sz="2400" dirty="0">
                <a:solidFill>
                  <a:srgbClr val="000000"/>
                </a:solidFill>
                <a:ea typeface="Times New Roman" pitchFamily="18" charset="0"/>
              </a:rPr>
              <a:t>6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(data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7 - data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6)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			= </a:t>
            </a:r>
            <a:r>
              <a:rPr lang="id-ID" sz="2400" dirty="0">
                <a:solidFill>
                  <a:srgbClr val="000000"/>
                </a:solidFill>
                <a:ea typeface="Times New Roman" pitchFamily="18" charset="0"/>
              </a:rPr>
              <a:t>75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+ 0,6(80 -75) </a:t>
            </a:r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			= 7</a:t>
            </a:r>
            <a:r>
              <a:rPr lang="id-ID" sz="2400" dirty="0">
                <a:solidFill>
                  <a:srgbClr val="000000"/>
                </a:solidFill>
                <a:ea typeface="Times New Roman" pitchFamily="18" charset="0"/>
              </a:rPr>
              <a:t>5 + 0,6 x 5 = 75 + 3 = 78</a:t>
            </a:r>
            <a:endParaRPr lang="id-ID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D41A64-5332-4FE1-B99D-DFCBE495358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5365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4000">
                <a:solidFill>
                  <a:srgbClr val="000000"/>
                </a:solidFill>
              </a:rPr>
              <a:t>Contoh mencari Desil</a:t>
            </a: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2133600" y="1752600"/>
          <a:ext cx="1219200" cy="414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2843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Setelah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diurutkan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75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85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5362" name="Object 1"/>
          <p:cNvGraphicFramePr>
            <a:graphicFrameLocks noChangeAspect="1"/>
          </p:cNvGraphicFramePr>
          <p:nvPr/>
        </p:nvGraphicFramePr>
        <p:xfrm>
          <a:off x="4343401" y="1752600"/>
          <a:ext cx="3554413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2044440" imgH="812520" progId="Equation.3">
                  <p:embed/>
                </p:oleObj>
              </mc:Choice>
              <mc:Fallback>
                <p:oleObj name="Equation" r:id="rId3" imgW="2044440" imgH="812520" progId="Equation.3">
                  <p:embed/>
                  <p:pic>
                    <p:nvPicPr>
                      <p:cNvPr id="1536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1" y="1752600"/>
                        <a:ext cx="3554413" cy="141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328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GB" sz="2400" dirty="0" err="1"/>
              <a:t>dengan</a:t>
            </a:r>
            <a:endParaRPr lang="en-GB" sz="2400" dirty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GB" sz="2400" dirty="0">
                <a:solidFill>
                  <a:srgbClr val="000000"/>
                </a:solidFill>
                <a:ea typeface="Times New Roman" pitchFamily="18" charset="0"/>
              </a:rPr>
              <a:t>	D</a:t>
            </a:r>
            <a:r>
              <a:rPr lang="en-US" sz="24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 :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letak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desil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    Bb :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batas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bawah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kelas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interval yang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mengandung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D</a:t>
            </a:r>
            <a:r>
              <a:rPr lang="en-US" sz="24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   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   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f</a:t>
            </a:r>
            <a:r>
              <a:rPr lang="en-US" sz="2400" baseline="-25000" dirty="0" err="1">
                <a:solidFill>
                  <a:srgbClr val="000000"/>
                </a:solidFill>
                <a:ea typeface="Times New Roman" pitchFamily="18" charset="0"/>
              </a:rPr>
              <a:t>D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  :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frekuensi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kelas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interval yang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mengandung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D</a:t>
            </a:r>
            <a:r>
              <a:rPr lang="en-US" sz="24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endParaRPr lang="en-US" sz="2400" dirty="0">
              <a:solidFill>
                <a:srgbClr val="000000"/>
              </a:solidFill>
              <a:ea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    F    :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frekuensi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kumulatif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sebelum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kelas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interval yang 	  	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mengandung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D</a:t>
            </a:r>
            <a:r>
              <a:rPr lang="en-US" sz="24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endParaRPr lang="en-US" sz="2400" dirty="0">
              <a:solidFill>
                <a:srgbClr val="000000"/>
              </a:solidFill>
              <a:ea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    p   :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panjang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a typeface="Times New Roman" pitchFamily="18" charset="0"/>
              </a:rPr>
              <a:t>kelas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interval</a:t>
            </a:r>
            <a:endParaRPr lang="id-ID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6A181E-9382-4860-BDBA-82B58CCA6D5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6389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4000">
                <a:solidFill>
                  <a:srgbClr val="000000"/>
                </a:solidFill>
              </a:rPr>
              <a:t>Desil data berkelompok</a:t>
            </a:r>
          </a:p>
        </p:txBody>
      </p:sp>
      <p:graphicFrame>
        <p:nvGraphicFramePr>
          <p:cNvPr id="16386" name="Object 1"/>
          <p:cNvGraphicFramePr>
            <a:graphicFrameLocks noChangeAspect="1"/>
          </p:cNvGraphicFramePr>
          <p:nvPr/>
        </p:nvGraphicFramePr>
        <p:xfrm>
          <a:off x="2514601" y="1905000"/>
          <a:ext cx="415131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2527200" imgH="787320" progId="Equation.3">
                  <p:embed/>
                </p:oleObj>
              </mc:Choice>
              <mc:Fallback>
                <p:oleObj name="Equation" r:id="rId3" imgW="2527200" imgH="787320" progId="Equation.3">
                  <p:embed/>
                  <p:pic>
                    <p:nvPicPr>
                      <p:cNvPr id="1638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1" y="1905000"/>
                        <a:ext cx="4151313" cy="1295400"/>
                      </a:xfrm>
                      <a:prstGeom prst="rect">
                        <a:avLst/>
                      </a:prstGeom>
                      <a:solidFill>
                        <a:srgbClr val="33CC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8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76401"/>
            <a:ext cx="8229600" cy="4449763"/>
          </a:xfrm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dirty="0"/>
              <a:t>			</a:t>
            </a:r>
            <a:r>
              <a:rPr lang="en-US" dirty="0" err="1"/>
              <a:t>Kelas</a:t>
            </a:r>
            <a:r>
              <a:rPr lang="en-US" dirty="0"/>
              <a:t>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desil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3 </a:t>
            </a:r>
            <a:endParaRPr lang="id-ID" dirty="0"/>
          </a:p>
          <a:p>
            <a:pPr eaLnBrk="1" hangingPunct="1">
              <a:buFont typeface="Arial" pitchFamily="34" charset="0"/>
              <a:buNone/>
              <a:defRPr/>
            </a:pP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56B957-3D04-4752-BD13-8E36BCBB5DA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4000">
                <a:solidFill>
                  <a:srgbClr val="000000"/>
                </a:solidFill>
              </a:rPr>
              <a:t>Contoh mencari Desil</a:t>
            </a: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2209801" y="1752600"/>
          <a:ext cx="297180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5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Interval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f.kum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– 39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– 49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– 59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 – 69</a:t>
                      </a:r>
                      <a:endParaRPr lang="id-ID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id-ID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</a:t>
                      </a:r>
                      <a:endParaRPr lang="id-ID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 – 79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 – 89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90 - 99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7410" name="Object 1"/>
          <p:cNvGraphicFramePr>
            <a:graphicFrameLocks noChangeAspect="1"/>
          </p:cNvGraphicFramePr>
          <p:nvPr/>
        </p:nvGraphicFramePr>
        <p:xfrm>
          <a:off x="5867401" y="1905000"/>
          <a:ext cx="4151313" cy="296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2527200" imgH="1803240" progId="Equation.3">
                  <p:embed/>
                </p:oleObj>
              </mc:Choice>
              <mc:Fallback>
                <p:oleObj name="Equation" r:id="rId3" imgW="2527200" imgH="1803240" progId="Equation.3">
                  <p:embed/>
                  <p:pic>
                    <p:nvPicPr>
                      <p:cNvPr id="1741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1" y="1905000"/>
                        <a:ext cx="4151313" cy="296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Elbow Connector 8"/>
          <p:cNvCxnSpPr/>
          <p:nvPr/>
        </p:nvCxnSpPr>
        <p:spPr>
          <a:xfrm rot="16200000" flipH="1">
            <a:off x="4572000" y="4038600"/>
            <a:ext cx="1752600" cy="381000"/>
          </a:xfrm>
          <a:prstGeom prst="bentConnector3">
            <a:avLst>
              <a:gd name="adj1" fmla="val 0"/>
            </a:avLst>
          </a:prstGeom>
          <a:ln w="508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47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ln w="19050">
            <a:solidFill>
              <a:srgbClr val="0000FF"/>
            </a:solidFill>
          </a:ln>
        </p:spPr>
        <p:txBody>
          <a:bodyPr/>
          <a:lstStyle/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>
              <a:buFont typeface="Arial" pitchFamily="34" charset="0"/>
              <a:buNone/>
            </a:pPr>
            <a:r>
              <a:rPr lang="en-GB"/>
              <a:t>dengan</a:t>
            </a:r>
          </a:p>
          <a:p>
            <a:pPr eaLnBrk="1" hangingPunct="1">
              <a:buFont typeface="Arial" pitchFamily="34" charset="0"/>
              <a:buNone/>
            </a:pPr>
            <a:r>
              <a:rPr lang="en-GB"/>
              <a:t>	P</a:t>
            </a:r>
            <a:r>
              <a:rPr lang="en-US" baseline="-2500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: letak persentil ke i </a:t>
            </a:r>
          </a:p>
          <a:p>
            <a:pPr eaLnBrk="1" hangingPunct="1">
              <a:buFont typeface="Arial" pitchFamily="34" charset="0"/>
              <a:buNone/>
            </a:pPr>
            <a:r>
              <a:rPr lang="en-US">
                <a:solidFill>
                  <a:srgbClr val="000000"/>
                </a:solidFill>
              </a:rPr>
              <a:t>	n  : banyaknya data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264FA5-7E29-4DC8-B83F-D76D8AD85B1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3600">
                <a:solidFill>
                  <a:srgbClr val="000000"/>
                </a:solidFill>
              </a:rPr>
              <a:t>Persentil untuk data tidak berkelompok</a:t>
            </a:r>
          </a:p>
        </p:txBody>
      </p:sp>
      <p:graphicFrame>
        <p:nvGraphicFramePr>
          <p:cNvPr id="18434" name="Object 1"/>
          <p:cNvGraphicFramePr>
            <a:graphicFrameLocks noChangeAspect="1"/>
          </p:cNvGraphicFramePr>
          <p:nvPr/>
        </p:nvGraphicFramePr>
        <p:xfrm>
          <a:off x="2209801" y="1828800"/>
          <a:ext cx="39528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2273040" imgH="393480" progId="Equation.3">
                  <p:embed/>
                </p:oleObj>
              </mc:Choice>
              <mc:Fallback>
                <p:oleObj name="Equation" r:id="rId3" imgW="2273040" imgH="393480" progId="Equation.3">
                  <p:embed/>
                  <p:pic>
                    <p:nvPicPr>
                      <p:cNvPr id="1843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1828800"/>
                        <a:ext cx="3952875" cy="685800"/>
                      </a:xfrm>
                      <a:prstGeom prst="rect">
                        <a:avLst/>
                      </a:prstGeom>
                      <a:solidFill>
                        <a:srgbClr val="33CC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351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ln w="19050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endParaRPr lang="en-GB" sz="2400" dirty="0"/>
          </a:p>
          <a:p>
            <a:pPr eaLnBrk="1" hangingPunct="1">
              <a:buFont typeface="Arial" pitchFamily="34" charset="0"/>
              <a:buNone/>
            </a:pPr>
            <a:endParaRPr lang="en-GB" sz="2400" dirty="0"/>
          </a:p>
          <a:p>
            <a:pPr eaLnBrk="1" hangingPunct="1">
              <a:buFont typeface="Arial" pitchFamily="34" charset="0"/>
              <a:buNone/>
            </a:pPr>
            <a:endParaRPr lang="en-GB" sz="2400" dirty="0"/>
          </a:p>
          <a:p>
            <a:pPr eaLnBrk="1" hangingPunct="1">
              <a:buFont typeface="Arial" pitchFamily="34" charset="0"/>
              <a:buNone/>
            </a:pPr>
            <a:endParaRPr lang="en-GB" sz="2400" dirty="0"/>
          </a:p>
          <a:p>
            <a:pPr eaLnBrk="1" hangingPunct="1">
              <a:buFont typeface="Arial" pitchFamily="34" charset="0"/>
              <a:buNone/>
            </a:pPr>
            <a:r>
              <a:rPr lang="en-GB" sz="2400" dirty="0"/>
              <a:t>			</a:t>
            </a:r>
            <a:r>
              <a:rPr lang="en-GB" sz="2400" dirty="0" err="1"/>
              <a:t>Artinya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P</a:t>
            </a:r>
            <a:r>
              <a:rPr lang="en-US" sz="2400" baseline="-25000" dirty="0">
                <a:solidFill>
                  <a:srgbClr val="000000"/>
                </a:solidFill>
                <a:cs typeface="Times New Roman" pitchFamily="18" charset="0"/>
              </a:rPr>
              <a:t>57</a:t>
            </a:r>
            <a:r>
              <a:rPr lang="en-GB" sz="2400" dirty="0"/>
              <a:t> </a:t>
            </a:r>
            <a:r>
              <a:rPr lang="en-GB" sz="2400" dirty="0" err="1"/>
              <a:t>terletak</a:t>
            </a:r>
            <a:r>
              <a:rPr lang="en-GB" sz="2400" dirty="0"/>
              <a:t> </a:t>
            </a:r>
            <a:r>
              <a:rPr lang="en-GB" sz="2400" dirty="0" err="1"/>
              <a:t>antara</a:t>
            </a:r>
            <a:r>
              <a:rPr lang="en-GB" sz="2400" dirty="0"/>
              <a:t> data </a:t>
            </a:r>
            <a:r>
              <a:rPr lang="en-GB" sz="2400" dirty="0" err="1"/>
              <a:t>ke</a:t>
            </a:r>
            <a:r>
              <a:rPr lang="en-GB" sz="2400" dirty="0"/>
              <a:t> 6 </a:t>
            </a:r>
            <a:r>
              <a:rPr lang="en-GB" sz="2400" dirty="0" err="1"/>
              <a:t>dan</a:t>
            </a:r>
            <a:r>
              <a:rPr lang="en-GB" sz="2400" dirty="0"/>
              <a:t> data </a:t>
            </a:r>
            <a:r>
              <a:rPr lang="en-GB" sz="2400" dirty="0" err="1"/>
              <a:t>ke</a:t>
            </a:r>
            <a:r>
              <a:rPr lang="en-GB" sz="2400" dirty="0"/>
              <a:t> 7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			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Nilai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P</a:t>
            </a:r>
            <a:r>
              <a:rPr lang="en-US" sz="2400" baseline="-25000" dirty="0">
                <a:solidFill>
                  <a:srgbClr val="000000"/>
                </a:solidFill>
                <a:cs typeface="Times New Roman" pitchFamily="18" charset="0"/>
              </a:rPr>
              <a:t>57</a:t>
            </a:r>
            <a:endParaRPr lang="en-US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			=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nilai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data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6 + 0,</a:t>
            </a:r>
            <a:r>
              <a:rPr lang="id-ID" sz="2400" dirty="0">
                <a:solidFill>
                  <a:srgbClr val="000000"/>
                </a:solidFill>
                <a:cs typeface="Times New Roman" pitchFamily="18" charset="0"/>
              </a:rPr>
              <a:t>3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(data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7 - data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6)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			= 75 + 0,</a:t>
            </a:r>
            <a:r>
              <a:rPr lang="id-ID" sz="2400" dirty="0">
                <a:solidFill>
                  <a:srgbClr val="000000"/>
                </a:solidFill>
                <a:cs typeface="Times New Roman" pitchFamily="18" charset="0"/>
              </a:rPr>
              <a:t>3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(80 -75) </a:t>
            </a:r>
          </a:p>
          <a:p>
            <a:pPr eaLnBrk="1" hangingPunct="1">
              <a:buFont typeface="Arial" pitchFamily="34" charset="0"/>
              <a:buNone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			= 7</a:t>
            </a:r>
            <a:r>
              <a:rPr lang="id-ID" sz="2400" dirty="0">
                <a:solidFill>
                  <a:srgbClr val="000000"/>
                </a:solidFill>
                <a:cs typeface="Times New Roman" pitchFamily="18" charset="0"/>
              </a:rPr>
              <a:t>5 +1,5  = 76,5</a:t>
            </a:r>
          </a:p>
          <a:p>
            <a:pPr eaLnBrk="1" hangingPunct="1">
              <a:buFont typeface="Arial" pitchFamily="34" charset="0"/>
              <a:buNone/>
            </a:pPr>
            <a:endParaRPr lang="id-ID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EC3F76-6F73-4250-89E7-ADC71FEFC22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9461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4000">
                <a:solidFill>
                  <a:srgbClr val="000000"/>
                </a:solidFill>
              </a:rPr>
              <a:t>Contoh mencari Persentil</a:t>
            </a: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2286000" y="1752600"/>
          <a:ext cx="1219200" cy="414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2843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Setelah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diurutkan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75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85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90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  <a:endParaRPr lang="id-ID"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9458" name="Object 1"/>
          <p:cNvGraphicFramePr>
            <a:graphicFrameLocks noChangeAspect="1"/>
          </p:cNvGraphicFramePr>
          <p:nvPr>
            <p:extLst/>
          </p:nvPr>
        </p:nvGraphicFramePr>
        <p:xfrm>
          <a:off x="5105401" y="1752600"/>
          <a:ext cx="3355975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1930320" imgH="812520" progId="Equation.3">
                  <p:embed/>
                </p:oleObj>
              </mc:Choice>
              <mc:Fallback>
                <p:oleObj name="Equation" r:id="rId3" imgW="1930320" imgH="812520" progId="Equation.3">
                  <p:embed/>
                  <p:pic>
                    <p:nvPicPr>
                      <p:cNvPr id="19458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1" y="1752600"/>
                        <a:ext cx="3355975" cy="141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85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ln w="19050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Font typeface="Arial" pitchFamily="34" charset="0"/>
              <a:buNone/>
            </a:pPr>
            <a:endParaRPr lang="en-US" dirty="0"/>
          </a:p>
          <a:p>
            <a:pPr eaLnBrk="1" hangingPunct="1">
              <a:buFont typeface="Arial" pitchFamily="34" charset="0"/>
              <a:buNone/>
            </a:pPr>
            <a:r>
              <a:rPr lang="en-GB" sz="2400" dirty="0" err="1"/>
              <a:t>dengan</a:t>
            </a:r>
            <a:endParaRPr lang="en-GB" sz="2400" dirty="0"/>
          </a:p>
          <a:p>
            <a:pPr eaLnBrk="1" hangingPunct="1">
              <a:buFont typeface="Arial" pitchFamily="34" charset="0"/>
              <a:buNone/>
            </a:pPr>
            <a:r>
              <a:rPr lang="en-GB" sz="2400" dirty="0">
                <a:solidFill>
                  <a:srgbClr val="000000"/>
                </a:solidFill>
                <a:cs typeface="Times New Roman" pitchFamily="18" charset="0"/>
              </a:rPr>
              <a:t>	P</a:t>
            </a:r>
            <a:r>
              <a:rPr lang="en-US" sz="2400" baseline="-25000" dirty="0" err="1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 :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letak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persentil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ke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    Bb :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batas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bawah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kelas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interval yang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mengandung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P</a:t>
            </a:r>
            <a:r>
              <a:rPr lang="en-US" sz="2400" baseline="-25000" dirty="0">
                <a:solidFill>
                  <a:srgbClr val="000000"/>
                </a:solidFill>
                <a:cs typeface="Times New Roman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   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   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f</a:t>
            </a:r>
            <a:r>
              <a:rPr lang="en-US" sz="2400" baseline="-25000" dirty="0" err="1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  :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frekuensi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kelas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interval yang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mengandung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P</a:t>
            </a:r>
            <a:r>
              <a:rPr lang="en-US" sz="2400" baseline="-25000" dirty="0">
                <a:solidFill>
                  <a:srgbClr val="000000"/>
                </a:solidFill>
                <a:cs typeface="Times New Roman" pitchFamily="18" charset="0"/>
              </a:rPr>
              <a:t>i</a:t>
            </a:r>
            <a:endParaRPr lang="en-US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    F    :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frekuensi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kumulatif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sebelum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kelas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interval yang 	  	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mengandung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P</a:t>
            </a:r>
            <a:r>
              <a:rPr lang="en-US" sz="2400" baseline="-25000" dirty="0">
                <a:solidFill>
                  <a:srgbClr val="000000"/>
                </a:solidFill>
                <a:cs typeface="Times New Roman" pitchFamily="18" charset="0"/>
              </a:rPr>
              <a:t>i</a:t>
            </a:r>
            <a:endParaRPr lang="en-US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    p   :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panjang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kelas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interval</a:t>
            </a:r>
            <a:endParaRPr lang="id-ID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8D90E9-02AE-45B8-AC8B-3DA8679B6DD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0485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4000">
                <a:solidFill>
                  <a:srgbClr val="000000"/>
                </a:solidFill>
              </a:rPr>
              <a:t>Persentil data berkelompok</a:t>
            </a:r>
          </a:p>
        </p:txBody>
      </p:sp>
      <p:graphicFrame>
        <p:nvGraphicFramePr>
          <p:cNvPr id="20482" name="Object 1"/>
          <p:cNvGraphicFramePr>
            <a:graphicFrameLocks noChangeAspect="1"/>
          </p:cNvGraphicFramePr>
          <p:nvPr/>
        </p:nvGraphicFramePr>
        <p:xfrm>
          <a:off x="2374901" y="1828800"/>
          <a:ext cx="427831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2603160" imgH="787320" progId="Equation.3">
                  <p:embed/>
                </p:oleObj>
              </mc:Choice>
              <mc:Fallback>
                <p:oleObj name="Equation" r:id="rId3" imgW="2603160" imgH="787320" progId="Equation.3">
                  <p:embed/>
                  <p:pic>
                    <p:nvPicPr>
                      <p:cNvPr id="2048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1" y="1828800"/>
                        <a:ext cx="4278313" cy="1295400"/>
                      </a:xfrm>
                      <a:prstGeom prst="rect">
                        <a:avLst/>
                      </a:prstGeom>
                      <a:solidFill>
                        <a:srgbClr val="33CC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267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32888B-A974-4768-BC33-CE3DBA7DD08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21508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id-ID" sz="4000" dirty="0">
                <a:solidFill>
                  <a:srgbClr val="000000"/>
                </a:solidFill>
              </a:rPr>
              <a:t>Con</a:t>
            </a:r>
            <a:r>
              <a:rPr lang="en-US" sz="4000" dirty="0" err="1">
                <a:solidFill>
                  <a:srgbClr val="000000"/>
                </a:solidFill>
              </a:rPr>
              <a:t>toh</a:t>
            </a:r>
            <a:r>
              <a:rPr lang="en-US" sz="4000" dirty="0">
                <a:solidFill>
                  <a:srgbClr val="000000"/>
                </a:solidFill>
              </a:rPr>
              <a:t> </a:t>
            </a:r>
            <a:r>
              <a:rPr lang="en-US" sz="4000" dirty="0" err="1">
                <a:solidFill>
                  <a:srgbClr val="000000"/>
                </a:solidFill>
              </a:rPr>
              <a:t>mencari</a:t>
            </a:r>
            <a:r>
              <a:rPr lang="en-US" sz="4000" dirty="0">
                <a:solidFill>
                  <a:srgbClr val="000000"/>
                </a:solidFill>
              </a:rPr>
              <a:t> </a:t>
            </a:r>
            <a:r>
              <a:rPr lang="id-ID" sz="4000" dirty="0">
                <a:solidFill>
                  <a:srgbClr val="000000"/>
                </a:solidFill>
              </a:rPr>
              <a:t>Persentil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dirty="0"/>
          </a:p>
          <a:p>
            <a:pPr eaLnBrk="1" hangingPunct="1"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err="1"/>
              <a:t>Kelas</a:t>
            </a:r>
            <a:r>
              <a:rPr lang="en-US" dirty="0"/>
              <a:t>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persentil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9</a:t>
            </a:r>
            <a:r>
              <a:rPr lang="id-ID" dirty="0"/>
              <a:t>6 adalah 93,79</a:t>
            </a:r>
            <a:r>
              <a:rPr lang="en-US" dirty="0"/>
              <a:t> </a:t>
            </a:r>
            <a:endParaRPr lang="id-ID" dirty="0"/>
          </a:p>
          <a:p>
            <a:pPr eaLnBrk="1" hangingPunct="1">
              <a:buFont typeface="Arial" pitchFamily="34" charset="0"/>
              <a:buNone/>
              <a:defRPr/>
            </a:pPr>
            <a:endParaRPr lang="id-ID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2209801" y="1752600"/>
          <a:ext cx="297180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5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Interval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f.kum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– 39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– 49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– 59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 – 69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 – 79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 – 89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90 - 99</a:t>
                      </a:r>
                      <a:endParaRPr lang="id-ID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  <a:endParaRPr lang="id-ID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  <a:endParaRPr lang="id-ID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1506" name="Object 1"/>
          <p:cNvGraphicFramePr>
            <a:graphicFrameLocks noChangeAspect="1"/>
          </p:cNvGraphicFramePr>
          <p:nvPr/>
        </p:nvGraphicFramePr>
        <p:xfrm>
          <a:off x="5562601" y="1762125"/>
          <a:ext cx="4278313" cy="296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3" imgW="2603160" imgH="1803240" progId="Equation.3">
                  <p:embed/>
                </p:oleObj>
              </mc:Choice>
              <mc:Fallback>
                <p:oleObj name="Equation" r:id="rId3" imgW="2603160" imgH="1803240" progId="Equation.3">
                  <p:embed/>
                  <p:pic>
                    <p:nvPicPr>
                      <p:cNvPr id="2150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1" y="1762125"/>
                        <a:ext cx="4278313" cy="296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553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EDCC44-758E-4B7B-BA21-DBA71E3D64A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81924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5400" cap="flat" algn="ctr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3200" dirty="0" err="1">
                <a:sym typeface="Wingdings" pitchFamily="2" charset="2"/>
              </a:rPr>
              <a:t>Ukuran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Kemiringan</a:t>
            </a:r>
            <a:r>
              <a:rPr lang="en-US" sz="3200" dirty="0">
                <a:sym typeface="Wingdings" pitchFamily="2" charset="2"/>
              </a:rPr>
              <a:t> (</a:t>
            </a:r>
            <a:r>
              <a:rPr lang="en-US" sz="3200" dirty="0" err="1">
                <a:sym typeface="Wingdings" pitchFamily="2" charset="2"/>
              </a:rPr>
              <a:t>Skewness</a:t>
            </a:r>
            <a:r>
              <a:rPr lang="en-US" sz="3200" dirty="0">
                <a:sym typeface="Wingdings" pitchFamily="2" charset="2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1905000"/>
            <a:ext cx="8229600" cy="9540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Adalah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ukuran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yang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menyatakan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sebuah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model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distribusi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yang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mempunyai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kemiringan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tertentu</a:t>
            </a:r>
            <a:endParaRPr lang="id-ID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86021" name="Group 22"/>
          <p:cNvGrpSpPr>
            <a:grpSpLocks/>
          </p:cNvGrpSpPr>
          <p:nvPr/>
        </p:nvGrpSpPr>
        <p:grpSpPr bwMode="auto">
          <a:xfrm>
            <a:off x="2133602" y="3048000"/>
            <a:ext cx="2648999" cy="2989426"/>
            <a:chOff x="5791200" y="2489200"/>
            <a:chExt cx="2921783" cy="3173072"/>
          </a:xfrm>
        </p:grpSpPr>
        <p:sp>
          <p:nvSpPr>
            <p:cNvPr id="86023" name="Text Box 126"/>
            <p:cNvSpPr txBox="1">
              <a:spLocks noChangeArrowheads="1"/>
            </p:cNvSpPr>
            <p:nvPr/>
          </p:nvSpPr>
          <p:spPr bwMode="auto">
            <a:xfrm>
              <a:off x="6573838" y="5334000"/>
              <a:ext cx="477734" cy="3266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Mo</a:t>
              </a:r>
            </a:p>
          </p:txBody>
        </p:sp>
        <p:sp>
          <p:nvSpPr>
            <p:cNvPr id="86024" name="Text Box 127"/>
            <p:cNvSpPr txBox="1">
              <a:spLocks noChangeArrowheads="1"/>
            </p:cNvSpPr>
            <p:nvPr/>
          </p:nvSpPr>
          <p:spPr bwMode="auto">
            <a:xfrm>
              <a:off x="7008813" y="5335588"/>
              <a:ext cx="306230" cy="3266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ym typeface="Symbol" pitchFamily="18" charset="2"/>
                </a:rPr>
                <a:t>X</a:t>
              </a:r>
            </a:p>
          </p:txBody>
        </p:sp>
        <p:sp>
          <p:nvSpPr>
            <p:cNvPr id="86025" name="Text Box 128"/>
            <p:cNvSpPr txBox="1">
              <a:spLocks noChangeArrowheads="1"/>
            </p:cNvSpPr>
            <p:nvPr/>
          </p:nvSpPr>
          <p:spPr bwMode="auto">
            <a:xfrm>
              <a:off x="7415212" y="5334000"/>
              <a:ext cx="472429" cy="3266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Me</a:t>
              </a:r>
            </a:p>
          </p:txBody>
        </p:sp>
        <p:grpSp>
          <p:nvGrpSpPr>
            <p:cNvPr id="86026" name="Group 24"/>
            <p:cNvGrpSpPr>
              <a:grpSpLocks/>
            </p:cNvGrpSpPr>
            <p:nvPr/>
          </p:nvGrpSpPr>
          <p:grpSpPr bwMode="auto">
            <a:xfrm>
              <a:off x="5791200" y="2489200"/>
              <a:ext cx="2921783" cy="2914650"/>
              <a:chOff x="5791200" y="2489200"/>
              <a:chExt cx="2921783" cy="2914650"/>
            </a:xfrm>
          </p:grpSpPr>
          <p:sp>
            <p:nvSpPr>
              <p:cNvPr id="86027" name="Line 113"/>
              <p:cNvSpPr>
                <a:spLocks noChangeShapeType="1"/>
              </p:cNvSpPr>
              <p:nvPr/>
            </p:nvSpPr>
            <p:spPr bwMode="auto">
              <a:xfrm>
                <a:off x="6229350" y="5105400"/>
                <a:ext cx="2133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28" name="Line 115"/>
              <p:cNvSpPr>
                <a:spLocks noChangeShapeType="1"/>
              </p:cNvSpPr>
              <p:nvPr/>
            </p:nvSpPr>
            <p:spPr bwMode="auto">
              <a:xfrm flipV="1">
                <a:off x="7143750" y="2667000"/>
                <a:ext cx="0" cy="243840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29" name="Line 116"/>
              <p:cNvSpPr>
                <a:spLocks noChangeShapeType="1"/>
              </p:cNvSpPr>
              <p:nvPr/>
            </p:nvSpPr>
            <p:spPr bwMode="auto">
              <a:xfrm>
                <a:off x="7067550" y="2819400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30" name="Line 117"/>
              <p:cNvSpPr>
                <a:spLocks noChangeShapeType="1"/>
              </p:cNvSpPr>
              <p:nvPr/>
            </p:nvSpPr>
            <p:spPr bwMode="auto">
              <a:xfrm>
                <a:off x="7067550" y="3200400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31" name="Line 118"/>
              <p:cNvSpPr>
                <a:spLocks noChangeShapeType="1"/>
              </p:cNvSpPr>
              <p:nvPr/>
            </p:nvSpPr>
            <p:spPr bwMode="auto">
              <a:xfrm>
                <a:off x="7067550" y="3581400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32" name="Line 119"/>
              <p:cNvSpPr>
                <a:spLocks noChangeShapeType="1"/>
              </p:cNvSpPr>
              <p:nvPr/>
            </p:nvSpPr>
            <p:spPr bwMode="auto">
              <a:xfrm>
                <a:off x="7067550" y="3962400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33" name="Line 121"/>
              <p:cNvSpPr>
                <a:spLocks noChangeShapeType="1"/>
              </p:cNvSpPr>
              <p:nvPr/>
            </p:nvSpPr>
            <p:spPr bwMode="auto">
              <a:xfrm>
                <a:off x="7067550" y="4724400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34" name="Line 122"/>
              <p:cNvSpPr>
                <a:spLocks noChangeShapeType="1"/>
              </p:cNvSpPr>
              <p:nvPr/>
            </p:nvSpPr>
            <p:spPr bwMode="auto">
              <a:xfrm flipV="1">
                <a:off x="6762750" y="3200400"/>
                <a:ext cx="0" cy="1905000"/>
              </a:xfrm>
              <a:prstGeom prst="line">
                <a:avLst/>
              </a:prstGeom>
              <a:noFill/>
              <a:ln w="19050">
                <a:solidFill>
                  <a:srgbClr val="3399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35" name="Line 124"/>
              <p:cNvSpPr>
                <a:spLocks noChangeShapeType="1"/>
              </p:cNvSpPr>
              <p:nvPr/>
            </p:nvSpPr>
            <p:spPr bwMode="auto">
              <a:xfrm flipV="1">
                <a:off x="7543800" y="2819400"/>
                <a:ext cx="0" cy="22860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36" name="Line 125"/>
              <p:cNvSpPr>
                <a:spLocks noChangeShapeType="1"/>
              </p:cNvSpPr>
              <p:nvPr/>
            </p:nvSpPr>
            <p:spPr bwMode="auto">
              <a:xfrm>
                <a:off x="7067550" y="4343400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37" name="Line 130"/>
              <p:cNvSpPr>
                <a:spLocks noChangeShapeType="1"/>
              </p:cNvSpPr>
              <p:nvPr/>
            </p:nvSpPr>
            <p:spPr bwMode="auto">
              <a:xfrm>
                <a:off x="7067550" y="5403850"/>
                <a:ext cx="1524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86038" name="Text Box 152"/>
              <p:cNvSpPr txBox="1">
                <a:spLocks noChangeArrowheads="1"/>
              </p:cNvSpPr>
              <p:nvPr/>
            </p:nvSpPr>
            <p:spPr bwMode="auto">
              <a:xfrm>
                <a:off x="8382000" y="4953001"/>
                <a:ext cx="330983" cy="3920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+</a:t>
                </a:r>
              </a:p>
            </p:txBody>
          </p:sp>
          <p:sp>
            <p:nvSpPr>
              <p:cNvPr id="86039" name="Text Box 153"/>
              <p:cNvSpPr txBox="1">
                <a:spLocks noChangeArrowheads="1"/>
              </p:cNvSpPr>
              <p:nvPr/>
            </p:nvSpPr>
            <p:spPr bwMode="auto">
              <a:xfrm>
                <a:off x="5791200" y="4967288"/>
                <a:ext cx="281477" cy="3920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-</a:t>
                </a:r>
              </a:p>
            </p:txBody>
          </p:sp>
          <p:sp>
            <p:nvSpPr>
              <p:cNvPr id="86040" name="Freeform 156"/>
              <p:cNvSpPr>
                <a:spLocks/>
              </p:cNvSpPr>
              <p:nvPr/>
            </p:nvSpPr>
            <p:spPr bwMode="auto">
              <a:xfrm>
                <a:off x="5867400" y="2489200"/>
                <a:ext cx="2819400" cy="2527300"/>
              </a:xfrm>
              <a:custGeom>
                <a:avLst/>
                <a:gdLst>
                  <a:gd name="T0" fmla="*/ 0 w 1776"/>
                  <a:gd name="T1" fmla="*/ 2147483647 h 1592"/>
                  <a:gd name="T2" fmla="*/ 2147483647 w 1776"/>
                  <a:gd name="T3" fmla="*/ 2147483647 h 1592"/>
                  <a:gd name="T4" fmla="*/ 2147483647 w 1776"/>
                  <a:gd name="T5" fmla="*/ 2147483647 h 1592"/>
                  <a:gd name="T6" fmla="*/ 2147483647 w 1776"/>
                  <a:gd name="T7" fmla="*/ 2147483647 h 1592"/>
                  <a:gd name="T8" fmla="*/ 2147483647 w 1776"/>
                  <a:gd name="T9" fmla="*/ 2147483647 h 1592"/>
                  <a:gd name="T10" fmla="*/ 2147483647 w 1776"/>
                  <a:gd name="T11" fmla="*/ 2147483647 h 1592"/>
                  <a:gd name="T12" fmla="*/ 2147483647 w 1776"/>
                  <a:gd name="T13" fmla="*/ 2147483647 h 159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76"/>
                  <a:gd name="T22" fmla="*/ 0 h 1592"/>
                  <a:gd name="T23" fmla="*/ 1776 w 1776"/>
                  <a:gd name="T24" fmla="*/ 1592 h 159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76" h="1592">
                    <a:moveTo>
                      <a:pt x="0" y="1552"/>
                    </a:moveTo>
                    <a:cubicBezTo>
                      <a:pt x="96" y="1572"/>
                      <a:pt x="192" y="1592"/>
                      <a:pt x="288" y="1408"/>
                    </a:cubicBezTo>
                    <a:cubicBezTo>
                      <a:pt x="384" y="1224"/>
                      <a:pt x="496" y="664"/>
                      <a:pt x="576" y="448"/>
                    </a:cubicBezTo>
                    <a:cubicBezTo>
                      <a:pt x="656" y="232"/>
                      <a:pt x="688" y="152"/>
                      <a:pt x="768" y="112"/>
                    </a:cubicBezTo>
                    <a:cubicBezTo>
                      <a:pt x="848" y="72"/>
                      <a:pt x="936" y="0"/>
                      <a:pt x="1056" y="208"/>
                    </a:cubicBezTo>
                    <a:cubicBezTo>
                      <a:pt x="1176" y="416"/>
                      <a:pt x="1368" y="1136"/>
                      <a:pt x="1488" y="1360"/>
                    </a:cubicBezTo>
                    <a:cubicBezTo>
                      <a:pt x="1608" y="1584"/>
                      <a:pt x="1728" y="1520"/>
                      <a:pt x="1776" y="1552"/>
                    </a:cubicBezTo>
                  </a:path>
                </a:pathLst>
              </a:custGeom>
              <a:noFill/>
              <a:ln w="28575">
                <a:solidFill>
                  <a:srgbClr val="CC00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</p:grpSp>
      <p:sp>
        <p:nvSpPr>
          <p:cNvPr id="42" name="Text Box 182"/>
          <p:cNvSpPr txBox="1">
            <a:spLocks noChangeArrowheads="1"/>
          </p:cNvSpPr>
          <p:nvPr/>
        </p:nvSpPr>
        <p:spPr bwMode="auto">
          <a:xfrm>
            <a:off x="4495800" y="3352800"/>
            <a:ext cx="5867400" cy="1570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Char char="☻"/>
              <a:defRPr/>
            </a:pP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Kurva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</a:rPr>
              <a:t>positif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apabila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rata-rata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hitung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&gt;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    modus / median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itchFamily="34" charset="0"/>
              <a:buChar char="☻"/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Kurva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</a:rPr>
              <a:t>negatif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apabila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rata-rata </a:t>
            </a:r>
            <a:r>
              <a:rPr lang="en-US" sz="2400" dirty="0" err="1">
                <a:solidFill>
                  <a:schemeClr val="accent3">
                    <a:lumMod val="50000"/>
                  </a:schemeClr>
                </a:solidFill>
              </a:rPr>
              <a:t>hitung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&lt;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>
              <a:buClr>
                <a:schemeClr val="accent2">
                  <a:lumMod val="75000"/>
                </a:schemeClr>
              </a:buClr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     modus / median </a:t>
            </a:r>
          </a:p>
        </p:txBody>
      </p:sp>
    </p:spTree>
    <p:extLst>
      <p:ext uri="{BB962C8B-B14F-4D97-AF65-F5344CB8AC3E}">
        <p14:creationId xmlns:p14="http://schemas.microsoft.com/office/powerpoint/2010/main" val="380629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ln w="19050">
            <a:solidFill>
              <a:schemeClr val="accent1"/>
            </a:solidFill>
          </a:ln>
        </p:spPr>
        <p:txBody>
          <a:bodyPr/>
          <a:lstStyle/>
          <a:p>
            <a:r>
              <a:rPr lang="en-US"/>
              <a:t>Kuartil</a:t>
            </a:r>
          </a:p>
          <a:p>
            <a:r>
              <a:rPr lang="en-US"/>
              <a:t>Desil</a:t>
            </a:r>
          </a:p>
          <a:p>
            <a:r>
              <a:rPr lang="en-US"/>
              <a:t>Persentil</a:t>
            </a:r>
          </a:p>
          <a:p>
            <a:pPr>
              <a:buFont typeface="Arial" pitchFamily="34" charset="0"/>
              <a:buNone/>
            </a:pPr>
            <a:endParaRPr lang="en-US"/>
          </a:p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F1CE6F-35E9-4110-B18C-858532EE0F1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4996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r>
              <a:rPr lang="en-US" sz="3200">
                <a:solidFill>
                  <a:srgbClr val="000000"/>
                </a:solidFill>
              </a:rPr>
              <a:t>Ukuran dispersi </a:t>
            </a:r>
            <a:r>
              <a:rPr lang="en-US" sz="3200">
                <a:solidFill>
                  <a:srgbClr val="000000"/>
                </a:solidFill>
                <a:sym typeface="Wingdings" pitchFamily="2" charset="2"/>
              </a:rPr>
              <a:t> ukuran cenderung menyebar</a:t>
            </a:r>
            <a:endParaRPr lang="en-US" sz="3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66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6E8B1-E367-4F1B-A32F-A0BAB4D189B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5400" cap="flat" algn="ctr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3200" dirty="0" err="1">
                <a:sym typeface="Wingdings" pitchFamily="2" charset="2"/>
              </a:rPr>
              <a:t>Rumus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untuk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Ukuran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Kemiringan</a:t>
            </a:r>
            <a:endParaRPr lang="en-US" sz="3200" dirty="0">
              <a:sym typeface="Wingdings" pitchFamily="2" charset="2"/>
            </a:endParaRPr>
          </a:p>
        </p:txBody>
      </p:sp>
      <p:graphicFrame>
        <p:nvGraphicFramePr>
          <p:cNvPr id="29698" name="Object 3"/>
          <p:cNvGraphicFramePr>
            <a:graphicFrameLocks noChangeAspect="1"/>
          </p:cNvGraphicFramePr>
          <p:nvPr/>
        </p:nvGraphicFramePr>
        <p:xfrm>
          <a:off x="6324601" y="1752601"/>
          <a:ext cx="3140075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1155600" imgH="393480" progId="Equation.3">
                  <p:embed/>
                </p:oleObj>
              </mc:Choice>
              <mc:Fallback>
                <p:oleObj name="Equation" r:id="rId3" imgW="1155600" imgH="393480" progId="Equation.3">
                  <p:embed/>
                  <p:pic>
                    <p:nvPicPr>
                      <p:cNvPr id="296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1" y="1752601"/>
                        <a:ext cx="3140075" cy="842963"/>
                      </a:xfrm>
                      <a:prstGeom prst="rect">
                        <a:avLst/>
                      </a:prstGeom>
                      <a:solidFill>
                        <a:srgbClr val="99CC00">
                          <a:alpha val="98000"/>
                        </a:srgbClr>
                      </a:soli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Arrow 6"/>
          <p:cNvSpPr/>
          <p:nvPr/>
        </p:nvSpPr>
        <p:spPr>
          <a:xfrm>
            <a:off x="2057400" y="1752600"/>
            <a:ext cx="4114800" cy="914400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kemiringan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Perason</a:t>
            </a:r>
            <a:endParaRPr lang="id-ID" dirty="0"/>
          </a:p>
        </p:txBody>
      </p:sp>
      <p:sp>
        <p:nvSpPr>
          <p:cNvPr id="9" name="Right Arrow 8"/>
          <p:cNvSpPr/>
          <p:nvPr/>
        </p:nvSpPr>
        <p:spPr>
          <a:xfrm>
            <a:off x="1981200" y="2819400"/>
            <a:ext cx="4114800" cy="914400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kemiringan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Perason</a:t>
            </a:r>
            <a:endParaRPr lang="id-ID" dirty="0"/>
          </a:p>
        </p:txBody>
      </p:sp>
      <p:graphicFrame>
        <p:nvGraphicFramePr>
          <p:cNvPr id="29699" name="Object 6"/>
          <p:cNvGraphicFramePr>
            <a:graphicFrameLocks noChangeAspect="1"/>
          </p:cNvGraphicFramePr>
          <p:nvPr/>
        </p:nvGraphicFramePr>
        <p:xfrm>
          <a:off x="6324600" y="2819401"/>
          <a:ext cx="320040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5" imgW="1104840" imgH="393480" progId="Equation.3">
                  <p:embed/>
                </p:oleObj>
              </mc:Choice>
              <mc:Fallback>
                <p:oleObj name="Equation" r:id="rId5" imgW="1104840" imgH="393480" progId="Equation.3">
                  <p:embed/>
                  <p:pic>
                    <p:nvPicPr>
                      <p:cNvPr id="2969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819401"/>
                        <a:ext cx="3200400" cy="842963"/>
                      </a:xfrm>
                      <a:prstGeom prst="rect">
                        <a:avLst/>
                      </a:prstGeom>
                      <a:solidFill>
                        <a:srgbClr val="99CC00">
                          <a:alpha val="98000"/>
                        </a:srgbClr>
                      </a:soli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Arrow 11"/>
          <p:cNvSpPr/>
          <p:nvPr/>
        </p:nvSpPr>
        <p:spPr>
          <a:xfrm>
            <a:off x="1981200" y="5334000"/>
            <a:ext cx="4114800" cy="914400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persentil</a:t>
            </a:r>
            <a:endParaRPr lang="id-ID" dirty="0"/>
          </a:p>
        </p:txBody>
      </p:sp>
      <p:sp>
        <p:nvSpPr>
          <p:cNvPr id="13" name="Right Arrow 12"/>
          <p:cNvSpPr/>
          <p:nvPr/>
        </p:nvSpPr>
        <p:spPr>
          <a:xfrm>
            <a:off x="1981200" y="4114800"/>
            <a:ext cx="4114800" cy="914400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kuartil</a:t>
            </a:r>
            <a:endParaRPr lang="id-ID" dirty="0"/>
          </a:p>
        </p:txBody>
      </p:sp>
      <p:graphicFrame>
        <p:nvGraphicFramePr>
          <p:cNvPr id="29700" name="Object 9"/>
          <p:cNvGraphicFramePr>
            <a:graphicFrameLocks noChangeAspect="1"/>
          </p:cNvGraphicFramePr>
          <p:nvPr/>
        </p:nvGraphicFramePr>
        <p:xfrm>
          <a:off x="6324600" y="4038601"/>
          <a:ext cx="3221038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7" imgW="1422360" imgH="431640" progId="Equation.3">
                  <p:embed/>
                </p:oleObj>
              </mc:Choice>
              <mc:Fallback>
                <p:oleObj name="Equation" r:id="rId7" imgW="1422360" imgH="431640" progId="Equation.3">
                  <p:embed/>
                  <p:pic>
                    <p:nvPicPr>
                      <p:cNvPr id="2970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038601"/>
                        <a:ext cx="3221038" cy="925513"/>
                      </a:xfrm>
                      <a:prstGeom prst="rect">
                        <a:avLst/>
                      </a:prstGeom>
                      <a:solidFill>
                        <a:srgbClr val="99CC00">
                          <a:alpha val="98000"/>
                        </a:srgbClr>
                      </a:soli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10"/>
          <p:cNvGraphicFramePr>
            <a:graphicFrameLocks noChangeAspect="1"/>
          </p:cNvGraphicFramePr>
          <p:nvPr/>
        </p:nvGraphicFramePr>
        <p:xfrm>
          <a:off x="6324600" y="5334001"/>
          <a:ext cx="320040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9" imgW="1511280" imgH="431640" progId="Equation.3">
                  <p:embed/>
                </p:oleObj>
              </mc:Choice>
              <mc:Fallback>
                <p:oleObj name="Equation" r:id="rId9" imgW="1511280" imgH="431640" progId="Equation.3">
                  <p:embed/>
                  <p:pic>
                    <p:nvPicPr>
                      <p:cNvPr id="2970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334001"/>
                        <a:ext cx="3200400" cy="925513"/>
                      </a:xfrm>
                      <a:prstGeom prst="rect">
                        <a:avLst/>
                      </a:prstGeom>
                      <a:solidFill>
                        <a:srgbClr val="99CC00">
                          <a:alpha val="98000"/>
                        </a:srgbClr>
                      </a:soli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845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pPr>
              <a:buClr>
                <a:schemeClr val="accent3">
                  <a:lumMod val="50000"/>
                </a:schemeClr>
              </a:buClr>
              <a:buFont typeface="Symbol" pitchFamily="18" charset="2"/>
              <a:buChar char="·"/>
              <a:defRPr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kemiringan</a:t>
            </a:r>
            <a:r>
              <a:rPr lang="en-US" dirty="0"/>
              <a:t> &lt;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distribusinya</a:t>
            </a:r>
            <a:r>
              <a:rPr lang="en-US" dirty="0"/>
              <a:t> </a:t>
            </a:r>
            <a:r>
              <a:rPr lang="en-US" dirty="0" err="1"/>
              <a:t>negatif</a:t>
            </a:r>
            <a:endParaRPr lang="en-US" dirty="0"/>
          </a:p>
          <a:p>
            <a:pPr>
              <a:buClr>
                <a:schemeClr val="accent3">
                  <a:lumMod val="50000"/>
                </a:schemeClr>
              </a:buClr>
              <a:buFont typeface="Symbol" pitchFamily="18" charset="2"/>
              <a:buChar char="·"/>
              <a:defRPr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kemiringan</a:t>
            </a:r>
            <a:r>
              <a:rPr lang="en-US" dirty="0"/>
              <a:t> =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distribusinya</a:t>
            </a:r>
            <a:r>
              <a:rPr lang="en-US" dirty="0"/>
              <a:t> </a:t>
            </a:r>
            <a:r>
              <a:rPr lang="en-US" dirty="0" err="1"/>
              <a:t>simetrik</a:t>
            </a:r>
            <a:endParaRPr lang="en-US" dirty="0"/>
          </a:p>
          <a:p>
            <a:pPr>
              <a:buClr>
                <a:schemeClr val="accent3">
                  <a:lumMod val="50000"/>
                </a:schemeClr>
              </a:buClr>
              <a:buFont typeface="Symbol" pitchFamily="18" charset="2"/>
              <a:buChar char="·"/>
              <a:defRPr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</a:t>
            </a:r>
            <a:r>
              <a:rPr lang="en-US" dirty="0" err="1"/>
              <a:t>kemiringan</a:t>
            </a:r>
            <a:r>
              <a:rPr lang="en-US" dirty="0"/>
              <a:t> &gt;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distribusinya</a:t>
            </a:r>
            <a:r>
              <a:rPr lang="en-US" dirty="0"/>
              <a:t> </a:t>
            </a:r>
            <a:r>
              <a:rPr lang="en-US" dirty="0" err="1"/>
              <a:t>positif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207285-EA3E-49B6-8CE5-1B5D5324BC4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5400" cap="flat" algn="ctr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3200" dirty="0" err="1">
                <a:sym typeface="Wingdings" pitchFamily="2" charset="2"/>
              </a:rPr>
              <a:t>Kriteria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untuk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mengetahui</a:t>
            </a:r>
            <a:r>
              <a:rPr lang="en-US" sz="3200" dirty="0">
                <a:sym typeface="Wingdings" pitchFamily="2" charset="2"/>
              </a:rPr>
              <a:t> model </a:t>
            </a:r>
            <a:r>
              <a:rPr lang="en-US" sz="3200" dirty="0" err="1">
                <a:sym typeface="Wingdings" pitchFamily="2" charset="2"/>
              </a:rPr>
              <a:t>distribusi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dari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koefisien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kemiringan</a:t>
            </a:r>
            <a:endParaRPr lang="en-US" sz="32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5198849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E54C71-1BD6-4998-91BE-54A1340E344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5400" cap="flat" algn="ctr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3200" dirty="0" err="1">
                <a:sym typeface="Wingdings" pitchFamily="2" charset="2"/>
              </a:rPr>
              <a:t>Ukuran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Keruncingan</a:t>
            </a:r>
            <a:r>
              <a:rPr lang="en-US" sz="3200" dirty="0">
                <a:sym typeface="Wingdings" pitchFamily="2" charset="2"/>
              </a:rPr>
              <a:t> (Kurtosis)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81200" y="1828800"/>
            <a:ext cx="8229600" cy="9540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Adalah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derajat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kepuncakan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dari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suatu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distribusi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biasanya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diambil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relatif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terhadap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</a:rPr>
              <a:t>distribusi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normal</a:t>
            </a:r>
            <a:endParaRPr lang="id-ID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30726" name="Group 77"/>
          <p:cNvGrpSpPr>
            <a:grpSpLocks/>
          </p:cNvGrpSpPr>
          <p:nvPr/>
        </p:nvGrpSpPr>
        <p:grpSpPr bwMode="auto">
          <a:xfrm>
            <a:off x="1981201" y="3200401"/>
            <a:ext cx="7586663" cy="1603375"/>
            <a:chOff x="457201" y="3200400"/>
            <a:chExt cx="7586132" cy="1603177"/>
          </a:xfrm>
        </p:grpSpPr>
        <p:sp>
          <p:nvSpPr>
            <p:cNvPr id="30727" name="Text Box 126"/>
            <p:cNvSpPr txBox="1">
              <a:spLocks noChangeArrowheads="1"/>
            </p:cNvSpPr>
            <p:nvPr/>
          </p:nvSpPr>
          <p:spPr bwMode="auto">
            <a:xfrm>
              <a:off x="838200" y="4495800"/>
              <a:ext cx="116145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Leptokurtik</a:t>
              </a:r>
            </a:p>
          </p:txBody>
        </p:sp>
        <p:sp>
          <p:nvSpPr>
            <p:cNvPr id="30" name="Freeform 156"/>
            <p:cNvSpPr>
              <a:spLocks/>
            </p:cNvSpPr>
            <p:nvPr/>
          </p:nvSpPr>
          <p:spPr bwMode="auto">
            <a:xfrm>
              <a:off x="528634" y="3200400"/>
              <a:ext cx="2062018" cy="1112701"/>
            </a:xfrm>
            <a:custGeom>
              <a:avLst/>
              <a:gdLst>
                <a:gd name="T0" fmla="*/ 0 w 1776"/>
                <a:gd name="T1" fmla="*/ 2147483647 h 1592"/>
                <a:gd name="T2" fmla="*/ 2147483647 w 1776"/>
                <a:gd name="T3" fmla="*/ 2147483647 h 1592"/>
                <a:gd name="T4" fmla="*/ 2147483647 w 1776"/>
                <a:gd name="T5" fmla="*/ 2147483647 h 1592"/>
                <a:gd name="T6" fmla="*/ 2147483647 w 1776"/>
                <a:gd name="T7" fmla="*/ 2147483647 h 1592"/>
                <a:gd name="T8" fmla="*/ 2147483647 w 1776"/>
                <a:gd name="T9" fmla="*/ 2147483647 h 1592"/>
                <a:gd name="T10" fmla="*/ 2147483647 w 1776"/>
                <a:gd name="T11" fmla="*/ 2147483647 h 1592"/>
                <a:gd name="T12" fmla="*/ 2147483647 w 1776"/>
                <a:gd name="T13" fmla="*/ 2147483647 h 159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6"/>
                <a:gd name="T22" fmla="*/ 0 h 1592"/>
                <a:gd name="T23" fmla="*/ 1776 w 1776"/>
                <a:gd name="T24" fmla="*/ 1592 h 159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6" h="1592">
                  <a:moveTo>
                    <a:pt x="0" y="1552"/>
                  </a:moveTo>
                  <a:cubicBezTo>
                    <a:pt x="96" y="1572"/>
                    <a:pt x="192" y="1592"/>
                    <a:pt x="288" y="1408"/>
                  </a:cubicBezTo>
                  <a:cubicBezTo>
                    <a:pt x="384" y="1224"/>
                    <a:pt x="496" y="664"/>
                    <a:pt x="576" y="448"/>
                  </a:cubicBezTo>
                  <a:cubicBezTo>
                    <a:pt x="656" y="232"/>
                    <a:pt x="688" y="152"/>
                    <a:pt x="768" y="112"/>
                  </a:cubicBezTo>
                  <a:cubicBezTo>
                    <a:pt x="848" y="72"/>
                    <a:pt x="936" y="0"/>
                    <a:pt x="1056" y="208"/>
                  </a:cubicBezTo>
                  <a:cubicBezTo>
                    <a:pt x="1176" y="416"/>
                    <a:pt x="1368" y="1136"/>
                    <a:pt x="1488" y="1360"/>
                  </a:cubicBezTo>
                  <a:cubicBezTo>
                    <a:pt x="1608" y="1584"/>
                    <a:pt x="1728" y="1520"/>
                    <a:pt x="1776" y="1552"/>
                  </a:cubicBezTo>
                </a:path>
              </a:pathLst>
            </a:custGeom>
            <a:noFill/>
            <a:ln w="28575">
              <a:solidFill>
                <a:schemeClr val="accent3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457201" y="4384529"/>
              <a:ext cx="2062019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2971625" y="4336910"/>
              <a:ext cx="2438229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Freeform 64"/>
            <p:cNvSpPr/>
            <p:nvPr/>
          </p:nvSpPr>
          <p:spPr>
            <a:xfrm>
              <a:off x="2984324" y="3886115"/>
              <a:ext cx="2416006" cy="411112"/>
            </a:xfrm>
            <a:custGeom>
              <a:avLst/>
              <a:gdLst>
                <a:gd name="connsiteX0" fmla="*/ 0 w 2415117"/>
                <a:gd name="connsiteY0" fmla="*/ 336550 h 410633"/>
                <a:gd name="connsiteX1" fmla="*/ 330200 w 2415117"/>
                <a:gd name="connsiteY1" fmla="*/ 336550 h 410633"/>
                <a:gd name="connsiteX2" fmla="*/ 685800 w 2415117"/>
                <a:gd name="connsiteY2" fmla="*/ 57150 h 410633"/>
                <a:gd name="connsiteX3" fmla="*/ 1397000 w 2415117"/>
                <a:gd name="connsiteY3" fmla="*/ 6350 h 410633"/>
                <a:gd name="connsiteX4" fmla="*/ 1752600 w 2415117"/>
                <a:gd name="connsiteY4" fmla="*/ 95250 h 410633"/>
                <a:gd name="connsiteX5" fmla="*/ 2095500 w 2415117"/>
                <a:gd name="connsiteY5" fmla="*/ 336550 h 410633"/>
                <a:gd name="connsiteX6" fmla="*/ 2362200 w 2415117"/>
                <a:gd name="connsiteY6" fmla="*/ 400050 h 410633"/>
                <a:gd name="connsiteX7" fmla="*/ 2413000 w 2415117"/>
                <a:gd name="connsiteY7" fmla="*/ 400050 h 410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15117" h="410633">
                  <a:moveTo>
                    <a:pt x="0" y="336550"/>
                  </a:moveTo>
                  <a:cubicBezTo>
                    <a:pt x="107950" y="359833"/>
                    <a:pt x="215900" y="383117"/>
                    <a:pt x="330200" y="336550"/>
                  </a:cubicBezTo>
                  <a:cubicBezTo>
                    <a:pt x="444500" y="289983"/>
                    <a:pt x="508000" y="112183"/>
                    <a:pt x="685800" y="57150"/>
                  </a:cubicBezTo>
                  <a:cubicBezTo>
                    <a:pt x="863600" y="2117"/>
                    <a:pt x="1219200" y="0"/>
                    <a:pt x="1397000" y="6350"/>
                  </a:cubicBezTo>
                  <a:cubicBezTo>
                    <a:pt x="1574800" y="12700"/>
                    <a:pt x="1636183" y="40217"/>
                    <a:pt x="1752600" y="95250"/>
                  </a:cubicBezTo>
                  <a:cubicBezTo>
                    <a:pt x="1869017" y="150283"/>
                    <a:pt x="1993900" y="285750"/>
                    <a:pt x="2095500" y="336550"/>
                  </a:cubicBezTo>
                  <a:cubicBezTo>
                    <a:pt x="2197100" y="387350"/>
                    <a:pt x="2309283" y="389467"/>
                    <a:pt x="2362200" y="400050"/>
                  </a:cubicBezTo>
                  <a:cubicBezTo>
                    <a:pt x="2415117" y="410633"/>
                    <a:pt x="2414058" y="405341"/>
                    <a:pt x="2413000" y="400050"/>
                  </a:cubicBezTo>
                </a:path>
              </a:pathLst>
            </a:custGeom>
            <a:ln w="1905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30732" name="Text Box 126"/>
            <p:cNvSpPr txBox="1">
              <a:spLocks noChangeArrowheads="1"/>
            </p:cNvSpPr>
            <p:nvPr/>
          </p:nvSpPr>
          <p:spPr bwMode="auto">
            <a:xfrm>
              <a:off x="3657600" y="4495800"/>
              <a:ext cx="111923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Platikurtik</a:t>
              </a:r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5790828" y="4341672"/>
              <a:ext cx="2214408" cy="1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Freeform 73"/>
            <p:cNvSpPr/>
            <p:nvPr/>
          </p:nvSpPr>
          <p:spPr>
            <a:xfrm>
              <a:off x="5801940" y="3352781"/>
              <a:ext cx="2241393" cy="941272"/>
            </a:xfrm>
            <a:custGeom>
              <a:avLst/>
              <a:gdLst>
                <a:gd name="connsiteX0" fmla="*/ 0 w 2468033"/>
                <a:gd name="connsiteY0" fmla="*/ 992717 h 1113367"/>
                <a:gd name="connsiteX1" fmla="*/ 469900 w 2468033"/>
                <a:gd name="connsiteY1" fmla="*/ 814917 h 1113367"/>
                <a:gd name="connsiteX2" fmla="*/ 838200 w 2468033"/>
                <a:gd name="connsiteY2" fmla="*/ 129117 h 1113367"/>
                <a:gd name="connsiteX3" fmla="*/ 1092200 w 2468033"/>
                <a:gd name="connsiteY3" fmla="*/ 40217 h 1113367"/>
                <a:gd name="connsiteX4" fmla="*/ 1270000 w 2468033"/>
                <a:gd name="connsiteY4" fmla="*/ 167217 h 1113367"/>
                <a:gd name="connsiteX5" fmla="*/ 1435100 w 2468033"/>
                <a:gd name="connsiteY5" fmla="*/ 484717 h 1113367"/>
                <a:gd name="connsiteX6" fmla="*/ 1562100 w 2468033"/>
                <a:gd name="connsiteY6" fmla="*/ 700617 h 1113367"/>
                <a:gd name="connsiteX7" fmla="*/ 1816100 w 2468033"/>
                <a:gd name="connsiteY7" fmla="*/ 891117 h 1113367"/>
                <a:gd name="connsiteX8" fmla="*/ 2362200 w 2468033"/>
                <a:gd name="connsiteY8" fmla="*/ 1081617 h 1113367"/>
                <a:gd name="connsiteX9" fmla="*/ 2451100 w 2468033"/>
                <a:gd name="connsiteY9" fmla="*/ 1081617 h 111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8033" h="1113367">
                  <a:moveTo>
                    <a:pt x="0" y="992717"/>
                  </a:moveTo>
                  <a:cubicBezTo>
                    <a:pt x="165100" y="975783"/>
                    <a:pt x="330200" y="958850"/>
                    <a:pt x="469900" y="814917"/>
                  </a:cubicBezTo>
                  <a:cubicBezTo>
                    <a:pt x="609600" y="670984"/>
                    <a:pt x="734483" y="258234"/>
                    <a:pt x="838200" y="129117"/>
                  </a:cubicBezTo>
                  <a:cubicBezTo>
                    <a:pt x="941917" y="0"/>
                    <a:pt x="1020233" y="33867"/>
                    <a:pt x="1092200" y="40217"/>
                  </a:cubicBezTo>
                  <a:cubicBezTo>
                    <a:pt x="1164167" y="46567"/>
                    <a:pt x="1212850" y="93134"/>
                    <a:pt x="1270000" y="167217"/>
                  </a:cubicBezTo>
                  <a:cubicBezTo>
                    <a:pt x="1327150" y="241300"/>
                    <a:pt x="1386417" y="395817"/>
                    <a:pt x="1435100" y="484717"/>
                  </a:cubicBezTo>
                  <a:cubicBezTo>
                    <a:pt x="1483783" y="573617"/>
                    <a:pt x="1498600" y="632884"/>
                    <a:pt x="1562100" y="700617"/>
                  </a:cubicBezTo>
                  <a:cubicBezTo>
                    <a:pt x="1625600" y="768350"/>
                    <a:pt x="1682750" y="827617"/>
                    <a:pt x="1816100" y="891117"/>
                  </a:cubicBezTo>
                  <a:cubicBezTo>
                    <a:pt x="1949450" y="954617"/>
                    <a:pt x="2256367" y="1049867"/>
                    <a:pt x="2362200" y="1081617"/>
                  </a:cubicBezTo>
                  <a:cubicBezTo>
                    <a:pt x="2468033" y="1113367"/>
                    <a:pt x="2451100" y="1081617"/>
                    <a:pt x="2451100" y="1081617"/>
                  </a:cubicBezTo>
                </a:path>
              </a:pathLst>
            </a:cu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id-ID"/>
            </a:p>
          </p:txBody>
        </p:sp>
        <p:sp>
          <p:nvSpPr>
            <p:cNvPr id="30735" name="Text Box 126"/>
            <p:cNvSpPr txBox="1">
              <a:spLocks noChangeArrowheads="1"/>
            </p:cNvSpPr>
            <p:nvPr/>
          </p:nvSpPr>
          <p:spPr bwMode="auto">
            <a:xfrm>
              <a:off x="6324600" y="4419600"/>
              <a:ext cx="111923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Mesokurtik</a:t>
              </a:r>
            </a:p>
          </p:txBody>
        </p:sp>
      </p:grpSp>
      <p:graphicFrame>
        <p:nvGraphicFramePr>
          <p:cNvPr id="30722" name="Object 3"/>
          <p:cNvGraphicFramePr>
            <a:graphicFrameLocks noChangeAspect="1"/>
          </p:cNvGraphicFramePr>
          <p:nvPr/>
        </p:nvGraphicFramePr>
        <p:xfrm>
          <a:off x="4038601" y="5029201"/>
          <a:ext cx="3863975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1422360" imgH="609480" progId="Equation.3">
                  <p:embed/>
                </p:oleObj>
              </mc:Choice>
              <mc:Fallback>
                <p:oleObj name="Equation" r:id="rId3" imgW="1422360" imgH="609480" progId="Equation.3">
                  <p:embed/>
                  <p:pic>
                    <p:nvPicPr>
                      <p:cNvPr id="307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1" y="5029201"/>
                        <a:ext cx="3863975" cy="1304925"/>
                      </a:xfrm>
                      <a:prstGeom prst="rect">
                        <a:avLst/>
                      </a:prstGeom>
                      <a:solidFill>
                        <a:srgbClr val="CCFF66">
                          <a:alpha val="98000"/>
                        </a:srgbClr>
                      </a:soli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3827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pPr>
              <a:buClr>
                <a:schemeClr val="accent3">
                  <a:lumMod val="50000"/>
                </a:schemeClr>
              </a:buClr>
              <a:buFont typeface="Symbol" pitchFamily="18" charset="2"/>
              <a:buChar char="·"/>
              <a:defRPr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kurtosis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0,263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distribusinya</a:t>
            </a:r>
            <a:r>
              <a:rPr lang="en-US" dirty="0"/>
              <a:t> </a:t>
            </a:r>
            <a:r>
              <a:rPr lang="en-US" dirty="0" err="1"/>
              <a:t>adl</a:t>
            </a:r>
            <a:r>
              <a:rPr lang="en-US" dirty="0"/>
              <a:t> </a:t>
            </a:r>
            <a:r>
              <a:rPr lang="en-US" dirty="0" err="1"/>
              <a:t>platikurtik</a:t>
            </a:r>
            <a:endParaRPr lang="en-US" dirty="0"/>
          </a:p>
          <a:p>
            <a:pPr>
              <a:buClr>
                <a:schemeClr val="accent3">
                  <a:lumMod val="50000"/>
                </a:schemeClr>
              </a:buClr>
              <a:buFont typeface="Symbol" pitchFamily="18" charset="2"/>
              <a:buChar char="·"/>
              <a:defRPr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kurtosis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0,263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distribusinya</a:t>
            </a:r>
            <a:r>
              <a:rPr lang="en-US" dirty="0"/>
              <a:t> </a:t>
            </a:r>
            <a:r>
              <a:rPr lang="en-US" dirty="0" err="1"/>
              <a:t>adl</a:t>
            </a:r>
            <a:r>
              <a:rPr lang="en-US" dirty="0"/>
              <a:t> </a:t>
            </a:r>
            <a:r>
              <a:rPr lang="en-US" dirty="0" err="1"/>
              <a:t>mesokurtik</a:t>
            </a:r>
            <a:endParaRPr lang="en-US" dirty="0"/>
          </a:p>
          <a:p>
            <a:pPr>
              <a:buClr>
                <a:schemeClr val="accent3">
                  <a:lumMod val="50000"/>
                </a:schemeClr>
              </a:buClr>
              <a:buFont typeface="Symbol" pitchFamily="18" charset="2"/>
              <a:buChar char="·"/>
              <a:defRPr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koefisien</a:t>
            </a:r>
            <a:r>
              <a:rPr lang="en-US" dirty="0"/>
              <a:t> kurtosis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0,263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distribusinya</a:t>
            </a:r>
            <a:r>
              <a:rPr lang="en-US" dirty="0"/>
              <a:t> </a:t>
            </a:r>
            <a:r>
              <a:rPr lang="en-US" dirty="0" err="1"/>
              <a:t>adl</a:t>
            </a:r>
            <a:r>
              <a:rPr lang="en-US" dirty="0"/>
              <a:t> </a:t>
            </a:r>
            <a:r>
              <a:rPr lang="en-US" dirty="0" err="1"/>
              <a:t>leptokurtik</a:t>
            </a:r>
            <a:endParaRPr lang="id-ID" dirty="0"/>
          </a:p>
          <a:p>
            <a:pPr>
              <a:buClr>
                <a:schemeClr val="accent3">
                  <a:lumMod val="50000"/>
                </a:schemeClr>
              </a:buClr>
              <a:buFont typeface="Symbol" pitchFamily="18" charset="2"/>
              <a:buChar char="·"/>
              <a:defRPr/>
            </a:pP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0872E7-519A-4854-B036-5217738DAE5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5400" cap="flat" algn="ctr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3200" dirty="0" err="1">
                <a:sym typeface="Wingdings" pitchFamily="2" charset="2"/>
              </a:rPr>
              <a:t>Kriteria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untuk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mengetahui</a:t>
            </a:r>
            <a:r>
              <a:rPr lang="en-US" sz="3200" dirty="0">
                <a:sym typeface="Wingdings" pitchFamily="2" charset="2"/>
              </a:rPr>
              <a:t> model </a:t>
            </a:r>
            <a:r>
              <a:rPr lang="en-US" sz="3200" dirty="0" err="1">
                <a:sym typeface="Wingdings" pitchFamily="2" charset="2"/>
              </a:rPr>
              <a:t>distribusi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dari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koefisien</a:t>
            </a:r>
            <a:r>
              <a:rPr lang="en-US" sz="3200" dirty="0">
                <a:sym typeface="Wingdings" pitchFamily="2" charset="2"/>
              </a:rPr>
              <a:t> kurtosis</a:t>
            </a:r>
          </a:p>
        </p:txBody>
      </p:sp>
    </p:spTree>
    <p:extLst>
      <p:ext uri="{BB962C8B-B14F-4D97-AF65-F5344CB8AC3E}">
        <p14:creationId xmlns:p14="http://schemas.microsoft.com/office/powerpoint/2010/main" val="2739661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642B19-9BFB-4EBE-A84D-413A63F9D827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5400" cap="flat" algn="ctr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3200" dirty="0" err="1">
                <a:sym typeface="Wingdings" pitchFamily="2" charset="2"/>
              </a:rPr>
              <a:t>Contoh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menghitung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koefisien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kemiringan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dan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ukuran</a:t>
            </a:r>
            <a:r>
              <a:rPr lang="en-US" sz="3200" dirty="0">
                <a:sym typeface="Wingdings" pitchFamily="2" charset="2"/>
              </a:rPr>
              <a:t> </a:t>
            </a:r>
            <a:r>
              <a:rPr lang="en-US" sz="3200" dirty="0" err="1">
                <a:sym typeface="Wingdings" pitchFamily="2" charset="2"/>
              </a:rPr>
              <a:t>keruncingan</a:t>
            </a:r>
            <a:endParaRPr lang="en-US" sz="3200" dirty="0">
              <a:sym typeface="Wingdings" pitchFamily="2" charset="2"/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2133600" y="1828800"/>
          <a:ext cx="2895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Kelas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interval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Tanda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kelas</a:t>
                      </a: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(xi)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fi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16-18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3"/>
          <p:cNvGraphicFramePr>
            <a:graphicFrameLocks noChangeAspect="1"/>
          </p:cNvGraphicFramePr>
          <p:nvPr/>
        </p:nvGraphicFramePr>
        <p:xfrm>
          <a:off x="5562600" y="1828800"/>
          <a:ext cx="40259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3" imgW="1879560" imgH="2044440" progId="Equation.3">
                  <p:embed/>
                </p:oleObj>
              </mc:Choice>
              <mc:Fallback>
                <p:oleObj name="Equation" r:id="rId3" imgW="1879560" imgH="2044440" progId="Equation.3">
                  <p:embed/>
                  <p:pic>
                    <p:nvPicPr>
                      <p:cNvPr id="3174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828800"/>
                        <a:ext cx="4025900" cy="2743200"/>
                      </a:xfrm>
                      <a:prstGeom prst="rect">
                        <a:avLst/>
                      </a:prstGeom>
                      <a:solidFill>
                        <a:srgbClr val="CCFF66">
                          <a:alpha val="98000"/>
                        </a:srgbClr>
                      </a:soli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209800" y="4953001"/>
          <a:ext cx="4179888" cy="133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5" imgW="2705040" imgH="1015920" progId="Equation.3">
                  <p:embed/>
                </p:oleObj>
              </mc:Choice>
              <mc:Fallback>
                <p:oleObj name="Equation" r:id="rId5" imgW="2705040" imgH="1015920" progId="Equation.3">
                  <p:embed/>
                  <p:pic>
                    <p:nvPicPr>
                      <p:cNvPr id="317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53001"/>
                        <a:ext cx="4179888" cy="1338263"/>
                      </a:xfrm>
                      <a:prstGeom prst="rect">
                        <a:avLst/>
                      </a:prstGeom>
                      <a:solidFill>
                        <a:srgbClr val="99CC00">
                          <a:alpha val="98000"/>
                        </a:srgbClr>
                      </a:soli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loud Callout 16"/>
          <p:cNvSpPr/>
          <p:nvPr/>
        </p:nvSpPr>
        <p:spPr>
          <a:xfrm>
            <a:off x="7315200" y="4876800"/>
            <a:ext cx="2133600" cy="1295400"/>
          </a:xfrm>
          <a:prstGeom prst="cloudCallout">
            <a:avLst>
              <a:gd name="adj1" fmla="val -93055"/>
              <a:gd name="adj2" fmla="val 1099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Model </a:t>
            </a:r>
            <a:r>
              <a:rPr lang="en-US" sz="2000" b="1" dirty="0" err="1">
                <a:solidFill>
                  <a:schemeClr val="accent3">
                    <a:lumMod val="50000"/>
                  </a:schemeClr>
                </a:solidFill>
              </a:rPr>
              <a:t>Distribusi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</a:rPr>
              <a:t> ?</a:t>
            </a:r>
            <a:endParaRPr lang="id-ID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99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Mean, Median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smtClean="0"/>
              <a:t>Modus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sekelompok</a:t>
            </a:r>
            <a:r>
              <a:rPr lang="en-US" dirty="0"/>
              <a:t> data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simetris</a:t>
            </a:r>
            <a:r>
              <a:rPr lang="en-US" dirty="0"/>
              <a:t>,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/>
              <a:t>mean, median,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modusnya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menceng</a:t>
            </a:r>
            <a:r>
              <a:rPr lang="en-US" dirty="0"/>
              <a:t> (</a:t>
            </a:r>
            <a:r>
              <a:rPr lang="en-US" i="1" dirty="0"/>
              <a:t>skewed</a:t>
            </a:r>
            <a:r>
              <a:rPr lang="en-US" i="1" dirty="0" smtClean="0"/>
              <a:t>),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/>
              <a:t>menceng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menceng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kurvanya</a:t>
            </a:r>
            <a:r>
              <a:rPr lang="en-US" dirty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terpencar</a:t>
            </a:r>
            <a:r>
              <a:rPr lang="en-US" dirty="0"/>
              <a:t>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001294"/>
            <a:ext cx="9239250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1788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00" y="3070225"/>
            <a:ext cx="10515600" cy="1325563"/>
          </a:xfrm>
        </p:spPr>
        <p:txBody>
          <a:bodyPr/>
          <a:lstStyle/>
          <a:p>
            <a:r>
              <a:rPr lang="en-US" b="1" dirty="0"/>
              <a:t>DISTRIBUSI PROBABILITAS KONTINU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6704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758" y="261351"/>
            <a:ext cx="11903242" cy="3725863"/>
          </a:xfrm>
        </p:spPr>
        <p:txBody>
          <a:bodyPr/>
          <a:lstStyle/>
          <a:p>
            <a:pPr algn="ctr"/>
            <a:r>
              <a:rPr lang="en-US" dirty="0" err="1" smtClean="0"/>
              <a:t>Kurva</a:t>
            </a:r>
            <a:r>
              <a:rPr lang="en-US" dirty="0" smtClean="0"/>
              <a:t> </a:t>
            </a:r>
            <a:r>
              <a:rPr lang="en-US" dirty="0"/>
              <a:t>normal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/>
              <a:t>sekelompok</a:t>
            </a:r>
            <a:r>
              <a:rPr lang="en-US" dirty="0"/>
              <a:t> data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.</a:t>
            </a:r>
          </a:p>
          <a:p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sebaran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. </a:t>
            </a:r>
            <a:endParaRPr lang="sv-SE" dirty="0" smtClean="0"/>
          </a:p>
          <a:p>
            <a:pPr algn="ctr"/>
            <a:r>
              <a:rPr lang="sv-SE" dirty="0" smtClean="0"/>
              <a:t>Jika </a:t>
            </a:r>
            <a:r>
              <a:rPr lang="sv-SE" dirty="0"/>
              <a:t>terdapat sekelompok mahasiswa, maka sebagian besar nilai </a:t>
            </a:r>
            <a:r>
              <a:rPr lang="sv-SE" dirty="0" smtClean="0"/>
              <a:t>mereka berada </a:t>
            </a:r>
            <a:r>
              <a:rPr lang="sv-SE" dirty="0"/>
              <a:t>di sekitar rata-rata. Pada nilai tersebut sangat sedikit yang mendapat </a:t>
            </a:r>
            <a:r>
              <a:rPr lang="sv-SE" dirty="0" smtClean="0"/>
              <a:t>nilai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/>
              <a:t>bagus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yang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jelek</a:t>
            </a:r>
            <a:r>
              <a:rPr lang="en-US" dirty="0"/>
              <a:t>.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ilustrasinya</a:t>
            </a:r>
            <a:r>
              <a:rPr lang="en-US" dirty="0"/>
              <a:t>.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41281"/>
            <a:ext cx="5271656" cy="35001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1553"/>
          <a:stretch/>
        </p:blipFill>
        <p:spPr>
          <a:xfrm>
            <a:off x="5560414" y="3274667"/>
            <a:ext cx="4484020" cy="302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3426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4084" y="720857"/>
            <a:ext cx="1080435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it-IT" sz="2200" dirty="0">
                <a:solidFill>
                  <a:srgbClr val="000000"/>
                </a:solidFill>
                <a:latin typeface="Arial" panose="020B0604020202020204" pitchFamily="34" charset="0"/>
              </a:rPr>
              <a:t>Distribusi continous biasa disebut dengan distribusi normal. Bentuk dari </a:t>
            </a:r>
            <a:r>
              <a:rPr lang="it-IT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suatu </a:t>
            </a:r>
            <a:r>
              <a:rPr lang="en-US" sz="2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distribusi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normal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merupakan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bentuk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distribusi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yang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simetris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sekaligus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berbentuk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lonceng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/</a:t>
            </a:r>
            <a:r>
              <a:rPr lang="en-US" sz="22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bell </a:t>
            </a:r>
            <a:r>
              <a:rPr lang="en-US" sz="2200" i="1" dirty="0">
                <a:solidFill>
                  <a:srgbClr val="000000"/>
                </a:solidFill>
                <a:latin typeface="Arial" panose="020B0604020202020204" pitchFamily="34" charset="0"/>
              </a:rPr>
              <a:t>shaped. </a:t>
            </a:r>
            <a:r>
              <a:rPr lang="en-US" sz="2200" i="1" dirty="0" err="1">
                <a:solidFill>
                  <a:srgbClr val="000000"/>
                </a:solidFill>
                <a:latin typeface="Arial" panose="020B0604020202020204" pitchFamily="34" charset="0"/>
              </a:rPr>
              <a:t>Pada</a:t>
            </a:r>
            <a:r>
              <a:rPr lang="en-US" sz="22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i="1" dirty="0" err="1">
                <a:solidFill>
                  <a:srgbClr val="000000"/>
                </a:solidFill>
                <a:latin typeface="Arial" panose="020B0604020202020204" pitchFamily="34" charset="0"/>
              </a:rPr>
              <a:t>gambar</a:t>
            </a:r>
            <a:r>
              <a:rPr lang="en-US" sz="2200" i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200" i="1" dirty="0" err="1">
                <a:solidFill>
                  <a:srgbClr val="000000"/>
                </a:solidFill>
                <a:latin typeface="Arial" panose="020B0604020202020204" pitchFamily="34" charset="0"/>
              </a:rPr>
              <a:t>distribusi</a:t>
            </a:r>
            <a:r>
              <a:rPr lang="en-US" sz="2200" i="1" dirty="0">
                <a:solidFill>
                  <a:srgbClr val="000000"/>
                </a:solidFill>
                <a:latin typeface="Arial" panose="020B0604020202020204" pitchFamily="34" charset="0"/>
              </a:rPr>
              <a:t> normal </a:t>
            </a:r>
            <a:r>
              <a:rPr lang="en-US" sz="2200" i="1" dirty="0" err="1">
                <a:solidFill>
                  <a:srgbClr val="000000"/>
                </a:solidFill>
                <a:latin typeface="Arial" panose="020B0604020202020204" pitchFamily="34" charset="0"/>
              </a:rPr>
              <a:t>menunjukkan</a:t>
            </a:r>
            <a:r>
              <a:rPr lang="en-US" sz="22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i="1" dirty="0" err="1">
                <a:solidFill>
                  <a:srgbClr val="000000"/>
                </a:solidFill>
                <a:latin typeface="Arial" panose="020B0604020202020204" pitchFamily="34" charset="0"/>
              </a:rPr>
              <a:t>hubungan</a:t>
            </a:r>
            <a:r>
              <a:rPr lang="en-US" sz="22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i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dari</a:t>
            </a:r>
            <a:r>
              <a:rPr lang="en-US" sz="2200" i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mean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terhadap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berbagai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titik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berbagai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jarak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yang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diukur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berdasarkan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mean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sv-SE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Distribusi </a:t>
            </a:r>
            <a:r>
              <a:rPr lang="sv-SE" sz="2200" dirty="0">
                <a:solidFill>
                  <a:srgbClr val="000000"/>
                </a:solidFill>
                <a:latin typeface="Arial" panose="020B0604020202020204" pitchFamily="34" charset="0"/>
              </a:rPr>
              <a:t>normal memiliki sifat- sifat sebagai berikut: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v-SE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Berbentuk </a:t>
            </a:r>
            <a:r>
              <a:rPr lang="sv-SE" sz="2200" dirty="0">
                <a:solidFill>
                  <a:srgbClr val="000000"/>
                </a:solidFill>
                <a:latin typeface="Arial" panose="020B0604020202020204" pitchFamily="34" charset="0"/>
              </a:rPr>
              <a:t>lonceng terbalik dengan sebuah puncak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Rata-rata/mean </a:t>
            </a:r>
            <a:r>
              <a:rPr lang="it-IT" sz="2200" dirty="0">
                <a:solidFill>
                  <a:srgbClr val="000000"/>
                </a:solidFill>
                <a:latin typeface="Arial" panose="020B0604020202020204" pitchFamily="34" charset="0"/>
              </a:rPr>
              <a:t>berada di tengah-tengah dari kurva.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Bentuk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distribusi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yaitu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simetris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berdasarkan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nilai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mean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harus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sama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dengan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median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dan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sama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dengan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modus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Ujung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setiap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kurva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akan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sejajar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terhadap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sumbu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horizontal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dan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tidak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akan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memotong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sumbu</a:t>
            </a:r>
            <a:endParaRPr lang="en-US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sv-SE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Sebagian </a:t>
            </a:r>
            <a:r>
              <a:rPr lang="sv-SE" sz="2200" dirty="0">
                <a:solidFill>
                  <a:srgbClr val="000000"/>
                </a:solidFill>
                <a:latin typeface="Arial" panose="020B0604020202020204" pitchFamily="34" charset="0"/>
              </a:rPr>
              <a:t>besar data akan terletak di tengah-tengah kurva dan sebagian kecil </a:t>
            </a:r>
            <a:r>
              <a:rPr lang="sv-SE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</a:rPr>
              <a:t>data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akan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terletak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di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tepi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anose="020B0604020202020204" pitchFamily="34" charset="0"/>
              </a:rPr>
              <a:t>kurva</a:t>
            </a:r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811271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DISTRIBUSI PELUANG NORMAL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DARMA YULIANA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49952" y="1384755"/>
            <a:ext cx="2292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STATISTIK DASAR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6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Kuartil</a:t>
            </a: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1"/>
            <a:ext cx="7467600" cy="950913"/>
          </a:xfrm>
          <a:noFill/>
          <a:ln/>
        </p:spPr>
        <p:txBody>
          <a:bodyPr/>
          <a:lstStyle/>
          <a:p>
            <a:r>
              <a:rPr lang="id-ID" sz="2400" dirty="0"/>
              <a:t>Membagi data terurut menjadi 4 bagian, dengan banyaknya elemen di setiap bagian adalah sama</a:t>
            </a:r>
            <a:endParaRPr lang="en-US" sz="2400" dirty="0"/>
          </a:p>
        </p:txBody>
      </p:sp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3124200" y="2667000"/>
            <a:ext cx="1149350" cy="457200"/>
          </a:xfrm>
          <a:prstGeom prst="rect">
            <a:avLst/>
          </a:prstGeom>
          <a:solidFill>
            <a:srgbClr val="B9B9E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62821" name="Rectangle 5"/>
          <p:cNvSpPr>
            <a:spLocks noChangeArrowheads="1"/>
          </p:cNvSpPr>
          <p:nvPr/>
        </p:nvSpPr>
        <p:spPr bwMode="auto">
          <a:xfrm>
            <a:off x="4114800" y="2667000"/>
            <a:ext cx="1143000" cy="457200"/>
          </a:xfrm>
          <a:prstGeom prst="rect">
            <a:avLst/>
          </a:prstGeom>
          <a:solidFill>
            <a:srgbClr val="FDE0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62822" name="Rectangle 6"/>
          <p:cNvSpPr>
            <a:spLocks noChangeArrowheads="1"/>
          </p:cNvSpPr>
          <p:nvPr/>
        </p:nvSpPr>
        <p:spPr bwMode="auto">
          <a:xfrm>
            <a:off x="5257800" y="2667000"/>
            <a:ext cx="1758950" cy="457200"/>
          </a:xfrm>
          <a:prstGeom prst="rect">
            <a:avLst/>
          </a:prstGeom>
          <a:solidFill>
            <a:srgbClr val="E9E9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62823" name="Rectangle 7"/>
          <p:cNvSpPr>
            <a:spLocks noChangeArrowheads="1"/>
          </p:cNvSpPr>
          <p:nvPr/>
        </p:nvSpPr>
        <p:spPr bwMode="auto">
          <a:xfrm>
            <a:off x="6858000" y="2667000"/>
            <a:ext cx="1905000" cy="457200"/>
          </a:xfrm>
          <a:prstGeom prst="rect">
            <a:avLst/>
          </a:prstGeom>
          <a:solidFill>
            <a:srgbClr val="CCFFCC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62824" name="Rectangle 8"/>
          <p:cNvSpPr>
            <a:spLocks noChangeArrowheads="1"/>
          </p:cNvSpPr>
          <p:nvPr/>
        </p:nvSpPr>
        <p:spPr bwMode="auto">
          <a:xfrm>
            <a:off x="3200401" y="2667001"/>
            <a:ext cx="923925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25%</a:t>
            </a:r>
          </a:p>
        </p:txBody>
      </p:sp>
      <p:sp>
        <p:nvSpPr>
          <p:cNvPr id="162825" name="Rectangle 9"/>
          <p:cNvSpPr>
            <a:spLocks noChangeArrowheads="1"/>
          </p:cNvSpPr>
          <p:nvPr/>
        </p:nvSpPr>
        <p:spPr bwMode="auto">
          <a:xfrm>
            <a:off x="4267201" y="2667001"/>
            <a:ext cx="923925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25%</a:t>
            </a:r>
          </a:p>
        </p:txBody>
      </p:sp>
      <p:sp>
        <p:nvSpPr>
          <p:cNvPr id="162826" name="Rectangle 10"/>
          <p:cNvSpPr>
            <a:spLocks noChangeArrowheads="1"/>
          </p:cNvSpPr>
          <p:nvPr/>
        </p:nvSpPr>
        <p:spPr bwMode="auto">
          <a:xfrm>
            <a:off x="5562601" y="2667001"/>
            <a:ext cx="923925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25%</a:t>
            </a:r>
          </a:p>
        </p:txBody>
      </p:sp>
      <p:sp>
        <p:nvSpPr>
          <p:cNvPr id="162827" name="Rectangle 11"/>
          <p:cNvSpPr>
            <a:spLocks noChangeArrowheads="1"/>
          </p:cNvSpPr>
          <p:nvPr/>
        </p:nvSpPr>
        <p:spPr bwMode="auto">
          <a:xfrm>
            <a:off x="7239001" y="2667001"/>
            <a:ext cx="923925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25%</a:t>
            </a:r>
          </a:p>
        </p:txBody>
      </p:sp>
      <p:sp>
        <p:nvSpPr>
          <p:cNvPr id="162828" name="AutoShape 12"/>
          <p:cNvSpPr>
            <a:spLocks noChangeArrowheads="1"/>
          </p:cNvSpPr>
          <p:nvPr/>
        </p:nvSpPr>
        <p:spPr bwMode="auto">
          <a:xfrm rot="16200000">
            <a:off x="4000500" y="3238500"/>
            <a:ext cx="228600" cy="152400"/>
          </a:xfrm>
          <a:prstGeom prst="rightArrow">
            <a:avLst>
              <a:gd name="adj1" fmla="val 50000"/>
              <a:gd name="adj2" fmla="val 3777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62829" name="Rectangle 13"/>
          <p:cNvSpPr>
            <a:spLocks noChangeArrowheads="1"/>
          </p:cNvSpPr>
          <p:nvPr/>
        </p:nvSpPr>
        <p:spPr bwMode="auto">
          <a:xfrm>
            <a:off x="2209800" y="4038600"/>
            <a:ext cx="800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2" tIns="42672" rIns="85342" bIns="42672"/>
          <a:lstStyle/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id-ID" sz="2300" dirty="0">
                <a:solidFill>
                  <a:schemeClr val="folHlink"/>
                </a:solidFill>
              </a:rPr>
              <a:t>Kuartil pertama</a:t>
            </a:r>
            <a:r>
              <a:rPr lang="en-US" sz="2300" dirty="0">
                <a:solidFill>
                  <a:schemeClr val="folHlink"/>
                </a:solidFill>
              </a:rPr>
              <a:t>, Q</a:t>
            </a:r>
            <a:r>
              <a:rPr lang="en-US" sz="2300" baseline="-25000" dirty="0">
                <a:solidFill>
                  <a:schemeClr val="folHlink"/>
                </a:solidFill>
              </a:rPr>
              <a:t>1</a:t>
            </a:r>
            <a:r>
              <a:rPr lang="en-US" sz="2300" dirty="0">
                <a:solidFill>
                  <a:schemeClr val="folHlink"/>
                </a:solidFill>
              </a:rPr>
              <a:t>,</a:t>
            </a:r>
            <a:r>
              <a:rPr lang="id-ID" sz="2300" dirty="0">
                <a:solidFill>
                  <a:schemeClr val="folHlink"/>
                </a:solidFill>
              </a:rPr>
              <a:t> menunjukkan terdapat 25% pengamatan yang bernilai lebih kecil dan 75% lainnya lebih besar</a:t>
            </a:r>
          </a:p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300" dirty="0">
                <a:solidFill>
                  <a:schemeClr val="folHlink"/>
                </a:solidFill>
              </a:rPr>
              <a:t>Q</a:t>
            </a:r>
            <a:r>
              <a:rPr lang="en-US" sz="2300" baseline="-25000" dirty="0">
                <a:solidFill>
                  <a:schemeClr val="folHlink"/>
                </a:solidFill>
              </a:rPr>
              <a:t>2</a:t>
            </a:r>
            <a:r>
              <a:rPr lang="en-US" sz="2300" dirty="0">
                <a:solidFill>
                  <a:schemeClr val="folHlink"/>
                </a:solidFill>
              </a:rPr>
              <a:t> </a:t>
            </a:r>
            <a:r>
              <a:rPr lang="id-ID" sz="2300" dirty="0">
                <a:solidFill>
                  <a:schemeClr val="folHlink"/>
                </a:solidFill>
              </a:rPr>
              <a:t>sama dengan </a:t>
            </a:r>
            <a:r>
              <a:rPr lang="en-US" sz="2300" dirty="0">
                <a:solidFill>
                  <a:schemeClr val="folHlink"/>
                </a:solidFill>
              </a:rPr>
              <a:t>median (50% </a:t>
            </a:r>
            <a:r>
              <a:rPr lang="id-ID" sz="2300" dirty="0">
                <a:solidFill>
                  <a:schemeClr val="folHlink"/>
                </a:solidFill>
              </a:rPr>
              <a:t>lebih kecil</a:t>
            </a:r>
            <a:r>
              <a:rPr lang="en-US" sz="2300" dirty="0">
                <a:solidFill>
                  <a:schemeClr val="folHlink"/>
                </a:solidFill>
              </a:rPr>
              <a:t>, 50% </a:t>
            </a:r>
            <a:r>
              <a:rPr lang="id-ID" sz="2300" dirty="0">
                <a:solidFill>
                  <a:schemeClr val="folHlink"/>
                </a:solidFill>
              </a:rPr>
              <a:t>lebih besar</a:t>
            </a:r>
            <a:r>
              <a:rPr lang="en-US" sz="2300" dirty="0">
                <a:solidFill>
                  <a:schemeClr val="folHlink"/>
                </a:solidFill>
              </a:rPr>
              <a:t>)</a:t>
            </a:r>
          </a:p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id-ID" sz="2300" dirty="0">
                <a:solidFill>
                  <a:schemeClr val="folHlink"/>
                </a:solidFill>
              </a:rPr>
              <a:t>Hanya 25% dari pengamatan yang lebih besar dari Q</a:t>
            </a:r>
            <a:r>
              <a:rPr lang="id-ID" sz="2300" baseline="-25000" dirty="0">
                <a:solidFill>
                  <a:schemeClr val="folHlink"/>
                </a:solidFill>
              </a:rPr>
              <a:t>3</a:t>
            </a:r>
            <a:endParaRPr lang="en-US" sz="2300" dirty="0">
              <a:solidFill>
                <a:schemeClr val="folHlink"/>
              </a:solidFill>
            </a:endParaRPr>
          </a:p>
        </p:txBody>
      </p:sp>
      <p:sp>
        <p:nvSpPr>
          <p:cNvPr id="162830" name="AutoShape 14"/>
          <p:cNvSpPr>
            <a:spLocks noChangeArrowheads="1"/>
          </p:cNvSpPr>
          <p:nvPr/>
        </p:nvSpPr>
        <p:spPr bwMode="auto">
          <a:xfrm rot="16200000">
            <a:off x="5143500" y="3238500"/>
            <a:ext cx="228600" cy="152400"/>
          </a:xfrm>
          <a:prstGeom prst="rightArrow">
            <a:avLst>
              <a:gd name="adj1" fmla="val 50000"/>
              <a:gd name="adj2" fmla="val 3777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62831" name="AutoShape 15"/>
          <p:cNvSpPr>
            <a:spLocks noChangeArrowheads="1"/>
          </p:cNvSpPr>
          <p:nvPr/>
        </p:nvSpPr>
        <p:spPr bwMode="auto">
          <a:xfrm rot="16200000">
            <a:off x="6743700" y="3238500"/>
            <a:ext cx="228600" cy="152400"/>
          </a:xfrm>
          <a:prstGeom prst="rightArrow">
            <a:avLst>
              <a:gd name="adj1" fmla="val 50000"/>
              <a:gd name="adj2" fmla="val 37778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62832" name="Rectangle 16"/>
          <p:cNvSpPr>
            <a:spLocks noChangeArrowheads="1"/>
          </p:cNvSpPr>
          <p:nvPr/>
        </p:nvSpPr>
        <p:spPr bwMode="auto">
          <a:xfrm>
            <a:off x="3810000" y="3429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2" tIns="42672" rIns="85342" bIns="42672"/>
          <a:lstStyle/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300"/>
              <a:t>Q1</a:t>
            </a:r>
          </a:p>
        </p:txBody>
      </p:sp>
      <p:sp>
        <p:nvSpPr>
          <p:cNvPr id="162833" name="Rectangle 17"/>
          <p:cNvSpPr>
            <a:spLocks noChangeArrowheads="1"/>
          </p:cNvSpPr>
          <p:nvPr/>
        </p:nvSpPr>
        <p:spPr bwMode="auto">
          <a:xfrm>
            <a:off x="4953000" y="3429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2" tIns="42672" rIns="85342" bIns="42672"/>
          <a:lstStyle/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300"/>
              <a:t>Q2</a:t>
            </a:r>
          </a:p>
        </p:txBody>
      </p:sp>
      <p:sp>
        <p:nvSpPr>
          <p:cNvPr id="162834" name="Rectangle 18"/>
          <p:cNvSpPr>
            <a:spLocks noChangeArrowheads="1"/>
          </p:cNvSpPr>
          <p:nvPr/>
        </p:nvSpPr>
        <p:spPr bwMode="auto">
          <a:xfrm>
            <a:off x="6629400" y="3429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2" tIns="42672" rIns="85342" bIns="42672"/>
          <a:lstStyle/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300"/>
              <a:t>Q3</a:t>
            </a:r>
          </a:p>
        </p:txBody>
      </p:sp>
    </p:spTree>
    <p:extLst>
      <p:ext uri="{BB962C8B-B14F-4D97-AF65-F5344CB8AC3E}">
        <p14:creationId xmlns:p14="http://schemas.microsoft.com/office/powerpoint/2010/main" val="238988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DISTRIBUSI NORMAL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460921" cy="1657611"/>
          </a:xfrm>
        </p:spPr>
        <p:txBody>
          <a:bodyPr/>
          <a:lstStyle/>
          <a:p>
            <a:pPr algn="just"/>
            <a:r>
              <a:rPr lang="en-US" dirty="0" err="1"/>
              <a:t>Distribusi</a:t>
            </a:r>
            <a:r>
              <a:rPr lang="en-US" dirty="0"/>
              <a:t> normal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</a:t>
            </a:r>
            <a:r>
              <a:rPr lang="en-US" dirty="0" err="1"/>
              <a:t>kontinu</a:t>
            </a:r>
            <a:r>
              <a:rPr lang="en-US" dirty="0"/>
              <a:t>.  </a:t>
            </a:r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normal </a:t>
            </a:r>
            <a:r>
              <a:rPr lang="en-US" dirty="0" err="1"/>
              <a:t>disebut</a:t>
            </a:r>
            <a:r>
              <a:rPr lang="en-US" dirty="0"/>
              <a:t> juga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Gauss. </a:t>
            </a:r>
          </a:p>
        </p:txBody>
      </p:sp>
      <p:sp>
        <p:nvSpPr>
          <p:cNvPr id="4" name="Rectangle 3"/>
          <p:cNvSpPr/>
          <p:nvPr/>
        </p:nvSpPr>
        <p:spPr>
          <a:xfrm>
            <a:off x="858252" y="3994484"/>
            <a:ext cx="106920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0" dirty="0" err="1" smtClean="0">
                <a:effectLst/>
                <a:latin typeface="Lucida Grande"/>
              </a:rPr>
              <a:t>Fungsi</a:t>
            </a:r>
            <a:r>
              <a:rPr lang="en-US" sz="2800" b="0" i="0" dirty="0" smtClean="0">
                <a:effectLst/>
                <a:latin typeface="Lucida Grande"/>
              </a:rPr>
              <a:t> </a:t>
            </a:r>
            <a:r>
              <a:rPr lang="en-US" sz="2800" b="0" i="0" dirty="0" err="1" smtClean="0">
                <a:effectLst/>
                <a:latin typeface="Lucida Grande"/>
              </a:rPr>
              <a:t>densitas</a:t>
            </a:r>
            <a:r>
              <a:rPr lang="en-US" sz="2800" b="0" i="0" dirty="0" smtClean="0">
                <a:effectLst/>
                <a:latin typeface="Lucida Grande"/>
              </a:rPr>
              <a:t> </a:t>
            </a:r>
            <a:r>
              <a:rPr lang="en-US" sz="2800" b="0" i="0" dirty="0" err="1" smtClean="0">
                <a:effectLst/>
                <a:latin typeface="Lucida Grande"/>
              </a:rPr>
              <a:t>distribusi</a:t>
            </a:r>
            <a:r>
              <a:rPr lang="en-US" sz="2800" b="0" i="0" dirty="0" smtClean="0">
                <a:effectLst/>
                <a:latin typeface="Lucida Grande"/>
              </a:rPr>
              <a:t> normal </a:t>
            </a:r>
            <a:r>
              <a:rPr lang="en-US" sz="2800" b="0" i="0" dirty="0" err="1" smtClean="0">
                <a:effectLst/>
                <a:latin typeface="Lucida Grande"/>
              </a:rPr>
              <a:t>diperoleh</a:t>
            </a:r>
            <a:r>
              <a:rPr lang="en-US" sz="2800" b="0" i="0" dirty="0" smtClean="0">
                <a:effectLst/>
                <a:latin typeface="Lucida Grande"/>
              </a:rPr>
              <a:t> </a:t>
            </a:r>
            <a:r>
              <a:rPr lang="en-US" sz="2800" b="0" i="0" dirty="0" err="1" smtClean="0">
                <a:effectLst/>
                <a:latin typeface="Lucida Grande"/>
              </a:rPr>
              <a:t>dengan</a:t>
            </a:r>
            <a:r>
              <a:rPr lang="en-US" sz="2800" b="0" i="0" dirty="0" smtClean="0">
                <a:effectLst/>
                <a:latin typeface="Lucida Grande"/>
              </a:rPr>
              <a:t> </a:t>
            </a:r>
            <a:r>
              <a:rPr lang="en-US" sz="2800" b="0" i="0" dirty="0" err="1" smtClean="0">
                <a:effectLst/>
                <a:latin typeface="Lucida Grande"/>
              </a:rPr>
              <a:t>persamaan</a:t>
            </a:r>
            <a:r>
              <a:rPr lang="en-US" sz="2800" b="0" i="0" dirty="0" smtClean="0">
                <a:effectLst/>
                <a:latin typeface="Lucida Grande"/>
              </a:rPr>
              <a:t> </a:t>
            </a:r>
            <a:r>
              <a:rPr lang="en-US" sz="2800" b="0" i="0" dirty="0" err="1" smtClean="0">
                <a:effectLst/>
                <a:latin typeface="Lucida Grande"/>
              </a:rPr>
              <a:t>sebagai</a:t>
            </a:r>
            <a:r>
              <a:rPr lang="en-US" sz="2800" b="0" i="0" dirty="0" smtClean="0">
                <a:effectLst/>
                <a:latin typeface="Lucida Grande"/>
              </a:rPr>
              <a:t> </a:t>
            </a:r>
            <a:r>
              <a:rPr lang="en-US" sz="2800" b="0" i="0" dirty="0" err="1" smtClean="0">
                <a:effectLst/>
                <a:latin typeface="Lucida Grande"/>
              </a:rPr>
              <a:t>berikut</a:t>
            </a:r>
            <a:endParaRPr lang="en-US" sz="2800" dirty="0"/>
          </a:p>
        </p:txBody>
      </p:sp>
      <p:pic>
        <p:nvPicPr>
          <p:cNvPr id="1026" name="Picture 2" descr="p.norm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252" y="5135312"/>
            <a:ext cx="3425546" cy="102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660232" y="5135312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l-GR" sz="2400" b="0" i="0" dirty="0" smtClean="0">
                <a:effectLst/>
                <a:latin typeface="Lucida Grande"/>
              </a:rPr>
              <a:t>π = 3,1416</a:t>
            </a:r>
          </a:p>
          <a:p>
            <a:pPr algn="just"/>
            <a:r>
              <a:rPr lang="en-US" sz="2400" b="0" i="0" dirty="0" smtClean="0">
                <a:effectLst/>
                <a:latin typeface="Lucida Grande"/>
              </a:rPr>
              <a:t>e = 2,7183</a:t>
            </a:r>
          </a:p>
          <a:p>
            <a:pPr algn="just"/>
            <a:r>
              <a:rPr lang="en-US" sz="2400" b="0" i="0" dirty="0" smtClean="0">
                <a:effectLst/>
                <a:latin typeface="Lucida Grande"/>
              </a:rPr>
              <a:t>µ = rata-rata</a:t>
            </a:r>
          </a:p>
          <a:p>
            <a:pPr algn="just"/>
            <a:r>
              <a:rPr lang="el-GR" sz="2400" b="0" i="0" dirty="0" smtClean="0">
                <a:effectLst/>
                <a:latin typeface="Lucida Grande"/>
              </a:rPr>
              <a:t>σ = </a:t>
            </a:r>
            <a:r>
              <a:rPr lang="en-US" sz="2400" b="0" i="0" dirty="0" err="1" smtClean="0">
                <a:effectLst/>
                <a:latin typeface="Lucida Grande"/>
              </a:rPr>
              <a:t>simpangan</a:t>
            </a:r>
            <a:r>
              <a:rPr lang="en-US" sz="2400" b="0" i="0" dirty="0" smtClean="0">
                <a:effectLst/>
                <a:latin typeface="Lucida Grande"/>
              </a:rPr>
              <a:t> </a:t>
            </a:r>
            <a:r>
              <a:rPr lang="en-US" sz="2400" b="0" i="0" dirty="0" err="1" smtClean="0">
                <a:effectLst/>
                <a:latin typeface="Lucida Grande"/>
              </a:rPr>
              <a:t>baku</a:t>
            </a:r>
            <a:endParaRPr lang="en-US" sz="2400" b="0" i="0" dirty="0">
              <a:effectLst/>
              <a:latin typeface="Lucida Grande"/>
            </a:endParaRPr>
          </a:p>
        </p:txBody>
      </p:sp>
    </p:spTree>
    <p:extLst>
      <p:ext uri="{BB962C8B-B14F-4D97-AF65-F5344CB8AC3E}">
        <p14:creationId xmlns:p14="http://schemas.microsoft.com/office/powerpoint/2010/main" val="207665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3"/>
          <p:cNvGrpSpPr>
            <a:grpSpLocks/>
          </p:cNvGrpSpPr>
          <p:nvPr/>
        </p:nvGrpSpPr>
        <p:grpSpPr bwMode="auto">
          <a:xfrm>
            <a:off x="2208214" y="2740026"/>
            <a:ext cx="3963987" cy="2035175"/>
            <a:chOff x="683568" y="1844824"/>
            <a:chExt cx="3964632" cy="2035388"/>
          </a:xfrm>
        </p:grpSpPr>
        <p:sp>
          <p:nvSpPr>
            <p:cNvPr id="5" name="Freeform 4"/>
            <p:cNvSpPr/>
            <p:nvPr/>
          </p:nvSpPr>
          <p:spPr>
            <a:xfrm>
              <a:off x="1796586" y="1846412"/>
              <a:ext cx="1263856" cy="1508283"/>
            </a:xfrm>
            <a:custGeom>
              <a:avLst/>
              <a:gdLst>
                <a:gd name="connsiteX0" fmla="*/ 0 w 1262958"/>
                <a:gd name="connsiteY0" fmla="*/ 1507402 h 1507402"/>
                <a:gd name="connsiteX1" fmla="*/ 4527 w 1262958"/>
                <a:gd name="connsiteY1" fmla="*/ 1036622 h 1507402"/>
                <a:gd name="connsiteX2" fmla="*/ 45267 w 1262958"/>
                <a:gd name="connsiteY2" fmla="*/ 1000408 h 1507402"/>
                <a:gd name="connsiteX3" fmla="*/ 104115 w 1262958"/>
                <a:gd name="connsiteY3" fmla="*/ 932507 h 1507402"/>
                <a:gd name="connsiteX4" fmla="*/ 126748 w 1262958"/>
                <a:gd name="connsiteY4" fmla="*/ 896293 h 1507402"/>
                <a:gd name="connsiteX5" fmla="*/ 149382 w 1262958"/>
                <a:gd name="connsiteY5" fmla="*/ 860079 h 1507402"/>
                <a:gd name="connsiteX6" fmla="*/ 181069 w 1262958"/>
                <a:gd name="connsiteY6" fmla="*/ 805758 h 1507402"/>
                <a:gd name="connsiteX7" fmla="*/ 203703 w 1262958"/>
                <a:gd name="connsiteY7" fmla="*/ 769544 h 1507402"/>
                <a:gd name="connsiteX8" fmla="*/ 217283 w 1262958"/>
                <a:gd name="connsiteY8" fmla="*/ 737857 h 1507402"/>
                <a:gd name="connsiteX9" fmla="*/ 230863 w 1262958"/>
                <a:gd name="connsiteY9" fmla="*/ 706170 h 1507402"/>
                <a:gd name="connsiteX10" fmla="*/ 258024 w 1262958"/>
                <a:gd name="connsiteY10" fmla="*/ 660903 h 1507402"/>
                <a:gd name="connsiteX11" fmla="*/ 280657 w 1262958"/>
                <a:gd name="connsiteY11" fmla="*/ 606582 h 1507402"/>
                <a:gd name="connsiteX12" fmla="*/ 312344 w 1262958"/>
                <a:gd name="connsiteY12" fmla="*/ 529628 h 1507402"/>
                <a:gd name="connsiteX13" fmla="*/ 425513 w 1262958"/>
                <a:gd name="connsiteY13" fmla="*/ 262550 h 1507402"/>
                <a:gd name="connsiteX14" fmla="*/ 484360 w 1262958"/>
                <a:gd name="connsiteY14" fmla="*/ 144855 h 1507402"/>
                <a:gd name="connsiteX15" fmla="*/ 538681 w 1262958"/>
                <a:gd name="connsiteY15" fmla="*/ 63374 h 1507402"/>
                <a:gd name="connsiteX16" fmla="*/ 583948 w 1262958"/>
                <a:gd name="connsiteY16" fmla="*/ 18107 h 1507402"/>
                <a:gd name="connsiteX17" fmla="*/ 620162 w 1262958"/>
                <a:gd name="connsiteY17" fmla="*/ 0 h 1507402"/>
                <a:gd name="connsiteX18" fmla="*/ 638269 w 1262958"/>
                <a:gd name="connsiteY18" fmla="*/ 0 h 1507402"/>
                <a:gd name="connsiteX19" fmla="*/ 669956 w 1262958"/>
                <a:gd name="connsiteY19" fmla="*/ 4527 h 1507402"/>
                <a:gd name="connsiteX20" fmla="*/ 706170 w 1262958"/>
                <a:gd name="connsiteY20" fmla="*/ 27160 h 1507402"/>
                <a:gd name="connsiteX21" fmla="*/ 760491 w 1262958"/>
                <a:gd name="connsiteY21" fmla="*/ 90535 h 1507402"/>
                <a:gd name="connsiteX22" fmla="*/ 805758 w 1262958"/>
                <a:gd name="connsiteY22" fmla="*/ 172016 h 1507402"/>
                <a:gd name="connsiteX23" fmla="*/ 846499 w 1262958"/>
                <a:gd name="connsiteY23" fmla="*/ 253497 h 1507402"/>
                <a:gd name="connsiteX24" fmla="*/ 909873 w 1262958"/>
                <a:gd name="connsiteY24" fmla="*/ 407406 h 1507402"/>
                <a:gd name="connsiteX25" fmla="*/ 941560 w 1262958"/>
                <a:gd name="connsiteY25" fmla="*/ 484360 h 1507402"/>
                <a:gd name="connsiteX26" fmla="*/ 977774 w 1262958"/>
                <a:gd name="connsiteY26" fmla="*/ 574895 h 1507402"/>
                <a:gd name="connsiteX27" fmla="*/ 1013988 w 1262958"/>
                <a:gd name="connsiteY27" fmla="*/ 660903 h 1507402"/>
                <a:gd name="connsiteX28" fmla="*/ 1063782 w 1262958"/>
                <a:gd name="connsiteY28" fmla="*/ 755964 h 1507402"/>
                <a:gd name="connsiteX29" fmla="*/ 1127156 w 1262958"/>
                <a:gd name="connsiteY29" fmla="*/ 873659 h 1507402"/>
                <a:gd name="connsiteX30" fmla="*/ 1204111 w 1262958"/>
                <a:gd name="connsiteY30" fmla="*/ 982301 h 1507402"/>
                <a:gd name="connsiteX31" fmla="*/ 1249378 w 1262958"/>
                <a:gd name="connsiteY31" fmla="*/ 1023042 h 1507402"/>
                <a:gd name="connsiteX32" fmla="*/ 1262958 w 1262958"/>
                <a:gd name="connsiteY32" fmla="*/ 1036622 h 1507402"/>
                <a:gd name="connsiteX33" fmla="*/ 1262958 w 1262958"/>
                <a:gd name="connsiteY33" fmla="*/ 1507402 h 1507402"/>
                <a:gd name="connsiteX34" fmla="*/ 0 w 1262958"/>
                <a:gd name="connsiteY34" fmla="*/ 1507402 h 1507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262958" h="1507402">
                  <a:moveTo>
                    <a:pt x="0" y="1507402"/>
                  </a:moveTo>
                  <a:lnTo>
                    <a:pt x="4527" y="1036622"/>
                  </a:lnTo>
                  <a:lnTo>
                    <a:pt x="45267" y="1000408"/>
                  </a:lnTo>
                  <a:lnTo>
                    <a:pt x="104115" y="932507"/>
                  </a:lnTo>
                  <a:lnTo>
                    <a:pt x="126748" y="896293"/>
                  </a:lnTo>
                  <a:lnTo>
                    <a:pt x="149382" y="860079"/>
                  </a:lnTo>
                  <a:lnTo>
                    <a:pt x="181069" y="805758"/>
                  </a:lnTo>
                  <a:lnTo>
                    <a:pt x="203703" y="769544"/>
                  </a:lnTo>
                  <a:lnTo>
                    <a:pt x="217283" y="737857"/>
                  </a:lnTo>
                  <a:lnTo>
                    <a:pt x="230863" y="706170"/>
                  </a:lnTo>
                  <a:lnTo>
                    <a:pt x="258024" y="660903"/>
                  </a:lnTo>
                  <a:lnTo>
                    <a:pt x="280657" y="606582"/>
                  </a:lnTo>
                  <a:lnTo>
                    <a:pt x="312344" y="529628"/>
                  </a:lnTo>
                  <a:lnTo>
                    <a:pt x="425513" y="262550"/>
                  </a:lnTo>
                  <a:lnTo>
                    <a:pt x="484360" y="144855"/>
                  </a:lnTo>
                  <a:lnTo>
                    <a:pt x="538681" y="63374"/>
                  </a:lnTo>
                  <a:lnTo>
                    <a:pt x="583948" y="18107"/>
                  </a:lnTo>
                  <a:lnTo>
                    <a:pt x="620162" y="0"/>
                  </a:lnTo>
                  <a:lnTo>
                    <a:pt x="638269" y="0"/>
                  </a:lnTo>
                  <a:lnTo>
                    <a:pt x="669956" y="4527"/>
                  </a:lnTo>
                  <a:lnTo>
                    <a:pt x="706170" y="27160"/>
                  </a:lnTo>
                  <a:lnTo>
                    <a:pt x="760491" y="90535"/>
                  </a:lnTo>
                  <a:lnTo>
                    <a:pt x="805758" y="172016"/>
                  </a:lnTo>
                  <a:lnTo>
                    <a:pt x="846499" y="253497"/>
                  </a:lnTo>
                  <a:lnTo>
                    <a:pt x="909873" y="407406"/>
                  </a:lnTo>
                  <a:lnTo>
                    <a:pt x="941560" y="484360"/>
                  </a:lnTo>
                  <a:lnTo>
                    <a:pt x="977774" y="574895"/>
                  </a:lnTo>
                  <a:lnTo>
                    <a:pt x="1013988" y="660903"/>
                  </a:lnTo>
                  <a:lnTo>
                    <a:pt x="1063782" y="755964"/>
                  </a:lnTo>
                  <a:lnTo>
                    <a:pt x="1127156" y="873659"/>
                  </a:lnTo>
                  <a:lnTo>
                    <a:pt x="1204111" y="982301"/>
                  </a:lnTo>
                  <a:lnTo>
                    <a:pt x="1249378" y="1023042"/>
                  </a:lnTo>
                  <a:lnTo>
                    <a:pt x="1262958" y="1036622"/>
                  </a:lnTo>
                  <a:lnTo>
                    <a:pt x="1262958" y="1507402"/>
                  </a:lnTo>
                  <a:lnTo>
                    <a:pt x="0" y="1507402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6" name="Straight Connector 5"/>
            <p:cNvCxnSpPr>
              <a:stCxn id="14" idx="2"/>
            </p:cNvCxnSpPr>
            <p:nvPr/>
          </p:nvCxnSpPr>
          <p:spPr>
            <a:xfrm>
              <a:off x="2436453" y="1844824"/>
              <a:ext cx="9527" cy="1511458"/>
            </a:xfrm>
            <a:prstGeom prst="line">
              <a:avLst/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14" idx="1"/>
            </p:cNvCxnSpPr>
            <p:nvPr/>
          </p:nvCxnSpPr>
          <p:spPr>
            <a:xfrm>
              <a:off x="1799762" y="2883158"/>
              <a:ext cx="0" cy="4731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14" idx="3"/>
            </p:cNvCxnSpPr>
            <p:nvPr/>
          </p:nvCxnSpPr>
          <p:spPr>
            <a:xfrm>
              <a:off x="3060442" y="2883158"/>
              <a:ext cx="0" cy="4731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63" name="Rectangle 8"/>
            <p:cNvSpPr>
              <a:spLocks noChangeArrowheads="1"/>
            </p:cNvSpPr>
            <p:nvPr/>
          </p:nvSpPr>
          <p:spPr bwMode="auto">
            <a:xfrm>
              <a:off x="2267744" y="3356992"/>
              <a:ext cx="36004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</a:rPr>
                <a:t>µ</a:t>
              </a:r>
            </a:p>
          </p:txBody>
        </p:sp>
        <p:sp>
          <p:nvSpPr>
            <p:cNvPr id="14364" name="Rectangle 9"/>
            <p:cNvSpPr>
              <a:spLocks noChangeArrowheads="1"/>
            </p:cNvSpPr>
            <p:nvPr/>
          </p:nvSpPr>
          <p:spPr bwMode="auto">
            <a:xfrm>
              <a:off x="1547664" y="3356992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</a:rPr>
                <a:t>x</a:t>
              </a:r>
              <a:r>
                <a:rPr lang="en-US" altLang="en-US" sz="2800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365" name="Rectangle 10"/>
            <p:cNvSpPr>
              <a:spLocks noChangeArrowheads="1"/>
            </p:cNvSpPr>
            <p:nvPr/>
          </p:nvSpPr>
          <p:spPr bwMode="auto">
            <a:xfrm>
              <a:off x="2843808" y="3356992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</a:rPr>
                <a:t>x</a:t>
              </a:r>
              <a:r>
                <a:rPr lang="en-US" altLang="en-US" sz="2800" baseline="-25000">
                  <a:solidFill>
                    <a:srgbClr val="000000"/>
                  </a:solidFill>
                </a:rPr>
                <a:t>2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683568" y="3356282"/>
              <a:ext cx="3507358" cy="158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67" name="Rectangle 12"/>
            <p:cNvSpPr>
              <a:spLocks noChangeArrowheads="1"/>
            </p:cNvSpPr>
            <p:nvPr/>
          </p:nvSpPr>
          <p:spPr bwMode="auto">
            <a:xfrm>
              <a:off x="4144144" y="3068960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</a:rPr>
                <a:t>x</a:t>
              </a:r>
              <a:endParaRPr lang="en-US" altLang="en-US" sz="2800" baseline="-25000">
                <a:solidFill>
                  <a:srgbClr val="000000"/>
                </a:solidFill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83568" y="1844824"/>
              <a:ext cx="3493068" cy="1346341"/>
            </a:xfrm>
            <a:custGeom>
              <a:avLst/>
              <a:gdLst>
                <a:gd name="connsiteX0" fmla="*/ 0 w 3801292"/>
                <a:gd name="connsiteY0" fmla="*/ 1371600 h 1371600"/>
                <a:gd name="connsiteX1" fmla="*/ 1214846 w 3801292"/>
                <a:gd name="connsiteY1" fmla="*/ 1058092 h 1371600"/>
                <a:gd name="connsiteX2" fmla="*/ 1907177 w 3801292"/>
                <a:gd name="connsiteY2" fmla="*/ 0 h 1371600"/>
                <a:gd name="connsiteX3" fmla="*/ 2586446 w 3801292"/>
                <a:gd name="connsiteY3" fmla="*/ 1058092 h 1371600"/>
                <a:gd name="connsiteX4" fmla="*/ 3801292 w 3801292"/>
                <a:gd name="connsiteY4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292" h="1371600">
                  <a:moveTo>
                    <a:pt x="0" y="1371600"/>
                  </a:moveTo>
                  <a:cubicBezTo>
                    <a:pt x="448491" y="1329146"/>
                    <a:pt x="896983" y="1286692"/>
                    <a:pt x="1214846" y="1058092"/>
                  </a:cubicBezTo>
                  <a:cubicBezTo>
                    <a:pt x="1532709" y="829492"/>
                    <a:pt x="1678577" y="0"/>
                    <a:pt x="1907177" y="0"/>
                  </a:cubicBezTo>
                  <a:cubicBezTo>
                    <a:pt x="2135777" y="0"/>
                    <a:pt x="2270760" y="829492"/>
                    <a:pt x="2586446" y="1058092"/>
                  </a:cubicBezTo>
                  <a:cubicBezTo>
                    <a:pt x="2902132" y="1286692"/>
                    <a:pt x="3351712" y="1329146"/>
                    <a:pt x="3801292" y="1371600"/>
                  </a:cubicBezTo>
                </a:path>
              </a:pathLst>
            </a:custGeom>
            <a:ln w="254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4339" name="Group 34"/>
          <p:cNvGrpSpPr>
            <a:grpSpLocks/>
          </p:cNvGrpSpPr>
          <p:nvPr/>
        </p:nvGrpSpPr>
        <p:grpSpPr bwMode="auto">
          <a:xfrm>
            <a:off x="6527801" y="2740026"/>
            <a:ext cx="3889375" cy="2035175"/>
            <a:chOff x="683568" y="1844824"/>
            <a:chExt cx="3888432" cy="2035388"/>
          </a:xfrm>
        </p:grpSpPr>
        <p:sp>
          <p:nvSpPr>
            <p:cNvPr id="16" name="Freeform 15"/>
            <p:cNvSpPr/>
            <p:nvPr/>
          </p:nvSpPr>
          <p:spPr>
            <a:xfrm>
              <a:off x="1797723" y="1846412"/>
              <a:ext cx="1261757" cy="1508283"/>
            </a:xfrm>
            <a:custGeom>
              <a:avLst/>
              <a:gdLst>
                <a:gd name="connsiteX0" fmla="*/ 0 w 1262958"/>
                <a:gd name="connsiteY0" fmla="*/ 1507402 h 1507402"/>
                <a:gd name="connsiteX1" fmla="*/ 4527 w 1262958"/>
                <a:gd name="connsiteY1" fmla="*/ 1036622 h 1507402"/>
                <a:gd name="connsiteX2" fmla="*/ 45267 w 1262958"/>
                <a:gd name="connsiteY2" fmla="*/ 1000408 h 1507402"/>
                <a:gd name="connsiteX3" fmla="*/ 104115 w 1262958"/>
                <a:gd name="connsiteY3" fmla="*/ 932507 h 1507402"/>
                <a:gd name="connsiteX4" fmla="*/ 126748 w 1262958"/>
                <a:gd name="connsiteY4" fmla="*/ 896293 h 1507402"/>
                <a:gd name="connsiteX5" fmla="*/ 149382 w 1262958"/>
                <a:gd name="connsiteY5" fmla="*/ 860079 h 1507402"/>
                <a:gd name="connsiteX6" fmla="*/ 181069 w 1262958"/>
                <a:gd name="connsiteY6" fmla="*/ 805758 h 1507402"/>
                <a:gd name="connsiteX7" fmla="*/ 203703 w 1262958"/>
                <a:gd name="connsiteY7" fmla="*/ 769544 h 1507402"/>
                <a:gd name="connsiteX8" fmla="*/ 217283 w 1262958"/>
                <a:gd name="connsiteY8" fmla="*/ 737857 h 1507402"/>
                <a:gd name="connsiteX9" fmla="*/ 230863 w 1262958"/>
                <a:gd name="connsiteY9" fmla="*/ 706170 h 1507402"/>
                <a:gd name="connsiteX10" fmla="*/ 258024 w 1262958"/>
                <a:gd name="connsiteY10" fmla="*/ 660903 h 1507402"/>
                <a:gd name="connsiteX11" fmla="*/ 280657 w 1262958"/>
                <a:gd name="connsiteY11" fmla="*/ 606582 h 1507402"/>
                <a:gd name="connsiteX12" fmla="*/ 312344 w 1262958"/>
                <a:gd name="connsiteY12" fmla="*/ 529628 h 1507402"/>
                <a:gd name="connsiteX13" fmla="*/ 425513 w 1262958"/>
                <a:gd name="connsiteY13" fmla="*/ 262550 h 1507402"/>
                <a:gd name="connsiteX14" fmla="*/ 484360 w 1262958"/>
                <a:gd name="connsiteY14" fmla="*/ 144855 h 1507402"/>
                <a:gd name="connsiteX15" fmla="*/ 538681 w 1262958"/>
                <a:gd name="connsiteY15" fmla="*/ 63374 h 1507402"/>
                <a:gd name="connsiteX16" fmla="*/ 583948 w 1262958"/>
                <a:gd name="connsiteY16" fmla="*/ 18107 h 1507402"/>
                <a:gd name="connsiteX17" fmla="*/ 620162 w 1262958"/>
                <a:gd name="connsiteY17" fmla="*/ 0 h 1507402"/>
                <a:gd name="connsiteX18" fmla="*/ 638269 w 1262958"/>
                <a:gd name="connsiteY18" fmla="*/ 0 h 1507402"/>
                <a:gd name="connsiteX19" fmla="*/ 669956 w 1262958"/>
                <a:gd name="connsiteY19" fmla="*/ 4527 h 1507402"/>
                <a:gd name="connsiteX20" fmla="*/ 706170 w 1262958"/>
                <a:gd name="connsiteY20" fmla="*/ 27160 h 1507402"/>
                <a:gd name="connsiteX21" fmla="*/ 760491 w 1262958"/>
                <a:gd name="connsiteY21" fmla="*/ 90535 h 1507402"/>
                <a:gd name="connsiteX22" fmla="*/ 805758 w 1262958"/>
                <a:gd name="connsiteY22" fmla="*/ 172016 h 1507402"/>
                <a:gd name="connsiteX23" fmla="*/ 846499 w 1262958"/>
                <a:gd name="connsiteY23" fmla="*/ 253497 h 1507402"/>
                <a:gd name="connsiteX24" fmla="*/ 909873 w 1262958"/>
                <a:gd name="connsiteY24" fmla="*/ 407406 h 1507402"/>
                <a:gd name="connsiteX25" fmla="*/ 941560 w 1262958"/>
                <a:gd name="connsiteY25" fmla="*/ 484360 h 1507402"/>
                <a:gd name="connsiteX26" fmla="*/ 977774 w 1262958"/>
                <a:gd name="connsiteY26" fmla="*/ 574895 h 1507402"/>
                <a:gd name="connsiteX27" fmla="*/ 1013988 w 1262958"/>
                <a:gd name="connsiteY27" fmla="*/ 660903 h 1507402"/>
                <a:gd name="connsiteX28" fmla="*/ 1063782 w 1262958"/>
                <a:gd name="connsiteY28" fmla="*/ 755964 h 1507402"/>
                <a:gd name="connsiteX29" fmla="*/ 1127156 w 1262958"/>
                <a:gd name="connsiteY29" fmla="*/ 873659 h 1507402"/>
                <a:gd name="connsiteX30" fmla="*/ 1204111 w 1262958"/>
                <a:gd name="connsiteY30" fmla="*/ 982301 h 1507402"/>
                <a:gd name="connsiteX31" fmla="*/ 1249378 w 1262958"/>
                <a:gd name="connsiteY31" fmla="*/ 1023042 h 1507402"/>
                <a:gd name="connsiteX32" fmla="*/ 1262958 w 1262958"/>
                <a:gd name="connsiteY32" fmla="*/ 1036622 h 1507402"/>
                <a:gd name="connsiteX33" fmla="*/ 1262958 w 1262958"/>
                <a:gd name="connsiteY33" fmla="*/ 1507402 h 1507402"/>
                <a:gd name="connsiteX34" fmla="*/ 0 w 1262958"/>
                <a:gd name="connsiteY34" fmla="*/ 1507402 h 1507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262958" h="1507402">
                  <a:moveTo>
                    <a:pt x="0" y="1507402"/>
                  </a:moveTo>
                  <a:lnTo>
                    <a:pt x="4527" y="1036622"/>
                  </a:lnTo>
                  <a:lnTo>
                    <a:pt x="45267" y="1000408"/>
                  </a:lnTo>
                  <a:lnTo>
                    <a:pt x="104115" y="932507"/>
                  </a:lnTo>
                  <a:lnTo>
                    <a:pt x="126748" y="896293"/>
                  </a:lnTo>
                  <a:lnTo>
                    <a:pt x="149382" y="860079"/>
                  </a:lnTo>
                  <a:lnTo>
                    <a:pt x="181069" y="805758"/>
                  </a:lnTo>
                  <a:lnTo>
                    <a:pt x="203703" y="769544"/>
                  </a:lnTo>
                  <a:lnTo>
                    <a:pt x="217283" y="737857"/>
                  </a:lnTo>
                  <a:lnTo>
                    <a:pt x="230863" y="706170"/>
                  </a:lnTo>
                  <a:lnTo>
                    <a:pt x="258024" y="660903"/>
                  </a:lnTo>
                  <a:lnTo>
                    <a:pt x="280657" y="606582"/>
                  </a:lnTo>
                  <a:lnTo>
                    <a:pt x="312344" y="529628"/>
                  </a:lnTo>
                  <a:lnTo>
                    <a:pt x="425513" y="262550"/>
                  </a:lnTo>
                  <a:lnTo>
                    <a:pt x="484360" y="144855"/>
                  </a:lnTo>
                  <a:lnTo>
                    <a:pt x="538681" y="63374"/>
                  </a:lnTo>
                  <a:lnTo>
                    <a:pt x="583948" y="18107"/>
                  </a:lnTo>
                  <a:lnTo>
                    <a:pt x="620162" y="0"/>
                  </a:lnTo>
                  <a:lnTo>
                    <a:pt x="638269" y="0"/>
                  </a:lnTo>
                  <a:lnTo>
                    <a:pt x="669956" y="4527"/>
                  </a:lnTo>
                  <a:lnTo>
                    <a:pt x="706170" y="27160"/>
                  </a:lnTo>
                  <a:lnTo>
                    <a:pt x="760491" y="90535"/>
                  </a:lnTo>
                  <a:lnTo>
                    <a:pt x="805758" y="172016"/>
                  </a:lnTo>
                  <a:lnTo>
                    <a:pt x="846499" y="253497"/>
                  </a:lnTo>
                  <a:lnTo>
                    <a:pt x="909873" y="407406"/>
                  </a:lnTo>
                  <a:lnTo>
                    <a:pt x="941560" y="484360"/>
                  </a:lnTo>
                  <a:lnTo>
                    <a:pt x="977774" y="574895"/>
                  </a:lnTo>
                  <a:lnTo>
                    <a:pt x="1013988" y="660903"/>
                  </a:lnTo>
                  <a:lnTo>
                    <a:pt x="1063782" y="755964"/>
                  </a:lnTo>
                  <a:lnTo>
                    <a:pt x="1127156" y="873659"/>
                  </a:lnTo>
                  <a:lnTo>
                    <a:pt x="1204111" y="982301"/>
                  </a:lnTo>
                  <a:lnTo>
                    <a:pt x="1249378" y="1023042"/>
                  </a:lnTo>
                  <a:lnTo>
                    <a:pt x="1262958" y="1036622"/>
                  </a:lnTo>
                  <a:lnTo>
                    <a:pt x="1262958" y="1507402"/>
                  </a:lnTo>
                  <a:lnTo>
                    <a:pt x="0" y="1507402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7" name="Straight Connector 16"/>
            <p:cNvCxnSpPr>
              <a:stCxn id="25" idx="2"/>
            </p:cNvCxnSpPr>
            <p:nvPr/>
          </p:nvCxnSpPr>
          <p:spPr>
            <a:xfrm>
              <a:off x="2435743" y="1844824"/>
              <a:ext cx="11110" cy="1511458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25" idx="1"/>
            </p:cNvCxnSpPr>
            <p:nvPr/>
          </p:nvCxnSpPr>
          <p:spPr>
            <a:xfrm>
              <a:off x="1799310" y="2883158"/>
              <a:ext cx="0" cy="473125"/>
            </a:xfrm>
            <a:prstGeom prst="line">
              <a:avLst/>
            </a:prstGeom>
            <a:ln w="2540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25" idx="3"/>
            </p:cNvCxnSpPr>
            <p:nvPr/>
          </p:nvCxnSpPr>
          <p:spPr>
            <a:xfrm>
              <a:off x="3059480" y="2883158"/>
              <a:ext cx="0" cy="473125"/>
            </a:xfrm>
            <a:prstGeom prst="line">
              <a:avLst/>
            </a:prstGeom>
            <a:ln w="2540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53" name="Rectangle 19"/>
            <p:cNvSpPr>
              <a:spLocks noChangeArrowheads="1"/>
            </p:cNvSpPr>
            <p:nvPr/>
          </p:nvSpPr>
          <p:spPr bwMode="auto">
            <a:xfrm>
              <a:off x="2267744" y="3356992"/>
              <a:ext cx="36004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4354" name="Rectangle 20"/>
            <p:cNvSpPr>
              <a:spLocks noChangeArrowheads="1"/>
            </p:cNvSpPr>
            <p:nvPr/>
          </p:nvSpPr>
          <p:spPr bwMode="auto">
            <a:xfrm>
              <a:off x="1547664" y="3356992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</a:rPr>
                <a:t>z</a:t>
              </a:r>
              <a:r>
                <a:rPr lang="en-US" altLang="en-US" sz="2800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4355" name="Rectangle 21"/>
            <p:cNvSpPr>
              <a:spLocks noChangeArrowheads="1"/>
            </p:cNvSpPr>
            <p:nvPr/>
          </p:nvSpPr>
          <p:spPr bwMode="auto">
            <a:xfrm>
              <a:off x="2843808" y="3356992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</a:rPr>
                <a:t>z</a:t>
              </a:r>
              <a:r>
                <a:rPr lang="en-US" altLang="en-US" sz="2800" baseline="-25000">
                  <a:solidFill>
                    <a:srgbClr val="000000"/>
                  </a:solidFill>
                </a:rPr>
                <a:t>2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683568" y="3356282"/>
              <a:ext cx="3456737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57" name="Rectangle 23"/>
            <p:cNvSpPr>
              <a:spLocks noChangeArrowheads="1"/>
            </p:cNvSpPr>
            <p:nvPr/>
          </p:nvSpPr>
          <p:spPr bwMode="auto">
            <a:xfrm>
              <a:off x="4067944" y="3068960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00"/>
                  </a:solidFill>
                </a:rPr>
                <a:t>z</a:t>
              </a:r>
              <a:endParaRPr lang="en-US" altLang="en-US" sz="2800" baseline="-25000">
                <a:solidFill>
                  <a:srgbClr val="000000"/>
                </a:solidFill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683568" y="1844824"/>
              <a:ext cx="3493241" cy="1346341"/>
            </a:xfrm>
            <a:custGeom>
              <a:avLst/>
              <a:gdLst>
                <a:gd name="connsiteX0" fmla="*/ 0 w 3801292"/>
                <a:gd name="connsiteY0" fmla="*/ 1371600 h 1371600"/>
                <a:gd name="connsiteX1" fmla="*/ 1214846 w 3801292"/>
                <a:gd name="connsiteY1" fmla="*/ 1058092 h 1371600"/>
                <a:gd name="connsiteX2" fmla="*/ 1907177 w 3801292"/>
                <a:gd name="connsiteY2" fmla="*/ 0 h 1371600"/>
                <a:gd name="connsiteX3" fmla="*/ 2586446 w 3801292"/>
                <a:gd name="connsiteY3" fmla="*/ 1058092 h 1371600"/>
                <a:gd name="connsiteX4" fmla="*/ 3801292 w 3801292"/>
                <a:gd name="connsiteY4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1292" h="1371600">
                  <a:moveTo>
                    <a:pt x="0" y="1371600"/>
                  </a:moveTo>
                  <a:cubicBezTo>
                    <a:pt x="448491" y="1329146"/>
                    <a:pt x="896983" y="1286692"/>
                    <a:pt x="1214846" y="1058092"/>
                  </a:cubicBezTo>
                  <a:cubicBezTo>
                    <a:pt x="1532709" y="829492"/>
                    <a:pt x="1678577" y="0"/>
                    <a:pt x="1907177" y="0"/>
                  </a:cubicBezTo>
                  <a:cubicBezTo>
                    <a:pt x="2135777" y="0"/>
                    <a:pt x="2270760" y="829492"/>
                    <a:pt x="2586446" y="1058092"/>
                  </a:cubicBezTo>
                  <a:cubicBezTo>
                    <a:pt x="2902132" y="1286692"/>
                    <a:pt x="3351712" y="1329146"/>
                    <a:pt x="3801292" y="1371600"/>
                  </a:cubicBezTo>
                </a:path>
              </a:pathLst>
            </a:custGeom>
            <a:ln w="25400"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4340" name="Rectangle 25"/>
          <p:cNvSpPr>
            <a:spLocks noChangeArrowheads="1"/>
          </p:cNvSpPr>
          <p:nvPr/>
        </p:nvSpPr>
        <p:spPr bwMode="auto">
          <a:xfrm>
            <a:off x="2063751" y="1679576"/>
            <a:ext cx="8353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/>
              <a:t>Distribusi normal baku yaitu distribusi probabilitas acak normal dengan harga rata-rata atau nilai tengah 0 dan simpangan baku 1.</a:t>
            </a:r>
          </a:p>
        </p:txBody>
      </p:sp>
      <p:grpSp>
        <p:nvGrpSpPr>
          <p:cNvPr id="14341" name="Group 29"/>
          <p:cNvGrpSpPr>
            <a:grpSpLocks/>
          </p:cNvGrpSpPr>
          <p:nvPr/>
        </p:nvGrpSpPr>
        <p:grpSpPr bwMode="auto">
          <a:xfrm>
            <a:off x="4583113" y="2790825"/>
            <a:ext cx="3168650" cy="400050"/>
            <a:chOff x="3059832" y="1876762"/>
            <a:chExt cx="3168352" cy="400110"/>
          </a:xfrm>
        </p:grpSpPr>
        <p:sp>
          <p:nvSpPr>
            <p:cNvPr id="14347" name="Text Box 6"/>
            <p:cNvSpPr txBox="1">
              <a:spLocks noChangeArrowheads="1"/>
            </p:cNvSpPr>
            <p:nvPr/>
          </p:nvSpPr>
          <p:spPr bwMode="auto">
            <a:xfrm>
              <a:off x="3059832" y="1876762"/>
              <a:ext cx="295232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1" i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Transformasi dari X ke Z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3131262" y="2276872"/>
              <a:ext cx="3096922" cy="0"/>
            </a:xfrm>
            <a:prstGeom prst="straightConnector1">
              <a:avLst/>
            </a:prstGeom>
            <a:ln w="762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42" name="Text Box 9"/>
          <p:cNvSpPr txBox="1">
            <a:spLocks noChangeArrowheads="1"/>
          </p:cNvSpPr>
          <p:nvPr/>
        </p:nvSpPr>
        <p:spPr bwMode="auto">
          <a:xfrm>
            <a:off x="2362200" y="4991101"/>
            <a:ext cx="7543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ahoma" panose="020B0604030504040204" pitchFamily="34" charset="0"/>
              </a:rPr>
              <a:t>Di mana nilai Z:</a:t>
            </a:r>
          </a:p>
        </p:txBody>
      </p:sp>
      <p:pic>
        <p:nvPicPr>
          <p:cNvPr id="14343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1" y="5638800"/>
            <a:ext cx="1871663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Box 31"/>
          <p:cNvSpPr txBox="1">
            <a:spLocks noChangeArrowheads="1"/>
          </p:cNvSpPr>
          <p:nvPr/>
        </p:nvSpPr>
        <p:spPr bwMode="auto">
          <a:xfrm>
            <a:off x="5808664" y="5332414"/>
            <a:ext cx="417512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Z = Skor Z atau nilai normal  baku</a:t>
            </a:r>
          </a:p>
          <a:p>
            <a:pPr eaLnBrk="1" hangingPunct="1"/>
            <a:r>
              <a:rPr lang="en-US" altLang="en-US"/>
              <a:t>X = Nilai dari suatu pengamatan atau</a:t>
            </a:r>
          </a:p>
          <a:p>
            <a:pPr eaLnBrk="1" hangingPunct="1"/>
            <a:r>
              <a:rPr lang="en-US" altLang="en-US"/>
              <a:t>       pengukuran</a:t>
            </a:r>
          </a:p>
          <a:p>
            <a:pPr eaLnBrk="1" hangingPunct="1">
              <a:buFont typeface="Symbol" panose="05050102010706020507" pitchFamily="18" charset="2"/>
              <a:buChar char="m"/>
            </a:pPr>
            <a:r>
              <a:rPr lang="en-US" altLang="en-US">
                <a:sym typeface="Symbol" panose="05050102010706020507" pitchFamily="18" charset="2"/>
              </a:rPr>
              <a:t> = Nilai rata-rata hitung</a:t>
            </a:r>
          </a:p>
          <a:p>
            <a:pPr eaLnBrk="1" hangingPunct="1"/>
            <a:r>
              <a:rPr lang="en-US" altLang="en-US">
                <a:sym typeface="Symbol" panose="05050102010706020507" pitchFamily="18" charset="2"/>
              </a:rPr>
              <a:t> = Standar deviasi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4345" name="Title 1"/>
          <p:cNvSpPr txBox="1">
            <a:spLocks/>
          </p:cNvSpPr>
          <p:nvPr/>
        </p:nvSpPr>
        <p:spPr bwMode="auto">
          <a:xfrm>
            <a:off x="1981201" y="990600"/>
            <a:ext cx="84740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TRANSFORMASI DARI NILAI X KE Z</a:t>
            </a:r>
          </a:p>
        </p:txBody>
      </p:sp>
      <p:sp>
        <p:nvSpPr>
          <p:cNvPr id="14346" name="Rectangle 36"/>
          <p:cNvSpPr>
            <a:spLocks noChangeArrowheads="1"/>
          </p:cNvSpPr>
          <p:nvPr/>
        </p:nvSpPr>
        <p:spPr bwMode="auto">
          <a:xfrm>
            <a:off x="2209800" y="282576"/>
            <a:ext cx="7956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2. </a:t>
            </a:r>
            <a:r>
              <a:rPr lang="en-US" altLang="en-US" sz="4000"/>
              <a:t>Distribusi</a:t>
            </a:r>
            <a:r>
              <a:rPr lang="en-US" altLang="en-US" sz="3600"/>
              <a:t> Probabilitas Normal Standar</a:t>
            </a:r>
          </a:p>
        </p:txBody>
      </p:sp>
    </p:spTree>
    <p:extLst>
      <p:ext uri="{BB962C8B-B14F-4D97-AF65-F5344CB8AC3E}">
        <p14:creationId xmlns:p14="http://schemas.microsoft.com/office/powerpoint/2010/main" val="86959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71800" y="304800"/>
            <a:ext cx="6781800" cy="838200"/>
          </a:xfrm>
        </p:spPr>
        <p:txBody>
          <a:bodyPr/>
          <a:lstStyle/>
          <a:p>
            <a:r>
              <a:rPr lang="id-ID" sz="3200" dirty="0"/>
              <a:t>Contoh: Transformasi Normal Standar</a:t>
            </a:r>
            <a:endParaRPr lang="en-US" sz="3200" dirty="0"/>
          </a:p>
        </p:txBody>
      </p:sp>
      <p:sp>
        <p:nvSpPr>
          <p:cNvPr id="2109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15979" y="1524000"/>
            <a:ext cx="8618621" cy="5029200"/>
          </a:xfrm>
        </p:spPr>
        <p:txBody>
          <a:bodyPr/>
          <a:lstStyle/>
          <a:p>
            <a:pPr marL="571500" indent="-571500"/>
            <a:r>
              <a:rPr lang="id-ID" sz="2400" dirty="0"/>
              <a:t>Misal, X=panjang ikan kuniran saat matang gonad yg didaratkan di </a:t>
            </a:r>
            <a:r>
              <a:rPr lang="en-US" sz="2400" dirty="0" err="1" smtClean="0"/>
              <a:t>Pelabuhan</a:t>
            </a:r>
            <a:r>
              <a:rPr lang="en-US" sz="2400" dirty="0" smtClean="0"/>
              <a:t> </a:t>
            </a:r>
            <a:r>
              <a:rPr lang="en-US" sz="2400" dirty="0" err="1" smtClean="0"/>
              <a:t>Panjang</a:t>
            </a:r>
            <a:endParaRPr lang="id-ID" sz="2400" dirty="0"/>
          </a:p>
          <a:p>
            <a:pPr marL="571500" indent="-571500"/>
            <a:r>
              <a:rPr lang="id-ID" sz="2400" dirty="0"/>
              <a:t>Jika X berdistribusi normal dengan </a:t>
            </a:r>
            <a:r>
              <a:rPr lang="en-US" sz="2400" dirty="0">
                <a:solidFill>
                  <a:schemeClr val="folHlink"/>
                </a:solidFill>
              </a:rPr>
              <a:t>mean</a:t>
            </a:r>
            <a:r>
              <a:rPr lang="id-ID" sz="2400" dirty="0">
                <a:solidFill>
                  <a:schemeClr val="folHlink"/>
                </a:solidFill>
              </a:rPr>
              <a:t>=86 </a:t>
            </a:r>
            <a:r>
              <a:rPr lang="id-ID" sz="2400" dirty="0" smtClean="0">
                <a:solidFill>
                  <a:schemeClr val="folHlink"/>
                </a:solidFill>
              </a:rPr>
              <a:t>mm</a:t>
            </a:r>
            <a:r>
              <a:rPr lang="en-US" sz="2400" dirty="0" smtClean="0">
                <a:solidFill>
                  <a:schemeClr val="folHlink"/>
                </a:solidFill>
              </a:rPr>
              <a:t> </a:t>
            </a:r>
            <a:r>
              <a:rPr lang="en-US" sz="2400" dirty="0" smtClean="0"/>
              <a:t>d</a:t>
            </a:r>
            <a:r>
              <a:rPr lang="id-ID" sz="2400" dirty="0"/>
              <a:t>an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chemeClr val="folHlink"/>
                </a:solidFill>
              </a:rPr>
              <a:t>standar</a:t>
            </a:r>
            <a:r>
              <a:rPr lang="en-US" sz="2400" dirty="0">
                <a:solidFill>
                  <a:schemeClr val="folHlink"/>
                </a:solidFill>
              </a:rPr>
              <a:t> </a:t>
            </a:r>
            <a:r>
              <a:rPr lang="en-US" sz="2400" dirty="0" err="1">
                <a:solidFill>
                  <a:schemeClr val="folHlink"/>
                </a:solidFill>
              </a:rPr>
              <a:t>devia</a:t>
            </a:r>
            <a:r>
              <a:rPr lang="id-ID" sz="2400" dirty="0">
                <a:solidFill>
                  <a:schemeClr val="folHlink"/>
                </a:solidFill>
              </a:rPr>
              <a:t>si=27mm</a:t>
            </a:r>
            <a:r>
              <a:rPr lang="en-US" sz="2400" dirty="0"/>
              <a:t>, </a:t>
            </a:r>
            <a:r>
              <a:rPr lang="id-ID" sz="2400" dirty="0"/>
              <a:t>nilai</a:t>
            </a:r>
            <a:r>
              <a:rPr lang="en-US" sz="2400" dirty="0"/>
              <a:t> Z  </a:t>
            </a:r>
            <a:r>
              <a:rPr lang="id-ID" sz="2400" dirty="0"/>
              <a:t>untuk</a:t>
            </a:r>
            <a:r>
              <a:rPr lang="en-US" sz="2400" dirty="0"/>
              <a:t>  </a:t>
            </a:r>
            <a:r>
              <a:rPr lang="en-US" sz="2400" dirty="0">
                <a:solidFill>
                  <a:schemeClr val="hlink"/>
                </a:solidFill>
              </a:rPr>
              <a:t>X </a:t>
            </a:r>
            <a:r>
              <a:rPr lang="en-US" sz="2400" dirty="0" smtClean="0">
                <a:solidFill>
                  <a:schemeClr val="hlink"/>
                </a:solidFill>
              </a:rPr>
              <a:t>&lt;  </a:t>
            </a:r>
            <a:r>
              <a:rPr lang="id-ID" sz="2400" dirty="0">
                <a:solidFill>
                  <a:schemeClr val="hlink"/>
                </a:solidFill>
              </a:rPr>
              <a:t>120 mm </a:t>
            </a:r>
            <a:r>
              <a:rPr lang="id-ID" sz="2400" dirty="0">
                <a:solidFill>
                  <a:schemeClr val="folHlink"/>
                </a:solidFill>
              </a:rPr>
              <a:t>yaitu</a:t>
            </a:r>
            <a:endParaRPr lang="en-US" sz="2400" dirty="0"/>
          </a:p>
          <a:p>
            <a:pPr marL="571500" indent="-571500"/>
            <a:endParaRPr lang="en-US" sz="2400" dirty="0"/>
          </a:p>
          <a:p>
            <a:pPr marL="571500" indent="-571500"/>
            <a:endParaRPr lang="en-US" sz="2400" dirty="0"/>
          </a:p>
          <a:p>
            <a:pPr marL="571500" indent="-571500"/>
            <a:endParaRPr lang="en-US" sz="2400" dirty="0"/>
          </a:p>
          <a:p>
            <a:pPr marL="571500" indent="-571500"/>
            <a:endParaRPr lang="id-ID" sz="2400" dirty="0">
              <a:solidFill>
                <a:srgbClr val="0066CC"/>
              </a:solidFill>
            </a:endParaRPr>
          </a:p>
        </p:txBody>
      </p:sp>
      <p:graphicFrame>
        <p:nvGraphicFramePr>
          <p:cNvPr id="150529" name="Object 1"/>
          <p:cNvGraphicFramePr>
            <a:graphicFrameLocks noChangeAspect="1"/>
          </p:cNvGraphicFramePr>
          <p:nvPr/>
        </p:nvGraphicFramePr>
        <p:xfrm>
          <a:off x="3840164" y="4225925"/>
          <a:ext cx="4816475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3" imgW="1714320" imgH="393480" progId="Equation.DSMT4">
                  <p:embed/>
                </p:oleObj>
              </mc:Choice>
              <mc:Fallback>
                <p:oleObj name="Equation" r:id="rId3" imgW="1714320" imgH="393480" progId="Equation.DSMT4">
                  <p:embed/>
                  <p:pic>
                    <p:nvPicPr>
                      <p:cNvPr id="15052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164" y="4225925"/>
                        <a:ext cx="4816475" cy="1106488"/>
                      </a:xfrm>
                      <a:prstGeom prst="rect">
                        <a:avLst/>
                      </a:prstGeom>
                      <a:solidFill>
                        <a:srgbClr val="FDE0B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704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5" name="Freeform 2"/>
          <p:cNvSpPr>
            <a:spLocks/>
          </p:cNvSpPr>
          <p:nvPr/>
        </p:nvSpPr>
        <p:spPr bwMode="auto">
          <a:xfrm>
            <a:off x="5946776" y="4191000"/>
            <a:ext cx="1387475" cy="1219200"/>
          </a:xfrm>
          <a:custGeom>
            <a:avLst/>
            <a:gdLst>
              <a:gd name="T0" fmla="*/ 874 w 874"/>
              <a:gd name="T1" fmla="*/ 768 h 768"/>
              <a:gd name="T2" fmla="*/ 874 w 874"/>
              <a:gd name="T3" fmla="*/ 0 h 768"/>
              <a:gd name="T4" fmla="*/ 787 w 874"/>
              <a:gd name="T5" fmla="*/ 54 h 768"/>
              <a:gd name="T6" fmla="*/ 712 w 874"/>
              <a:gd name="T7" fmla="*/ 126 h 768"/>
              <a:gd name="T8" fmla="*/ 644 w 874"/>
              <a:gd name="T9" fmla="*/ 234 h 768"/>
              <a:gd name="T10" fmla="*/ 570 w 874"/>
              <a:gd name="T11" fmla="*/ 346 h 768"/>
              <a:gd name="T12" fmla="*/ 522 w 874"/>
              <a:gd name="T13" fmla="*/ 428 h 768"/>
              <a:gd name="T14" fmla="*/ 456 w 874"/>
              <a:gd name="T15" fmla="*/ 504 h 768"/>
              <a:gd name="T16" fmla="*/ 394 w 874"/>
              <a:gd name="T17" fmla="*/ 576 h 768"/>
              <a:gd name="T18" fmla="*/ 270 w 874"/>
              <a:gd name="T19" fmla="*/ 656 h 768"/>
              <a:gd name="T20" fmla="*/ 166 w 874"/>
              <a:gd name="T21" fmla="*/ 702 h 768"/>
              <a:gd name="T22" fmla="*/ 0 w 874"/>
              <a:gd name="T23" fmla="*/ 726 h 768"/>
              <a:gd name="T24" fmla="*/ 0 w 874"/>
              <a:gd name="T25" fmla="*/ 768 h 768"/>
              <a:gd name="T26" fmla="*/ 874 w 874"/>
              <a:gd name="T27" fmla="*/ 768 h 76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74"/>
              <a:gd name="T43" fmla="*/ 0 h 768"/>
              <a:gd name="T44" fmla="*/ 874 w 874"/>
              <a:gd name="T45" fmla="*/ 768 h 76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74" h="768">
                <a:moveTo>
                  <a:pt x="874" y="768"/>
                </a:moveTo>
                <a:lnTo>
                  <a:pt x="874" y="0"/>
                </a:lnTo>
                <a:lnTo>
                  <a:pt x="787" y="54"/>
                </a:lnTo>
                <a:lnTo>
                  <a:pt x="712" y="126"/>
                </a:lnTo>
                <a:lnTo>
                  <a:pt x="644" y="234"/>
                </a:lnTo>
                <a:lnTo>
                  <a:pt x="570" y="346"/>
                </a:lnTo>
                <a:lnTo>
                  <a:pt x="522" y="428"/>
                </a:lnTo>
                <a:lnTo>
                  <a:pt x="456" y="504"/>
                </a:lnTo>
                <a:lnTo>
                  <a:pt x="394" y="576"/>
                </a:lnTo>
                <a:lnTo>
                  <a:pt x="270" y="656"/>
                </a:lnTo>
                <a:lnTo>
                  <a:pt x="166" y="702"/>
                </a:lnTo>
                <a:lnTo>
                  <a:pt x="0" y="726"/>
                </a:lnTo>
                <a:lnTo>
                  <a:pt x="0" y="768"/>
                </a:lnTo>
                <a:lnTo>
                  <a:pt x="874" y="768"/>
                </a:lnTo>
                <a:close/>
              </a:path>
            </a:pathLst>
          </a:cu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56" name="Line 3"/>
          <p:cNvSpPr>
            <a:spLocks noChangeShapeType="1"/>
          </p:cNvSpPr>
          <p:nvPr/>
        </p:nvSpPr>
        <p:spPr bwMode="auto">
          <a:xfrm>
            <a:off x="8077200" y="5105400"/>
            <a:ext cx="0" cy="304800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6357" name="Rectangle 4"/>
          <p:cNvSpPr>
            <a:spLocks noChangeArrowheads="1"/>
          </p:cNvSpPr>
          <p:nvPr/>
        </p:nvSpPr>
        <p:spPr bwMode="auto">
          <a:xfrm>
            <a:off x="7315200" y="4191000"/>
            <a:ext cx="76200" cy="1219200"/>
          </a:xfrm>
          <a:prstGeom prst="rect">
            <a:avLst/>
          </a:prstGeom>
          <a:solidFill>
            <a:schemeClr val="hlink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356358" name="Freeform 5"/>
          <p:cNvSpPr>
            <a:spLocks/>
          </p:cNvSpPr>
          <p:nvPr/>
        </p:nvSpPr>
        <p:spPr bwMode="auto">
          <a:xfrm>
            <a:off x="7304088" y="4191000"/>
            <a:ext cx="812800" cy="1214438"/>
          </a:xfrm>
          <a:custGeom>
            <a:avLst/>
            <a:gdLst>
              <a:gd name="T0" fmla="*/ 23 w 512"/>
              <a:gd name="T1" fmla="*/ 19 h 765"/>
              <a:gd name="T2" fmla="*/ 17 w 512"/>
              <a:gd name="T3" fmla="*/ 17 h 765"/>
              <a:gd name="T4" fmla="*/ 43 w 512"/>
              <a:gd name="T5" fmla="*/ 27 h 765"/>
              <a:gd name="T6" fmla="*/ 65 w 512"/>
              <a:gd name="T7" fmla="*/ 27 h 765"/>
              <a:gd name="T8" fmla="*/ 95 w 512"/>
              <a:gd name="T9" fmla="*/ 43 h 765"/>
              <a:gd name="T10" fmla="*/ 167 w 512"/>
              <a:gd name="T11" fmla="*/ 106 h 765"/>
              <a:gd name="T12" fmla="*/ 245 w 512"/>
              <a:gd name="T13" fmla="*/ 208 h 765"/>
              <a:gd name="T14" fmla="*/ 296 w 512"/>
              <a:gd name="T15" fmla="*/ 280 h 765"/>
              <a:gd name="T16" fmla="*/ 327 w 512"/>
              <a:gd name="T17" fmla="*/ 313 h 765"/>
              <a:gd name="T18" fmla="*/ 339 w 512"/>
              <a:gd name="T19" fmla="*/ 340 h 765"/>
              <a:gd name="T20" fmla="*/ 374 w 512"/>
              <a:gd name="T21" fmla="*/ 391 h 765"/>
              <a:gd name="T22" fmla="*/ 431 w 512"/>
              <a:gd name="T23" fmla="*/ 458 h 765"/>
              <a:gd name="T24" fmla="*/ 471 w 512"/>
              <a:gd name="T25" fmla="*/ 526 h 765"/>
              <a:gd name="T26" fmla="*/ 494 w 512"/>
              <a:gd name="T27" fmla="*/ 571 h 765"/>
              <a:gd name="T28" fmla="*/ 326 w 512"/>
              <a:gd name="T29" fmla="*/ 750 h 765"/>
              <a:gd name="T30" fmla="*/ 272 w 512"/>
              <a:gd name="T31" fmla="*/ 756 h 765"/>
              <a:gd name="T32" fmla="*/ 116 w 512"/>
              <a:gd name="T33" fmla="*/ 745 h 765"/>
              <a:gd name="T34" fmla="*/ 19 w 512"/>
              <a:gd name="T35" fmla="*/ 745 h 765"/>
              <a:gd name="T36" fmla="*/ 49 w 512"/>
              <a:gd name="T37" fmla="*/ 513 h 765"/>
              <a:gd name="T38" fmla="*/ 5 w 512"/>
              <a:gd name="T39" fmla="*/ 23 h 765"/>
              <a:gd name="T40" fmla="*/ 23 w 512"/>
              <a:gd name="T41" fmla="*/ 19 h 76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512"/>
              <a:gd name="T64" fmla="*/ 0 h 765"/>
              <a:gd name="T65" fmla="*/ 512 w 512"/>
              <a:gd name="T66" fmla="*/ 765 h 76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512" h="765">
                <a:moveTo>
                  <a:pt x="23" y="19"/>
                </a:moveTo>
                <a:cubicBezTo>
                  <a:pt x="20" y="2"/>
                  <a:pt x="14" y="16"/>
                  <a:pt x="17" y="17"/>
                </a:cubicBezTo>
                <a:cubicBezTo>
                  <a:pt x="20" y="18"/>
                  <a:pt x="35" y="25"/>
                  <a:pt x="43" y="27"/>
                </a:cubicBezTo>
                <a:cubicBezTo>
                  <a:pt x="61" y="29"/>
                  <a:pt x="48" y="21"/>
                  <a:pt x="65" y="27"/>
                </a:cubicBezTo>
                <a:cubicBezTo>
                  <a:pt x="80" y="32"/>
                  <a:pt x="83" y="33"/>
                  <a:pt x="95" y="43"/>
                </a:cubicBezTo>
                <a:cubicBezTo>
                  <a:pt x="123" y="64"/>
                  <a:pt x="138" y="88"/>
                  <a:pt x="167" y="106"/>
                </a:cubicBezTo>
                <a:cubicBezTo>
                  <a:pt x="180" y="144"/>
                  <a:pt x="215" y="179"/>
                  <a:pt x="245" y="208"/>
                </a:cubicBezTo>
                <a:cubicBezTo>
                  <a:pt x="259" y="248"/>
                  <a:pt x="272" y="246"/>
                  <a:pt x="296" y="280"/>
                </a:cubicBezTo>
                <a:cubicBezTo>
                  <a:pt x="304" y="292"/>
                  <a:pt x="315" y="306"/>
                  <a:pt x="327" y="313"/>
                </a:cubicBezTo>
                <a:cubicBezTo>
                  <a:pt x="333" y="317"/>
                  <a:pt x="339" y="340"/>
                  <a:pt x="339" y="340"/>
                </a:cubicBezTo>
                <a:cubicBezTo>
                  <a:pt x="348" y="366"/>
                  <a:pt x="360" y="368"/>
                  <a:pt x="374" y="391"/>
                </a:cubicBezTo>
                <a:cubicBezTo>
                  <a:pt x="386" y="409"/>
                  <a:pt x="416" y="440"/>
                  <a:pt x="431" y="458"/>
                </a:cubicBezTo>
                <a:cubicBezTo>
                  <a:pt x="450" y="482"/>
                  <a:pt x="447" y="510"/>
                  <a:pt x="471" y="526"/>
                </a:cubicBezTo>
                <a:cubicBezTo>
                  <a:pt x="480" y="553"/>
                  <a:pt x="494" y="532"/>
                  <a:pt x="494" y="571"/>
                </a:cubicBezTo>
                <a:cubicBezTo>
                  <a:pt x="494" y="765"/>
                  <a:pt x="512" y="743"/>
                  <a:pt x="326" y="750"/>
                </a:cubicBezTo>
                <a:cubicBezTo>
                  <a:pt x="308" y="752"/>
                  <a:pt x="290" y="757"/>
                  <a:pt x="272" y="756"/>
                </a:cubicBezTo>
                <a:cubicBezTo>
                  <a:pt x="220" y="755"/>
                  <a:pt x="116" y="745"/>
                  <a:pt x="116" y="745"/>
                </a:cubicBezTo>
                <a:cubicBezTo>
                  <a:pt x="75" y="731"/>
                  <a:pt x="60" y="731"/>
                  <a:pt x="19" y="745"/>
                </a:cubicBezTo>
                <a:cubicBezTo>
                  <a:pt x="0" y="646"/>
                  <a:pt x="28" y="594"/>
                  <a:pt x="49" y="513"/>
                </a:cubicBezTo>
                <a:cubicBezTo>
                  <a:pt x="13" y="288"/>
                  <a:pt x="9" y="166"/>
                  <a:pt x="5" y="23"/>
                </a:cubicBezTo>
                <a:cubicBezTo>
                  <a:pt x="4" y="0"/>
                  <a:pt x="44" y="19"/>
                  <a:pt x="23" y="19"/>
                </a:cubicBezTo>
                <a:close/>
              </a:path>
            </a:pathLst>
          </a:cu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59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0" y="304800"/>
            <a:ext cx="7086600" cy="838200"/>
          </a:xfrm>
        </p:spPr>
        <p:txBody>
          <a:bodyPr/>
          <a:lstStyle/>
          <a:p>
            <a:r>
              <a:rPr lang="id-ID" sz="3600" dirty="0"/>
              <a:t>Tabel Normal Standar</a:t>
            </a:r>
            <a:endParaRPr lang="en-US" sz="3600" dirty="0"/>
          </a:p>
        </p:txBody>
      </p:sp>
      <p:sp>
        <p:nvSpPr>
          <p:cNvPr id="356360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058779" y="1828801"/>
            <a:ext cx="8999621" cy="2181225"/>
          </a:xfrm>
        </p:spPr>
        <p:txBody>
          <a:bodyPr/>
          <a:lstStyle/>
          <a:p>
            <a:pPr marL="0" indent="0"/>
            <a:r>
              <a:rPr lang="en-US" sz="2700" dirty="0"/>
              <a:t>  </a:t>
            </a:r>
            <a:r>
              <a:rPr lang="id-ID" sz="2700" dirty="0"/>
              <a:t>Tabel Kumulatif Normal Standar merupakan tabel yang berupa daftar peluang kurang dari (kumulatif—P(Z≤z)).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56361" name="Freeform 8"/>
          <p:cNvSpPr>
            <a:spLocks/>
          </p:cNvSpPr>
          <p:nvPr/>
        </p:nvSpPr>
        <p:spPr bwMode="auto">
          <a:xfrm>
            <a:off x="5943601" y="4184650"/>
            <a:ext cx="1400175" cy="1149350"/>
          </a:xfrm>
          <a:custGeom>
            <a:avLst/>
            <a:gdLst>
              <a:gd name="T0" fmla="*/ 0 w 882"/>
              <a:gd name="T1" fmla="*/ 724 h 724"/>
              <a:gd name="T2" fmla="*/ 95 w 882"/>
              <a:gd name="T3" fmla="*/ 716 h 724"/>
              <a:gd name="T4" fmla="*/ 142 w 882"/>
              <a:gd name="T5" fmla="*/ 708 h 724"/>
              <a:gd name="T6" fmla="*/ 189 w 882"/>
              <a:gd name="T7" fmla="*/ 695 h 724"/>
              <a:gd name="T8" fmla="*/ 237 w 882"/>
              <a:gd name="T9" fmla="*/ 679 h 724"/>
              <a:gd name="T10" fmla="*/ 284 w 882"/>
              <a:gd name="T11" fmla="*/ 657 h 724"/>
              <a:gd name="T12" fmla="*/ 331 w 882"/>
              <a:gd name="T13" fmla="*/ 627 h 724"/>
              <a:gd name="T14" fmla="*/ 426 w 882"/>
              <a:gd name="T15" fmla="*/ 544 h 724"/>
              <a:gd name="T16" fmla="*/ 521 w 882"/>
              <a:gd name="T17" fmla="*/ 426 h 724"/>
              <a:gd name="T18" fmla="*/ 616 w 882"/>
              <a:gd name="T19" fmla="*/ 285 h 724"/>
              <a:gd name="T20" fmla="*/ 663 w 882"/>
              <a:gd name="T21" fmla="*/ 213 h 724"/>
              <a:gd name="T22" fmla="*/ 710 w 882"/>
              <a:gd name="T23" fmla="*/ 146 h 724"/>
              <a:gd name="T24" fmla="*/ 757 w 882"/>
              <a:gd name="T25" fmla="*/ 87 h 724"/>
              <a:gd name="T26" fmla="*/ 805 w 882"/>
              <a:gd name="T27" fmla="*/ 42 h 724"/>
              <a:gd name="T28" fmla="*/ 852 w 882"/>
              <a:gd name="T29" fmla="*/ 13 h 724"/>
              <a:gd name="T30" fmla="*/ 882 w 882"/>
              <a:gd name="T31" fmla="*/ 0 h 72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82"/>
              <a:gd name="T49" fmla="*/ 0 h 724"/>
              <a:gd name="T50" fmla="*/ 882 w 882"/>
              <a:gd name="T51" fmla="*/ 724 h 72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82" h="724">
                <a:moveTo>
                  <a:pt x="0" y="724"/>
                </a:moveTo>
                <a:lnTo>
                  <a:pt x="95" y="716"/>
                </a:lnTo>
                <a:lnTo>
                  <a:pt x="142" y="708"/>
                </a:lnTo>
                <a:lnTo>
                  <a:pt x="189" y="695"/>
                </a:lnTo>
                <a:lnTo>
                  <a:pt x="237" y="679"/>
                </a:lnTo>
                <a:lnTo>
                  <a:pt x="284" y="657"/>
                </a:lnTo>
                <a:lnTo>
                  <a:pt x="331" y="627"/>
                </a:lnTo>
                <a:lnTo>
                  <a:pt x="426" y="544"/>
                </a:lnTo>
                <a:lnTo>
                  <a:pt x="521" y="426"/>
                </a:lnTo>
                <a:lnTo>
                  <a:pt x="616" y="285"/>
                </a:lnTo>
                <a:lnTo>
                  <a:pt x="663" y="213"/>
                </a:lnTo>
                <a:lnTo>
                  <a:pt x="710" y="146"/>
                </a:lnTo>
                <a:lnTo>
                  <a:pt x="757" y="87"/>
                </a:lnTo>
                <a:lnTo>
                  <a:pt x="805" y="42"/>
                </a:lnTo>
                <a:lnTo>
                  <a:pt x="852" y="13"/>
                </a:lnTo>
                <a:lnTo>
                  <a:pt x="882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6362" name="Line 9"/>
          <p:cNvSpPr>
            <a:spLocks noChangeShapeType="1"/>
          </p:cNvSpPr>
          <p:nvPr/>
        </p:nvSpPr>
        <p:spPr bwMode="auto">
          <a:xfrm>
            <a:off x="8864600" y="5268914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6363" name="Rectangle 10"/>
          <p:cNvSpPr>
            <a:spLocks noChangeArrowheads="1"/>
          </p:cNvSpPr>
          <p:nvPr/>
        </p:nvSpPr>
        <p:spPr bwMode="auto">
          <a:xfrm>
            <a:off x="8991601" y="5334001"/>
            <a:ext cx="293349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eaLnBrk="0" hangingPunct="0"/>
            <a:r>
              <a:rPr lang="en-US" b="1">
                <a:solidFill>
                  <a:srgbClr val="339933"/>
                </a:solidFill>
              </a:rPr>
              <a:t>Z</a:t>
            </a:r>
          </a:p>
        </p:txBody>
      </p:sp>
      <p:sp>
        <p:nvSpPr>
          <p:cNvPr id="356364" name="Rectangle 11"/>
          <p:cNvSpPr>
            <a:spLocks noChangeArrowheads="1"/>
          </p:cNvSpPr>
          <p:nvPr/>
        </p:nvSpPr>
        <p:spPr bwMode="auto">
          <a:xfrm>
            <a:off x="7162801" y="5410201"/>
            <a:ext cx="479425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339933"/>
                </a:solidFill>
              </a:rPr>
              <a:t>0</a:t>
            </a:r>
          </a:p>
        </p:txBody>
      </p:sp>
      <p:sp>
        <p:nvSpPr>
          <p:cNvPr id="356365" name="Rectangle 12"/>
          <p:cNvSpPr>
            <a:spLocks noChangeArrowheads="1"/>
          </p:cNvSpPr>
          <p:nvPr/>
        </p:nvSpPr>
        <p:spPr bwMode="auto">
          <a:xfrm>
            <a:off x="7696200" y="5410201"/>
            <a:ext cx="990600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d-ID" b="1" dirty="0">
                <a:solidFill>
                  <a:srgbClr val="339933"/>
                </a:solidFill>
              </a:rPr>
              <a:t>1</a:t>
            </a:r>
            <a:r>
              <a:rPr lang="en-US" b="1" dirty="0">
                <a:solidFill>
                  <a:srgbClr val="339933"/>
                </a:solidFill>
              </a:rPr>
              <a:t>.</a:t>
            </a:r>
            <a:r>
              <a:rPr lang="id-ID" b="1" dirty="0" smtClean="0">
                <a:solidFill>
                  <a:srgbClr val="339933"/>
                </a:solidFill>
              </a:rPr>
              <a:t>2</a:t>
            </a:r>
            <a:r>
              <a:rPr lang="en-US" b="1" dirty="0" smtClean="0">
                <a:solidFill>
                  <a:srgbClr val="339933"/>
                </a:solidFill>
              </a:rPr>
              <a:t>6</a:t>
            </a:r>
            <a:endParaRPr lang="en-US" b="1" dirty="0">
              <a:solidFill>
                <a:srgbClr val="339933"/>
              </a:solidFill>
            </a:endParaRPr>
          </a:p>
        </p:txBody>
      </p:sp>
      <p:sp>
        <p:nvSpPr>
          <p:cNvPr id="356366" name="Line 13"/>
          <p:cNvSpPr>
            <a:spLocks noChangeShapeType="1"/>
          </p:cNvSpPr>
          <p:nvPr/>
        </p:nvSpPr>
        <p:spPr bwMode="auto">
          <a:xfrm>
            <a:off x="7315200" y="5334000"/>
            <a:ext cx="762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7" name="Line 14"/>
          <p:cNvSpPr>
            <a:spLocks noChangeShapeType="1"/>
          </p:cNvSpPr>
          <p:nvPr/>
        </p:nvSpPr>
        <p:spPr bwMode="auto">
          <a:xfrm>
            <a:off x="7315200" y="5334000"/>
            <a:ext cx="762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8" name="Line 15"/>
          <p:cNvSpPr>
            <a:spLocks noChangeShapeType="1"/>
          </p:cNvSpPr>
          <p:nvPr/>
        </p:nvSpPr>
        <p:spPr bwMode="auto">
          <a:xfrm>
            <a:off x="7315200" y="5334000"/>
            <a:ext cx="762000" cy="0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9" name="Text Box 16"/>
          <p:cNvSpPr txBox="1">
            <a:spLocks noChangeArrowheads="1"/>
          </p:cNvSpPr>
          <p:nvPr/>
        </p:nvSpPr>
        <p:spPr bwMode="auto">
          <a:xfrm>
            <a:off x="8153400" y="4038600"/>
            <a:ext cx="1143000" cy="369332"/>
          </a:xfrm>
          <a:prstGeom prst="rect">
            <a:avLst/>
          </a:prstGeom>
          <a:solidFill>
            <a:srgbClr val="C7DAF7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/>
              <a:t>0.</a:t>
            </a:r>
            <a:r>
              <a:rPr lang="id-ID" b="1" dirty="0"/>
              <a:t>8962</a:t>
            </a:r>
            <a:endParaRPr lang="en-US" b="1" dirty="0"/>
          </a:p>
        </p:txBody>
      </p:sp>
      <p:sp>
        <p:nvSpPr>
          <p:cNvPr id="356370" name="Line 17"/>
          <p:cNvSpPr>
            <a:spLocks noChangeShapeType="1"/>
          </p:cNvSpPr>
          <p:nvPr/>
        </p:nvSpPr>
        <p:spPr bwMode="auto">
          <a:xfrm flipH="1">
            <a:off x="7696200" y="44958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6371" name="Freeform 18"/>
          <p:cNvSpPr>
            <a:spLocks/>
          </p:cNvSpPr>
          <p:nvPr/>
        </p:nvSpPr>
        <p:spPr bwMode="auto">
          <a:xfrm>
            <a:off x="7356475" y="4187826"/>
            <a:ext cx="1384300" cy="1139825"/>
          </a:xfrm>
          <a:custGeom>
            <a:avLst/>
            <a:gdLst>
              <a:gd name="T0" fmla="*/ 872 w 872"/>
              <a:gd name="T1" fmla="*/ 718 h 718"/>
              <a:gd name="T2" fmla="*/ 777 w 872"/>
              <a:gd name="T3" fmla="*/ 710 h 718"/>
              <a:gd name="T4" fmla="*/ 730 w 872"/>
              <a:gd name="T5" fmla="*/ 702 h 718"/>
              <a:gd name="T6" fmla="*/ 683 w 872"/>
              <a:gd name="T7" fmla="*/ 689 h 718"/>
              <a:gd name="T8" fmla="*/ 635 w 872"/>
              <a:gd name="T9" fmla="*/ 673 h 718"/>
              <a:gd name="T10" fmla="*/ 587 w 872"/>
              <a:gd name="T11" fmla="*/ 651 h 718"/>
              <a:gd name="T12" fmla="*/ 540 w 872"/>
              <a:gd name="T13" fmla="*/ 621 h 718"/>
              <a:gd name="T14" fmla="*/ 445 w 872"/>
              <a:gd name="T15" fmla="*/ 538 h 718"/>
              <a:gd name="T16" fmla="*/ 350 w 872"/>
              <a:gd name="T17" fmla="*/ 420 h 718"/>
              <a:gd name="T18" fmla="*/ 256 w 872"/>
              <a:gd name="T19" fmla="*/ 279 h 718"/>
              <a:gd name="T20" fmla="*/ 208 w 872"/>
              <a:gd name="T21" fmla="*/ 207 h 718"/>
              <a:gd name="T22" fmla="*/ 161 w 872"/>
              <a:gd name="T23" fmla="*/ 140 h 718"/>
              <a:gd name="T24" fmla="*/ 114 w 872"/>
              <a:gd name="T25" fmla="*/ 81 h 718"/>
              <a:gd name="T26" fmla="*/ 66 w 872"/>
              <a:gd name="T27" fmla="*/ 36 h 718"/>
              <a:gd name="T28" fmla="*/ 18 w 872"/>
              <a:gd name="T29" fmla="*/ 10 h 718"/>
              <a:gd name="T30" fmla="*/ 0 w 872"/>
              <a:gd name="T31" fmla="*/ 0 h 71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2"/>
              <a:gd name="T49" fmla="*/ 0 h 718"/>
              <a:gd name="T50" fmla="*/ 872 w 872"/>
              <a:gd name="T51" fmla="*/ 718 h 71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2" h="718">
                <a:moveTo>
                  <a:pt x="872" y="718"/>
                </a:moveTo>
                <a:lnTo>
                  <a:pt x="777" y="710"/>
                </a:lnTo>
                <a:lnTo>
                  <a:pt x="730" y="702"/>
                </a:lnTo>
                <a:lnTo>
                  <a:pt x="683" y="689"/>
                </a:lnTo>
                <a:lnTo>
                  <a:pt x="635" y="673"/>
                </a:lnTo>
                <a:lnTo>
                  <a:pt x="587" y="651"/>
                </a:lnTo>
                <a:lnTo>
                  <a:pt x="540" y="621"/>
                </a:lnTo>
                <a:lnTo>
                  <a:pt x="445" y="538"/>
                </a:lnTo>
                <a:lnTo>
                  <a:pt x="350" y="420"/>
                </a:lnTo>
                <a:lnTo>
                  <a:pt x="256" y="279"/>
                </a:lnTo>
                <a:lnTo>
                  <a:pt x="208" y="207"/>
                </a:lnTo>
                <a:lnTo>
                  <a:pt x="161" y="140"/>
                </a:lnTo>
                <a:lnTo>
                  <a:pt x="114" y="81"/>
                </a:lnTo>
                <a:lnTo>
                  <a:pt x="66" y="36"/>
                </a:lnTo>
                <a:lnTo>
                  <a:pt x="18" y="10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6372" name="Freeform 19"/>
          <p:cNvSpPr>
            <a:spLocks/>
          </p:cNvSpPr>
          <p:nvPr/>
        </p:nvSpPr>
        <p:spPr bwMode="auto">
          <a:xfrm>
            <a:off x="5638800" y="5410200"/>
            <a:ext cx="3422650" cy="1588"/>
          </a:xfrm>
          <a:custGeom>
            <a:avLst/>
            <a:gdLst>
              <a:gd name="T0" fmla="*/ 0 w 2156"/>
              <a:gd name="T1" fmla="*/ 0 h 1"/>
              <a:gd name="T2" fmla="*/ 72 w 2156"/>
              <a:gd name="T3" fmla="*/ 1 h 1"/>
              <a:gd name="T4" fmla="*/ 2156 w 2156"/>
              <a:gd name="T5" fmla="*/ 1 h 1"/>
              <a:gd name="T6" fmla="*/ 0 60000 65536"/>
              <a:gd name="T7" fmla="*/ 0 60000 65536"/>
              <a:gd name="T8" fmla="*/ 0 60000 65536"/>
              <a:gd name="T9" fmla="*/ 0 w 2156"/>
              <a:gd name="T10" fmla="*/ 0 h 1"/>
              <a:gd name="T11" fmla="*/ 2156 w 2156"/>
              <a:gd name="T12" fmla="*/ 1 h 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6" h="1">
                <a:moveTo>
                  <a:pt x="0" y="0"/>
                </a:moveTo>
                <a:lnTo>
                  <a:pt x="72" y="1"/>
                </a:lnTo>
                <a:lnTo>
                  <a:pt x="2156" y="1"/>
                </a:lnTo>
              </a:path>
            </a:pathLst>
          </a:custGeom>
          <a:noFill/>
          <a:ln w="25400" cap="rnd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6373" name="Rectangle 20"/>
          <p:cNvSpPr>
            <a:spLocks noChangeArrowheads="1"/>
          </p:cNvSpPr>
          <p:nvPr/>
        </p:nvSpPr>
        <p:spPr bwMode="auto">
          <a:xfrm>
            <a:off x="1017587" y="3105163"/>
            <a:ext cx="4060826" cy="904863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Symbol" pitchFamily="18" charset="2"/>
              <a:buNone/>
            </a:pPr>
            <a:r>
              <a:rPr lang="id-ID" sz="2400" dirty="0">
                <a:solidFill>
                  <a:schemeClr val="folHlink"/>
                </a:solidFill>
              </a:rPr>
              <a:t>Contoh:</a:t>
            </a:r>
            <a:endParaRPr lang="en-US" sz="2400" dirty="0"/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Symbol" pitchFamily="18" charset="2"/>
              <a:buNone/>
            </a:pPr>
            <a:r>
              <a:rPr lang="en-US" sz="2400" dirty="0"/>
              <a:t>P(Z &lt; </a:t>
            </a:r>
            <a:r>
              <a:rPr lang="id-ID" sz="2400" dirty="0"/>
              <a:t>1.26</a:t>
            </a:r>
            <a:r>
              <a:rPr lang="en-US" sz="2400" dirty="0"/>
              <a:t>) </a:t>
            </a:r>
            <a:r>
              <a:rPr lang="en-US" sz="2400" dirty="0"/>
              <a:t>= </a:t>
            </a:r>
            <a:r>
              <a:rPr lang="en-US" sz="2400" dirty="0"/>
              <a:t>0.</a:t>
            </a:r>
            <a:r>
              <a:rPr lang="id-ID" sz="2400" dirty="0"/>
              <a:t>8962</a:t>
            </a:r>
            <a:endParaRPr lang="en-US" sz="2400" dirty="0"/>
          </a:p>
        </p:txBody>
      </p:sp>
      <p:sp>
        <p:nvSpPr>
          <p:cNvPr id="356374" name="Line 21"/>
          <p:cNvSpPr>
            <a:spLocks noChangeShapeType="1"/>
          </p:cNvSpPr>
          <p:nvPr/>
        </p:nvSpPr>
        <p:spPr bwMode="auto">
          <a:xfrm>
            <a:off x="7315200" y="41910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6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9" name="Rectangle 2"/>
          <p:cNvSpPr>
            <a:spLocks noChangeArrowheads="1"/>
          </p:cNvSpPr>
          <p:nvPr/>
        </p:nvSpPr>
        <p:spPr bwMode="auto">
          <a:xfrm>
            <a:off x="5562600" y="2743200"/>
            <a:ext cx="2895600" cy="533400"/>
          </a:xfrm>
          <a:prstGeom prst="rect">
            <a:avLst/>
          </a:prstGeom>
          <a:solidFill>
            <a:srgbClr val="B8FAC8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357380" name="Rectangle 3"/>
          <p:cNvSpPr>
            <a:spLocks noChangeArrowheads="1"/>
          </p:cNvSpPr>
          <p:nvPr/>
        </p:nvSpPr>
        <p:spPr bwMode="auto">
          <a:xfrm>
            <a:off x="4800600" y="3352800"/>
            <a:ext cx="533400" cy="1828800"/>
          </a:xfrm>
          <a:prstGeom prst="rect">
            <a:avLst/>
          </a:prstGeom>
          <a:solidFill>
            <a:srgbClr val="8ED8F6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35738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71800" y="304800"/>
            <a:ext cx="7086600" cy="838200"/>
          </a:xfrm>
        </p:spPr>
        <p:txBody>
          <a:bodyPr/>
          <a:lstStyle/>
          <a:p>
            <a:r>
              <a:rPr lang="id-ID" sz="3600" dirty="0"/>
              <a:t>Tabel Normal Standar</a:t>
            </a:r>
            <a:endParaRPr lang="en-US" sz="3600" dirty="0"/>
          </a:p>
        </p:txBody>
      </p:sp>
      <p:sp>
        <p:nvSpPr>
          <p:cNvPr id="357382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096000" y="4075113"/>
            <a:ext cx="4038600" cy="1981200"/>
          </a:xfrm>
        </p:spPr>
        <p:txBody>
          <a:bodyPr/>
          <a:lstStyle/>
          <a:p>
            <a:pPr marL="571500" indent="-571500">
              <a:buNone/>
            </a:pPr>
            <a:r>
              <a:rPr lang="en-US" dirty="0" smtClean="0"/>
              <a:t>      </a:t>
            </a:r>
            <a:endParaRPr lang="en-US" sz="2400" dirty="0"/>
          </a:p>
        </p:txBody>
      </p:sp>
      <p:sp>
        <p:nvSpPr>
          <p:cNvPr id="357384" name="Text Box 8"/>
          <p:cNvSpPr txBox="1">
            <a:spLocks noChangeArrowheads="1"/>
          </p:cNvSpPr>
          <p:nvPr/>
        </p:nvSpPr>
        <p:spPr bwMode="auto">
          <a:xfrm>
            <a:off x="7696200" y="4814888"/>
            <a:ext cx="9906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d-ID" b="1" dirty="0">
                <a:solidFill>
                  <a:srgbClr val="FF3300"/>
                </a:solidFill>
              </a:rPr>
              <a:t>0</a:t>
            </a:r>
            <a:r>
              <a:rPr lang="en-US" b="1" dirty="0">
                <a:solidFill>
                  <a:srgbClr val="FF3300"/>
                </a:solidFill>
              </a:rPr>
              <a:t>.</a:t>
            </a:r>
            <a:r>
              <a:rPr lang="id-ID" b="1" dirty="0">
                <a:solidFill>
                  <a:srgbClr val="FF3300"/>
                </a:solidFill>
              </a:rPr>
              <a:t>8962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57385" name="Text Box 9"/>
          <p:cNvSpPr txBox="1">
            <a:spLocks noChangeArrowheads="1"/>
          </p:cNvSpPr>
          <p:nvPr/>
        </p:nvSpPr>
        <p:spPr bwMode="auto">
          <a:xfrm>
            <a:off x="4724400" y="5638801"/>
            <a:ext cx="6858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2.0</a:t>
            </a:r>
          </a:p>
        </p:txBody>
      </p:sp>
      <p:sp>
        <p:nvSpPr>
          <p:cNvPr id="357386" name="Text Box 10"/>
          <p:cNvSpPr txBox="1">
            <a:spLocks noChangeArrowheads="1"/>
          </p:cNvSpPr>
          <p:nvPr/>
        </p:nvSpPr>
        <p:spPr bwMode="auto">
          <a:xfrm>
            <a:off x="2819400" y="5638800"/>
            <a:ext cx="3048000" cy="369332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2"/>
                </a:solidFill>
              </a:rPr>
              <a:t>P(Z &lt; </a:t>
            </a:r>
            <a:r>
              <a:rPr lang="id-ID" b="1" dirty="0">
                <a:solidFill>
                  <a:schemeClr val="bg2"/>
                </a:solidFill>
              </a:rPr>
              <a:t>1</a:t>
            </a:r>
            <a:r>
              <a:rPr lang="en-US" b="1" dirty="0">
                <a:solidFill>
                  <a:schemeClr val="bg2"/>
                </a:solidFill>
              </a:rPr>
              <a:t>.</a:t>
            </a:r>
            <a:r>
              <a:rPr lang="id-ID" b="1" dirty="0">
                <a:solidFill>
                  <a:schemeClr val="bg2"/>
                </a:solidFill>
              </a:rPr>
              <a:t>26</a:t>
            </a:r>
            <a:r>
              <a:rPr lang="en-US" b="1" dirty="0">
                <a:solidFill>
                  <a:schemeClr val="bg2"/>
                </a:solidFill>
              </a:rPr>
              <a:t>) </a:t>
            </a:r>
            <a:r>
              <a:rPr lang="en-US" b="1" dirty="0">
                <a:solidFill>
                  <a:schemeClr val="bg2"/>
                </a:solidFill>
              </a:rPr>
              <a:t>=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>
                <a:solidFill>
                  <a:srgbClr val="FF3300"/>
                </a:solidFill>
              </a:rPr>
              <a:t>0.</a:t>
            </a:r>
            <a:r>
              <a:rPr lang="id-ID" b="1" dirty="0">
                <a:solidFill>
                  <a:srgbClr val="FF3300"/>
                </a:solidFill>
              </a:rPr>
              <a:t>8962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57387" name="Rectangle 11"/>
          <p:cNvSpPr>
            <a:spLocks noChangeArrowheads="1"/>
          </p:cNvSpPr>
          <p:nvPr/>
        </p:nvSpPr>
        <p:spPr bwMode="auto">
          <a:xfrm>
            <a:off x="1905000" y="3886200"/>
            <a:ext cx="281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id-ID" dirty="0">
                <a:solidFill>
                  <a:schemeClr val="folHlink"/>
                </a:solidFill>
              </a:rPr>
              <a:t>Baris menunjukkan nilai Z sampai desimal pertama</a:t>
            </a:r>
            <a:endParaRPr lang="en-US" dirty="0"/>
          </a:p>
        </p:txBody>
      </p:sp>
      <p:sp>
        <p:nvSpPr>
          <p:cNvPr id="357388" name="Rectangle 12"/>
          <p:cNvSpPr>
            <a:spLocks noChangeArrowheads="1"/>
          </p:cNvSpPr>
          <p:nvPr/>
        </p:nvSpPr>
        <p:spPr bwMode="auto">
          <a:xfrm>
            <a:off x="5029200" y="2133600"/>
            <a:ext cx="510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571500" indent="-571500"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300" dirty="0"/>
              <a:t>      </a:t>
            </a:r>
            <a:r>
              <a:rPr lang="id-ID" dirty="0">
                <a:solidFill>
                  <a:schemeClr val="accent5">
                    <a:lumMod val="25000"/>
                  </a:schemeClr>
                </a:solidFill>
              </a:rPr>
              <a:t>Kolom menunjukkan nilai desimal kedua Z</a:t>
            </a:r>
            <a:endParaRPr lang="en-US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357389" name="Line 13"/>
          <p:cNvSpPr>
            <a:spLocks noChangeShapeType="1"/>
          </p:cNvSpPr>
          <p:nvPr/>
        </p:nvSpPr>
        <p:spPr bwMode="auto">
          <a:xfrm>
            <a:off x="8077200" y="3124200"/>
            <a:ext cx="0" cy="1600200"/>
          </a:xfrm>
          <a:prstGeom prst="line">
            <a:avLst/>
          </a:prstGeom>
          <a:noFill/>
          <a:ln w="28575" cap="rnd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7390" name="Line 14"/>
          <p:cNvSpPr>
            <a:spLocks noChangeShapeType="1"/>
          </p:cNvSpPr>
          <p:nvPr/>
        </p:nvSpPr>
        <p:spPr bwMode="auto">
          <a:xfrm>
            <a:off x="5334000" y="4953000"/>
            <a:ext cx="2362200" cy="0"/>
          </a:xfrm>
          <a:prstGeom prst="line">
            <a:avLst/>
          </a:prstGeom>
          <a:noFill/>
          <a:ln w="28575" cap="rnd">
            <a:solidFill>
              <a:schemeClr val="bg2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7391" name="Text Box 15"/>
          <p:cNvSpPr txBox="1">
            <a:spLocks noChangeArrowheads="1"/>
          </p:cNvSpPr>
          <p:nvPr/>
        </p:nvSpPr>
        <p:spPr bwMode="auto">
          <a:xfrm>
            <a:off x="4648200" y="4800601"/>
            <a:ext cx="8382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sz="2000" b="1" dirty="0">
                <a:solidFill>
                  <a:schemeClr val="folHlink"/>
                </a:solidFill>
              </a:rPr>
              <a:t>1</a:t>
            </a:r>
            <a:r>
              <a:rPr lang="en-US" sz="2000" b="1" dirty="0">
                <a:solidFill>
                  <a:schemeClr val="folHlink"/>
                </a:solidFill>
              </a:rPr>
              <a:t>.</a:t>
            </a:r>
            <a:r>
              <a:rPr lang="id-ID" sz="2000" b="1" dirty="0">
                <a:solidFill>
                  <a:schemeClr val="folHlink"/>
                </a:solidFill>
              </a:rPr>
              <a:t>2</a:t>
            </a:r>
            <a:endParaRPr lang="en-US" sz="2000" b="1" dirty="0">
              <a:solidFill>
                <a:schemeClr val="folHlink"/>
              </a:solidFill>
            </a:endParaRPr>
          </a:p>
        </p:txBody>
      </p:sp>
      <p:sp>
        <p:nvSpPr>
          <p:cNvPr id="357392" name="Text Box 16"/>
          <p:cNvSpPr txBox="1">
            <a:spLocks noChangeArrowheads="1"/>
          </p:cNvSpPr>
          <p:nvPr/>
        </p:nvSpPr>
        <p:spPr bwMode="auto">
          <a:xfrm>
            <a:off x="4876800" y="4191001"/>
            <a:ext cx="381000" cy="507831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40000"/>
              </a:lnSpc>
              <a:spcBef>
                <a:spcPct val="15000"/>
              </a:spcBef>
            </a:pPr>
            <a:r>
              <a:rPr lang="en-US">
                <a:solidFill>
                  <a:schemeClr val="folHlink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15000"/>
              </a:spcBef>
            </a:pPr>
            <a:r>
              <a:rPr lang="en-US">
                <a:solidFill>
                  <a:schemeClr val="folHlink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15000"/>
              </a:spcBef>
            </a:pPr>
            <a:r>
              <a:rPr lang="en-US">
                <a:solidFill>
                  <a:schemeClr val="folHlink"/>
                </a:solidFill>
              </a:rPr>
              <a:t>.</a:t>
            </a:r>
          </a:p>
        </p:txBody>
      </p:sp>
      <p:sp>
        <p:nvSpPr>
          <p:cNvPr id="357395" name="Line 19"/>
          <p:cNvSpPr>
            <a:spLocks noChangeShapeType="1"/>
          </p:cNvSpPr>
          <p:nvPr/>
        </p:nvSpPr>
        <p:spPr bwMode="auto">
          <a:xfrm>
            <a:off x="5410200" y="2819400"/>
            <a:ext cx="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7396" name="Line 20"/>
          <p:cNvSpPr>
            <a:spLocks noChangeShapeType="1"/>
          </p:cNvSpPr>
          <p:nvPr/>
        </p:nvSpPr>
        <p:spPr bwMode="auto">
          <a:xfrm>
            <a:off x="4800600" y="3352800"/>
            <a:ext cx="3505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7394" name="Text Box 18"/>
          <p:cNvSpPr txBox="1">
            <a:spLocks noChangeArrowheads="1"/>
          </p:cNvSpPr>
          <p:nvPr/>
        </p:nvSpPr>
        <p:spPr bwMode="auto">
          <a:xfrm>
            <a:off x="4800600" y="2743201"/>
            <a:ext cx="3962400" cy="1495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  Z       </a:t>
            </a:r>
            <a:r>
              <a:rPr lang="en-US" sz="2000" dirty="0">
                <a:solidFill>
                  <a:srgbClr val="008260"/>
                </a:solidFill>
              </a:rPr>
              <a:t>0.00     0.01     </a:t>
            </a:r>
            <a:r>
              <a:rPr lang="id-ID" sz="2000" dirty="0">
                <a:solidFill>
                  <a:srgbClr val="008260"/>
                </a:solidFill>
              </a:rPr>
              <a:t>....    0.06</a:t>
            </a:r>
            <a:endParaRPr lang="en-US" sz="2000" dirty="0">
              <a:solidFill>
                <a:srgbClr val="008260"/>
              </a:solidFill>
            </a:endParaRPr>
          </a:p>
          <a:p>
            <a:pPr>
              <a:spcBef>
                <a:spcPct val="50000"/>
              </a:spcBef>
            </a:pPr>
            <a:endParaRPr lang="en-US" sz="800" dirty="0">
              <a:solidFill>
                <a:srgbClr val="00826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folHlink"/>
                </a:solidFill>
              </a:rPr>
              <a:t>0.0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folHlink"/>
                </a:solidFill>
              </a:rPr>
              <a:t>0.1</a:t>
            </a:r>
          </a:p>
        </p:txBody>
      </p:sp>
    </p:spTree>
    <p:extLst>
      <p:ext uri="{BB962C8B-B14F-4D97-AF65-F5344CB8AC3E}">
        <p14:creationId xmlns:p14="http://schemas.microsoft.com/office/powerpoint/2010/main" val="413252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Dari 100 </a:t>
            </a:r>
            <a:r>
              <a:rPr lang="en-US" sz="3200" dirty="0" err="1" smtClean="0"/>
              <a:t>mahasiswa</a:t>
            </a:r>
            <a:r>
              <a:rPr lang="en-US" sz="3200" dirty="0" smtClean="0"/>
              <a:t> </a:t>
            </a:r>
            <a:r>
              <a:rPr lang="en-US" sz="3200" dirty="0" err="1"/>
              <a:t>didapat</a:t>
            </a:r>
            <a:r>
              <a:rPr lang="en-US" sz="3200" dirty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/>
              <a:t>rata-rata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 smtClean="0"/>
              <a:t>mata</a:t>
            </a:r>
            <a:r>
              <a:rPr lang="en-US" sz="3200" dirty="0" smtClean="0"/>
              <a:t> </a:t>
            </a:r>
            <a:r>
              <a:rPr lang="en-US" sz="3200" dirty="0" err="1" smtClean="0"/>
              <a:t>kuliah</a:t>
            </a:r>
            <a:r>
              <a:rPr lang="en-US" sz="3200" dirty="0" smtClean="0"/>
              <a:t> </a:t>
            </a:r>
            <a:r>
              <a:rPr lang="en-US" sz="3200" dirty="0" err="1" smtClean="0"/>
              <a:t>statistik</a:t>
            </a:r>
            <a:r>
              <a:rPr lang="en-US" sz="3200" dirty="0" smtClean="0"/>
              <a:t> </a:t>
            </a:r>
            <a:r>
              <a:rPr lang="en-US" sz="3200" dirty="0"/>
              <a:t>= 75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simpangan</a:t>
            </a:r>
            <a:r>
              <a:rPr lang="en-US" sz="3200" dirty="0"/>
              <a:t> </a:t>
            </a:r>
            <a:r>
              <a:rPr lang="en-US" sz="3200" dirty="0" err="1"/>
              <a:t>baku</a:t>
            </a:r>
            <a:r>
              <a:rPr lang="en-US" sz="3200" dirty="0"/>
              <a:t> = </a:t>
            </a:r>
            <a:r>
              <a:rPr lang="en-US" sz="3200" dirty="0" smtClean="0"/>
              <a:t>4</a:t>
            </a:r>
          </a:p>
          <a:p>
            <a:r>
              <a:rPr lang="en-US" sz="3200" dirty="0" smtClean="0"/>
              <a:t>A. </a:t>
            </a:r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/>
              <a:t>jumlah</a:t>
            </a:r>
            <a:r>
              <a:rPr lang="en-US" sz="3200" dirty="0"/>
              <a:t> </a:t>
            </a:r>
            <a:r>
              <a:rPr lang="en-US" sz="3200" dirty="0" err="1" smtClean="0"/>
              <a:t>mahasiswa</a:t>
            </a:r>
            <a:r>
              <a:rPr lang="en-US" sz="3200" dirty="0" smtClean="0"/>
              <a:t> </a:t>
            </a:r>
            <a:r>
              <a:rPr lang="en-US" sz="3200" dirty="0"/>
              <a:t>yang </a:t>
            </a:r>
            <a:r>
              <a:rPr lang="en-US" sz="3200" dirty="0" err="1"/>
              <a:t>mendapat</a:t>
            </a:r>
            <a:r>
              <a:rPr lang="en-US" sz="3200" dirty="0"/>
              <a:t> </a:t>
            </a:r>
            <a:r>
              <a:rPr lang="en-US" sz="3200" dirty="0" err="1"/>
              <a:t>nilai</a:t>
            </a:r>
            <a:r>
              <a:rPr lang="en-US" sz="3200" dirty="0"/>
              <a:t> 80 </a:t>
            </a:r>
            <a:r>
              <a:rPr lang="en-US" sz="3200" dirty="0" err="1"/>
              <a:t>ke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 smtClean="0"/>
              <a:t>? </a:t>
            </a:r>
          </a:p>
          <a:p>
            <a:r>
              <a:rPr lang="en-US" sz="3200" dirty="0" smtClean="0"/>
              <a:t>B. </a:t>
            </a:r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 smtClean="0"/>
              <a:t>jumlah</a:t>
            </a:r>
            <a:r>
              <a:rPr lang="en-US" sz="3200" dirty="0" smtClean="0"/>
              <a:t> </a:t>
            </a:r>
            <a:r>
              <a:rPr lang="en-US" sz="3200" dirty="0" err="1" smtClean="0"/>
              <a:t>mahasiswa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mendapat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60 </a:t>
            </a:r>
            <a:r>
              <a:rPr lang="en-US" sz="3200" dirty="0" err="1" smtClean="0"/>
              <a:t>dan</a:t>
            </a:r>
            <a:r>
              <a:rPr lang="en-US" sz="3200" dirty="0" smtClean="0"/>
              <a:t> 90?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1974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3026"/>
            <a:ext cx="11267016" cy="5514974"/>
          </a:xfrm>
        </p:spPr>
        <p:txBody>
          <a:bodyPr/>
          <a:lstStyle/>
          <a:p>
            <a:r>
              <a:rPr lang="en-US" sz="2400" dirty="0"/>
              <a:t>Z = (80 – 75)/4 = 1,25 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/>
              <a:t>tabel</a:t>
            </a:r>
            <a:r>
              <a:rPr lang="en-US" sz="2800" dirty="0"/>
              <a:t> </a:t>
            </a:r>
            <a:r>
              <a:rPr lang="en-US" sz="2800" dirty="0" err="1"/>
              <a:t>kurva</a:t>
            </a:r>
            <a:r>
              <a:rPr lang="en-US" sz="2800" dirty="0"/>
              <a:t> normal </a:t>
            </a:r>
            <a:r>
              <a:rPr lang="en-US" sz="2800" dirty="0" err="1"/>
              <a:t>didapat</a:t>
            </a:r>
            <a:r>
              <a:rPr lang="en-US" sz="2800" dirty="0"/>
              <a:t> </a:t>
            </a:r>
            <a:r>
              <a:rPr lang="en-US" sz="2800" dirty="0" err="1"/>
              <a:t>luas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kanan</a:t>
            </a:r>
            <a:r>
              <a:rPr lang="en-US" sz="2800" dirty="0"/>
              <a:t> = 10,56%. </a:t>
            </a:r>
            <a:endParaRPr lang="en-US" sz="2800" dirty="0" smtClean="0"/>
          </a:p>
          <a:p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responden</a:t>
            </a:r>
            <a:r>
              <a:rPr lang="en-US" sz="2800" dirty="0"/>
              <a:t> = 10,56% x 100 = 11 orang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1" y="306387"/>
            <a:ext cx="1871663" cy="103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171450" y="1866899"/>
            <a:ext cx="7821084" cy="3416667"/>
            <a:chOff x="171450" y="1866899"/>
            <a:chExt cx="7821084" cy="341666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/>
            <a:srcRect l="22767" t="38281" r="26574" b="20573"/>
            <a:stretch/>
          </p:blipFill>
          <p:spPr>
            <a:xfrm>
              <a:off x="677334" y="1943099"/>
              <a:ext cx="7315200" cy="3340467"/>
            </a:xfrm>
            <a:prstGeom prst="rect">
              <a:avLst/>
            </a:prstGeom>
          </p:spPr>
        </p:pic>
        <p:cxnSp>
          <p:nvCxnSpPr>
            <p:cNvPr id="10" name="Straight Arrow Connector 9"/>
            <p:cNvCxnSpPr/>
            <p:nvPr/>
          </p:nvCxnSpPr>
          <p:spPr>
            <a:xfrm flipV="1">
              <a:off x="171450" y="4762500"/>
              <a:ext cx="876301" cy="19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3390900" y="1866899"/>
              <a:ext cx="0" cy="32385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1837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884" y="50323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6</a:t>
            </a:r>
            <a:r>
              <a:rPr lang="en-US" sz="2400" b="1" dirty="0" smtClean="0"/>
              <a:t>0 &lt; X &lt; 90</a:t>
            </a:r>
          </a:p>
          <a:p>
            <a:r>
              <a:rPr lang="en-US" sz="2400" b="1" dirty="0" smtClean="0"/>
              <a:t>Z1 </a:t>
            </a:r>
            <a:r>
              <a:rPr lang="en-US" sz="2400" b="1" dirty="0"/>
              <a:t>= </a:t>
            </a:r>
            <a:r>
              <a:rPr lang="en-US" sz="2400" b="1" dirty="0" smtClean="0"/>
              <a:t>(60 </a:t>
            </a:r>
            <a:r>
              <a:rPr lang="en-US" sz="2400" b="1" dirty="0"/>
              <a:t>– 75)/4 = </a:t>
            </a:r>
            <a:r>
              <a:rPr lang="en-US" sz="2400" b="1" dirty="0" smtClean="0"/>
              <a:t>…………….</a:t>
            </a:r>
          </a:p>
          <a:p>
            <a:r>
              <a:rPr lang="en-US" sz="2400" b="1" dirty="0" smtClean="0"/>
              <a:t>Z2 </a:t>
            </a:r>
            <a:r>
              <a:rPr lang="en-US" sz="2400" b="1" dirty="0"/>
              <a:t>= </a:t>
            </a:r>
            <a:r>
              <a:rPr lang="en-US" sz="2400" b="1" dirty="0" smtClean="0"/>
              <a:t>(90 </a:t>
            </a:r>
            <a:r>
              <a:rPr lang="en-US" sz="2400" b="1" dirty="0"/>
              <a:t>– 75)/4 = </a:t>
            </a:r>
            <a:r>
              <a:rPr lang="en-US" sz="2400" b="1" dirty="0" smtClean="0"/>
              <a:t>…………………</a:t>
            </a:r>
            <a:endParaRPr lang="en-US" sz="2400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 smtClean="0"/>
              <a:t>Tabel</a:t>
            </a:r>
            <a:r>
              <a:rPr lang="en-US" dirty="0" smtClean="0"/>
              <a:t> z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7224" y="5263862"/>
            <a:ext cx="88506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normal </a:t>
            </a:r>
            <a:r>
              <a:rPr lang="en-US" sz="2400" dirty="0" err="1"/>
              <a:t>didapat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kanan</a:t>
            </a:r>
            <a:r>
              <a:rPr lang="en-US" sz="2400" dirty="0"/>
              <a:t> = </a:t>
            </a:r>
            <a:r>
              <a:rPr lang="en-US" sz="2400" dirty="0" smtClean="0"/>
              <a:t>…………..%. 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err="1" smtClean="0"/>
              <a:t>Jadi</a:t>
            </a:r>
            <a:r>
              <a:rPr lang="en-US" sz="2400" dirty="0" smtClean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 = </a:t>
            </a:r>
            <a:r>
              <a:rPr lang="en-US" sz="2400" dirty="0" smtClean="0"/>
              <a:t>…………% </a:t>
            </a:r>
            <a:r>
              <a:rPr lang="en-US" sz="2400" dirty="0"/>
              <a:t>x 100 = </a:t>
            </a:r>
            <a:r>
              <a:rPr lang="en-US" sz="2400" dirty="0" smtClean="0"/>
              <a:t>… </a:t>
            </a:r>
            <a:r>
              <a:rPr lang="en-US" sz="2400" dirty="0" smtClean="0"/>
              <a:t>orang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normal </a:t>
            </a:r>
            <a:r>
              <a:rPr lang="en-US" sz="2400" dirty="0" err="1"/>
              <a:t>didapat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 smtClean="0"/>
              <a:t>kiri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dirty="0" smtClean="0"/>
              <a:t>……………%. </a:t>
            </a:r>
            <a:endParaRPr lang="en-US" sz="2400" dirty="0"/>
          </a:p>
          <a:p>
            <a:r>
              <a:rPr lang="en-US" sz="2400" dirty="0"/>
              <a:t>   </a:t>
            </a:r>
            <a:r>
              <a:rPr lang="en-US" sz="2400" dirty="0" err="1"/>
              <a:t>Jadi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 = </a:t>
            </a:r>
            <a:r>
              <a:rPr lang="en-US" sz="2400" dirty="0" smtClean="0"/>
              <a:t>……………..% </a:t>
            </a:r>
            <a:r>
              <a:rPr lang="en-US" sz="2400" dirty="0"/>
              <a:t>x 100 = </a:t>
            </a:r>
            <a:r>
              <a:rPr lang="en-US" sz="2400" dirty="0" smtClean="0"/>
              <a:t>.. </a:t>
            </a:r>
            <a:r>
              <a:rPr lang="en-US" sz="2400" dirty="0"/>
              <a:t>orang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528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368874" cy="3880773"/>
          </a:xfrm>
        </p:spPr>
        <p:txBody>
          <a:bodyPr>
            <a:normAutofit/>
          </a:bodyPr>
          <a:lstStyle/>
          <a:p>
            <a:r>
              <a:rPr lang="en-US" sz="2800" dirty="0"/>
              <a:t>Dari </a:t>
            </a:r>
            <a:r>
              <a:rPr lang="en-US" sz="2800" dirty="0" smtClean="0"/>
              <a:t>50 </a:t>
            </a:r>
            <a:r>
              <a:rPr lang="en-US" sz="2800" dirty="0" err="1" smtClean="0"/>
              <a:t>ikan</a:t>
            </a:r>
            <a:r>
              <a:rPr lang="en-US" sz="2800" dirty="0" smtClean="0"/>
              <a:t> </a:t>
            </a:r>
            <a:r>
              <a:rPr lang="en-US" sz="2800" dirty="0" err="1" smtClean="0"/>
              <a:t>lele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diamati</a:t>
            </a:r>
            <a:r>
              <a:rPr lang="en-US" sz="2800" dirty="0" smtClean="0"/>
              <a:t>  </a:t>
            </a:r>
            <a:r>
              <a:rPr lang="en-US" sz="2800" dirty="0" err="1"/>
              <a:t>didapat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rata-rata </a:t>
            </a:r>
            <a:r>
              <a:rPr lang="en-US" sz="2800" dirty="0" err="1" smtClean="0"/>
              <a:t>berat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</a:t>
            </a:r>
            <a:r>
              <a:rPr lang="en-US" sz="2800" dirty="0" err="1" smtClean="0"/>
              <a:t>ikan</a:t>
            </a:r>
            <a:r>
              <a:rPr lang="en-US" sz="2800" dirty="0" smtClean="0"/>
              <a:t> </a:t>
            </a:r>
            <a:r>
              <a:rPr lang="en-US" sz="2800" dirty="0"/>
              <a:t>= </a:t>
            </a:r>
            <a:r>
              <a:rPr lang="en-US" sz="2800" dirty="0" smtClean="0"/>
              <a:t>15 gr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simpangan</a:t>
            </a:r>
            <a:r>
              <a:rPr lang="en-US" sz="2800" dirty="0"/>
              <a:t> </a:t>
            </a:r>
            <a:r>
              <a:rPr lang="en-US" sz="2800" dirty="0" err="1"/>
              <a:t>baku</a:t>
            </a:r>
            <a:r>
              <a:rPr lang="en-US" sz="2800" dirty="0"/>
              <a:t> = </a:t>
            </a:r>
            <a:r>
              <a:rPr lang="en-US" sz="2800" dirty="0" smtClean="0"/>
              <a:t>5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 smtClean="0"/>
              <a:t>ikan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berat</a:t>
            </a:r>
            <a:r>
              <a:rPr lang="en-US" sz="2800" dirty="0" smtClean="0"/>
              <a:t> 20+x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4187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60447"/>
            <a:ext cx="9454218" cy="3980915"/>
          </a:xfrm>
        </p:spPr>
        <p:txBody>
          <a:bodyPr/>
          <a:lstStyle/>
          <a:p>
            <a:r>
              <a:rPr lang="en-US" sz="2400" dirty="0"/>
              <a:t>Dari </a:t>
            </a:r>
            <a:r>
              <a:rPr lang="en-US" sz="2400" dirty="0" smtClean="0"/>
              <a:t>200 </a:t>
            </a:r>
            <a:r>
              <a:rPr lang="en-US" sz="2400" dirty="0" err="1" smtClean="0"/>
              <a:t>benih</a:t>
            </a:r>
            <a:r>
              <a:rPr lang="en-US" sz="2400" dirty="0" smtClean="0"/>
              <a:t> </a:t>
            </a:r>
            <a:r>
              <a:rPr lang="en-US" sz="2400" dirty="0" err="1" smtClean="0"/>
              <a:t>ikan</a:t>
            </a:r>
            <a:r>
              <a:rPr lang="en-US" sz="2400" dirty="0" smtClean="0"/>
              <a:t> </a:t>
            </a:r>
            <a:r>
              <a:rPr lang="en-US" sz="2400" dirty="0" err="1" smtClean="0"/>
              <a:t>gurami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diamati</a:t>
            </a:r>
            <a:r>
              <a:rPr lang="en-US" sz="2400" dirty="0"/>
              <a:t>  </a:t>
            </a:r>
            <a:r>
              <a:rPr lang="en-US" sz="2400" dirty="0" err="1"/>
              <a:t>didapat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smtClean="0"/>
              <a:t>rata-rata  </a:t>
            </a:r>
            <a:r>
              <a:rPr lang="en-US" sz="2400" dirty="0" err="1" smtClean="0"/>
              <a:t>berat</a:t>
            </a:r>
            <a:r>
              <a:rPr lang="en-US" sz="2400" dirty="0" smtClean="0"/>
              <a:t> </a:t>
            </a:r>
            <a:r>
              <a:rPr lang="en-US" sz="2400" dirty="0" err="1" smtClean="0"/>
              <a:t>ikan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bertahan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20gr </a:t>
            </a:r>
            <a:r>
              <a:rPr lang="en-US" sz="2400" dirty="0" err="1" smtClean="0"/>
              <a:t>ikan</a:t>
            </a:r>
            <a:r>
              <a:rPr lang="en-US" sz="2400" dirty="0" smtClean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simpangan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= </a:t>
            </a:r>
            <a:r>
              <a:rPr lang="en-US" sz="2400" dirty="0" smtClean="0"/>
              <a:t>7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Berapa</a:t>
            </a:r>
            <a:r>
              <a:rPr lang="en-US" sz="2400" dirty="0" smtClean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 smtClean="0"/>
              <a:t>benih</a:t>
            </a:r>
            <a:r>
              <a:rPr lang="en-US" sz="2400" dirty="0" smtClean="0"/>
              <a:t> </a:t>
            </a:r>
            <a:r>
              <a:rPr lang="en-US" sz="2400" dirty="0" err="1" smtClean="0"/>
              <a:t>ikan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berat</a:t>
            </a:r>
            <a:r>
              <a:rPr lang="en-US" sz="2400" dirty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10gr 	</a:t>
            </a:r>
            <a:r>
              <a:rPr lang="en-US" sz="2400" dirty="0" err="1" smtClean="0"/>
              <a:t>sampai</a:t>
            </a:r>
            <a:r>
              <a:rPr lang="en-US" sz="2400" dirty="0" smtClean="0"/>
              <a:t> 30 gr?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 smtClean="0"/>
              <a:t>RESPONSI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010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324601"/>
            <a:ext cx="2133600" cy="365125"/>
          </a:xfrm>
        </p:spPr>
        <p:txBody>
          <a:bodyPr/>
          <a:lstStyle/>
          <a:p>
            <a:pPr>
              <a:defRPr/>
            </a:pPr>
            <a:fld id="{56931F19-2C1F-4EB2-AAC2-1E9537B94A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4000">
                <a:solidFill>
                  <a:srgbClr val="000000"/>
                </a:solidFill>
              </a:rPr>
              <a:t>Kuartil untuk data tidak berkelompok</a:t>
            </a:r>
          </a:p>
        </p:txBody>
      </p:sp>
      <p:sp>
        <p:nvSpPr>
          <p:cNvPr id="7" name="Rectangle 3"/>
          <p:cNvSpPr txBox="1">
            <a:spLocks/>
          </p:cNvSpPr>
          <p:nvPr/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endParaRPr lang="en-GB" sz="3200" dirty="0"/>
          </a:p>
          <a:p>
            <a:pPr marL="342900" indent="-342900">
              <a:spcBef>
                <a:spcPct val="20000"/>
              </a:spcBef>
              <a:defRPr/>
            </a:pPr>
            <a:endParaRPr lang="en-GB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3200" dirty="0" err="1"/>
              <a:t>dengan</a:t>
            </a:r>
            <a:endParaRPr lang="en-GB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3200" dirty="0"/>
              <a:t>	</a:t>
            </a:r>
            <a:r>
              <a:rPr lang="en-US" sz="3200" dirty="0" err="1">
                <a:solidFill>
                  <a:srgbClr val="000000"/>
                </a:solidFill>
                <a:ea typeface="Times New Roman" pitchFamily="18" charset="0"/>
              </a:rPr>
              <a:t>K</a:t>
            </a:r>
            <a:r>
              <a:rPr lang="en-US" sz="32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: </a:t>
            </a:r>
            <a:r>
              <a:rPr lang="en-US" sz="3200" dirty="0" err="1">
                <a:solidFill>
                  <a:srgbClr val="000000"/>
                </a:solidFill>
                <a:ea typeface="Times New Roman" pitchFamily="18" charset="0"/>
              </a:rPr>
              <a:t>letak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itchFamily="18" charset="0"/>
              </a:rPr>
              <a:t>kuartil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3200" dirty="0">
                <a:solidFill>
                  <a:srgbClr val="000000"/>
                </a:solidFill>
                <a:ea typeface="Times New Roman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3200" dirty="0">
                <a:solidFill>
                  <a:srgbClr val="000000"/>
                </a:solidFill>
              </a:rPr>
              <a:t>	n  : </a:t>
            </a:r>
            <a:r>
              <a:rPr lang="en-US" sz="3200" dirty="0" err="1">
                <a:solidFill>
                  <a:srgbClr val="000000"/>
                </a:solidFill>
              </a:rPr>
              <a:t>banyaknya</a:t>
            </a:r>
            <a:r>
              <a:rPr lang="en-US" sz="3200" dirty="0">
                <a:solidFill>
                  <a:srgbClr val="000000"/>
                </a:solidFill>
              </a:rPr>
              <a:t> data</a:t>
            </a:r>
            <a:endParaRPr lang="en-GB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3200" dirty="0"/>
              <a:t>	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GB" sz="3200" dirty="0"/>
          </a:p>
        </p:txBody>
      </p:sp>
      <p:graphicFrame>
        <p:nvGraphicFramePr>
          <p:cNvPr id="84994" name="Object 1"/>
          <p:cNvGraphicFramePr>
            <a:graphicFrameLocks noGrp="1" noChangeAspect="1"/>
          </p:cNvGraphicFramePr>
          <p:nvPr>
            <p:ph idx="1"/>
          </p:nvPr>
        </p:nvGraphicFramePr>
        <p:xfrm>
          <a:off x="2438401" y="1912939"/>
          <a:ext cx="2390775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1587240" imgH="393480" progId="Equation.3">
                  <p:embed/>
                </p:oleObj>
              </mc:Choice>
              <mc:Fallback>
                <p:oleObj name="Equation" r:id="rId3" imgW="1587240" imgH="393480" progId="Equation.3">
                  <p:embed/>
                  <p:pic>
                    <p:nvPicPr>
                      <p:cNvPr id="8499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1" y="1912939"/>
                        <a:ext cx="2390775" cy="592137"/>
                      </a:xfrm>
                      <a:prstGeom prst="rect">
                        <a:avLst/>
                      </a:prstGeom>
                      <a:solidFill>
                        <a:srgbClr val="33CC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989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179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360363"/>
            <a:ext cx="6096000" cy="838200"/>
          </a:xfrm>
        </p:spPr>
        <p:txBody>
          <a:bodyPr/>
          <a:lstStyle/>
          <a:p>
            <a:r>
              <a:rPr lang="id-ID" dirty="0" smtClean="0"/>
              <a:t>Rumus Kuartil</a:t>
            </a:r>
            <a:endParaRPr lang="en-US" dirty="0"/>
          </a:p>
        </p:txBody>
      </p:sp>
      <p:sp>
        <p:nvSpPr>
          <p:cNvPr id="163843" name="Text Box 3"/>
          <p:cNvSpPr txBox="1">
            <a:spLocks noChangeArrowheads="1"/>
          </p:cNvSpPr>
          <p:nvPr/>
        </p:nvSpPr>
        <p:spPr bwMode="auto">
          <a:xfrm>
            <a:off x="962526" y="1198563"/>
            <a:ext cx="9400674" cy="459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id-ID" sz="3600" dirty="0"/>
              <a:t>Penentuan nilai kuartil dilakukan dengan menentukan posisi yang sesuai dari data terurut</a:t>
            </a:r>
          </a:p>
          <a:p>
            <a:pPr eaLnBrk="0" hangingPunct="0"/>
            <a:endParaRPr lang="en-US" sz="2400" dirty="0"/>
          </a:p>
          <a:p>
            <a:pPr eaLnBrk="0" hangingPunct="0"/>
            <a:r>
              <a:rPr lang="en-US" sz="2400" dirty="0"/>
              <a:t>  </a:t>
            </a:r>
            <a:r>
              <a:rPr lang="id-ID" sz="2400" dirty="0"/>
              <a:t>posisi kuartil pertama</a:t>
            </a:r>
            <a:r>
              <a:rPr lang="en-US" sz="2400" dirty="0"/>
              <a:t>:  	Q</a:t>
            </a:r>
            <a:r>
              <a:rPr lang="en-US" sz="2400" baseline="-25000" dirty="0"/>
              <a:t>1</a:t>
            </a:r>
            <a:r>
              <a:rPr lang="en-US" sz="2400" dirty="0"/>
              <a:t> = 0.25(n+1)</a:t>
            </a:r>
          </a:p>
          <a:p>
            <a:pPr eaLnBrk="0" hangingPunct="0"/>
            <a:endParaRPr lang="en-US" sz="2400" dirty="0"/>
          </a:p>
          <a:p>
            <a:pPr eaLnBrk="0" hangingPunct="0"/>
            <a:r>
              <a:rPr lang="en-US" sz="2400" dirty="0"/>
              <a:t>  </a:t>
            </a:r>
            <a:r>
              <a:rPr lang="id-ID" sz="2400" dirty="0"/>
              <a:t>posisi kuartil kedua</a:t>
            </a:r>
            <a:r>
              <a:rPr lang="en-US" sz="2400" dirty="0"/>
              <a:t>: </a:t>
            </a:r>
            <a:r>
              <a:rPr lang="id-ID" sz="2400" dirty="0"/>
              <a:t>     </a:t>
            </a:r>
            <a:r>
              <a:rPr lang="en-US" sz="2400" dirty="0" smtClean="0"/>
              <a:t>	 </a:t>
            </a:r>
            <a:r>
              <a:rPr lang="en-US" sz="2400" dirty="0"/>
              <a:t>Q</a:t>
            </a:r>
            <a:r>
              <a:rPr lang="en-US" sz="2400" baseline="-25000" dirty="0"/>
              <a:t>2</a:t>
            </a:r>
            <a:r>
              <a:rPr lang="en-US" sz="2400" dirty="0"/>
              <a:t> = 0.50(n+1)</a:t>
            </a:r>
          </a:p>
          <a:p>
            <a:pPr eaLnBrk="0" hangingPunct="0"/>
            <a:r>
              <a:rPr lang="en-US" sz="2400" dirty="0"/>
              <a:t>    (</a:t>
            </a:r>
            <a:r>
              <a:rPr lang="id-ID" sz="2400" dirty="0"/>
              <a:t>posisi median</a:t>
            </a:r>
            <a:r>
              <a:rPr lang="en-US" sz="2400" dirty="0"/>
              <a:t>)</a:t>
            </a:r>
          </a:p>
          <a:p>
            <a:pPr eaLnBrk="0" hangingPunct="0"/>
            <a:endParaRPr lang="en-US" sz="2400" dirty="0"/>
          </a:p>
          <a:p>
            <a:pPr eaLnBrk="0" hangingPunct="0"/>
            <a:r>
              <a:rPr lang="en-US" sz="2400" dirty="0"/>
              <a:t>  </a:t>
            </a:r>
            <a:r>
              <a:rPr lang="id-ID" sz="2400" dirty="0"/>
              <a:t>posisi kuartil ketiga</a:t>
            </a:r>
            <a:r>
              <a:rPr lang="en-US" sz="2400" dirty="0"/>
              <a:t>:   	Q</a:t>
            </a:r>
            <a:r>
              <a:rPr lang="en-US" sz="2400" baseline="-25000" dirty="0"/>
              <a:t>3</a:t>
            </a:r>
            <a:r>
              <a:rPr lang="en-US" sz="2400" dirty="0"/>
              <a:t> = 0.75(n+1)</a:t>
            </a:r>
          </a:p>
          <a:p>
            <a:pPr eaLnBrk="0" hangingPunct="0"/>
            <a:endParaRPr lang="en-US" sz="2400" dirty="0"/>
          </a:p>
          <a:p>
            <a:pPr eaLnBrk="0" hangingPunct="0">
              <a:lnSpc>
                <a:spcPct val="50000"/>
              </a:lnSpc>
            </a:pPr>
            <a:endParaRPr lang="en-US" sz="2400" dirty="0"/>
          </a:p>
          <a:p>
            <a:pPr eaLnBrk="0" hangingPunct="0">
              <a:lnSpc>
                <a:spcPct val="70000"/>
              </a:lnSpc>
            </a:pPr>
            <a:r>
              <a:rPr lang="en-US" sz="24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9692360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3EBAA3-8612-4278-B255-6590548248D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Rectangle 3"/>
          <p:cNvSpPr txBox="1">
            <a:spLocks/>
          </p:cNvSpPr>
          <p:nvPr/>
        </p:nvSpPr>
        <p:spPr bwMode="auto">
          <a:xfrm>
            <a:off x="2057400" y="1600200"/>
            <a:ext cx="8153400" cy="4648200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GB" sz="2400" dirty="0"/>
              <a:t>				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GB" sz="2400" dirty="0"/>
          </a:p>
          <a:p>
            <a:pPr marL="342900" indent="-342900">
              <a:spcBef>
                <a:spcPct val="20000"/>
              </a:spcBef>
              <a:defRPr/>
            </a:pPr>
            <a:endParaRPr lang="en-GB" sz="2400" dirty="0"/>
          </a:p>
          <a:p>
            <a:pPr marL="342900" indent="-342900">
              <a:spcBef>
                <a:spcPct val="20000"/>
              </a:spcBef>
              <a:defRPr/>
            </a:pPr>
            <a:endParaRPr lang="en-GB" sz="24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2400" dirty="0"/>
              <a:t>					</a:t>
            </a:r>
            <a:r>
              <a:rPr lang="en-GB" sz="2400" dirty="0" err="1"/>
              <a:t>Artinya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 K</a:t>
            </a:r>
            <a:r>
              <a:rPr lang="en-US" sz="2400" baseline="-25000" dirty="0">
                <a:solidFill>
                  <a:srgbClr val="000000"/>
                </a:solidFill>
                <a:ea typeface="Times New Roman" pitchFamily="18" charset="0"/>
              </a:rPr>
              <a:t>1</a:t>
            </a:r>
            <a:r>
              <a:rPr lang="en-GB" sz="2400" dirty="0"/>
              <a:t> </a:t>
            </a:r>
            <a:r>
              <a:rPr lang="en-GB" sz="2400" dirty="0" err="1"/>
              <a:t>terletak</a:t>
            </a:r>
            <a:r>
              <a:rPr lang="en-GB" sz="2400" dirty="0"/>
              <a:t> </a:t>
            </a:r>
            <a:r>
              <a:rPr lang="en-GB" sz="2400" dirty="0" err="1"/>
              <a:t>antara</a:t>
            </a:r>
            <a:r>
              <a:rPr lang="en-GB" sz="2400" dirty="0"/>
              <a:t> data </a:t>
            </a:r>
            <a:r>
              <a:rPr lang="en-GB" sz="2400" dirty="0" err="1"/>
              <a:t>ke</a:t>
            </a:r>
            <a:r>
              <a:rPr lang="en-GB" sz="2400" dirty="0"/>
              <a:t> 2 </a:t>
            </a:r>
            <a:r>
              <a:rPr lang="en-GB" sz="2400" dirty="0" err="1"/>
              <a:t>dan</a:t>
            </a:r>
            <a:r>
              <a:rPr lang="en-GB" sz="2400" dirty="0"/>
              <a:t> 				data </a:t>
            </a:r>
            <a:r>
              <a:rPr lang="en-GB" sz="2400" dirty="0" err="1"/>
              <a:t>ke</a:t>
            </a:r>
            <a:r>
              <a:rPr lang="en-GB" sz="2400" dirty="0"/>
              <a:t> 3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2400" dirty="0"/>
              <a:t>					</a:t>
            </a:r>
            <a:r>
              <a:rPr lang="en-GB" sz="2400" dirty="0" err="1"/>
              <a:t>Nilai</a:t>
            </a:r>
            <a:r>
              <a:rPr lang="en-GB" sz="2400" dirty="0"/>
              <a:t> </a:t>
            </a:r>
            <a:r>
              <a:rPr lang="en-US" sz="2400" dirty="0">
                <a:solidFill>
                  <a:srgbClr val="000000"/>
                </a:solidFill>
                <a:ea typeface="Times New Roman" pitchFamily="18" charset="0"/>
              </a:rPr>
              <a:t>K</a:t>
            </a:r>
            <a:r>
              <a:rPr lang="en-US" sz="2400" baseline="-25000" dirty="0">
                <a:solidFill>
                  <a:srgbClr val="000000"/>
                </a:solidFill>
                <a:ea typeface="Times New Roman" pitchFamily="18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					</a:t>
            </a:r>
            <a:r>
              <a:rPr lang="en-US" sz="2000" dirty="0">
                <a:solidFill>
                  <a:srgbClr val="000000"/>
                </a:solidFill>
                <a:ea typeface="Times New Roman" pitchFamily="18" charset="0"/>
              </a:rPr>
              <a:t>=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a typeface="Times New Roman" pitchFamily="18" charset="0"/>
              </a:rPr>
              <a:t>nilai</a:t>
            </a:r>
            <a:r>
              <a:rPr lang="en-US" sz="2000" dirty="0">
                <a:solidFill>
                  <a:srgbClr val="000000"/>
                </a:solidFill>
                <a:ea typeface="Times New Roman" pitchFamily="18" charset="0"/>
              </a:rPr>
              <a:t> data </a:t>
            </a:r>
            <a:r>
              <a:rPr lang="en-US" sz="20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2000" dirty="0">
                <a:solidFill>
                  <a:srgbClr val="000000"/>
                </a:solidFill>
                <a:ea typeface="Times New Roman" pitchFamily="18" charset="0"/>
              </a:rPr>
              <a:t> 2 + ½(data </a:t>
            </a:r>
            <a:r>
              <a:rPr lang="en-US" sz="20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2000" dirty="0">
                <a:solidFill>
                  <a:srgbClr val="000000"/>
                </a:solidFill>
                <a:ea typeface="Times New Roman" pitchFamily="18" charset="0"/>
              </a:rPr>
              <a:t> 3 - data </a:t>
            </a:r>
            <a:r>
              <a:rPr lang="en-US" sz="20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2000" dirty="0">
                <a:solidFill>
                  <a:srgbClr val="000000"/>
                </a:solidFill>
                <a:ea typeface="Times New Roman" pitchFamily="18" charset="0"/>
              </a:rPr>
              <a:t> 2)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000000"/>
                </a:solidFill>
                <a:ea typeface="Times New Roman" pitchFamily="18" charset="0"/>
              </a:rPr>
              <a:t>					= 40 + ½(50 -40)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000000"/>
                </a:solidFill>
                <a:ea typeface="Times New Roman" pitchFamily="18" charset="0"/>
              </a:rPr>
              <a:t>					= 45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000000"/>
                </a:solidFill>
              </a:rPr>
              <a:t>	</a:t>
            </a:r>
            <a:endParaRPr lang="en-GB" sz="20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2057400" y="228600"/>
            <a:ext cx="8229600" cy="11430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Contoh</a:t>
            </a:r>
            <a:r>
              <a:rPr lang="en-US" sz="400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 m</a:t>
            </a:r>
            <a:r>
              <a:rPr lang="en-US" sz="4000" dirty="0" err="1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encari</a:t>
            </a:r>
            <a:r>
              <a:rPr lang="en-US" sz="400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Kuartil</a:t>
            </a:r>
            <a:endParaRPr lang="en-US" sz="4000" dirty="0">
              <a:solidFill>
                <a:srgbClr val="000000"/>
              </a:solidFill>
              <a:latin typeface="Calibri" pitchFamily="34" charset="0"/>
              <a:ea typeface="+mj-ea"/>
              <a:cs typeface="+mj-cs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09800" y="1676400"/>
          <a:ext cx="11430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3103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Sebelum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diurutkan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21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3505200" y="1676400"/>
          <a:ext cx="12192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5423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Setelah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diurutkan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2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2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2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2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2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2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2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86018" name="Object 1"/>
          <p:cNvGraphicFramePr>
            <a:graphicFrameLocks noChangeAspect="1"/>
          </p:cNvGraphicFramePr>
          <p:nvPr/>
        </p:nvGraphicFramePr>
        <p:xfrm>
          <a:off x="5791200" y="1600200"/>
          <a:ext cx="2667000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257120" imgH="812520" progId="Equation.3">
                  <p:embed/>
                </p:oleObj>
              </mc:Choice>
              <mc:Fallback>
                <p:oleObj name="Equation" r:id="rId3" imgW="1257120" imgH="812520" progId="Equation.3">
                  <p:embed/>
                  <p:pic>
                    <p:nvPicPr>
                      <p:cNvPr id="86018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600200"/>
                        <a:ext cx="2667000" cy="142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336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DE2F7E-16B3-45C9-AB06-016FC543C87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1981200" y="1524001"/>
            <a:ext cx="8229600" cy="4754563"/>
          </a:xfrm>
          <a:prstGeom prst="rect">
            <a:avLst/>
          </a:prstGeom>
          <a:noFill/>
          <a:ln w="2540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endParaRPr lang="en-GB" sz="2800" dirty="0"/>
          </a:p>
          <a:p>
            <a:pPr marL="342900" indent="-342900">
              <a:spcBef>
                <a:spcPct val="20000"/>
              </a:spcBef>
              <a:defRPr/>
            </a:pPr>
            <a:endParaRPr lang="en-GB" sz="2800" dirty="0"/>
          </a:p>
          <a:p>
            <a:pPr marL="342900" indent="-342900">
              <a:spcBef>
                <a:spcPct val="20000"/>
              </a:spcBef>
              <a:defRPr/>
            </a:pPr>
            <a:endParaRPr lang="en-GB" sz="28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2800" dirty="0" err="1"/>
              <a:t>dengan</a:t>
            </a:r>
            <a:endParaRPr lang="en-GB" sz="28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2800" dirty="0"/>
              <a:t>	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</a:t>
            </a:r>
            <a:r>
              <a:rPr lang="en-US" sz="28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 :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letak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kuartil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ke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    Bb :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batas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bawah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kelas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interval yang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mengandung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</a:t>
            </a:r>
            <a:r>
              <a:rPr lang="en-US" sz="28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    </a:t>
            </a:r>
          </a:p>
          <a:p>
            <a:pPr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   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f</a:t>
            </a:r>
            <a:r>
              <a:rPr lang="en-US" sz="2800" baseline="-25000" dirty="0" err="1">
                <a:solidFill>
                  <a:srgbClr val="000000"/>
                </a:solidFill>
                <a:ea typeface="Times New Roman" pitchFamily="18" charset="0"/>
              </a:rPr>
              <a:t>K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  :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frekuensi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kelas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interval yang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mengandung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</a:t>
            </a:r>
            <a:r>
              <a:rPr lang="en-US" sz="28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endParaRPr lang="en-US" sz="2800" dirty="0">
              <a:solidFill>
                <a:srgbClr val="000000"/>
              </a:solidFill>
              <a:ea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    F    :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frekuensi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kumulatif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sebelum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kelas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interval yang 	 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mengandung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</a:t>
            </a:r>
            <a:r>
              <a:rPr lang="en-US" sz="2800" baseline="-25000" dirty="0" err="1">
                <a:solidFill>
                  <a:srgbClr val="000000"/>
                </a:solidFill>
                <a:ea typeface="Times New Roman" pitchFamily="18" charset="0"/>
              </a:rPr>
              <a:t>i</a:t>
            </a:r>
            <a:endParaRPr lang="en-US" sz="2800" dirty="0">
              <a:solidFill>
                <a:srgbClr val="000000"/>
              </a:solidFill>
              <a:ea typeface="Times New Roman" pitchFamily="18" charset="0"/>
            </a:endParaRPr>
          </a:p>
          <a:p>
            <a:pPr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    p   :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panjang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Times New Roman" pitchFamily="18" charset="0"/>
              </a:rPr>
              <a:t>kelas</a:t>
            </a:r>
            <a:r>
              <a:rPr lang="en-US" sz="2800" dirty="0">
                <a:solidFill>
                  <a:srgbClr val="000000"/>
                </a:solidFill>
                <a:ea typeface="Times New Roman" pitchFamily="18" charset="0"/>
              </a:rPr>
              <a:t> interval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GB" sz="3200" dirty="0"/>
              <a:t>	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GB" sz="3200" dirty="0"/>
          </a:p>
        </p:txBody>
      </p:sp>
      <p:graphicFrame>
        <p:nvGraphicFramePr>
          <p:cNvPr id="12290" name="Object 1"/>
          <p:cNvGraphicFramePr>
            <a:graphicFrameLocks noGrp="1" noChangeAspect="1"/>
          </p:cNvGraphicFramePr>
          <p:nvPr>
            <p:ph idx="1"/>
          </p:nvPr>
        </p:nvGraphicFramePr>
        <p:xfrm>
          <a:off x="2895601" y="1701800"/>
          <a:ext cx="3097213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2184120" imgH="787320" progId="Equation.3">
                  <p:embed/>
                </p:oleObj>
              </mc:Choice>
              <mc:Fallback>
                <p:oleObj name="Equation" r:id="rId3" imgW="2184120" imgH="787320" progId="Equation.3">
                  <p:embed/>
                  <p:pic>
                    <p:nvPicPr>
                      <p:cNvPr id="1229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1" y="1701800"/>
                        <a:ext cx="3097213" cy="1117600"/>
                      </a:xfrm>
                      <a:prstGeom prst="rect">
                        <a:avLst/>
                      </a:prstGeom>
                      <a:solidFill>
                        <a:srgbClr val="33CC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auto">
          <a:xfrm>
            <a:off x="1981200" y="228600"/>
            <a:ext cx="8229600" cy="11430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Kuartil</a:t>
            </a:r>
            <a:r>
              <a:rPr lang="en-US" sz="4000" dirty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 data </a:t>
            </a:r>
            <a:r>
              <a:rPr lang="en-US" sz="4000" dirty="0" err="1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berkelompok</a:t>
            </a:r>
            <a:endParaRPr lang="en-US" sz="4000" dirty="0">
              <a:solidFill>
                <a:srgbClr val="000000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2893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7F7E0B-2C76-472E-8433-0C0F08285AF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3316" name="Title 1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chemeClr val="accent1"/>
              </a:gs>
              <a:gs pos="100000">
                <a:srgbClr val="FFFFFF"/>
              </a:gs>
            </a:gsLst>
            <a:lin ang="5400000" scaled="1"/>
          </a:gradFill>
          <a:ln w="25400" algn="ctr"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sz="4000">
                <a:solidFill>
                  <a:srgbClr val="000000"/>
                </a:solidFill>
              </a:rPr>
              <a:t>Contoh mencari Kuartil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1981200" y="1600200"/>
            <a:ext cx="8229600" cy="4572000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dirty="0"/>
          </a:p>
          <a:p>
            <a:pPr marL="342900" indent="-342900">
              <a:spcBef>
                <a:spcPct val="20000"/>
              </a:spcBef>
              <a:defRPr/>
            </a:pPr>
            <a:endParaRPr lang="en-US" sz="3200" dirty="0"/>
          </a:p>
          <a:p>
            <a:pPr marL="342900" indent="-342900">
              <a:spcBef>
                <a:spcPct val="20000"/>
              </a:spcBef>
              <a:defRPr/>
            </a:pPr>
            <a:endParaRPr lang="en-US" sz="3200" dirty="0"/>
          </a:p>
          <a:p>
            <a:pPr marL="342900" indent="-342900">
              <a:spcBef>
                <a:spcPct val="20000"/>
              </a:spcBef>
              <a:defRPr/>
            </a:pPr>
            <a:endParaRPr lang="en-US" sz="3200" dirty="0"/>
          </a:p>
          <a:p>
            <a:pPr marL="342900" indent="-342900">
              <a:spcBef>
                <a:spcPct val="20000"/>
              </a:spcBef>
              <a:defRPr/>
            </a:pPr>
            <a:endParaRPr lang="en-US" sz="3200" dirty="0"/>
          </a:p>
          <a:p>
            <a:pPr marL="342900" indent="-342900">
              <a:spcBef>
                <a:spcPct val="20000"/>
              </a:spcBef>
              <a:defRPr/>
            </a:pPr>
            <a:endParaRPr lang="en-US" sz="32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3200" dirty="0"/>
              <a:t>			</a:t>
            </a:r>
            <a:r>
              <a:rPr lang="en-US" sz="2400" dirty="0" err="1"/>
              <a:t>Kelas</a:t>
            </a:r>
            <a:r>
              <a:rPr lang="en-US" sz="2400" dirty="0"/>
              <a:t> yang </a:t>
            </a:r>
            <a:r>
              <a:rPr lang="en-US" sz="2400" dirty="0" err="1"/>
              <a:t>memuat</a:t>
            </a:r>
            <a:r>
              <a:rPr lang="en-US" sz="2400" dirty="0"/>
              <a:t> </a:t>
            </a:r>
            <a:r>
              <a:rPr lang="en-US" sz="2400" dirty="0" err="1"/>
              <a:t>kuartil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3</a:t>
            </a:r>
            <a:endParaRPr lang="id-ID" sz="2400" dirty="0"/>
          </a:p>
          <a:p>
            <a:pPr marL="342900" indent="-342900">
              <a:spcBef>
                <a:spcPct val="20000"/>
              </a:spcBef>
              <a:defRPr/>
            </a:pP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09801" y="1828800"/>
          <a:ext cx="236220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4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Interval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f. </a:t>
                      </a:r>
                      <a:r>
                        <a:rPr lang="en-US" dirty="0" err="1"/>
                        <a:t>kum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 – 39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– 49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 – 59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 – 69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36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 – 79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 – 89</a:t>
                      </a:r>
                      <a:endParaRPr lang="id-ID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</a:t>
                      </a:r>
                      <a:endParaRPr lang="id-ID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  <a:endParaRPr lang="id-ID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90 - 99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  <a:endParaRPr lang="id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3314" name="Object 1"/>
          <p:cNvGraphicFramePr>
            <a:graphicFrameLocks noChangeAspect="1"/>
          </p:cNvGraphicFramePr>
          <p:nvPr/>
        </p:nvGraphicFramePr>
        <p:xfrm>
          <a:off x="6248401" y="1676400"/>
          <a:ext cx="3097213" cy="254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2184120" imgH="1790640" progId="Equation.3">
                  <p:embed/>
                </p:oleObj>
              </mc:Choice>
              <mc:Fallback>
                <p:oleObj name="Equation" r:id="rId3" imgW="2184120" imgH="1790640" progId="Equation.3">
                  <p:embed/>
                  <p:pic>
                    <p:nvPicPr>
                      <p:cNvPr id="1331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1" y="1676400"/>
                        <a:ext cx="3097213" cy="254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Elbow Connector 21"/>
          <p:cNvCxnSpPr/>
          <p:nvPr/>
        </p:nvCxnSpPr>
        <p:spPr>
          <a:xfrm rot="16200000" flipH="1">
            <a:off x="4838700" y="4229100"/>
            <a:ext cx="990600" cy="914400"/>
          </a:xfrm>
          <a:prstGeom prst="bentConnector3">
            <a:avLst>
              <a:gd name="adj1" fmla="val 2564"/>
            </a:avLst>
          </a:prstGeom>
          <a:ln w="508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83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759566"/>
              </p:ext>
            </p:extLst>
          </p:nvPr>
        </p:nvGraphicFramePr>
        <p:xfrm>
          <a:off x="457209" y="2622884"/>
          <a:ext cx="11165300" cy="577516"/>
        </p:xfrm>
        <a:graphic>
          <a:graphicData uri="http://schemas.openxmlformats.org/drawingml/2006/table">
            <a:tbl>
              <a:tblPr/>
              <a:tblGrid>
                <a:gridCol w="558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5826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577516">
                <a:tc>
                  <a:txBody>
                    <a:bodyPr/>
                    <a:lstStyle/>
                    <a:p>
                      <a:pPr algn="ctr" rtl="0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12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13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17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21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24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24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26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27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27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32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35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37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38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41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43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44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46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>
                          <a:solidFill>
                            <a:sysClr val="windowText" lastClr="000000"/>
                          </a:solidFill>
                          <a:latin typeface="+mj-lt"/>
                        </a:rPr>
                        <a:t>53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600" b="1" i="0" u="none" strike="noStrike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58</a:t>
                      </a:r>
                    </a:p>
                  </a:txBody>
                  <a:tcPr marL="4763" marR="4763" marT="4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658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1240</Words>
  <Application>Microsoft Office PowerPoint</Application>
  <PresentationFormat>Widescreen</PresentationFormat>
  <Paragraphs>464</Paragraphs>
  <Slides>40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Arial</vt:lpstr>
      <vt:lpstr>Calibri</vt:lpstr>
      <vt:lpstr>Calibri Light</vt:lpstr>
      <vt:lpstr>Lucida Grande</vt:lpstr>
      <vt:lpstr>Symbol</vt:lpstr>
      <vt:lpstr>Tahoma</vt:lpstr>
      <vt:lpstr>Times New Roman</vt:lpstr>
      <vt:lpstr>Wingdings</vt:lpstr>
      <vt:lpstr>Office Theme</vt:lpstr>
      <vt:lpstr>Equation</vt:lpstr>
      <vt:lpstr>STATISTIK DASAR</vt:lpstr>
      <vt:lpstr>Ukuran dispersi  ukuran cenderung menyebar</vt:lpstr>
      <vt:lpstr>Kuartil</vt:lpstr>
      <vt:lpstr>Kuartil untuk data tidak berkelompok</vt:lpstr>
      <vt:lpstr>Rumus Kuartil</vt:lpstr>
      <vt:lpstr>PowerPoint Presentation</vt:lpstr>
      <vt:lpstr>PowerPoint Presentation</vt:lpstr>
      <vt:lpstr>Contoh mencari Kuartil</vt:lpstr>
      <vt:lpstr>PowerPoint Presentation</vt:lpstr>
      <vt:lpstr>PowerPoint Presentation</vt:lpstr>
      <vt:lpstr>Desil untuk data tidak berkelompok</vt:lpstr>
      <vt:lpstr>Contoh mencari Desil</vt:lpstr>
      <vt:lpstr>Desil data berkelompok</vt:lpstr>
      <vt:lpstr>Contoh mencari Desil</vt:lpstr>
      <vt:lpstr>Persentil untuk data tidak berkelompok</vt:lpstr>
      <vt:lpstr>Contoh mencari Persentil</vt:lpstr>
      <vt:lpstr>Persentil data berkelompok</vt:lpstr>
      <vt:lpstr>Contoh mencari Persentil</vt:lpstr>
      <vt:lpstr>Ukuran Kemiringan (Skewness)</vt:lpstr>
      <vt:lpstr>Rumus untuk Ukuran Kemiringan</vt:lpstr>
      <vt:lpstr>Kriteria untuk mengetahui model distribusi dari koefisien kemiringan</vt:lpstr>
      <vt:lpstr>Ukuran Keruncingan (Kurtosis)</vt:lpstr>
      <vt:lpstr>Kriteria untuk mengetahui model distribusi dari koefisien kurtosis</vt:lpstr>
      <vt:lpstr>Contoh menghitung koefisien kemiringan dan ukuran keruncingan</vt:lpstr>
      <vt:lpstr>Hubungan antara Mean, Median dan Modus</vt:lpstr>
      <vt:lpstr>DISTRIBUSI PROBABILITAS KONTINU </vt:lpstr>
      <vt:lpstr>PowerPoint Presentation</vt:lpstr>
      <vt:lpstr>PowerPoint Presentation</vt:lpstr>
      <vt:lpstr>DISTRIBUSI PELUANG NORMAL</vt:lpstr>
      <vt:lpstr>DISTRIBUSI NORMAL</vt:lpstr>
      <vt:lpstr>PowerPoint Presentation</vt:lpstr>
      <vt:lpstr>Contoh: Transformasi Normal Standar</vt:lpstr>
      <vt:lpstr>Tabel Normal Standar</vt:lpstr>
      <vt:lpstr>Tabel Normal Standar</vt:lpstr>
      <vt:lpstr>Contoh soal</vt:lpstr>
      <vt:lpstr>PowerPoint Presentation</vt:lpstr>
      <vt:lpstr>PowerPoint Presentation</vt:lpstr>
      <vt:lpstr>RESPONSI</vt:lpstr>
      <vt:lpstr>RESPONSI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DASAR</dc:title>
  <dc:creator>Admin</dc:creator>
  <cp:lastModifiedBy>Admin</cp:lastModifiedBy>
  <cp:revision>8</cp:revision>
  <dcterms:created xsi:type="dcterms:W3CDTF">2021-09-14T07:45:46Z</dcterms:created>
  <dcterms:modified xsi:type="dcterms:W3CDTF">2021-09-22T04:39:13Z</dcterms:modified>
</cp:coreProperties>
</file>