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422" r:id="rId4"/>
    <p:sldId id="279" r:id="rId5"/>
    <p:sldId id="423" r:id="rId6"/>
    <p:sldId id="425" r:id="rId7"/>
    <p:sldId id="427" r:id="rId8"/>
    <p:sldId id="428" r:id="rId9"/>
    <p:sldId id="429" r:id="rId10"/>
    <p:sldId id="430" r:id="rId11"/>
    <p:sldId id="431" r:id="rId12"/>
    <p:sldId id="432" r:id="rId13"/>
    <p:sldId id="433" r:id="rId14"/>
    <p:sldId id="434" r:id="rId15"/>
    <p:sldId id="435" r:id="rId16"/>
    <p:sldId id="436" r:id="rId17"/>
    <p:sldId id="437" r:id="rId18"/>
    <p:sldId id="438" r:id="rId19"/>
    <p:sldId id="439" r:id="rId20"/>
    <p:sldId id="440" r:id="rId21"/>
    <p:sldId id="441" r:id="rId22"/>
    <p:sldId id="445" r:id="rId23"/>
    <p:sldId id="450" r:id="rId24"/>
    <p:sldId id="452" r:id="rId25"/>
    <p:sldId id="453" r:id="rId26"/>
    <p:sldId id="454" r:id="rId27"/>
    <p:sldId id="455" r:id="rId28"/>
    <p:sldId id="456" r:id="rId29"/>
    <p:sldId id="309" r:id="rId30"/>
    <p:sldId id="310" r:id="rId31"/>
    <p:sldId id="311" r:id="rId32"/>
    <p:sldId id="312" r:id="rId33"/>
    <p:sldId id="314" r:id="rId34"/>
    <p:sldId id="315" r:id="rId35"/>
    <p:sldId id="316" r:id="rId36"/>
    <p:sldId id="317" r:id="rId37"/>
    <p:sldId id="318" r:id="rId38"/>
    <p:sldId id="319" r:id="rId39"/>
    <p:sldId id="321" r:id="rId40"/>
    <p:sldId id="322" r:id="rId41"/>
    <p:sldId id="338" r:id="rId42"/>
    <p:sldId id="341" r:id="rId43"/>
    <p:sldId id="342" r:id="rId44"/>
    <p:sldId id="343" r:id="rId45"/>
    <p:sldId id="344" r:id="rId46"/>
    <p:sldId id="345" r:id="rId47"/>
    <p:sldId id="346" r:id="rId48"/>
    <p:sldId id="347" r:id="rId49"/>
    <p:sldId id="349" r:id="rId50"/>
    <p:sldId id="350" r:id="rId51"/>
    <p:sldId id="351" r:id="rId52"/>
    <p:sldId id="293" r:id="rId53"/>
    <p:sldId id="352" r:id="rId5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8900" y="76200"/>
            <a:ext cx="896620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64918" y="3770511"/>
            <a:ext cx="3814162" cy="1179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CE795F-E766-4DF7-AF35-8871D41C83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A44B0A-64FF-490F-ADC7-FE4EE92581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CC68BB-72BC-440B-A1DC-107986B1A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A48C6D-4180-4D19-ACF7-C4F2195B38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46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22935"/>
          </a:xfrm>
          <a:custGeom>
            <a:avLst/>
            <a:gdLst/>
            <a:ahLst/>
            <a:cxnLst/>
            <a:rect l="l" t="t" r="r" b="b"/>
            <a:pathLst>
              <a:path w="9144000" h="622935">
                <a:moveTo>
                  <a:pt x="0" y="0"/>
                </a:moveTo>
                <a:lnTo>
                  <a:pt x="9144000" y="0"/>
                </a:lnTo>
                <a:lnTo>
                  <a:pt x="9144000" y="622747"/>
                </a:lnTo>
                <a:lnTo>
                  <a:pt x="0" y="622747"/>
                </a:lnTo>
                <a:lnTo>
                  <a:pt x="0" y="0"/>
                </a:lnTo>
                <a:close/>
              </a:path>
            </a:pathLst>
          </a:custGeom>
          <a:solidFill>
            <a:srgbClr val="9F31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22935"/>
          </a:xfrm>
          <a:custGeom>
            <a:avLst/>
            <a:gdLst/>
            <a:ahLst/>
            <a:cxnLst/>
            <a:rect l="l" t="t" r="r" b="b"/>
            <a:pathLst>
              <a:path w="9144000" h="622935">
                <a:moveTo>
                  <a:pt x="0" y="0"/>
                </a:moveTo>
                <a:lnTo>
                  <a:pt x="9144000" y="0"/>
                </a:lnTo>
                <a:lnTo>
                  <a:pt x="9144000" y="622746"/>
                </a:lnTo>
                <a:lnTo>
                  <a:pt x="0" y="62274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3F31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5084" y="2019300"/>
            <a:ext cx="6513830" cy="1640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4600" y="6631136"/>
            <a:ext cx="22034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g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g"/><Relationship Id="rId4" Type="http://schemas.openxmlformats.org/officeDocument/2006/relationships/image" Target="../media/image62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jp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g"/><Relationship Id="rId5" Type="http://schemas.openxmlformats.org/officeDocument/2006/relationships/image" Target="../media/image76.jpg"/><Relationship Id="rId4" Type="http://schemas.openxmlformats.org/officeDocument/2006/relationships/image" Target="../media/image75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6568"/>
            <a:ext cx="9144000" cy="16510"/>
          </a:xfrm>
          <a:custGeom>
            <a:avLst/>
            <a:gdLst/>
            <a:ahLst/>
            <a:cxnLst/>
            <a:rect l="l" t="t" r="r" b="b"/>
            <a:pathLst>
              <a:path w="9144000" h="16509">
                <a:moveTo>
                  <a:pt x="0" y="16178"/>
                </a:moveTo>
                <a:lnTo>
                  <a:pt x="9144000" y="16178"/>
                </a:lnTo>
                <a:lnTo>
                  <a:pt x="9144000" y="0"/>
                </a:lnTo>
                <a:lnTo>
                  <a:pt x="0" y="0"/>
                </a:lnTo>
                <a:lnTo>
                  <a:pt x="0" y="16178"/>
                </a:lnTo>
                <a:close/>
              </a:path>
            </a:pathLst>
          </a:custGeom>
          <a:solidFill>
            <a:srgbClr val="9F31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22935"/>
          </a:xfrm>
          <a:custGeom>
            <a:avLst/>
            <a:gdLst/>
            <a:ahLst/>
            <a:cxnLst/>
            <a:rect l="l" t="t" r="r" b="b"/>
            <a:pathLst>
              <a:path w="9144000" h="622935">
                <a:moveTo>
                  <a:pt x="0" y="0"/>
                </a:moveTo>
                <a:lnTo>
                  <a:pt x="9144000" y="0"/>
                </a:lnTo>
                <a:lnTo>
                  <a:pt x="9144000" y="622746"/>
                </a:lnTo>
                <a:lnTo>
                  <a:pt x="0" y="62274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3F31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63800" y="6629400"/>
            <a:ext cx="4159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Slides by Jonathan Eisen for </a:t>
            </a:r>
            <a:r>
              <a:rPr sz="1200" spc="-5" dirty="0">
                <a:latin typeface="Arial"/>
                <a:cs typeface="Arial"/>
              </a:rPr>
              <a:t>BIS2C </a:t>
            </a:r>
            <a:r>
              <a:rPr sz="1200" dirty="0">
                <a:latin typeface="Arial"/>
                <a:cs typeface="Arial"/>
              </a:rPr>
              <a:t>at UC Davis Spring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07060"/>
          </a:xfrm>
          <a:custGeom>
            <a:avLst/>
            <a:gdLst/>
            <a:ahLst/>
            <a:cxnLst/>
            <a:rect l="l" t="t" r="r" b="b"/>
            <a:pathLst>
              <a:path w="9144000" h="607060">
                <a:moveTo>
                  <a:pt x="0" y="0"/>
                </a:moveTo>
                <a:lnTo>
                  <a:pt x="9144000" y="0"/>
                </a:lnTo>
                <a:lnTo>
                  <a:pt x="9144000" y="606568"/>
                </a:lnTo>
                <a:lnTo>
                  <a:pt x="0" y="606568"/>
                </a:lnTo>
                <a:lnTo>
                  <a:pt x="0" y="0"/>
                </a:lnTo>
                <a:close/>
              </a:path>
            </a:pathLst>
          </a:custGeom>
          <a:solidFill>
            <a:srgbClr val="9F31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07060"/>
          </a:xfrm>
          <a:custGeom>
            <a:avLst/>
            <a:gdLst/>
            <a:ahLst/>
            <a:cxnLst/>
            <a:rect l="l" t="t" r="r" b="b"/>
            <a:pathLst>
              <a:path w="9144000" h="607060">
                <a:moveTo>
                  <a:pt x="0" y="0"/>
                </a:moveTo>
                <a:lnTo>
                  <a:pt x="9144000" y="0"/>
                </a:lnTo>
                <a:lnTo>
                  <a:pt x="9144000" y="606568"/>
                </a:lnTo>
                <a:lnTo>
                  <a:pt x="0" y="60656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3F31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98700" y="1435100"/>
            <a:ext cx="4559300" cy="133096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indent="1016000">
              <a:lnSpc>
                <a:spcPts val="5000"/>
              </a:lnSpc>
              <a:spcBef>
                <a:spcPts val="500"/>
              </a:spcBef>
              <a:tabLst>
                <a:tab pos="2403475" algn="l"/>
              </a:tabLst>
            </a:pPr>
            <a:r>
              <a:rPr sz="4400" spc="-5" dirty="0"/>
              <a:t>Lecture </a:t>
            </a:r>
            <a:r>
              <a:rPr sz="4400" dirty="0"/>
              <a:t>9:  Microbial	Diversi</a:t>
            </a:r>
            <a:r>
              <a:rPr sz="4400" spc="-5" dirty="0"/>
              <a:t>t</a:t>
            </a:r>
            <a:r>
              <a:rPr sz="4400" dirty="0"/>
              <a:t>y</a:t>
            </a:r>
            <a:endParaRPr sz="4400"/>
          </a:p>
        </p:txBody>
      </p:sp>
      <p:sp>
        <p:nvSpPr>
          <p:cNvPr id="8" name="object 8"/>
          <p:cNvSpPr txBox="1"/>
          <p:nvPr/>
        </p:nvSpPr>
        <p:spPr>
          <a:xfrm>
            <a:off x="2578100" y="3454400"/>
            <a:ext cx="3989704" cy="181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" algn="ctr">
              <a:lnSpc>
                <a:spcPts val="284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BIS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002C</a:t>
            </a:r>
            <a:endParaRPr sz="2400">
              <a:latin typeface="Arial"/>
              <a:cs typeface="Arial"/>
            </a:endParaRPr>
          </a:p>
          <a:p>
            <a:pPr marL="12700" marR="5080" algn="ctr">
              <a:lnSpc>
                <a:spcPts val="2800"/>
              </a:lnSpc>
              <a:spcBef>
                <a:spcPts val="120"/>
              </a:spcBef>
            </a:pPr>
            <a:r>
              <a:rPr sz="2400" spc="-5" dirty="0">
                <a:latin typeface="Arial"/>
                <a:cs typeface="Arial"/>
              </a:rPr>
              <a:t>Biodiversity </a:t>
            </a:r>
            <a:r>
              <a:rPr sz="2400" dirty="0">
                <a:latin typeface="Arial"/>
                <a:cs typeface="Arial"/>
              </a:rPr>
              <a:t>&amp;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spc="-25" dirty="0">
                <a:latin typeface="Arial"/>
                <a:cs typeface="Arial"/>
              </a:rPr>
              <a:t>Tree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Life  </a:t>
            </a:r>
            <a:r>
              <a:rPr sz="2400" dirty="0">
                <a:latin typeface="Arial"/>
                <a:cs typeface="Arial"/>
              </a:rPr>
              <a:t>Spring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2016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8255" algn="ctr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Prof. Jonathan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Eisen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15400" y="6616700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98FD0FD1-0DC7-4AF5-BD1C-DC4F28EDB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/>
            <a:fld id="{9DF76A68-A017-4ECF-AF7A-B6634F4AF18B}" type="slidenum">
              <a:rPr lang="en-US" altLang="en-US" smtClean="0"/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4F9457C-4210-40AD-9C51-AE55D60C09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Four Groups Based on Cell Wall Composition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DD2FE317-61EE-4E20-AF76-52ECB1914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3276600"/>
            <a:ext cx="8229600" cy="452628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dirty="0"/>
              <a:t>Gram-positive cells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/>
              <a:t>Gram-negative cells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/>
              <a:t>Bacteria without cell walls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/>
              <a:t>Bacteria with chemically unique cell walls</a:t>
            </a:r>
          </a:p>
        </p:txBody>
      </p:sp>
    </p:spTree>
  </p:cSld>
  <p:clrMapOvr>
    <a:masterClrMapping/>
  </p:clrMapOvr>
  <p:transition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71A04C95-45EB-4CEF-8511-B2FC6C897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/>
            <a:fld id="{9DF76A68-A017-4ECF-AF7A-B6634F4AF18B}" type="slidenum">
              <a:rPr lang="en-US" altLang="en-US" smtClean="0"/>
              <a:pPr eaLnBrk="1" hangingPunct="1"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8A71B19B-B8EC-4A54-97C5-E83D79FC1D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Peptidoglycan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0003D4BB-CD65-4FEC-9C5D-31EA5563B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4648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Macromolecule composed of a repeating framework of long chains cross-linked by short peptide fragments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Unique to Bacteria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Composed of 2 sugars: NAG &amp; NAM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 Sugars alternate in the backbone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 Rows linked by polypeptides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Provides strong, flexible support to keep bacteria from bursting or collapsing because of changes in osmotic pressure</a:t>
            </a:r>
          </a:p>
        </p:txBody>
      </p:sp>
      <p:pic>
        <p:nvPicPr>
          <p:cNvPr id="13317" name="Picture 4" descr="Scan0023">
            <a:extLst>
              <a:ext uri="{FF2B5EF4-FFF2-40B4-BE49-F238E27FC236}">
                <a16:creationId xmlns:a16="http://schemas.microsoft.com/office/drawing/2014/main" id="{60FF0C23-5351-4807-B86E-D4FA5A597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21910"/>
            <a:ext cx="30480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5">
            <a:extLst>
              <a:ext uri="{FF2B5EF4-FFF2-40B4-BE49-F238E27FC236}">
                <a16:creationId xmlns:a16="http://schemas.microsoft.com/office/drawing/2014/main" id="{AD416D51-82AC-4414-B40D-5BEC49FFF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733800"/>
            <a:ext cx="23383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>
                <a:solidFill>
                  <a:schemeClr val="accent2"/>
                </a:solidFill>
              </a:rPr>
              <a:t>N-acetylglucosamine</a:t>
            </a:r>
          </a:p>
          <a:p>
            <a:r>
              <a:rPr lang="en-US" altLang="en-US" sz="2000" dirty="0">
                <a:solidFill>
                  <a:schemeClr val="accent2"/>
                </a:solidFill>
              </a:rPr>
              <a:t>(NAG)</a:t>
            </a:r>
          </a:p>
        </p:txBody>
      </p:sp>
      <p:sp>
        <p:nvSpPr>
          <p:cNvPr id="13319" name="Text Box 6">
            <a:extLst>
              <a:ext uri="{FF2B5EF4-FFF2-40B4-BE49-F238E27FC236}">
                <a16:creationId xmlns:a16="http://schemas.microsoft.com/office/drawing/2014/main" id="{23A93E81-133F-4C97-951D-17A28BA0F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838" y="228600"/>
            <a:ext cx="2443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N-acetylmuramic acid</a:t>
            </a:r>
          </a:p>
          <a:p>
            <a:r>
              <a:rPr lang="en-US" altLang="en-US" sz="2000"/>
              <a:t>(NAM)</a:t>
            </a:r>
          </a:p>
        </p:txBody>
      </p:sp>
    </p:spTree>
  </p:cSld>
  <p:clrMapOvr>
    <a:masterClrMapping/>
  </p:clrMapOvr>
  <p:transition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>
            <a:extLst>
              <a:ext uri="{FF2B5EF4-FFF2-40B4-BE49-F238E27FC236}">
                <a16:creationId xmlns:a16="http://schemas.microsoft.com/office/drawing/2014/main" id="{B217F245-13D5-4772-8915-AC72A11EE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/>
            <a:fld id="{3D39404F-BFC6-4FA3-AE0C-527EE1E3D878}" type="slidenum">
              <a:rPr lang="en-US" altLang="en-US" smtClean="0"/>
              <a:pPr eaLnBrk="1" hangingPunct="1"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4339" name="Picture 4" descr="04_14ab">
            <a:extLst>
              <a:ext uri="{FF2B5EF4-FFF2-40B4-BE49-F238E27FC236}">
                <a16:creationId xmlns:a16="http://schemas.microsoft.com/office/drawing/2014/main" id="{A597187A-6922-4482-A6AC-B77BA2DCA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8900"/>
            <a:ext cx="7239000" cy="66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41A8CC3F-A4CF-4D1D-9307-5C53DC277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/>
            <a:fld id="{9DF76A68-A017-4ECF-AF7A-B6634F4AF18B}" type="slidenum">
              <a:rPr lang="en-US" altLang="en-US" smtClean="0"/>
              <a:pPr eaLnBrk="1" hangingPunct="1"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3F4B12B-8158-4E62-BA13-8E6B9440F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Gram Positive Cell Wall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DE3E9F49-B955-44AF-8572-4AE78599E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/>
              <a:t>Consists of </a:t>
            </a:r>
          </a:p>
          <a:p>
            <a:pPr lvl="1" eaLnBrk="1" hangingPunct="1"/>
            <a:r>
              <a:rPr lang="en-US" altLang="en-US">
                <a:solidFill>
                  <a:schemeClr val="hlink"/>
                </a:solidFill>
              </a:rPr>
              <a:t>A thick, homogenous sheath of peptidoglycan 20 - 80 nm thick</a:t>
            </a:r>
          </a:p>
          <a:p>
            <a:pPr lvl="1" eaLnBrk="1" hangingPunct="1"/>
            <a:r>
              <a:rPr lang="en-US" altLang="en-US">
                <a:solidFill>
                  <a:schemeClr val="hlink"/>
                </a:solidFill>
              </a:rPr>
              <a:t>Tightly bound acidic polysaccharides, including teichoic acid and lipoteichoic acid</a:t>
            </a:r>
          </a:p>
          <a:p>
            <a:pPr lvl="1" eaLnBrk="1" hangingPunct="1"/>
            <a:r>
              <a:rPr lang="en-US" altLang="en-US">
                <a:solidFill>
                  <a:schemeClr val="hlink"/>
                </a:solidFill>
              </a:rPr>
              <a:t>Retains crystal violet with iodine as a mordant</a:t>
            </a:r>
          </a:p>
        </p:txBody>
      </p:sp>
    </p:spTree>
  </p:cSld>
  <p:clrMapOvr>
    <a:masterClrMapping/>
  </p:clrMapOvr>
  <p:transition>
    <p:cover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2C7220C4-1112-4458-9284-3EEFC7E9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/>
            <a:fld id="{9DF76A68-A017-4ECF-AF7A-B6634F4AF18B}" type="slidenum">
              <a:rPr lang="en-US" altLang="en-US" smtClean="0"/>
              <a:pPr eaLnBrk="1" hangingPunct="1"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2F735D2F-DC7C-4346-8501-ED25D64673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Gram Negative Cell Wall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C78C4346-37CE-40F3-8F2C-0C8240EF76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382000" cy="4876800"/>
          </a:xfrm>
        </p:spPr>
        <p:txBody>
          <a:bodyPr/>
          <a:lstStyle/>
          <a:p>
            <a:pPr eaLnBrk="1" hangingPunct="1"/>
            <a:r>
              <a:rPr lang="en-US" altLang="en-US"/>
              <a:t>Consists of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An outer membrane containing lipopolysaccharide (LPS)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Thin shell of peptidoglycan between inner and outer membranes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Periplasm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Inner membrane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Loses crystal violet-iodine complex when cells are exposed alcohol (decolorization step) and stains red with safranin counterstain</a:t>
            </a:r>
          </a:p>
        </p:txBody>
      </p:sp>
    </p:spTree>
  </p:cSld>
  <p:clrMapOvr>
    <a:masterClrMapping/>
  </p:clrMapOvr>
  <p:transition>
    <p:cover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id="{2961ECEB-35F2-498A-A661-C4B5E3B2F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/>
            <a:fld id="{3D39404F-BFC6-4FA3-AE0C-527EE1E3D878}" type="slidenum">
              <a:rPr lang="en-US" altLang="en-US" smtClean="0"/>
              <a:pPr eaLnBrk="1" hangingPunct="1"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7411" name="Picture 4" descr="04_15">
            <a:extLst>
              <a:ext uri="{FF2B5EF4-FFF2-40B4-BE49-F238E27FC236}">
                <a16:creationId xmlns:a16="http://schemas.microsoft.com/office/drawing/2014/main" id="{9DF739D7-7CB6-46D4-8943-923CE7107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77200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6">
            <a:extLst>
              <a:ext uri="{FF2B5EF4-FFF2-40B4-BE49-F238E27FC236}">
                <a16:creationId xmlns:a16="http://schemas.microsoft.com/office/drawing/2014/main" id="{6C1A9F45-74B6-45A0-A883-6BF2D06DD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0"/>
            <a:ext cx="6926263" cy="10668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</a:rPr>
              <a:t>Be able to identify all the parts of </a:t>
            </a:r>
          </a:p>
          <a:p>
            <a:pPr eaLnBrk="1" hangingPunct="1"/>
            <a:r>
              <a:rPr lang="en-US" altLang="en-US" sz="3200">
                <a:solidFill>
                  <a:srgbClr val="FF0000"/>
                </a:solidFill>
              </a:rPr>
              <a:t>a Gram + &amp; - cell wall for the next exam.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0DA9250E-3B7F-41E5-B28B-1708ACED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/>
            <a:fld id="{9DF76A68-A017-4ECF-AF7A-B6634F4AF18B}" type="slidenum">
              <a:rPr lang="en-US" altLang="en-US" smtClean="0"/>
              <a:pPr eaLnBrk="1" hangingPunct="1"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BCFC66A4-2B6F-47C7-8308-6E8BF6F67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Bacteria with Chemically Unique Cell Walls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0488D83B-D933-44C4-8C59-F588A4F83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0560" y="1600200"/>
            <a:ext cx="7772400" cy="258532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Acid-Fast Cells</a:t>
            </a:r>
          </a:p>
          <a:p>
            <a:pPr eaLnBrk="1" hangingPunct="1"/>
            <a:r>
              <a:rPr lang="en-US" altLang="en-US" sz="2400" i="1" dirty="0"/>
              <a:t>Mycobacterium</a:t>
            </a:r>
            <a:r>
              <a:rPr lang="en-US" altLang="en-US" sz="2400" dirty="0"/>
              <a:t> species</a:t>
            </a:r>
          </a:p>
          <a:p>
            <a:pPr eaLnBrk="1" hangingPunct="1"/>
            <a:r>
              <a:rPr lang="en-US" altLang="en-US" sz="2400" dirty="0"/>
              <a:t>Gram + type of cell wall </a:t>
            </a:r>
          </a:p>
          <a:p>
            <a:pPr eaLnBrk="1" hangingPunct="1"/>
            <a:r>
              <a:rPr lang="en-US" altLang="en-US" sz="2400" dirty="0"/>
              <a:t>Unique lipid</a:t>
            </a:r>
          </a:p>
          <a:p>
            <a:pPr lvl="1" eaLnBrk="1" hangingPunct="1"/>
            <a:r>
              <a:rPr lang="en-US" altLang="en-US" sz="2400" dirty="0"/>
              <a:t>Mycolic acid – waxy substance</a:t>
            </a:r>
          </a:p>
          <a:p>
            <a:pPr eaLnBrk="1" hangingPunct="1"/>
            <a:r>
              <a:rPr lang="en-US" altLang="en-US" sz="2400" dirty="0"/>
              <a:t>Does not decolorize</a:t>
            </a:r>
          </a:p>
          <a:p>
            <a:pPr eaLnBrk="1" hangingPunct="1"/>
            <a:endParaRPr lang="en-US" alt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5937487F-0B91-4B77-94BB-727322AB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/>
            <a:fld id="{9DF76A68-A017-4ECF-AF7A-B6634F4AF18B}" type="slidenum">
              <a:rPr lang="en-US" altLang="en-US" smtClean="0"/>
              <a:pPr eaLnBrk="1" hangingPunct="1"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9459" name="Picture 4" descr="Scan0009">
            <a:extLst>
              <a:ext uri="{FF2B5EF4-FFF2-40B4-BE49-F238E27FC236}">
                <a16:creationId xmlns:a16="http://schemas.microsoft.com/office/drawing/2014/main" id="{61C73BB8-6C31-41B2-90B9-DC066C04E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66800"/>
            <a:ext cx="33528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2">
            <a:extLst>
              <a:ext uri="{FF2B5EF4-FFF2-40B4-BE49-F238E27FC236}">
                <a16:creationId xmlns:a16="http://schemas.microsoft.com/office/drawing/2014/main" id="{200C838D-12C4-4760-B16E-D2D70329D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z="3200" i="1" dirty="0"/>
              <a:t>Rickettsia</a:t>
            </a:r>
            <a:r>
              <a:rPr lang="en-US" altLang="en-US" sz="3200" dirty="0"/>
              <a:t> – Chemically Unique Cell Wall</a:t>
            </a:r>
          </a:p>
        </p:txBody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7A2FE4EE-56AA-42CA-8439-E511C2939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3820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800"/>
              <a:t>Stains Gram -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800"/>
              <a:t>Cell wall contains diaminopimelic </a:t>
            </a:r>
            <a:r>
              <a:rPr lang="en-US" altLang="en-US" sz="2800">
                <a:solidFill>
                  <a:schemeClr val="bg1"/>
                </a:solidFill>
              </a:rPr>
              <a:t>acid</a:t>
            </a:r>
            <a:r>
              <a:rPr lang="en-US" altLang="en-US" sz="2800"/>
              <a:t>                                      &amp; lacks teichoic acid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0.25 </a:t>
            </a:r>
            <a:r>
              <a:rPr lang="en-US" altLang="en-US" sz="2800">
                <a:latin typeface="Symbol" panose="05050102010706020507" pitchFamily="18" charset="2"/>
              </a:rPr>
              <a:t>m </a:t>
            </a:r>
            <a:r>
              <a:rPr lang="en-US" altLang="en-US" sz="2800"/>
              <a:t>in diameter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Obligate intracellular pathogens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Encapsulated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Enter cell by induced phagocyt</a:t>
            </a:r>
            <a:r>
              <a:rPr lang="en-US" altLang="en-US">
                <a:solidFill>
                  <a:schemeClr val="bg1"/>
                </a:solidFill>
              </a:rPr>
              <a:t>osis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Divide rapidly once inside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Pathogens that alternate between mammals and fleas, lice or ticks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i="1"/>
              <a:t>Rickettsia rickettisii</a:t>
            </a:r>
            <a:r>
              <a:rPr lang="en-US" altLang="en-US" sz="2400"/>
              <a:t> – Rocky Mountain spotted fever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i="1"/>
              <a:t>Rickettsia prowazekii</a:t>
            </a:r>
            <a:r>
              <a:rPr lang="en-US" altLang="en-US" sz="2400"/>
              <a:t> – epidemic typhus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i="1"/>
              <a:t>Coxiella burnetti</a:t>
            </a:r>
            <a:r>
              <a:rPr lang="en-US" altLang="en-US" sz="2400"/>
              <a:t> – Q fever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</p:txBody>
      </p:sp>
    </p:spTree>
  </p:cSld>
  <p:clrMapOvr>
    <a:masterClrMapping/>
  </p:clrMapOvr>
  <p:transition>
    <p:cover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56FB6F60-04AE-485C-AD83-B2D61D64B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/>
            <a:fld id="{9DF76A68-A017-4ECF-AF7A-B6634F4AF18B}" type="slidenum">
              <a:rPr lang="en-US" altLang="en-US" smtClean="0"/>
              <a:pPr eaLnBrk="1" hangingPunct="1"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7ACAE0D-6375-412D-81C1-8BF315F81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3200" i="1"/>
              <a:t>Chlamydia</a:t>
            </a:r>
            <a:r>
              <a:rPr lang="en-US" altLang="en-US" sz="3200"/>
              <a:t> – Chemically Unique Cell Wall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9C08C87-0254-42E9-98CF-097180BD8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630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Obligate intracellular parasites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0.3 and 1.0 </a:t>
            </a:r>
            <a:r>
              <a:rPr lang="en-US" altLang="en-US" sz="2800">
                <a:latin typeface="Symbol" panose="05050102010706020507" pitchFamily="18" charset="2"/>
              </a:rPr>
              <a:t>m</a:t>
            </a:r>
            <a:r>
              <a:rPr lang="en-US" altLang="en-US" sz="2800"/>
              <a:t> in diameter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Cell wall contains an outer lipopolysaccharide membrane but </a:t>
            </a:r>
            <a:r>
              <a:rPr lang="en-US" altLang="en-US" sz="3600">
                <a:solidFill>
                  <a:schemeClr val="hlink"/>
                </a:solidFill>
              </a:rPr>
              <a:t>lacks peptidoglycan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Contains cysteine-rich proteins that are assumed to be the functional equivalent of peptidoglycan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Stains Gram -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i="1"/>
              <a:t>Chlamydia trachomatis</a:t>
            </a:r>
            <a:r>
              <a:rPr lang="en-US" altLang="en-US" sz="280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The most common sexually transmitted disease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i="1"/>
              <a:t>Chlamydia psittaci</a:t>
            </a:r>
            <a:r>
              <a:rPr lang="en-US" altLang="en-US" sz="280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Ornithosis, parrot fever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i="1"/>
              <a:t>Chlamydia pneumoniae</a:t>
            </a:r>
            <a:r>
              <a:rPr lang="en-US" altLang="en-US" sz="280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Lung infection</a:t>
            </a:r>
          </a:p>
        </p:txBody>
      </p:sp>
    </p:spTree>
  </p:cSld>
  <p:clrMapOvr>
    <a:masterClrMapping/>
  </p:clrMapOvr>
  <p:transition>
    <p:cover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032C7427-549C-4682-9DBE-70F313954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/>
            <a:fld id="{9DF76A68-A017-4ECF-AF7A-B6634F4AF18B}" type="slidenum">
              <a:rPr lang="en-US" altLang="en-US" smtClean="0"/>
              <a:pPr eaLnBrk="1" hangingPunct="1"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7B59E68F-1CAD-4223-A63B-3B604CE433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03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Bacteria without Cell Walls - </a:t>
            </a:r>
            <a:r>
              <a:rPr lang="en-US" altLang="en-US" sz="3200" i="1" dirty="0"/>
              <a:t>Mycoplasma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CD66775-B5BE-4826-A091-DF3F25C00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Lack a rigid cell wall during their entire life cycle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Smallest known organisms – smallest genomes (other than viruses)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/>
              <a:t>Diameter ranges from 0.15 </a:t>
            </a:r>
            <a:r>
              <a:rPr lang="en-US" altLang="en-US" sz="3200" dirty="0">
                <a:latin typeface="Symbol" panose="05050102010706020507" pitchFamily="18" charset="2"/>
              </a:rPr>
              <a:t>m</a:t>
            </a:r>
            <a:r>
              <a:rPr lang="en-US" altLang="en-US" sz="3200" dirty="0"/>
              <a:t> to 0.30 </a:t>
            </a:r>
            <a:r>
              <a:rPr lang="en-US" altLang="en-US" sz="3200" dirty="0">
                <a:latin typeface="Symbol" panose="05050102010706020507" pitchFamily="18" charset="2"/>
              </a:rPr>
              <a:t>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Do not stain with the Gram stain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Pleomorphic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/>
              <a:t>Tiny pleomorphic cocci, short rods, short spirals, and sometimes doughnut shape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i="1" dirty="0"/>
              <a:t>Mycoplasma pneumoniae</a:t>
            </a:r>
            <a:r>
              <a:rPr lang="en-US" altLang="en-US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Atypical pneumonia in humans</a:t>
            </a:r>
          </a:p>
        </p:txBody>
      </p:sp>
    </p:spTree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2734" y="2197496"/>
            <a:ext cx="203200" cy="4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35"/>
              </a:lnSpc>
            </a:pPr>
            <a:r>
              <a:rPr sz="3200" dirty="0"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22935"/>
          </a:xfrm>
          <a:custGeom>
            <a:avLst/>
            <a:gdLst/>
            <a:ahLst/>
            <a:cxnLst/>
            <a:rect l="l" t="t" r="r" b="b"/>
            <a:pathLst>
              <a:path w="9144000" h="622935">
                <a:moveTo>
                  <a:pt x="0" y="0"/>
                </a:moveTo>
                <a:lnTo>
                  <a:pt x="9144000" y="0"/>
                </a:lnTo>
                <a:lnTo>
                  <a:pt x="9144000" y="622747"/>
                </a:lnTo>
                <a:lnTo>
                  <a:pt x="0" y="622747"/>
                </a:lnTo>
                <a:lnTo>
                  <a:pt x="0" y="0"/>
                </a:lnTo>
                <a:close/>
              </a:path>
            </a:pathLst>
          </a:custGeom>
          <a:solidFill>
            <a:srgbClr val="9F31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22935"/>
          </a:xfrm>
          <a:custGeom>
            <a:avLst/>
            <a:gdLst/>
            <a:ahLst/>
            <a:cxnLst/>
            <a:rect l="l" t="t" r="r" b="b"/>
            <a:pathLst>
              <a:path w="9144000" h="622935">
                <a:moveTo>
                  <a:pt x="0" y="0"/>
                </a:moveTo>
                <a:lnTo>
                  <a:pt x="9144000" y="0"/>
                </a:lnTo>
                <a:lnTo>
                  <a:pt x="9144000" y="622746"/>
                </a:lnTo>
                <a:lnTo>
                  <a:pt x="0" y="62274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3F31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05274" y="1041796"/>
            <a:ext cx="3049905" cy="4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35"/>
              </a:lnSpc>
            </a:pPr>
            <a:r>
              <a:rPr sz="3200" dirty="0">
                <a:latin typeface="Arial"/>
                <a:cs typeface="Arial"/>
              </a:rPr>
              <a:t>ar organisms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46701" y="1460500"/>
            <a:ext cx="2286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8640" y="1041796"/>
            <a:ext cx="2124075" cy="2295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75"/>
              </a:lnSpc>
            </a:pPr>
            <a:r>
              <a:rPr sz="3200" dirty="0">
                <a:latin typeface="Arial"/>
                <a:cs typeface="Arial"/>
              </a:rPr>
              <a:t>• </a:t>
            </a:r>
            <a:r>
              <a:rPr sz="3200" spc="-5" dirty="0">
                <a:latin typeface="Arial"/>
                <a:cs typeface="Arial"/>
              </a:rPr>
              <a:t>Field</a:t>
            </a:r>
            <a:r>
              <a:rPr sz="3200" spc="-2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studi</a:t>
            </a:r>
            <a:endParaRPr sz="3200">
              <a:latin typeface="Arial"/>
              <a:cs typeface="Arial"/>
            </a:endParaRPr>
          </a:p>
          <a:p>
            <a:pPr marL="225425">
              <a:lnSpc>
                <a:spcPts val="3760"/>
              </a:lnSpc>
            </a:pPr>
            <a:r>
              <a:rPr sz="3200" dirty="0">
                <a:latin typeface="Arial"/>
                <a:cs typeface="Arial"/>
              </a:rPr>
              <a:t>of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course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60"/>
              </a:spcBef>
            </a:pPr>
            <a:r>
              <a:rPr sz="3200" dirty="0">
                <a:latin typeface="Arial"/>
                <a:cs typeface="Arial"/>
              </a:rPr>
              <a:t>• Show</a:t>
            </a:r>
            <a:r>
              <a:rPr sz="3200" spc="-3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bino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60"/>
              </a:spcBef>
            </a:pPr>
            <a:r>
              <a:rPr sz="3200" dirty="0">
                <a:latin typeface="Arial"/>
                <a:cs typeface="Arial"/>
              </a:rPr>
              <a:t>• </a:t>
            </a:r>
            <a:r>
              <a:rPr sz="3200" spc="-5" dirty="0">
                <a:latin typeface="Arial"/>
                <a:cs typeface="Arial"/>
              </a:rPr>
              <a:t>Field</a:t>
            </a:r>
            <a:r>
              <a:rPr sz="3200" spc="-2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studi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41102" y="2197496"/>
            <a:ext cx="2891790" cy="1139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35"/>
              </a:lnSpc>
            </a:pPr>
            <a:r>
              <a:rPr sz="3200" spc="-5" dirty="0">
                <a:latin typeface="Arial"/>
                <a:cs typeface="Arial"/>
              </a:rPr>
              <a:t>nets,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etc</a:t>
            </a:r>
            <a:endParaRPr sz="3200">
              <a:latin typeface="Arial"/>
              <a:cs typeface="Arial"/>
            </a:endParaRPr>
          </a:p>
          <a:p>
            <a:pPr marL="67310">
              <a:lnSpc>
                <a:spcPct val="100000"/>
              </a:lnSpc>
              <a:spcBef>
                <a:spcPts val="1560"/>
              </a:spcBef>
            </a:pPr>
            <a:r>
              <a:rPr sz="3200" dirty="0">
                <a:latin typeface="Arial"/>
                <a:cs typeface="Arial"/>
              </a:rPr>
              <a:t>re also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possible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4700" y="3353196"/>
            <a:ext cx="3434079" cy="4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35"/>
              </a:lnSpc>
            </a:pPr>
            <a:r>
              <a:rPr sz="3200" dirty="0">
                <a:latin typeface="Arial"/>
                <a:cs typeface="Arial"/>
              </a:rPr>
              <a:t>but a bit more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chall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26921" y="1041796"/>
            <a:ext cx="2981960" cy="276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65"/>
              </a:lnSpc>
            </a:pPr>
            <a:r>
              <a:rPr sz="3200" dirty="0">
                <a:latin typeface="Arial"/>
                <a:cs typeface="Arial"/>
              </a:rPr>
              <a:t>es of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multicellul</a:t>
            </a:r>
            <a:endParaRPr sz="3200">
              <a:latin typeface="Arial"/>
              <a:cs typeface="Arial"/>
            </a:endParaRPr>
          </a:p>
          <a:p>
            <a:pPr marL="135255">
              <a:lnSpc>
                <a:spcPts val="3770"/>
              </a:lnSpc>
            </a:pPr>
            <a:r>
              <a:rPr sz="3200" dirty="0">
                <a:latin typeface="Arial"/>
                <a:cs typeface="Arial"/>
              </a:rPr>
              <a:t>ommon</a:t>
            </a:r>
            <a:endParaRPr sz="3200">
              <a:latin typeface="Arial"/>
              <a:cs typeface="Arial"/>
            </a:endParaRPr>
          </a:p>
          <a:p>
            <a:pPr indent="248920">
              <a:lnSpc>
                <a:spcPct val="140600"/>
              </a:lnSpc>
            </a:pPr>
            <a:r>
              <a:rPr sz="3200" dirty="0">
                <a:latin typeface="Arial"/>
                <a:cs typeface="Arial"/>
              </a:rPr>
              <a:t>ulars, </a:t>
            </a:r>
            <a:r>
              <a:rPr sz="3200" spc="-5" dirty="0">
                <a:latin typeface="Arial"/>
                <a:cs typeface="Arial"/>
              </a:rPr>
              <a:t>butterfly  </a:t>
            </a:r>
            <a:r>
              <a:rPr sz="3200" dirty="0">
                <a:latin typeface="Arial"/>
                <a:cs typeface="Arial"/>
              </a:rPr>
              <a:t>es of microbes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  <a:p>
            <a:pPr marL="1581150">
              <a:lnSpc>
                <a:spcPts val="3700"/>
              </a:lnSpc>
            </a:pPr>
            <a:r>
              <a:rPr sz="3200" dirty="0">
                <a:latin typeface="Arial"/>
                <a:cs typeface="Arial"/>
              </a:rPr>
              <a:t>enging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4300" y="3390900"/>
            <a:ext cx="4178300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17800" y="698500"/>
            <a:ext cx="2870200" cy="383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75300" y="1651000"/>
            <a:ext cx="3327400" cy="243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7000" y="698500"/>
            <a:ext cx="2590800" cy="3136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97500" y="685800"/>
            <a:ext cx="3517900" cy="1397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30700" y="4203700"/>
            <a:ext cx="4635500" cy="2298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2400" y="673100"/>
            <a:ext cx="2552700" cy="3314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9700" y="4381500"/>
            <a:ext cx="4267200" cy="2133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44139" y="660400"/>
            <a:ext cx="2857500" cy="3835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13400" y="1943100"/>
            <a:ext cx="3327400" cy="2438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99100" y="660400"/>
            <a:ext cx="3517900" cy="14989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30700" y="4292600"/>
            <a:ext cx="4648200" cy="2222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8900" y="76200"/>
            <a:ext cx="77736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Field Observations Important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 Microbial</a:t>
            </a:r>
            <a:r>
              <a:rPr sz="2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Studies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dirty="0"/>
              <a:t>21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463800" y="6643836"/>
            <a:ext cx="415988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Slides by Jonathan Eisen for </a:t>
            </a:r>
            <a:r>
              <a:rPr sz="1200" spc="-5" dirty="0">
                <a:latin typeface="Arial"/>
                <a:cs typeface="Arial"/>
              </a:rPr>
              <a:t>BIS2C </a:t>
            </a:r>
            <a:r>
              <a:rPr sz="1200" dirty="0">
                <a:latin typeface="Arial"/>
                <a:cs typeface="Arial"/>
              </a:rPr>
              <a:t>at UC Davis Spring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D9572AE9-F61A-4A8A-B7C5-96D5A1876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/>
            <a:fld id="{9DF76A68-A017-4ECF-AF7A-B6634F4AF18B}" type="slidenum">
              <a:rPr lang="en-US" altLang="en-US" smtClean="0"/>
              <a:pPr eaLnBrk="1" hangingPunct="1"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974796F-1697-43B1-8DE2-09977A1080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Numerical Taxonomy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E2EAE0EB-5242-4ABC-BBA6-E92B9EFA62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Looked at all traits of an organism… every trait had equal importance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0265DD14-5895-49CE-AD7E-484AB087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/>
            <a:fld id="{9DF76A68-A017-4ECF-AF7A-B6634F4AF18B}" type="slidenum">
              <a:rPr lang="en-US" altLang="en-US" smtClean="0"/>
              <a:pPr eaLnBrk="1" hangingPunct="1"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DBAF77F-9554-4346-BA9C-58AB3CEE50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2258" y="1965374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rRNA Sequence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E9AE19D4-1AB8-4CD9-977A-8762DBD7F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4800600"/>
          </a:xfrm>
        </p:spPr>
        <p:txBody>
          <a:bodyPr/>
          <a:lstStyle/>
          <a:p>
            <a:pPr eaLnBrk="1" hangingPunct="1"/>
            <a:r>
              <a:rPr lang="en-US" altLang="en-US"/>
              <a:t>The greatest advancement in classifying organisms</a:t>
            </a:r>
          </a:p>
          <a:p>
            <a:pPr eaLnBrk="1" hangingPunct="1"/>
            <a:r>
              <a:rPr lang="en-US" altLang="en-US"/>
              <a:t>Differences in the nucleotide sequence are used to classify prokaryotes</a:t>
            </a:r>
          </a:p>
          <a:p>
            <a:pPr eaLnBrk="1" hangingPunct="1"/>
            <a:r>
              <a:rPr lang="en-US" altLang="en-US"/>
              <a:t>16S rRNA sequences</a:t>
            </a:r>
          </a:p>
          <a:p>
            <a:pPr eaLnBrk="1" hangingPunct="1"/>
            <a:r>
              <a:rPr lang="en-US" altLang="en-US"/>
              <a:t>23S rRNA sequences</a:t>
            </a:r>
          </a:p>
        </p:txBody>
      </p:sp>
      <p:pic>
        <p:nvPicPr>
          <p:cNvPr id="23557" name="Picture 4" descr="ribosomes">
            <a:extLst>
              <a:ext uri="{FF2B5EF4-FFF2-40B4-BE49-F238E27FC236}">
                <a16:creationId xmlns:a16="http://schemas.microsoft.com/office/drawing/2014/main" id="{185FC546-BBE0-4631-BD70-CF6B71235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72"/>
          <a:stretch>
            <a:fillRect/>
          </a:stretch>
        </p:blipFill>
        <p:spPr bwMode="auto">
          <a:xfrm>
            <a:off x="1219200" y="4168775"/>
            <a:ext cx="76708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3" name="Text Box 5">
            <a:extLst>
              <a:ext uri="{FF2B5EF4-FFF2-40B4-BE49-F238E27FC236}">
                <a16:creationId xmlns:a16="http://schemas.microsoft.com/office/drawing/2014/main" id="{37A46DAB-13E1-46D4-B189-346613B08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743200"/>
            <a:ext cx="3862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Actually look at the DNA that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codes for the rRNA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f4-28_a_modern_molecula">
            <a:extLst>
              <a:ext uri="{FF2B5EF4-FFF2-40B4-BE49-F238E27FC236}">
                <a16:creationId xmlns:a16="http://schemas.microsoft.com/office/drawing/2014/main" id="{81E249E2-8543-43E7-86BB-9A27EE67B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7924800" cy="652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37B9E5EA-7C0C-4149-AE0A-87367CDE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/>
            <a:fld id="{9DF76A68-A017-4ECF-AF7A-B6634F4AF18B}" type="slidenum">
              <a:rPr lang="en-US" altLang="en-US" smtClean="0"/>
              <a:pPr eaLnBrk="1" hangingPunct="1"/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F46B568D-A22D-483B-8283-3945E4A59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/>
              <a:t>rRNA Sequence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0A94287A-08BB-4DFC-8F0A-F929174D1C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5867400" cy="4800600"/>
          </a:xfrm>
        </p:spPr>
        <p:txBody>
          <a:bodyPr/>
          <a:lstStyle/>
          <a:p>
            <a:pPr eaLnBrk="1" hangingPunct="1"/>
            <a:r>
              <a:rPr lang="en-US" altLang="en-US"/>
              <a:t>The greatest advancement in classifying organisms</a:t>
            </a:r>
          </a:p>
          <a:p>
            <a:pPr eaLnBrk="1" hangingPunct="1"/>
            <a:r>
              <a:rPr lang="en-US" altLang="en-US"/>
              <a:t>Differences in the nucleotide sequence are used to classify prokaryotes</a:t>
            </a:r>
          </a:p>
          <a:p>
            <a:pPr eaLnBrk="1" hangingPunct="1"/>
            <a:r>
              <a:rPr lang="en-US" altLang="en-US"/>
              <a:t>16S rRNA sequences</a:t>
            </a:r>
          </a:p>
          <a:p>
            <a:pPr eaLnBrk="1" hangingPunct="1"/>
            <a:r>
              <a:rPr lang="en-US" altLang="en-US"/>
              <a:t>23S rRNA sequences</a:t>
            </a:r>
          </a:p>
        </p:txBody>
      </p:sp>
      <p:pic>
        <p:nvPicPr>
          <p:cNvPr id="32773" name="Picture 4" descr="ribosomes">
            <a:extLst>
              <a:ext uri="{FF2B5EF4-FFF2-40B4-BE49-F238E27FC236}">
                <a16:creationId xmlns:a16="http://schemas.microsoft.com/office/drawing/2014/main" id="{8E38BED4-0030-46AE-BC19-B44E66E78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72"/>
          <a:stretch>
            <a:fillRect/>
          </a:stretch>
        </p:blipFill>
        <p:spPr bwMode="auto">
          <a:xfrm>
            <a:off x="2819400" y="4572000"/>
            <a:ext cx="59944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9" name="Text Box 5">
            <a:extLst>
              <a:ext uri="{FF2B5EF4-FFF2-40B4-BE49-F238E27FC236}">
                <a16:creationId xmlns:a16="http://schemas.microsoft.com/office/drawing/2014/main" id="{218D89AF-10D7-45C4-B20B-30A16C517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124200"/>
            <a:ext cx="3862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Actually look at the DNA that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codes for the rRNA</a:t>
            </a:r>
          </a:p>
        </p:txBody>
      </p:sp>
      <p:sp>
        <p:nvSpPr>
          <p:cNvPr id="190470" name="Text Box 6">
            <a:extLst>
              <a:ext uri="{FF2B5EF4-FFF2-40B4-BE49-F238E27FC236}">
                <a16:creationId xmlns:a16="http://schemas.microsoft.com/office/drawing/2014/main" id="{0C386378-D1FE-492F-B504-EB6114025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04800"/>
            <a:ext cx="3505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/>
                </a:solidFill>
              </a:rPr>
              <a:t>Relevant</a:t>
            </a:r>
          </a:p>
          <a:p>
            <a:pPr eaLnBrk="1" hangingPunct="1"/>
            <a:r>
              <a:rPr lang="en-US" altLang="en-US" sz="2800">
                <a:solidFill>
                  <a:schemeClr val="accent1"/>
                </a:solidFill>
              </a:rPr>
              <a:t>Meaningful</a:t>
            </a:r>
          </a:p>
          <a:p>
            <a:pPr eaLnBrk="1" hangingPunct="1"/>
            <a:r>
              <a:rPr lang="en-US" altLang="en-US" sz="2800">
                <a:solidFill>
                  <a:schemeClr val="accent1"/>
                </a:solidFill>
              </a:rPr>
              <a:t>Make biological sense</a:t>
            </a:r>
          </a:p>
          <a:p>
            <a:pPr eaLnBrk="1" hangingPunct="1"/>
            <a:r>
              <a:rPr lang="en-US" altLang="en-US" sz="2800">
                <a:solidFill>
                  <a:schemeClr val="accent1"/>
                </a:solidFill>
              </a:rPr>
              <a:t>Evolutionary context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9" grpId="0"/>
      <p:bldP spid="1904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6F84DB07-DFA7-4D0B-AEE9-413FED31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/>
            <a:fld id="{9DF76A68-A017-4ECF-AF7A-B6634F4AF18B}" type="slidenum">
              <a:rPr lang="en-US" altLang="en-US" smtClean="0"/>
              <a:pPr eaLnBrk="1" hangingPunct="1"/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8B77B92E-751A-4CAB-A3E4-3B6A5D08EA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492443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FFFF00"/>
                </a:solidFill>
              </a:rPr>
              <a:t>Cyanobacteria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51CA5893-170F-411E-9A0C-3B9955083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8915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Gram negative phototrophs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Oxygenic photosynthesis  </a:t>
            </a:r>
            <a:r>
              <a:rPr lang="en-US" altLang="en-US" sz="2000">
                <a:solidFill>
                  <a:schemeClr val="accent2"/>
                </a:solidFill>
              </a:rPr>
              <a:t>12H</a:t>
            </a:r>
            <a:r>
              <a:rPr lang="en-US" altLang="en-US" sz="2000" baseline="-25000">
                <a:solidFill>
                  <a:schemeClr val="accent2"/>
                </a:solidFill>
              </a:rPr>
              <a:t>2</a:t>
            </a:r>
            <a:r>
              <a:rPr lang="en-US" altLang="en-US" sz="2000">
                <a:solidFill>
                  <a:schemeClr val="accent2"/>
                </a:solidFill>
              </a:rPr>
              <a:t>O + 6CO</a:t>
            </a:r>
            <a:r>
              <a:rPr lang="en-US" altLang="en-US" sz="2000" baseline="-25000">
                <a:solidFill>
                  <a:schemeClr val="accent2"/>
                </a:solidFill>
              </a:rPr>
              <a:t>2</a:t>
            </a:r>
            <a:r>
              <a:rPr lang="en-US" altLang="en-US" sz="2000">
                <a:solidFill>
                  <a:schemeClr val="accent2"/>
                </a:solidFill>
              </a:rPr>
              <a:t> </a:t>
            </a:r>
            <a:r>
              <a:rPr lang="en-US" altLang="en-US" sz="2000">
                <a:solidFill>
                  <a:schemeClr val="accent2"/>
                </a:solidFill>
                <a:sym typeface="Symbol" panose="05050102010706020507" pitchFamily="18" charset="2"/>
              </a:rPr>
              <a:t> C</a:t>
            </a:r>
            <a:r>
              <a:rPr lang="en-US" altLang="en-US" sz="2000" baseline="-25000">
                <a:solidFill>
                  <a:schemeClr val="accent2"/>
                </a:solidFill>
                <a:sym typeface="Symbol" panose="05050102010706020507" pitchFamily="18" charset="2"/>
              </a:rPr>
              <a:t>6</a:t>
            </a:r>
            <a:r>
              <a:rPr lang="en-US" altLang="en-US" sz="2000">
                <a:solidFill>
                  <a:schemeClr val="accent2"/>
                </a:solidFill>
                <a:sym typeface="Symbol" panose="05050102010706020507" pitchFamily="18" charset="2"/>
              </a:rPr>
              <a:t>H</a:t>
            </a:r>
            <a:r>
              <a:rPr lang="en-US" altLang="en-US" sz="2000" baseline="-25000">
                <a:solidFill>
                  <a:schemeClr val="accent2"/>
                </a:solidFill>
                <a:sym typeface="Symbol" panose="05050102010706020507" pitchFamily="18" charset="2"/>
              </a:rPr>
              <a:t>12</a:t>
            </a:r>
            <a:r>
              <a:rPr lang="en-US" altLang="en-US" sz="2000">
                <a:solidFill>
                  <a:schemeClr val="accent2"/>
                </a:solidFill>
                <a:sym typeface="Symbol" panose="05050102010706020507" pitchFamily="18" charset="2"/>
              </a:rPr>
              <a:t>O</a:t>
            </a:r>
            <a:r>
              <a:rPr lang="en-US" altLang="en-US" sz="2000" baseline="-25000">
                <a:solidFill>
                  <a:schemeClr val="accent2"/>
                </a:solidFill>
                <a:sym typeface="Symbol" panose="05050102010706020507" pitchFamily="18" charset="2"/>
              </a:rPr>
              <a:t>6</a:t>
            </a:r>
            <a:r>
              <a:rPr lang="en-US" altLang="en-US" sz="2000">
                <a:solidFill>
                  <a:schemeClr val="accent2"/>
                </a:solidFill>
                <a:sym typeface="Symbol" panose="05050102010706020507" pitchFamily="18" charset="2"/>
              </a:rPr>
              <a:t> + 6H</a:t>
            </a:r>
            <a:r>
              <a:rPr lang="en-US" altLang="en-US" sz="2000" baseline="-25000">
                <a:solidFill>
                  <a:schemeClr val="accent2"/>
                </a:solidFill>
                <a:sym typeface="Symbol" panose="05050102010706020507" pitchFamily="18" charset="2"/>
              </a:rPr>
              <a:t>2</a:t>
            </a:r>
            <a:r>
              <a:rPr lang="en-US" altLang="en-US" sz="2000">
                <a:solidFill>
                  <a:schemeClr val="accent2"/>
                </a:solidFill>
                <a:sym typeface="Symbol" panose="05050102010706020507" pitchFamily="18" charset="2"/>
              </a:rPr>
              <a:t>O + 6O</a:t>
            </a:r>
            <a:r>
              <a:rPr lang="en-US" altLang="en-US" sz="2000" baseline="-25000">
                <a:solidFill>
                  <a:schemeClr val="accent2"/>
                </a:solidFill>
                <a:sym typeface="Symbol" panose="05050102010706020507" pitchFamily="18" charset="2"/>
              </a:rPr>
              <a:t>2</a:t>
            </a:r>
            <a:r>
              <a:rPr lang="en-US" altLang="en-US" sz="200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Existed for </a:t>
            </a:r>
            <a:r>
              <a:rPr lang="en-US" altLang="en-US" sz="2400">
                <a:sym typeface="Symbol" panose="05050102010706020507" pitchFamily="18" charset="2"/>
              </a:rPr>
              <a:t></a:t>
            </a:r>
            <a:r>
              <a:rPr lang="en-US" altLang="en-US" sz="2400"/>
              <a:t> 2.3 bya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Largest and one of the most important groups of bacteria on Earth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Extremely diverse group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Unicellular, colonial &amp; filamentous form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Some species fix N</a:t>
            </a:r>
            <a:r>
              <a:rPr lang="en-US" altLang="en-US" sz="2400" baseline="-25000"/>
              <a:t>2 </a:t>
            </a:r>
            <a:r>
              <a:rPr lang="en-US" altLang="en-US" sz="2400"/>
              <a:t>in heterocysts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Some species produce akinete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Analogous to a endospore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Most species are found in fresh water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Marine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Damp soil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Temporarily moistened desert rocks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Endosymbionts in lichens, plants, various protists or sponges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>
            <a:extLst>
              <a:ext uri="{FF2B5EF4-FFF2-40B4-BE49-F238E27FC236}">
                <a16:creationId xmlns:a16="http://schemas.microsoft.com/office/drawing/2014/main" id="{19A70553-1984-4401-99A4-1AD9B2D95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/>
            <a:fld id="{F6FD2C3E-D81F-40D2-B5F4-E504C3122E45}" type="slidenum">
              <a:rPr lang="en-US" altLang="en-US" smtClean="0"/>
              <a:pPr eaLnBrk="1" hangingPunct="1"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5843" name="Picture 5" descr="nostocsmall">
            <a:extLst>
              <a:ext uri="{FF2B5EF4-FFF2-40B4-BE49-F238E27FC236}">
                <a16:creationId xmlns:a16="http://schemas.microsoft.com/office/drawing/2014/main" id="{034753C2-20A4-478E-9C9F-7097C3C30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"/>
            <a:ext cx="42846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8" descr="oscillatoria2small">
            <a:extLst>
              <a:ext uri="{FF2B5EF4-FFF2-40B4-BE49-F238E27FC236}">
                <a16:creationId xmlns:a16="http://schemas.microsoft.com/office/drawing/2014/main" id="{FE15F3DE-272E-451A-BD85-4752B281D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32575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9">
            <a:extLst>
              <a:ext uri="{FF2B5EF4-FFF2-40B4-BE49-F238E27FC236}">
                <a16:creationId xmlns:a16="http://schemas.microsoft.com/office/drawing/2014/main" id="{4CB74D81-9FBA-4AC6-8400-9F07A9B6E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486400"/>
            <a:ext cx="21050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/>
              <a:t>Heterocysts</a:t>
            </a:r>
          </a:p>
          <a:p>
            <a:pPr eaLnBrk="1" hangingPunct="1"/>
            <a:r>
              <a:rPr lang="en-US" altLang="en-US" sz="3200"/>
              <a:t>N</a:t>
            </a:r>
            <a:r>
              <a:rPr lang="en-US" altLang="en-US" sz="3200" baseline="-25000"/>
              <a:t>2</a:t>
            </a:r>
            <a:r>
              <a:rPr lang="en-US" altLang="en-US" sz="3200"/>
              <a:t> fixation</a:t>
            </a:r>
          </a:p>
        </p:txBody>
      </p:sp>
      <p:sp>
        <p:nvSpPr>
          <p:cNvPr id="35846" name="Line 10">
            <a:extLst>
              <a:ext uri="{FF2B5EF4-FFF2-40B4-BE49-F238E27FC236}">
                <a16:creationId xmlns:a16="http://schemas.microsoft.com/office/drawing/2014/main" id="{5B6A14E6-4B9D-43CF-B0DA-9ED70DE5D8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4343400"/>
            <a:ext cx="2438400" cy="1752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35847" name="Text Box 11">
            <a:extLst>
              <a:ext uri="{FF2B5EF4-FFF2-40B4-BE49-F238E27FC236}">
                <a16:creationId xmlns:a16="http://schemas.microsoft.com/office/drawing/2014/main" id="{6FE9A9A1-491D-4218-91AB-8AFF04AC3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53000"/>
            <a:ext cx="3943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</a:rPr>
              <a:t>Internal photosynthetic</a:t>
            </a:r>
          </a:p>
          <a:p>
            <a:pPr eaLnBrk="1" hangingPunct="1"/>
            <a:r>
              <a:rPr lang="en-US" altLang="en-US" sz="3200">
                <a:solidFill>
                  <a:srgbClr val="FF0000"/>
                </a:solidFill>
              </a:rPr>
              <a:t>membrane</a:t>
            </a:r>
          </a:p>
        </p:txBody>
      </p:sp>
      <p:sp>
        <p:nvSpPr>
          <p:cNvPr id="35848" name="Text Box 12">
            <a:extLst>
              <a:ext uri="{FF2B5EF4-FFF2-40B4-BE49-F238E27FC236}">
                <a16:creationId xmlns:a16="http://schemas.microsoft.com/office/drawing/2014/main" id="{35196130-EA96-4F94-A43B-703FC7FBC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0"/>
            <a:ext cx="3217863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Some cyanobacteria can </a:t>
            </a:r>
          </a:p>
          <a:p>
            <a:pPr eaLnBrk="1" hangingPunct="1"/>
            <a:r>
              <a:rPr lang="en-US" altLang="en-US"/>
              <a:t>fix nitrogen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>
            <a:extLst>
              <a:ext uri="{FF2B5EF4-FFF2-40B4-BE49-F238E27FC236}">
                <a16:creationId xmlns:a16="http://schemas.microsoft.com/office/drawing/2014/main" id="{BC7B22A4-3F98-439F-9216-79A8EDD46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/>
            <a:fld id="{F6FD2C3E-D81F-40D2-B5F4-E504C3122E45}" type="slidenum">
              <a:rPr lang="en-US" altLang="en-US" smtClean="0"/>
              <a:pPr eaLnBrk="1" hangingPunct="1"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67" name="Rectangle 4">
            <a:extLst>
              <a:ext uri="{FF2B5EF4-FFF2-40B4-BE49-F238E27FC236}">
                <a16:creationId xmlns:a16="http://schemas.microsoft.com/office/drawing/2014/main" id="{1F9DC35D-90D8-48FD-A857-854EB1413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294438"/>
            <a:ext cx="4395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/>
              <a:t>vis-pc.plantbio.ohiou.edu/algaeimage/pages/anabaena.html</a:t>
            </a:r>
          </a:p>
        </p:txBody>
      </p:sp>
      <p:pic>
        <p:nvPicPr>
          <p:cNvPr id="36868" name="Picture 5" descr="anabaena">
            <a:extLst>
              <a:ext uri="{FF2B5EF4-FFF2-40B4-BE49-F238E27FC236}">
                <a16:creationId xmlns:a16="http://schemas.microsoft.com/office/drawing/2014/main" id="{D39332B7-B257-42EA-96CD-B5E971CB6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38100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Merismopedia">
            <a:extLst>
              <a:ext uri="{FF2B5EF4-FFF2-40B4-BE49-F238E27FC236}">
                <a16:creationId xmlns:a16="http://schemas.microsoft.com/office/drawing/2014/main" id="{8B7A3FFD-0E5C-4AE7-9BC2-087BD0F61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5" t="10204" r="20088" b="20409"/>
          <a:stretch>
            <a:fillRect/>
          </a:stretch>
        </p:blipFill>
        <p:spPr bwMode="auto">
          <a:xfrm>
            <a:off x="457200" y="3124200"/>
            <a:ext cx="1981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 descr="Oscilla">
            <a:extLst>
              <a:ext uri="{FF2B5EF4-FFF2-40B4-BE49-F238E27FC236}">
                <a16:creationId xmlns:a16="http://schemas.microsoft.com/office/drawing/2014/main" id="{30477D8A-9D27-4C3D-9136-6C53D05AA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21621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 descr="Spir2">
            <a:extLst>
              <a:ext uri="{FF2B5EF4-FFF2-40B4-BE49-F238E27FC236}">
                <a16:creationId xmlns:a16="http://schemas.microsoft.com/office/drawing/2014/main" id="{3E0E2AA7-42BF-4DDF-B0E0-F0F8977E5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00400"/>
            <a:ext cx="26558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Rectangle 9">
            <a:extLst>
              <a:ext uri="{FF2B5EF4-FFF2-40B4-BE49-F238E27FC236}">
                <a16:creationId xmlns:a16="http://schemas.microsoft.com/office/drawing/2014/main" id="{93CE7AFC-755B-4CA9-9718-7C552CAE6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410200"/>
            <a:ext cx="2338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i="1">
                <a:solidFill>
                  <a:srgbClr val="000000"/>
                </a:solidFill>
              </a:rPr>
              <a:t>Spirulina</a:t>
            </a:r>
            <a:r>
              <a:rPr lang="en-US" altLang="en-US" sz="3200">
                <a:solidFill>
                  <a:srgbClr val="000000"/>
                </a:solidFill>
              </a:rPr>
              <a:t> sp.</a:t>
            </a:r>
            <a:r>
              <a:rPr lang="en-US" altLang="en-US"/>
              <a:t> </a:t>
            </a:r>
          </a:p>
        </p:txBody>
      </p:sp>
      <p:sp>
        <p:nvSpPr>
          <p:cNvPr id="36873" name="Rectangle 10">
            <a:extLst>
              <a:ext uri="{FF2B5EF4-FFF2-40B4-BE49-F238E27FC236}">
                <a16:creationId xmlns:a16="http://schemas.microsoft.com/office/drawing/2014/main" id="{013AE172-5B82-4216-ABD9-C4FCDAE23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578475"/>
            <a:ext cx="317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i="1"/>
              <a:t>Merismopedia</a:t>
            </a:r>
            <a:r>
              <a:rPr lang="en-US" altLang="en-US" sz="3200"/>
              <a:t> sp.</a:t>
            </a:r>
            <a:r>
              <a:rPr lang="en-US" altLang="en-US"/>
              <a:t> </a:t>
            </a:r>
          </a:p>
        </p:txBody>
      </p:sp>
      <p:sp>
        <p:nvSpPr>
          <p:cNvPr id="36874" name="Rectangle 11">
            <a:extLst>
              <a:ext uri="{FF2B5EF4-FFF2-40B4-BE49-F238E27FC236}">
                <a16:creationId xmlns:a16="http://schemas.microsoft.com/office/drawing/2014/main" id="{4C17F4F5-A96C-444C-8655-EDAF1FA7B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3175" y="152400"/>
            <a:ext cx="2790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i="1"/>
              <a:t>Oscillatoria</a:t>
            </a:r>
            <a:r>
              <a:rPr lang="en-US" altLang="en-US" sz="3200"/>
              <a:t> sp.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>
            <a:extLst>
              <a:ext uri="{FF2B5EF4-FFF2-40B4-BE49-F238E27FC236}">
                <a16:creationId xmlns:a16="http://schemas.microsoft.com/office/drawing/2014/main" id="{1A465B2C-5332-43BF-8110-B1BD6427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/>
            <a:fld id="{F6FD2C3E-D81F-40D2-B5F4-E504C3122E45}" type="slidenum">
              <a:rPr lang="en-US" altLang="en-US" smtClean="0"/>
              <a:pPr eaLnBrk="1" hangingPunct="1"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7891" name="Picture 4" descr="spirochete">
            <a:extLst>
              <a:ext uri="{FF2B5EF4-FFF2-40B4-BE49-F238E27FC236}">
                <a16:creationId xmlns:a16="http://schemas.microsoft.com/office/drawing/2014/main" id="{7593B5BA-C056-419E-AFF7-19876918A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5" descr="leptospira_em">
            <a:extLst>
              <a:ext uri="{FF2B5EF4-FFF2-40B4-BE49-F238E27FC236}">
                <a16:creationId xmlns:a16="http://schemas.microsoft.com/office/drawing/2014/main" id="{5583DB9D-A1CF-4FE2-9728-2CBD3AF82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4529"/>
          <a:stretch>
            <a:fillRect/>
          </a:stretch>
        </p:blipFill>
        <p:spPr bwMode="auto">
          <a:xfrm>
            <a:off x="4343400" y="3048000"/>
            <a:ext cx="44704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6">
            <a:extLst>
              <a:ext uri="{FF2B5EF4-FFF2-40B4-BE49-F238E27FC236}">
                <a16:creationId xmlns:a16="http://schemas.microsoft.com/office/drawing/2014/main" id="{45084976-42F5-4C53-B296-2C989CCE7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7235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</a:rPr>
              <a:t>www.surrey.ac.uk/SBMS/ACADEMICS_homepage/mcfadden_johnjoe/sbms243.html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64EEB2AC-A33B-4132-A788-946BEEC2A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/>
            <a:fld id="{9DF76A68-A017-4ECF-AF7A-B6634F4AF18B}" type="slidenum">
              <a:rPr lang="en-US" altLang="en-US" smtClean="0"/>
              <a:pPr eaLnBrk="1" hangingPunct="1"/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CD9154D-DF9E-4AC8-9C35-B12457B11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068" y="5285935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Enterics</a:t>
            </a:r>
            <a:endParaRPr lang="en-US" altLang="en-US" dirty="0"/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B27DD60A-2575-4266-8561-8DF2A5EC44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Gram – rods, facultative anaerobes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Family</a:t>
            </a:r>
            <a:r>
              <a:rPr lang="en-US" altLang="en-US" sz="2800" i="1" dirty="0"/>
              <a:t> Enterobacteriaceae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Many are part of the intestinal microflora of mammalian intestines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Infamous pathogens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i="1" dirty="0"/>
              <a:t>Salmonella, Escherichia, Klebsiella, Proteus, Enterobacter, Citrobacter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Most ferment glucose, reduce nitrates to nitrites and oxidase negative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Many diagnostic tests to identify these organisms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Page 615 &amp; 616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Table 20.2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" y="76200"/>
            <a:ext cx="11125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</a:rPr>
              <a:t>Details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463800" y="6643836"/>
            <a:ext cx="415988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Slides by Jonathan Eisen for </a:t>
            </a:r>
            <a:r>
              <a:rPr sz="1200" spc="-5" dirty="0">
                <a:latin typeface="Arial"/>
                <a:cs typeface="Arial"/>
              </a:rPr>
              <a:t>BIS2C </a:t>
            </a:r>
            <a:r>
              <a:rPr sz="1200" dirty="0">
                <a:latin typeface="Arial"/>
                <a:cs typeface="Arial"/>
              </a:rPr>
              <a:t>at UC Davis Spring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992783"/>
            <a:ext cx="8012430" cy="512572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38125" marR="5080" indent="-226060">
              <a:lnSpc>
                <a:spcPts val="3679"/>
              </a:lnSpc>
              <a:spcBef>
                <a:spcPts val="355"/>
              </a:spcBef>
              <a:buChar char="•"/>
              <a:tabLst>
                <a:tab pos="238760" algn="l"/>
              </a:tabLst>
            </a:pPr>
            <a:r>
              <a:rPr sz="3200" dirty="0">
                <a:latin typeface="Arial"/>
                <a:cs typeface="Arial"/>
              </a:rPr>
              <a:t>Dowloaded </a:t>
            </a:r>
            <a:r>
              <a:rPr sz="3200" spc="-5" dirty="0">
                <a:latin typeface="Arial"/>
                <a:cs typeface="Arial"/>
              </a:rPr>
              <a:t>10,000+ </a:t>
            </a:r>
            <a:r>
              <a:rPr sz="3200" dirty="0">
                <a:latin typeface="Arial"/>
                <a:cs typeface="Arial"/>
              </a:rPr>
              <a:t>genomes </a:t>
            </a:r>
            <a:r>
              <a:rPr sz="3200" spc="-5" dirty="0">
                <a:latin typeface="Arial"/>
                <a:cs typeface="Arial"/>
              </a:rPr>
              <a:t>from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various  </a:t>
            </a:r>
            <a:r>
              <a:rPr sz="3200" spc="-5" dirty="0">
                <a:latin typeface="Arial"/>
                <a:cs typeface="Arial"/>
              </a:rPr>
              <a:t>databases </a:t>
            </a:r>
            <a:r>
              <a:rPr sz="3200" dirty="0">
                <a:latin typeface="Arial"/>
                <a:cs typeface="Arial"/>
              </a:rPr>
              <a:t>(including many I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generated)</a:t>
            </a:r>
            <a:endParaRPr sz="3200">
              <a:latin typeface="Arial"/>
              <a:cs typeface="Arial"/>
            </a:endParaRPr>
          </a:p>
          <a:p>
            <a:pPr marL="238760" indent="-226060">
              <a:lnSpc>
                <a:spcPct val="100000"/>
              </a:lnSpc>
              <a:spcBef>
                <a:spcPts val="1465"/>
              </a:spcBef>
              <a:buChar char="•"/>
              <a:tabLst>
                <a:tab pos="238760" algn="l"/>
              </a:tabLst>
            </a:pPr>
            <a:r>
              <a:rPr sz="3200" dirty="0">
                <a:latin typeface="Arial"/>
                <a:cs typeface="Arial"/>
              </a:rPr>
              <a:t>1000+ new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genomes</a:t>
            </a:r>
            <a:endParaRPr sz="3200">
              <a:latin typeface="Arial"/>
              <a:cs typeface="Arial"/>
            </a:endParaRPr>
          </a:p>
          <a:p>
            <a:pPr marL="238125" marR="581025" indent="-226060">
              <a:lnSpc>
                <a:spcPts val="3700"/>
              </a:lnSpc>
              <a:spcBef>
                <a:spcPts val="1800"/>
              </a:spcBef>
              <a:buChar char="•"/>
              <a:tabLst>
                <a:tab pos="238760" algn="l"/>
              </a:tabLst>
            </a:pPr>
            <a:r>
              <a:rPr sz="3200" dirty="0">
                <a:latin typeface="Arial"/>
                <a:cs typeface="Arial"/>
              </a:rPr>
              <a:t>Searched </a:t>
            </a:r>
            <a:r>
              <a:rPr sz="3200" spc="-5" dirty="0">
                <a:latin typeface="Arial"/>
                <a:cs typeface="Arial"/>
              </a:rPr>
              <a:t>these </a:t>
            </a:r>
            <a:r>
              <a:rPr sz="3200" dirty="0">
                <a:latin typeface="Arial"/>
                <a:cs typeface="Arial"/>
              </a:rPr>
              <a:t>genomes </a:t>
            </a:r>
            <a:r>
              <a:rPr sz="3200" spc="-5" dirty="0">
                <a:latin typeface="Arial"/>
                <a:cs typeface="Arial"/>
              </a:rPr>
              <a:t>for </a:t>
            </a:r>
            <a:r>
              <a:rPr sz="3200" dirty="0">
                <a:latin typeface="Arial"/>
                <a:cs typeface="Arial"/>
              </a:rPr>
              <a:t>a set  universal homologous genes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(ribosomal  </a:t>
            </a:r>
            <a:r>
              <a:rPr sz="3200" spc="-5" dirty="0">
                <a:latin typeface="Arial"/>
                <a:cs typeface="Arial"/>
              </a:rPr>
              <a:t>proteins) </a:t>
            </a:r>
            <a:r>
              <a:rPr sz="3200" dirty="0">
                <a:latin typeface="Arial"/>
                <a:cs typeface="Arial"/>
              </a:rPr>
              <a:t>(based on</a:t>
            </a:r>
            <a:r>
              <a:rPr sz="3200" spc="-1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AMPHORA)</a:t>
            </a:r>
            <a:endParaRPr sz="3200">
              <a:latin typeface="Arial"/>
              <a:cs typeface="Arial"/>
            </a:endParaRPr>
          </a:p>
          <a:p>
            <a:pPr marL="238125" marR="873760" indent="-226060">
              <a:lnSpc>
                <a:spcPts val="3700"/>
              </a:lnSpc>
              <a:spcBef>
                <a:spcPts val="1700"/>
              </a:spcBef>
              <a:buChar char="•"/>
              <a:tabLst>
                <a:tab pos="238760" algn="l"/>
              </a:tabLst>
            </a:pPr>
            <a:r>
              <a:rPr sz="3200" dirty="0">
                <a:latin typeface="Arial"/>
                <a:cs typeface="Arial"/>
              </a:rPr>
              <a:t>Aligned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sequences of </a:t>
            </a:r>
            <a:r>
              <a:rPr sz="3200" spc="-5" dirty="0">
                <a:latin typeface="Arial"/>
                <a:cs typeface="Arial"/>
              </a:rPr>
              <a:t>these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genes  </a:t>
            </a:r>
            <a:r>
              <a:rPr sz="3200" spc="-5" dirty="0">
                <a:latin typeface="Arial"/>
                <a:cs typeface="Arial"/>
              </a:rPr>
              <a:t>between </a:t>
            </a:r>
            <a:r>
              <a:rPr sz="3200" dirty="0">
                <a:latin typeface="Arial"/>
                <a:cs typeface="Arial"/>
              </a:rPr>
              <a:t>species</a:t>
            </a:r>
            <a:endParaRPr sz="3200">
              <a:latin typeface="Arial"/>
              <a:cs typeface="Arial"/>
            </a:endParaRPr>
          </a:p>
          <a:p>
            <a:pPr marL="238760" indent="-226060">
              <a:lnSpc>
                <a:spcPct val="100000"/>
              </a:lnSpc>
              <a:spcBef>
                <a:spcPts val="1400"/>
              </a:spcBef>
              <a:buChar char="•"/>
              <a:tabLst>
                <a:tab pos="238760" algn="l"/>
              </a:tabLst>
            </a:pPr>
            <a:r>
              <a:rPr sz="3200" dirty="0">
                <a:latin typeface="Arial"/>
                <a:cs typeface="Arial"/>
              </a:rPr>
              <a:t>Maximum likelihood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tree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>
            <a:extLst>
              <a:ext uri="{FF2B5EF4-FFF2-40B4-BE49-F238E27FC236}">
                <a16:creationId xmlns:a16="http://schemas.microsoft.com/office/drawing/2014/main" id="{726F9F71-9728-42EB-95AF-6F620EE27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/>
            <a:fld id="{F6FD2C3E-D81F-40D2-B5F4-E504C3122E45}" type="slidenum">
              <a:rPr lang="en-US" altLang="en-US" smtClean="0"/>
              <a:pPr eaLnBrk="1" hangingPunct="1"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099" name="Picture 2" descr="139427_Five_Kingdoms">
            <a:extLst>
              <a:ext uri="{FF2B5EF4-FFF2-40B4-BE49-F238E27FC236}">
                <a16:creationId xmlns:a16="http://schemas.microsoft.com/office/drawing/2014/main" id="{F65DF9E1-2A8F-4711-AB82-9A9BA2E8A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727075"/>
            <a:ext cx="82677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3">
            <a:extLst>
              <a:ext uri="{FF2B5EF4-FFF2-40B4-BE49-F238E27FC236}">
                <a16:creationId xmlns:a16="http://schemas.microsoft.com/office/drawing/2014/main" id="{EBE93986-61B9-484C-A2F5-A847E66AB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0"/>
            <a:ext cx="36464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FF0000"/>
                </a:solidFill>
              </a:rPr>
              <a:t>Five Kingdoms</a:t>
            </a:r>
          </a:p>
        </p:txBody>
      </p:sp>
      <p:sp>
        <p:nvSpPr>
          <p:cNvPr id="169988" name="Text Box 4">
            <a:extLst>
              <a:ext uri="{FF2B5EF4-FFF2-40B4-BE49-F238E27FC236}">
                <a16:creationId xmlns:a16="http://schemas.microsoft.com/office/drawing/2014/main" id="{CD81BB81-8424-46EA-9B27-ECED87DDB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065713"/>
            <a:ext cx="1708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/>
              <a:t>Bacteria</a:t>
            </a:r>
          </a:p>
          <a:p>
            <a:pPr eaLnBrk="1" hangingPunct="1"/>
            <a:r>
              <a:rPr lang="en-US" altLang="en-US" sz="3600"/>
              <a:t>Archaea</a:t>
            </a:r>
          </a:p>
        </p:txBody>
      </p:sp>
      <p:sp>
        <p:nvSpPr>
          <p:cNvPr id="169989" name="Text Box 5">
            <a:extLst>
              <a:ext uri="{FF2B5EF4-FFF2-40B4-BE49-F238E27FC236}">
                <a16:creationId xmlns:a16="http://schemas.microsoft.com/office/drawing/2014/main" id="{B606A5FA-818E-4B5D-88F8-5AF131100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6019800"/>
            <a:ext cx="2079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/>
              <a:t>Prokaryotic</a:t>
            </a:r>
          </a:p>
        </p:txBody>
      </p:sp>
      <p:sp>
        <p:nvSpPr>
          <p:cNvPr id="169990" name="Text Box 6">
            <a:extLst>
              <a:ext uri="{FF2B5EF4-FFF2-40B4-BE49-F238E27FC236}">
                <a16:creationId xmlns:a16="http://schemas.microsoft.com/office/drawing/2014/main" id="{901394DB-B1CD-494D-87B5-2EB5E1E0D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0" y="5948363"/>
            <a:ext cx="224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/>
              <a:t>Unicellular</a:t>
            </a:r>
          </a:p>
        </p:txBody>
      </p:sp>
      <p:sp>
        <p:nvSpPr>
          <p:cNvPr id="169991" name="Text Box 7">
            <a:extLst>
              <a:ext uri="{FF2B5EF4-FFF2-40B4-BE49-F238E27FC236}">
                <a16:creationId xmlns:a16="http://schemas.microsoft.com/office/drawing/2014/main" id="{76EDFA38-4169-4A23-8503-4B4296CCF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325" y="4319588"/>
            <a:ext cx="2012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/>
              <a:t>Eukaryotic</a:t>
            </a:r>
          </a:p>
          <a:p>
            <a:pPr eaLnBrk="1" hangingPunct="1"/>
            <a:r>
              <a:rPr lang="en-US" altLang="en-US" sz="3200"/>
              <a:t>Unicellular</a:t>
            </a:r>
          </a:p>
        </p:txBody>
      </p:sp>
      <p:sp>
        <p:nvSpPr>
          <p:cNvPr id="169992" name="Text Box 8">
            <a:extLst>
              <a:ext uri="{FF2B5EF4-FFF2-40B4-BE49-F238E27FC236}">
                <a16:creationId xmlns:a16="http://schemas.microsoft.com/office/drawing/2014/main" id="{45D0E083-4DEC-4E57-852E-3155DBB5B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925" y="577850"/>
            <a:ext cx="34115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/>
              <a:t>Uni or multicellular</a:t>
            </a:r>
          </a:p>
          <a:p>
            <a:pPr eaLnBrk="1" hangingPunct="1"/>
            <a:r>
              <a:rPr lang="en-US" altLang="en-US" sz="3200"/>
              <a:t>Eukaryotic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/>
      <p:bldP spid="169989" grpId="0"/>
      <p:bldP spid="169990" grpId="0"/>
      <p:bldP spid="169991" grpId="0"/>
      <p:bldP spid="16999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" y="76200"/>
            <a:ext cx="11125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</a:rPr>
              <a:t>Details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463800" y="6643836"/>
            <a:ext cx="415988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Slides by Jonathan Eisen for </a:t>
            </a:r>
            <a:r>
              <a:rPr sz="1200" spc="-5" dirty="0">
                <a:latin typeface="Arial"/>
                <a:cs typeface="Arial"/>
              </a:rPr>
              <a:t>BIS2C </a:t>
            </a:r>
            <a:r>
              <a:rPr sz="1200" dirty="0">
                <a:latin typeface="Arial"/>
                <a:cs typeface="Arial"/>
              </a:rPr>
              <a:t>at UC Davis Spring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992783"/>
            <a:ext cx="5899785" cy="529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760" indent="-226060">
              <a:lnSpc>
                <a:spcPct val="100000"/>
              </a:lnSpc>
              <a:spcBef>
                <a:spcPts val="100"/>
              </a:spcBef>
              <a:buChar char="•"/>
              <a:tabLst>
                <a:tab pos="238760" algn="l"/>
              </a:tabLst>
            </a:pPr>
            <a:r>
              <a:rPr sz="3200" spc="-5" dirty="0">
                <a:latin typeface="Arial"/>
                <a:cs typeface="Arial"/>
              </a:rPr>
              <a:t>If </a:t>
            </a:r>
            <a:r>
              <a:rPr sz="3200" dirty="0">
                <a:latin typeface="Arial"/>
                <a:cs typeface="Arial"/>
              </a:rPr>
              <a:t>you want </a:t>
            </a:r>
            <a:r>
              <a:rPr sz="3200" spc="-5" dirty="0">
                <a:latin typeface="Arial"/>
                <a:cs typeface="Arial"/>
              </a:rPr>
              <a:t>to </a:t>
            </a:r>
            <a:r>
              <a:rPr sz="3200" dirty="0">
                <a:latin typeface="Arial"/>
                <a:cs typeface="Arial"/>
              </a:rPr>
              <a:t>do </a:t>
            </a:r>
            <a:r>
              <a:rPr sz="3200" spc="-5" dirty="0">
                <a:latin typeface="Arial"/>
                <a:cs typeface="Arial"/>
              </a:rPr>
              <a:t>things </a:t>
            </a:r>
            <a:r>
              <a:rPr sz="3200" dirty="0">
                <a:latin typeface="Arial"/>
                <a:cs typeface="Arial"/>
              </a:rPr>
              <a:t>like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this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600">
              <a:latin typeface="Times New Roman"/>
              <a:cs typeface="Times New Roman"/>
            </a:endParaRPr>
          </a:p>
          <a:p>
            <a:pPr marL="238760" indent="-226060">
              <a:lnSpc>
                <a:spcPct val="100000"/>
              </a:lnSpc>
              <a:spcBef>
                <a:spcPts val="2800"/>
              </a:spcBef>
              <a:buChar char="•"/>
              <a:tabLst>
                <a:tab pos="238760" algn="l"/>
              </a:tabLst>
            </a:pPr>
            <a:r>
              <a:rPr sz="3200" dirty="0">
                <a:latin typeface="Arial"/>
                <a:cs typeface="Arial"/>
              </a:rPr>
              <a:t>Learn biology but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also</a:t>
            </a:r>
            <a:endParaRPr sz="3200">
              <a:latin typeface="Arial"/>
              <a:cs typeface="Arial"/>
            </a:endParaRPr>
          </a:p>
          <a:p>
            <a:pPr marL="695960" lvl="1" indent="-229235">
              <a:lnSpc>
                <a:spcPct val="100000"/>
              </a:lnSpc>
              <a:spcBef>
                <a:spcPts val="1560"/>
              </a:spcBef>
              <a:buChar char="•"/>
              <a:tabLst>
                <a:tab pos="695960" algn="l"/>
              </a:tabLst>
            </a:pPr>
            <a:r>
              <a:rPr sz="3200" spc="-5" dirty="0">
                <a:latin typeface="Arial"/>
                <a:cs typeface="Arial"/>
              </a:rPr>
              <a:t>Bioinformatics</a:t>
            </a:r>
            <a:endParaRPr sz="3200">
              <a:latin typeface="Arial"/>
              <a:cs typeface="Arial"/>
            </a:endParaRPr>
          </a:p>
          <a:p>
            <a:pPr marL="695960" lvl="1" indent="-229235">
              <a:lnSpc>
                <a:spcPct val="100000"/>
              </a:lnSpc>
              <a:spcBef>
                <a:spcPts val="1500"/>
              </a:spcBef>
              <a:buChar char="•"/>
              <a:tabLst>
                <a:tab pos="695960" algn="l"/>
              </a:tabLst>
            </a:pPr>
            <a:r>
              <a:rPr sz="3200" dirty="0">
                <a:latin typeface="Arial"/>
                <a:cs typeface="Arial"/>
              </a:rPr>
              <a:t>Programming</a:t>
            </a:r>
            <a:endParaRPr sz="3200">
              <a:latin typeface="Arial"/>
              <a:cs typeface="Arial"/>
            </a:endParaRPr>
          </a:p>
          <a:p>
            <a:pPr marL="695960" lvl="1" indent="-229235">
              <a:lnSpc>
                <a:spcPct val="100000"/>
              </a:lnSpc>
              <a:spcBef>
                <a:spcPts val="1540"/>
              </a:spcBef>
              <a:buChar char="•"/>
              <a:tabLst>
                <a:tab pos="695960" algn="l"/>
              </a:tabLst>
            </a:pPr>
            <a:r>
              <a:rPr sz="3200" spc="-5" dirty="0">
                <a:latin typeface="Arial"/>
                <a:cs typeface="Arial"/>
              </a:rPr>
              <a:t>Data </a:t>
            </a:r>
            <a:r>
              <a:rPr sz="3200" dirty="0">
                <a:latin typeface="Arial"/>
                <a:cs typeface="Arial"/>
              </a:rPr>
              <a:t>science</a:t>
            </a:r>
            <a:endParaRPr sz="3200">
              <a:latin typeface="Arial"/>
              <a:cs typeface="Arial"/>
            </a:endParaRPr>
          </a:p>
          <a:p>
            <a:pPr marL="695960" lvl="1" indent="-229235">
              <a:lnSpc>
                <a:spcPct val="100000"/>
              </a:lnSpc>
              <a:spcBef>
                <a:spcPts val="1540"/>
              </a:spcBef>
              <a:buChar char="•"/>
              <a:tabLst>
                <a:tab pos="695960" algn="l"/>
              </a:tabLst>
            </a:pPr>
            <a:r>
              <a:rPr sz="3200" spc="-5" dirty="0">
                <a:latin typeface="Arial"/>
                <a:cs typeface="Arial"/>
              </a:rPr>
              <a:t>Quantitative </a:t>
            </a:r>
            <a:r>
              <a:rPr sz="3200" dirty="0">
                <a:latin typeface="Arial"/>
                <a:cs typeface="Arial"/>
              </a:rPr>
              <a:t>biology</a:t>
            </a:r>
            <a:endParaRPr sz="3200">
              <a:latin typeface="Arial"/>
              <a:cs typeface="Arial"/>
            </a:endParaRPr>
          </a:p>
          <a:p>
            <a:pPr marL="695960" lvl="1" indent="-229235">
              <a:lnSpc>
                <a:spcPct val="100000"/>
              </a:lnSpc>
              <a:spcBef>
                <a:spcPts val="1560"/>
              </a:spcBef>
              <a:buChar char="•"/>
              <a:tabLst>
                <a:tab pos="695960" algn="l"/>
              </a:tabLst>
            </a:pPr>
            <a:r>
              <a:rPr sz="3200" spc="-5" dirty="0">
                <a:latin typeface="Arial"/>
                <a:cs typeface="Arial"/>
              </a:rPr>
              <a:t>Statistics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" y="76200"/>
            <a:ext cx="15671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</a:rPr>
              <a:t>Reminder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463800" y="6643836"/>
            <a:ext cx="415988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Slides by Jonathan Eisen for </a:t>
            </a:r>
            <a:r>
              <a:rPr sz="1200" spc="-5" dirty="0">
                <a:latin typeface="Arial"/>
                <a:cs typeface="Arial"/>
              </a:rPr>
              <a:t>BIS2C </a:t>
            </a:r>
            <a:r>
              <a:rPr sz="1200" dirty="0">
                <a:latin typeface="Arial"/>
                <a:cs typeface="Arial"/>
              </a:rPr>
              <a:t>at UC Davis Spring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990600"/>
            <a:ext cx="7722870" cy="20294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3900"/>
              </a:lnSpc>
              <a:spcBef>
                <a:spcPts val="380"/>
              </a:spcBef>
              <a:tabLst>
                <a:tab pos="3892550" algn="l"/>
              </a:tabLst>
            </a:pPr>
            <a:r>
              <a:rPr sz="3400" spc="-5" dirty="0">
                <a:latin typeface="Arial"/>
                <a:cs typeface="Arial"/>
              </a:rPr>
              <a:t>These trees </a:t>
            </a:r>
            <a:r>
              <a:rPr sz="3400" dirty="0">
                <a:latin typeface="Arial"/>
                <a:cs typeface="Arial"/>
              </a:rPr>
              <a:t>are based on analysis of  ribosomal</a:t>
            </a:r>
            <a:r>
              <a:rPr sz="3400" spc="10" dirty="0">
                <a:latin typeface="Arial"/>
                <a:cs typeface="Arial"/>
              </a:rPr>
              <a:t> </a:t>
            </a:r>
            <a:r>
              <a:rPr sz="3400" spc="-5" dirty="0">
                <a:latin typeface="Arial"/>
                <a:cs typeface="Arial"/>
              </a:rPr>
              <a:t>proteins.	They </a:t>
            </a:r>
            <a:r>
              <a:rPr sz="3400" dirty="0">
                <a:latin typeface="Arial"/>
                <a:cs typeface="Arial"/>
              </a:rPr>
              <a:t>represent</a:t>
            </a:r>
            <a:r>
              <a:rPr sz="3400" spc="-8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only  a small subset of all </a:t>
            </a:r>
            <a:r>
              <a:rPr sz="3400" spc="-5" dirty="0">
                <a:latin typeface="Arial"/>
                <a:cs typeface="Arial"/>
              </a:rPr>
              <a:t>the </a:t>
            </a:r>
            <a:r>
              <a:rPr sz="3400" dirty="0">
                <a:latin typeface="Arial"/>
                <a:cs typeface="Arial"/>
              </a:rPr>
              <a:t>genes in a  genome.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" y="76200"/>
            <a:ext cx="29108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</a:rPr>
              <a:t>Microbial</a:t>
            </a:r>
            <a:r>
              <a:rPr sz="2800" spc="-55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Diversity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463800" y="6643836"/>
            <a:ext cx="415988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Slides by Jonathan Eisen for </a:t>
            </a:r>
            <a:r>
              <a:rPr sz="1200" spc="-5" dirty="0">
                <a:latin typeface="Arial"/>
                <a:cs typeface="Arial"/>
              </a:rPr>
              <a:t>BIS2C </a:t>
            </a:r>
            <a:r>
              <a:rPr sz="1200" dirty="0">
                <a:latin typeface="Arial"/>
                <a:cs typeface="Arial"/>
              </a:rPr>
              <a:t>at UC Davis Spring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992783"/>
            <a:ext cx="7955280" cy="444817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38125" marR="351155" indent="-226060">
              <a:lnSpc>
                <a:spcPts val="3679"/>
              </a:lnSpc>
              <a:spcBef>
                <a:spcPts val="355"/>
              </a:spcBef>
              <a:buChar char="•"/>
              <a:tabLst>
                <a:tab pos="238760" algn="l"/>
              </a:tabLst>
            </a:pPr>
            <a:r>
              <a:rPr sz="3200" spc="-30" dirty="0">
                <a:latin typeface="Arial"/>
                <a:cs typeface="Arial"/>
              </a:rPr>
              <a:t>We </a:t>
            </a:r>
            <a:r>
              <a:rPr sz="3200" dirty="0">
                <a:latin typeface="Arial"/>
                <a:cs typeface="Arial"/>
              </a:rPr>
              <a:t>do not have </a:t>
            </a:r>
            <a:r>
              <a:rPr sz="3200" spc="-5" dirty="0">
                <a:latin typeface="Arial"/>
                <a:cs typeface="Arial"/>
              </a:rPr>
              <a:t>time to </a:t>
            </a:r>
            <a:r>
              <a:rPr sz="3200" dirty="0">
                <a:latin typeface="Arial"/>
                <a:cs typeface="Arial"/>
              </a:rPr>
              <a:t>cover all of </a:t>
            </a:r>
            <a:r>
              <a:rPr sz="3200" spc="-5" dirty="0">
                <a:latin typeface="Arial"/>
                <a:cs typeface="Arial"/>
              </a:rPr>
              <a:t>these  </a:t>
            </a:r>
            <a:r>
              <a:rPr sz="3200" dirty="0">
                <a:latin typeface="Arial"/>
                <a:cs typeface="Arial"/>
              </a:rPr>
              <a:t>groups of microbes in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lecture</a:t>
            </a:r>
            <a:endParaRPr sz="3200">
              <a:latin typeface="Arial"/>
              <a:cs typeface="Arial"/>
            </a:endParaRPr>
          </a:p>
          <a:p>
            <a:pPr marL="238125" marR="5080" indent="-226060">
              <a:lnSpc>
                <a:spcPts val="3700"/>
              </a:lnSpc>
              <a:spcBef>
                <a:spcPts val="1705"/>
              </a:spcBef>
              <a:buChar char="•"/>
              <a:tabLst>
                <a:tab pos="238760" algn="l"/>
              </a:tabLst>
            </a:pPr>
            <a:r>
              <a:rPr sz="3200" spc="-5" dirty="0">
                <a:latin typeface="Arial"/>
                <a:cs typeface="Arial"/>
              </a:rPr>
              <a:t>These </a:t>
            </a:r>
            <a:r>
              <a:rPr sz="3200" dirty="0">
                <a:latin typeface="Arial"/>
                <a:cs typeface="Arial"/>
              </a:rPr>
              <a:t>groups barely </a:t>
            </a:r>
            <a:r>
              <a:rPr sz="3200" spc="-5" dirty="0">
                <a:latin typeface="Arial"/>
                <a:cs typeface="Arial"/>
              </a:rPr>
              <a:t>scratch the surface </a:t>
            </a:r>
            <a:r>
              <a:rPr sz="3200" dirty="0">
                <a:latin typeface="Arial"/>
                <a:cs typeface="Arial"/>
              </a:rPr>
              <a:t>of  </a:t>
            </a:r>
            <a:r>
              <a:rPr sz="3200" spc="-5" dirty="0">
                <a:latin typeface="Arial"/>
                <a:cs typeface="Arial"/>
              </a:rPr>
              <a:t>the true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diversity</a:t>
            </a:r>
            <a:endParaRPr sz="3200">
              <a:latin typeface="Arial"/>
              <a:cs typeface="Arial"/>
            </a:endParaRPr>
          </a:p>
          <a:p>
            <a:pPr marL="238125" marR="1496695" indent="-226060">
              <a:lnSpc>
                <a:spcPts val="3700"/>
              </a:lnSpc>
              <a:spcBef>
                <a:spcPts val="1700"/>
              </a:spcBef>
              <a:buChar char="•"/>
              <a:tabLst>
                <a:tab pos="238760" algn="l"/>
              </a:tabLst>
            </a:pPr>
            <a:r>
              <a:rPr sz="3200" dirty="0">
                <a:latin typeface="Arial"/>
                <a:cs typeface="Arial"/>
              </a:rPr>
              <a:t>Examples of Biological </a:t>
            </a:r>
            <a:r>
              <a:rPr sz="3200" spc="-5" dirty="0">
                <a:latin typeface="Arial"/>
                <a:cs typeface="Arial"/>
              </a:rPr>
              <a:t>Diversity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  Microbes</a:t>
            </a:r>
            <a:endParaRPr sz="3200">
              <a:latin typeface="Arial"/>
              <a:cs typeface="Arial"/>
            </a:endParaRPr>
          </a:p>
          <a:p>
            <a:pPr marL="238125" marR="328930" indent="-226060">
              <a:lnSpc>
                <a:spcPts val="3700"/>
              </a:lnSpc>
              <a:spcBef>
                <a:spcPts val="1700"/>
              </a:spcBef>
              <a:buChar char="•"/>
              <a:tabLst>
                <a:tab pos="238760" algn="l"/>
              </a:tabLst>
            </a:pPr>
            <a:r>
              <a:rPr sz="3200" spc="-5" dirty="0">
                <a:latin typeface="Arial"/>
                <a:cs typeface="Arial"/>
              </a:rPr>
              <a:t>Focus </a:t>
            </a:r>
            <a:r>
              <a:rPr sz="3200" dirty="0">
                <a:latin typeface="Arial"/>
                <a:cs typeface="Arial"/>
              </a:rPr>
              <a:t>on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Big </a:t>
            </a:r>
            <a:r>
              <a:rPr sz="3200" spc="-5" dirty="0">
                <a:latin typeface="Arial"/>
                <a:cs typeface="Arial"/>
              </a:rPr>
              <a:t>Picture Patterns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This  Diversity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" y="76200"/>
            <a:ext cx="11125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</a:rPr>
              <a:t>Clicker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463800" y="6643836"/>
            <a:ext cx="415988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Slides by Jonathan Eisen for </a:t>
            </a:r>
            <a:r>
              <a:rPr sz="1200" spc="-5" dirty="0">
                <a:latin typeface="Arial"/>
                <a:cs typeface="Arial"/>
              </a:rPr>
              <a:t>BIS2C </a:t>
            </a:r>
            <a:r>
              <a:rPr sz="1200" dirty="0">
                <a:latin typeface="Arial"/>
                <a:cs typeface="Arial"/>
              </a:rPr>
              <a:t>at UC Davis Spring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990600"/>
            <a:ext cx="7051675" cy="43992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3700"/>
              </a:lnSpc>
              <a:spcBef>
                <a:spcPts val="340"/>
              </a:spcBef>
            </a:pPr>
            <a:r>
              <a:rPr sz="3200" spc="-5" dirty="0">
                <a:latin typeface="Arial"/>
                <a:cs typeface="Arial"/>
              </a:rPr>
              <a:t>Which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the following </a:t>
            </a:r>
            <a:r>
              <a:rPr sz="3200" dirty="0">
                <a:latin typeface="Arial"/>
                <a:cs typeface="Arial"/>
              </a:rPr>
              <a:t>is an example of  universal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homology</a:t>
            </a:r>
            <a:endParaRPr sz="3200">
              <a:latin typeface="Arial"/>
              <a:cs typeface="Arial"/>
            </a:endParaRPr>
          </a:p>
          <a:p>
            <a:pPr marL="12700" marR="3326129">
              <a:lnSpc>
                <a:spcPts val="5400"/>
              </a:lnSpc>
              <a:spcBef>
                <a:spcPts val="340"/>
              </a:spcBef>
            </a:pPr>
            <a:r>
              <a:rPr sz="3200" dirty="0">
                <a:latin typeface="Arial"/>
                <a:cs typeface="Arial"/>
              </a:rPr>
              <a:t>A: </a:t>
            </a:r>
            <a:r>
              <a:rPr sz="3200" spc="-5" dirty="0">
                <a:latin typeface="Arial"/>
                <a:cs typeface="Arial"/>
              </a:rPr>
              <a:t>Ether-linked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lipids  B: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Peptidoglycan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3200" dirty="0">
                <a:latin typeface="Arial"/>
                <a:cs typeface="Arial"/>
              </a:rPr>
              <a:t>C: </a:t>
            </a:r>
            <a:r>
              <a:rPr sz="3200" spc="-5" dirty="0">
                <a:latin typeface="Arial"/>
                <a:cs typeface="Arial"/>
              </a:rPr>
              <a:t>Ester-linked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lipids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3200" dirty="0">
                <a:latin typeface="Arial"/>
                <a:cs typeface="Arial"/>
              </a:rPr>
              <a:t>D: </a:t>
            </a:r>
            <a:r>
              <a:rPr sz="3200" spc="-10" dirty="0">
                <a:latin typeface="Arial"/>
                <a:cs typeface="Arial"/>
              </a:rPr>
              <a:t>Transcription </a:t>
            </a:r>
            <a:r>
              <a:rPr sz="3200" dirty="0">
                <a:latin typeface="Arial"/>
                <a:cs typeface="Arial"/>
              </a:rPr>
              <a:t>of DNA </a:t>
            </a:r>
            <a:r>
              <a:rPr sz="3200" spc="-5" dirty="0">
                <a:latin typeface="Arial"/>
                <a:cs typeface="Arial"/>
              </a:rPr>
              <a:t>into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RNA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3200" dirty="0">
                <a:latin typeface="Arial"/>
                <a:cs typeface="Arial"/>
              </a:rPr>
              <a:t>E: </a:t>
            </a:r>
            <a:r>
              <a:rPr sz="3200" spc="-15" dirty="0">
                <a:latin typeface="Arial"/>
                <a:cs typeface="Arial"/>
              </a:rPr>
              <a:t>Translation </a:t>
            </a:r>
            <a:r>
              <a:rPr sz="3200" dirty="0">
                <a:latin typeface="Arial"/>
                <a:cs typeface="Arial"/>
              </a:rPr>
              <a:t>of RNA in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nucleus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" y="76200"/>
            <a:ext cx="11125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</a:rPr>
              <a:t>Clicker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463800" y="6643836"/>
            <a:ext cx="415988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Slides by Jonathan Eisen for </a:t>
            </a:r>
            <a:r>
              <a:rPr sz="1200" spc="-5" dirty="0">
                <a:latin typeface="Arial"/>
                <a:cs typeface="Arial"/>
              </a:rPr>
              <a:t>BIS2C </a:t>
            </a:r>
            <a:r>
              <a:rPr sz="1200" dirty="0">
                <a:latin typeface="Arial"/>
                <a:cs typeface="Arial"/>
              </a:rPr>
              <a:t>at UC Davis Spring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990600"/>
            <a:ext cx="7051675" cy="43992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3700"/>
              </a:lnSpc>
              <a:spcBef>
                <a:spcPts val="340"/>
              </a:spcBef>
            </a:pPr>
            <a:r>
              <a:rPr sz="3200" spc="-5" dirty="0">
                <a:latin typeface="Arial"/>
                <a:cs typeface="Arial"/>
              </a:rPr>
              <a:t>Which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the following </a:t>
            </a:r>
            <a:r>
              <a:rPr sz="3200" dirty="0">
                <a:latin typeface="Arial"/>
                <a:cs typeface="Arial"/>
              </a:rPr>
              <a:t>is an example of  universal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homology</a:t>
            </a:r>
            <a:endParaRPr sz="3200">
              <a:latin typeface="Arial"/>
              <a:cs typeface="Arial"/>
            </a:endParaRPr>
          </a:p>
          <a:p>
            <a:pPr marL="12700" marR="3326129">
              <a:lnSpc>
                <a:spcPts val="5400"/>
              </a:lnSpc>
              <a:spcBef>
                <a:spcPts val="340"/>
              </a:spcBef>
            </a:pPr>
            <a:r>
              <a:rPr sz="3200" dirty="0">
                <a:latin typeface="Arial"/>
                <a:cs typeface="Arial"/>
              </a:rPr>
              <a:t>A: </a:t>
            </a:r>
            <a:r>
              <a:rPr sz="3200" spc="-5" dirty="0">
                <a:latin typeface="Arial"/>
                <a:cs typeface="Arial"/>
              </a:rPr>
              <a:t>Ether-linked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lipids  B: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Peptidoglycan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3200" dirty="0">
                <a:latin typeface="Arial"/>
                <a:cs typeface="Arial"/>
              </a:rPr>
              <a:t>C: </a:t>
            </a:r>
            <a:r>
              <a:rPr sz="3200" spc="-5" dirty="0">
                <a:latin typeface="Arial"/>
                <a:cs typeface="Arial"/>
              </a:rPr>
              <a:t>Ester-linked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lipids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3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D: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Transcription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DNA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into</a:t>
            </a:r>
            <a:r>
              <a:rPr sz="3200" u="heavy" spc="-2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RNA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3200" dirty="0">
                <a:latin typeface="Arial"/>
                <a:cs typeface="Arial"/>
              </a:rPr>
              <a:t>E: </a:t>
            </a:r>
            <a:r>
              <a:rPr sz="3200" spc="-15" dirty="0">
                <a:latin typeface="Arial"/>
                <a:cs typeface="Arial"/>
              </a:rPr>
              <a:t>Translation </a:t>
            </a:r>
            <a:r>
              <a:rPr sz="3200" dirty="0">
                <a:latin typeface="Arial"/>
                <a:cs typeface="Arial"/>
              </a:rPr>
              <a:t>of RNA in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nucleus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" y="76200"/>
            <a:ext cx="735710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</a:rPr>
              <a:t>Bacterial Diversity: Gram Positive </a:t>
            </a:r>
            <a:r>
              <a:rPr sz="2800" dirty="0">
                <a:solidFill>
                  <a:srgbClr val="FFFFFF"/>
                </a:solidFill>
              </a:rPr>
              <a:t>vs.</a:t>
            </a:r>
            <a:r>
              <a:rPr sz="2800" spc="7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Negative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8178800" y="6565900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61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78000" y="685800"/>
            <a:ext cx="6273800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80100" y="660400"/>
            <a:ext cx="13131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Outside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cell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82793" y="2537030"/>
            <a:ext cx="962094" cy="207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42110" y="2602229"/>
            <a:ext cx="825500" cy="59055"/>
          </a:xfrm>
          <a:custGeom>
            <a:avLst/>
            <a:gdLst/>
            <a:ahLst/>
            <a:cxnLst/>
            <a:rect l="l" t="t" r="r" b="b"/>
            <a:pathLst>
              <a:path w="825500" h="59055">
                <a:moveTo>
                  <a:pt x="0" y="0"/>
                </a:moveTo>
                <a:lnTo>
                  <a:pt x="825500" y="58737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68114" y="4074027"/>
            <a:ext cx="908951" cy="6430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50072" y="4157979"/>
            <a:ext cx="727075" cy="457200"/>
          </a:xfrm>
          <a:custGeom>
            <a:avLst/>
            <a:gdLst/>
            <a:ahLst/>
            <a:cxnLst/>
            <a:rect l="l" t="t" r="r" b="b"/>
            <a:pathLst>
              <a:path w="727075" h="457200">
                <a:moveTo>
                  <a:pt x="0" y="0"/>
                </a:moveTo>
                <a:lnTo>
                  <a:pt x="727075" y="4571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97122" y="4740816"/>
            <a:ext cx="806486" cy="3905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70710" y="4818379"/>
            <a:ext cx="641350" cy="217804"/>
          </a:xfrm>
          <a:custGeom>
            <a:avLst/>
            <a:gdLst/>
            <a:ahLst/>
            <a:cxnLst/>
            <a:rect l="l" t="t" r="r" b="b"/>
            <a:pathLst>
              <a:path w="641350" h="217804">
                <a:moveTo>
                  <a:pt x="0" y="0"/>
                </a:moveTo>
                <a:lnTo>
                  <a:pt x="641349" y="21748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50189" y="5147779"/>
            <a:ext cx="365389" cy="237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23097" y="5224779"/>
            <a:ext cx="201930" cy="65405"/>
          </a:xfrm>
          <a:custGeom>
            <a:avLst/>
            <a:gdLst/>
            <a:ahLst/>
            <a:cxnLst/>
            <a:rect l="l" t="t" r="r" b="b"/>
            <a:pathLst>
              <a:path w="201929" h="65404">
                <a:moveTo>
                  <a:pt x="0" y="0"/>
                </a:moveTo>
                <a:lnTo>
                  <a:pt x="201612" y="6508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17604" y="5382310"/>
            <a:ext cx="682971" cy="4934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99285" y="5466080"/>
            <a:ext cx="501650" cy="307975"/>
          </a:xfrm>
          <a:custGeom>
            <a:avLst/>
            <a:gdLst/>
            <a:ahLst/>
            <a:cxnLst/>
            <a:rect l="l" t="t" r="r" b="b"/>
            <a:pathLst>
              <a:path w="501650" h="307975">
                <a:moveTo>
                  <a:pt x="0" y="307974"/>
                </a:moveTo>
                <a:lnTo>
                  <a:pt x="50164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34926" y="5807395"/>
            <a:ext cx="891164" cy="4243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08785" y="5885180"/>
            <a:ext cx="725805" cy="250825"/>
          </a:xfrm>
          <a:custGeom>
            <a:avLst/>
            <a:gdLst/>
            <a:ahLst/>
            <a:cxnLst/>
            <a:rect l="l" t="t" r="r" b="b"/>
            <a:pathLst>
              <a:path w="725804" h="250825">
                <a:moveTo>
                  <a:pt x="0" y="250825"/>
                </a:moveTo>
                <a:lnTo>
                  <a:pt x="725487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880100" y="3733800"/>
            <a:ext cx="13131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Outside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cell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80100" y="3035300"/>
            <a:ext cx="11550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Inside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cell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80100" y="6388100"/>
            <a:ext cx="11550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Inside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cell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55000" y="4673600"/>
            <a:ext cx="850900" cy="49784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59"/>
              </a:spcBef>
            </a:pPr>
            <a:r>
              <a:rPr sz="1600" spc="-5" dirty="0">
                <a:latin typeface="Arial"/>
                <a:cs typeface="Arial"/>
              </a:rPr>
              <a:t>Cell  </a:t>
            </a:r>
            <a:r>
              <a:rPr sz="1600" dirty="0">
                <a:latin typeface="Arial"/>
                <a:cs typeface="Arial"/>
              </a:rPr>
              <a:t>envelope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40200" y="1181100"/>
            <a:ext cx="1538605" cy="4978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60"/>
              </a:spcBef>
            </a:pP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Cell 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wall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idogl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yca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60900" y="2400300"/>
            <a:ext cx="996950" cy="4978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60"/>
              </a:spcBef>
            </a:pPr>
            <a:r>
              <a:rPr sz="1600" dirty="0">
                <a:latin typeface="Arial"/>
                <a:cs typeface="Arial"/>
              </a:rPr>
              <a:t>Plasma  membrane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13200" y="3949700"/>
            <a:ext cx="1561465" cy="49784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59"/>
              </a:spcBef>
            </a:pPr>
            <a:r>
              <a:rPr sz="1600" spc="-5" dirty="0">
                <a:latin typeface="Arial"/>
                <a:cs typeface="Arial"/>
              </a:rPr>
              <a:t>Outer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membrane  of cell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envelope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71900" y="4635500"/>
            <a:ext cx="1945639" cy="66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890" algn="ctr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Periplasmic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space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80"/>
              </a:spcBef>
            </a:pP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Peptidoglycan</a:t>
            </a:r>
            <a:r>
              <a:rPr sz="16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layer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37000" y="5476240"/>
            <a:ext cx="1746250" cy="96520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600" dirty="0">
                <a:latin typeface="Arial"/>
                <a:cs typeface="Arial"/>
              </a:rPr>
              <a:t>Periplasmic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space</a:t>
            </a:r>
            <a:endParaRPr sz="1600">
              <a:latin typeface="Arial"/>
              <a:cs typeface="Arial"/>
            </a:endParaRPr>
          </a:p>
          <a:p>
            <a:pPr marL="762000" marR="5080">
              <a:lnSpc>
                <a:spcPts val="1800"/>
              </a:lnSpc>
              <a:spcBef>
                <a:spcPts val="1040"/>
              </a:spcBef>
            </a:pPr>
            <a:r>
              <a:rPr sz="1600" dirty="0">
                <a:latin typeface="Arial"/>
                <a:cs typeface="Arial"/>
              </a:rPr>
              <a:t>Plasma  membrane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01900" y="2832100"/>
            <a:ext cx="4813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5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µm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38400" y="5829300"/>
            <a:ext cx="4813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5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µm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028147" y="4270054"/>
            <a:ext cx="280987" cy="11731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66247" y="4294504"/>
            <a:ext cx="198755" cy="1084580"/>
          </a:xfrm>
          <a:custGeom>
            <a:avLst/>
            <a:gdLst/>
            <a:ahLst/>
            <a:cxnLst/>
            <a:rect l="l" t="t" r="r" b="b"/>
            <a:pathLst>
              <a:path w="198754" h="1084579">
                <a:moveTo>
                  <a:pt x="0" y="0"/>
                </a:moveTo>
                <a:lnTo>
                  <a:pt x="38620" y="8962"/>
                </a:lnTo>
                <a:lnTo>
                  <a:pt x="70158" y="33403"/>
                </a:lnTo>
                <a:lnTo>
                  <a:pt x="91421" y="69655"/>
                </a:lnTo>
                <a:lnTo>
                  <a:pt x="99218" y="114048"/>
                </a:lnTo>
                <a:lnTo>
                  <a:pt x="99218" y="456795"/>
                </a:lnTo>
                <a:lnTo>
                  <a:pt x="107015" y="501188"/>
                </a:lnTo>
                <a:lnTo>
                  <a:pt x="128279" y="537440"/>
                </a:lnTo>
                <a:lnTo>
                  <a:pt x="159817" y="561881"/>
                </a:lnTo>
                <a:lnTo>
                  <a:pt x="198437" y="570844"/>
                </a:lnTo>
                <a:lnTo>
                  <a:pt x="159817" y="579806"/>
                </a:lnTo>
                <a:lnTo>
                  <a:pt x="128279" y="604248"/>
                </a:lnTo>
                <a:lnTo>
                  <a:pt x="107015" y="640499"/>
                </a:lnTo>
                <a:lnTo>
                  <a:pt x="99218" y="684892"/>
                </a:lnTo>
                <a:lnTo>
                  <a:pt x="99218" y="970214"/>
                </a:lnTo>
                <a:lnTo>
                  <a:pt x="91421" y="1014606"/>
                </a:lnTo>
                <a:lnTo>
                  <a:pt x="70158" y="1050858"/>
                </a:lnTo>
                <a:lnTo>
                  <a:pt x="38620" y="1075300"/>
                </a:lnTo>
                <a:lnTo>
                  <a:pt x="0" y="108426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92922" y="1015679"/>
            <a:ext cx="280987" cy="11715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37372" y="1040130"/>
            <a:ext cx="198755" cy="1082675"/>
          </a:xfrm>
          <a:custGeom>
            <a:avLst/>
            <a:gdLst/>
            <a:ahLst/>
            <a:cxnLst/>
            <a:rect l="l" t="t" r="r" b="b"/>
            <a:pathLst>
              <a:path w="198754" h="1082675">
                <a:moveTo>
                  <a:pt x="198437" y="0"/>
                </a:moveTo>
                <a:lnTo>
                  <a:pt x="159817" y="8965"/>
                </a:lnTo>
                <a:lnTo>
                  <a:pt x="128279" y="33413"/>
                </a:lnTo>
                <a:lnTo>
                  <a:pt x="107015" y="69676"/>
                </a:lnTo>
                <a:lnTo>
                  <a:pt x="99218" y="114081"/>
                </a:lnTo>
                <a:lnTo>
                  <a:pt x="99218" y="455926"/>
                </a:lnTo>
                <a:lnTo>
                  <a:pt x="91421" y="500332"/>
                </a:lnTo>
                <a:lnTo>
                  <a:pt x="70158" y="536594"/>
                </a:lnTo>
                <a:lnTo>
                  <a:pt x="38620" y="561043"/>
                </a:lnTo>
                <a:lnTo>
                  <a:pt x="0" y="570008"/>
                </a:lnTo>
                <a:lnTo>
                  <a:pt x="38620" y="578973"/>
                </a:lnTo>
                <a:lnTo>
                  <a:pt x="70158" y="603422"/>
                </a:lnTo>
                <a:lnTo>
                  <a:pt x="91421" y="639684"/>
                </a:lnTo>
                <a:lnTo>
                  <a:pt x="99218" y="684090"/>
                </a:lnTo>
                <a:lnTo>
                  <a:pt x="99218" y="968593"/>
                </a:lnTo>
                <a:lnTo>
                  <a:pt x="107015" y="1012998"/>
                </a:lnTo>
                <a:lnTo>
                  <a:pt x="128279" y="1049261"/>
                </a:lnTo>
                <a:lnTo>
                  <a:pt x="159817" y="1073709"/>
                </a:lnTo>
                <a:lnTo>
                  <a:pt x="198437" y="10826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11654" y="822788"/>
            <a:ext cx="2261870" cy="46291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320"/>
              </a:spcBef>
            </a:pPr>
            <a:r>
              <a:rPr sz="2400" b="1" spc="-5" dirty="0">
                <a:latin typeface="Arial"/>
                <a:cs typeface="Arial"/>
              </a:rPr>
              <a:t>Gram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Positive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1654" y="3634957"/>
            <a:ext cx="2261870" cy="81851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53340" marR="929640">
              <a:lnSpc>
                <a:spcPts val="2800"/>
              </a:lnSpc>
              <a:spcBef>
                <a:spcPts val="434"/>
              </a:spcBef>
            </a:pPr>
            <a:r>
              <a:rPr sz="2400" b="1" dirty="0">
                <a:latin typeface="Arial"/>
                <a:cs typeface="Arial"/>
              </a:rPr>
              <a:t>Gram  Ne</a:t>
            </a:r>
            <a:r>
              <a:rPr sz="2400" b="1" spc="-5" dirty="0">
                <a:latin typeface="Arial"/>
                <a:cs typeface="Arial"/>
              </a:rPr>
              <a:t>g</a:t>
            </a:r>
            <a:r>
              <a:rPr sz="2400" b="1" dirty="0">
                <a:latin typeface="Arial"/>
                <a:cs typeface="Arial"/>
              </a:rPr>
              <a:t>at</a:t>
            </a:r>
            <a:r>
              <a:rPr sz="2400" b="1" spc="-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ve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" y="76200"/>
            <a:ext cx="48895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</a:rPr>
              <a:t>Bacterial </a:t>
            </a:r>
            <a:r>
              <a:rPr sz="2800" dirty="0">
                <a:solidFill>
                  <a:srgbClr val="FFFFFF"/>
                </a:solidFill>
              </a:rPr>
              <a:t>and Archaeal</a:t>
            </a:r>
            <a:r>
              <a:rPr sz="2800" spc="-21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Shapes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20700" y="977900"/>
            <a:ext cx="5356860" cy="2392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3700"/>
              </a:lnSpc>
              <a:spcBef>
                <a:spcPts val="340"/>
              </a:spcBef>
            </a:pPr>
            <a:r>
              <a:rPr sz="3200" dirty="0">
                <a:latin typeface="Arial"/>
                <a:cs typeface="Arial"/>
              </a:rPr>
              <a:t>Archaea cell membranes  have lipids </a:t>
            </a:r>
            <a:r>
              <a:rPr sz="3200" spc="-5" dirty="0">
                <a:latin typeface="Arial"/>
                <a:cs typeface="Arial"/>
              </a:rPr>
              <a:t>with fatty </a:t>
            </a:r>
            <a:r>
              <a:rPr sz="3200" dirty="0">
                <a:latin typeface="Arial"/>
                <a:cs typeface="Arial"/>
              </a:rPr>
              <a:t>acids  linked </a:t>
            </a:r>
            <a:r>
              <a:rPr sz="3200" spc="-5" dirty="0">
                <a:latin typeface="Arial"/>
                <a:cs typeface="Arial"/>
              </a:rPr>
              <a:t>to </a:t>
            </a:r>
            <a:r>
              <a:rPr sz="3200" dirty="0">
                <a:latin typeface="Arial"/>
                <a:cs typeface="Arial"/>
              </a:rPr>
              <a:t>glycerol by </a:t>
            </a:r>
            <a:r>
              <a:rPr sz="3200" b="1" spc="-5" dirty="0">
                <a:latin typeface="Arial"/>
                <a:cs typeface="Arial"/>
              </a:rPr>
              <a:t>ether  linkages </a:t>
            </a:r>
            <a:r>
              <a:rPr sz="3200" dirty="0">
                <a:latin typeface="Arial"/>
                <a:cs typeface="Arial"/>
              </a:rPr>
              <a:t>(a synapomorphy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  archaea):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19400" y="3429000"/>
            <a:ext cx="3505200" cy="255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64600" y="6616700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62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900" y="76200"/>
            <a:ext cx="23780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Ester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Linkages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990600"/>
            <a:ext cx="7345045" cy="14528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3700"/>
              </a:lnSpc>
              <a:spcBef>
                <a:spcPts val="340"/>
              </a:spcBef>
            </a:pPr>
            <a:r>
              <a:rPr sz="3200" spc="-5" dirty="0">
                <a:latin typeface="Arial"/>
                <a:cs typeface="Arial"/>
              </a:rPr>
              <a:t>Bacterial </a:t>
            </a:r>
            <a:r>
              <a:rPr sz="3200" dirty="0">
                <a:latin typeface="Arial"/>
                <a:cs typeface="Arial"/>
              </a:rPr>
              <a:t>and </a:t>
            </a:r>
            <a:r>
              <a:rPr sz="3200" spc="-5" dirty="0">
                <a:latin typeface="Arial"/>
                <a:cs typeface="Arial"/>
              </a:rPr>
              <a:t>eukaryotic </a:t>
            </a:r>
            <a:r>
              <a:rPr sz="3200" dirty="0">
                <a:latin typeface="Arial"/>
                <a:cs typeface="Arial"/>
              </a:rPr>
              <a:t>cell membranes  have lipids </a:t>
            </a:r>
            <a:r>
              <a:rPr sz="3200" spc="-5" dirty="0">
                <a:latin typeface="Arial"/>
                <a:cs typeface="Arial"/>
              </a:rPr>
              <a:t>with fatty </a:t>
            </a:r>
            <a:r>
              <a:rPr sz="3200" dirty="0">
                <a:latin typeface="Arial"/>
                <a:cs typeface="Arial"/>
              </a:rPr>
              <a:t>acids </a:t>
            </a:r>
            <a:r>
              <a:rPr sz="3200" spc="-5" dirty="0">
                <a:latin typeface="Arial"/>
                <a:cs typeface="Arial"/>
              </a:rPr>
              <a:t>connected to  </a:t>
            </a:r>
            <a:r>
              <a:rPr sz="3200" dirty="0">
                <a:latin typeface="Arial"/>
                <a:cs typeface="Arial"/>
              </a:rPr>
              <a:t>glycerol by </a:t>
            </a:r>
            <a:r>
              <a:rPr sz="3200" b="1" dirty="0">
                <a:latin typeface="Arial"/>
                <a:cs typeface="Arial"/>
              </a:rPr>
              <a:t>ester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linkages</a:t>
            </a:r>
            <a:r>
              <a:rPr sz="3200" spc="-5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77300" y="6616700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63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97200" y="3581400"/>
            <a:ext cx="3149600" cy="233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" y="76200"/>
            <a:ext cx="27127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</a:rPr>
              <a:t>Diversity </a:t>
            </a:r>
            <a:r>
              <a:rPr sz="2800" dirty="0">
                <a:solidFill>
                  <a:srgbClr val="FFFFFF"/>
                </a:solidFill>
              </a:rPr>
              <a:t>of</a:t>
            </a:r>
            <a:r>
              <a:rPr sz="2800" spc="-5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Form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8877300" y="6631136"/>
            <a:ext cx="19494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64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63800" y="6643836"/>
            <a:ext cx="415988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Slides by Jonathan Eisen for </a:t>
            </a:r>
            <a:r>
              <a:rPr sz="1200" spc="-5" dirty="0">
                <a:latin typeface="Arial"/>
                <a:cs typeface="Arial"/>
              </a:rPr>
              <a:t>BIS2C </a:t>
            </a:r>
            <a:r>
              <a:rPr sz="1200" dirty="0">
                <a:latin typeface="Arial"/>
                <a:cs typeface="Arial"/>
              </a:rPr>
              <a:t>at UC Davis Spring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992783"/>
            <a:ext cx="7842884" cy="53879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38125" marR="5080" indent="-226060" algn="just">
              <a:lnSpc>
                <a:spcPct val="96100"/>
              </a:lnSpc>
              <a:spcBef>
                <a:spcPts val="250"/>
              </a:spcBef>
              <a:buChar char="•"/>
              <a:tabLst>
                <a:tab pos="238760" algn="l"/>
              </a:tabLst>
            </a:pPr>
            <a:r>
              <a:rPr sz="3200" spc="-5" dirty="0">
                <a:latin typeface="Arial"/>
                <a:cs typeface="Arial"/>
              </a:rPr>
              <a:t>Bacteria </a:t>
            </a:r>
            <a:r>
              <a:rPr sz="3200" dirty="0">
                <a:latin typeface="Arial"/>
                <a:cs typeface="Arial"/>
              </a:rPr>
              <a:t>and archaea way more diverse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  morphology </a:t>
            </a:r>
            <a:r>
              <a:rPr sz="3200" spc="-5" dirty="0">
                <a:latin typeface="Arial"/>
                <a:cs typeface="Arial"/>
              </a:rPr>
              <a:t>(e.g., </a:t>
            </a:r>
            <a:r>
              <a:rPr sz="3200" dirty="0">
                <a:latin typeface="Arial"/>
                <a:cs typeface="Arial"/>
              </a:rPr>
              <a:t>size, shape) </a:t>
            </a:r>
            <a:r>
              <a:rPr sz="3200" spc="-5" dirty="0">
                <a:latin typeface="Arial"/>
                <a:cs typeface="Arial"/>
              </a:rPr>
              <a:t>than </a:t>
            </a:r>
            <a:r>
              <a:rPr sz="3200" dirty="0">
                <a:latin typeface="Arial"/>
                <a:cs typeface="Arial"/>
              </a:rPr>
              <a:t>many  </a:t>
            </a:r>
            <a:r>
              <a:rPr sz="3200" spc="-5" dirty="0">
                <a:latin typeface="Arial"/>
                <a:cs typeface="Arial"/>
              </a:rPr>
              <a:t>appreciate</a:t>
            </a:r>
            <a:endParaRPr sz="3200">
              <a:latin typeface="Arial"/>
              <a:cs typeface="Arial"/>
            </a:endParaRPr>
          </a:p>
          <a:p>
            <a:pPr marL="238125" marR="544195" indent="-226060">
              <a:lnSpc>
                <a:spcPts val="3700"/>
              </a:lnSpc>
              <a:spcBef>
                <a:spcPts val="1800"/>
              </a:spcBef>
              <a:buChar char="•"/>
              <a:tabLst>
                <a:tab pos="238760" algn="l"/>
              </a:tabLst>
            </a:pPr>
            <a:r>
              <a:rPr sz="3200" dirty="0">
                <a:latin typeface="Arial"/>
                <a:cs typeface="Arial"/>
              </a:rPr>
              <a:t>Morphological </a:t>
            </a:r>
            <a:r>
              <a:rPr sz="3200" spc="-5" dirty="0">
                <a:latin typeface="Arial"/>
                <a:cs typeface="Arial"/>
              </a:rPr>
              <a:t>diversity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60" dirty="0">
                <a:latin typeface="Arial"/>
                <a:cs typeface="Arial"/>
              </a:rPr>
              <a:t>NPAF  </a:t>
            </a:r>
            <a:r>
              <a:rPr sz="3200" spc="-5" dirty="0">
                <a:latin typeface="Arial"/>
                <a:cs typeface="Arial"/>
              </a:rPr>
              <a:t>eukaryotes </a:t>
            </a:r>
            <a:r>
              <a:rPr sz="3200" dirty="0">
                <a:latin typeface="Arial"/>
                <a:cs typeface="Arial"/>
              </a:rPr>
              <a:t>also immense </a:t>
            </a:r>
            <a:r>
              <a:rPr sz="3200" spc="-50" dirty="0">
                <a:latin typeface="Arial"/>
                <a:cs typeface="Arial"/>
              </a:rPr>
              <a:t>(NPAF </a:t>
            </a:r>
            <a:r>
              <a:rPr sz="3200" dirty="0">
                <a:latin typeface="Arial"/>
                <a:cs typeface="Arial"/>
              </a:rPr>
              <a:t>= non  </a:t>
            </a:r>
            <a:r>
              <a:rPr sz="3200" spc="-5" dirty="0">
                <a:latin typeface="Arial"/>
                <a:cs typeface="Arial"/>
              </a:rPr>
              <a:t>plant, </a:t>
            </a:r>
            <a:r>
              <a:rPr sz="3200" dirty="0">
                <a:latin typeface="Arial"/>
                <a:cs typeface="Arial"/>
              </a:rPr>
              <a:t>animal, or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fungal)</a:t>
            </a:r>
            <a:endParaRPr sz="3200">
              <a:latin typeface="Arial"/>
              <a:cs typeface="Arial"/>
            </a:endParaRPr>
          </a:p>
          <a:p>
            <a:pPr marL="238125" marR="1135380" indent="-226060">
              <a:lnSpc>
                <a:spcPts val="3700"/>
              </a:lnSpc>
              <a:spcBef>
                <a:spcPts val="1700"/>
              </a:spcBef>
              <a:buChar char="•"/>
              <a:tabLst>
                <a:tab pos="238760" algn="l"/>
              </a:tabLst>
            </a:pPr>
            <a:r>
              <a:rPr sz="3200" spc="-5" dirty="0">
                <a:latin typeface="Arial"/>
                <a:cs typeface="Arial"/>
              </a:rPr>
              <a:t>Diversity </a:t>
            </a:r>
            <a:r>
              <a:rPr sz="3200" dirty="0">
                <a:latin typeface="Arial"/>
                <a:cs typeface="Arial"/>
              </a:rPr>
              <a:t>of movement </a:t>
            </a:r>
            <a:r>
              <a:rPr sz="3200" spc="-5" dirty="0">
                <a:latin typeface="Arial"/>
                <a:cs typeface="Arial"/>
              </a:rPr>
              <a:t>connected to  diversity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form</a:t>
            </a:r>
            <a:endParaRPr sz="3200">
              <a:latin typeface="Arial"/>
              <a:cs typeface="Arial"/>
            </a:endParaRPr>
          </a:p>
          <a:p>
            <a:pPr marL="238125" marR="5080" indent="-226060">
              <a:lnSpc>
                <a:spcPts val="3700"/>
              </a:lnSpc>
              <a:spcBef>
                <a:spcPts val="1700"/>
              </a:spcBef>
              <a:buChar char="•"/>
              <a:tabLst>
                <a:tab pos="238760" algn="l"/>
              </a:tabLst>
            </a:pPr>
            <a:r>
              <a:rPr sz="3200" dirty="0">
                <a:latin typeface="Arial"/>
                <a:cs typeface="Arial"/>
              </a:rPr>
              <a:t>Many examples of convergent </a:t>
            </a:r>
            <a:r>
              <a:rPr sz="3200" spc="-5" dirty="0">
                <a:latin typeface="Arial"/>
                <a:cs typeface="Arial"/>
              </a:rPr>
              <a:t>evolution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  </a:t>
            </a:r>
            <a:r>
              <a:rPr sz="3200" spc="-25" dirty="0">
                <a:latin typeface="Arial"/>
                <a:cs typeface="Arial"/>
              </a:rPr>
              <a:t>morphology, </a:t>
            </a:r>
            <a:r>
              <a:rPr sz="3200" spc="-5" dirty="0">
                <a:latin typeface="Arial"/>
                <a:cs typeface="Arial"/>
              </a:rPr>
              <a:t>related</a:t>
            </a:r>
            <a:r>
              <a:rPr sz="3200" spc="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features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" y="76200"/>
            <a:ext cx="35236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</a:rPr>
              <a:t>Bacteria: Other</a:t>
            </a:r>
            <a:r>
              <a:rPr sz="2800" spc="-3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Forms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3810000" y="3031006"/>
            <a:ext cx="2271004" cy="18584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5100" y="850900"/>
            <a:ext cx="2641600" cy="248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4000" y="3604751"/>
            <a:ext cx="3338247" cy="2973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62300" y="749300"/>
            <a:ext cx="2277157" cy="20017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13384" y="845204"/>
            <a:ext cx="2795240" cy="20964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99200" y="3429000"/>
            <a:ext cx="2616200" cy="218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2463800" y="6643836"/>
            <a:ext cx="415988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Slides by Jonathan Eisen for </a:t>
            </a:r>
            <a:r>
              <a:rPr sz="1200" spc="-5" dirty="0">
                <a:latin typeface="Arial"/>
                <a:cs typeface="Arial"/>
              </a:rPr>
              <a:t>BIS2C </a:t>
            </a:r>
            <a:r>
              <a:rPr sz="1200" dirty="0">
                <a:latin typeface="Arial"/>
                <a:cs typeface="Arial"/>
              </a:rPr>
              <a:t>at UC Davis Spring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" y="76200"/>
            <a:ext cx="27343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</a:rPr>
              <a:t>DNA</a:t>
            </a:r>
            <a:r>
              <a:rPr sz="2800" spc="-24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Sequencing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dirty="0"/>
              <a:t>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63800" y="6643836"/>
            <a:ext cx="415988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Slides by Jonathan Eisen for </a:t>
            </a:r>
            <a:r>
              <a:rPr sz="1200" spc="-5" dirty="0">
                <a:latin typeface="Arial"/>
                <a:cs typeface="Arial"/>
              </a:rPr>
              <a:t>BIS2C </a:t>
            </a:r>
            <a:r>
              <a:rPr sz="1200" dirty="0">
                <a:latin typeface="Arial"/>
                <a:cs typeface="Arial"/>
              </a:rPr>
              <a:t>at UC Davis Spring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773683"/>
            <a:ext cx="8053705" cy="580517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25425" marR="5080" indent="-213360">
              <a:lnSpc>
                <a:spcPts val="3400"/>
              </a:lnSpc>
              <a:spcBef>
                <a:spcPts val="385"/>
              </a:spcBef>
              <a:buChar char="•"/>
              <a:tabLst>
                <a:tab pos="226060" algn="l"/>
              </a:tabLst>
            </a:pPr>
            <a:r>
              <a:rPr sz="3000" dirty="0">
                <a:latin typeface="Arial"/>
                <a:cs typeface="Arial"/>
              </a:rPr>
              <a:t>All cellular organisms have genomes </a:t>
            </a:r>
            <a:r>
              <a:rPr sz="3000" spc="5" dirty="0">
                <a:latin typeface="Arial"/>
                <a:cs typeface="Arial"/>
              </a:rPr>
              <a:t>made </a:t>
            </a:r>
            <a:r>
              <a:rPr sz="3000" dirty="0">
                <a:latin typeface="Arial"/>
                <a:cs typeface="Arial"/>
              </a:rPr>
              <a:t>up  of</a:t>
            </a:r>
            <a:r>
              <a:rPr sz="3000" spc="-5" dirty="0">
                <a:latin typeface="Arial"/>
                <a:cs typeface="Arial"/>
              </a:rPr>
              <a:t> </a:t>
            </a:r>
            <a:r>
              <a:rPr sz="3000" spc="5" dirty="0">
                <a:latin typeface="Arial"/>
                <a:cs typeface="Arial"/>
              </a:rPr>
              <a:t>DNA</a:t>
            </a:r>
            <a:endParaRPr sz="3000">
              <a:latin typeface="Arial"/>
              <a:cs typeface="Arial"/>
            </a:endParaRPr>
          </a:p>
          <a:p>
            <a:pPr marL="225425" marR="812800" indent="-213360">
              <a:lnSpc>
                <a:spcPts val="3400"/>
              </a:lnSpc>
              <a:spcBef>
                <a:spcPts val="1600"/>
              </a:spcBef>
              <a:buChar char="•"/>
              <a:tabLst>
                <a:tab pos="226060" algn="l"/>
              </a:tabLst>
            </a:pPr>
            <a:r>
              <a:rPr sz="3000" dirty="0">
                <a:latin typeface="Arial"/>
                <a:cs typeface="Arial"/>
              </a:rPr>
              <a:t>All cellular organisms transcribe </a:t>
            </a:r>
            <a:r>
              <a:rPr sz="3000" spc="5" dirty="0">
                <a:latin typeface="Arial"/>
                <a:cs typeface="Arial"/>
              </a:rPr>
              <a:t>DNA</a:t>
            </a:r>
            <a:r>
              <a:rPr sz="3000" spc="-1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into  </a:t>
            </a:r>
            <a:r>
              <a:rPr sz="3000" spc="5" dirty="0">
                <a:latin typeface="Arial"/>
                <a:cs typeface="Arial"/>
              </a:rPr>
              <a:t>RNA </a:t>
            </a:r>
            <a:r>
              <a:rPr sz="3000" dirty="0">
                <a:latin typeface="Arial"/>
                <a:cs typeface="Arial"/>
              </a:rPr>
              <a:t>and then translate </a:t>
            </a:r>
            <a:r>
              <a:rPr sz="3000" spc="5" dirty="0">
                <a:latin typeface="Arial"/>
                <a:cs typeface="Arial"/>
              </a:rPr>
              <a:t>RNA </a:t>
            </a:r>
            <a:r>
              <a:rPr sz="3000" dirty="0">
                <a:latin typeface="Arial"/>
                <a:cs typeface="Arial"/>
              </a:rPr>
              <a:t>into</a:t>
            </a:r>
            <a:r>
              <a:rPr sz="3000" spc="-3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protein</a:t>
            </a:r>
            <a:endParaRPr sz="3000">
              <a:latin typeface="Arial"/>
              <a:cs typeface="Arial"/>
            </a:endParaRPr>
          </a:p>
          <a:p>
            <a:pPr marL="225425" marR="831850" indent="-213360">
              <a:lnSpc>
                <a:spcPts val="3360"/>
              </a:lnSpc>
              <a:spcBef>
                <a:spcPts val="1575"/>
              </a:spcBef>
              <a:buChar char="•"/>
              <a:tabLst>
                <a:tab pos="226060" algn="l"/>
              </a:tabLst>
            </a:pPr>
            <a:r>
              <a:rPr sz="3000" dirty="0">
                <a:latin typeface="Arial"/>
                <a:cs typeface="Arial"/>
              </a:rPr>
              <a:t>Sequencing involves reading the string of  letters in DNA, </a:t>
            </a:r>
            <a:r>
              <a:rPr sz="3000" spc="5" dirty="0">
                <a:latin typeface="Arial"/>
                <a:cs typeface="Arial"/>
              </a:rPr>
              <a:t>RNA </a:t>
            </a:r>
            <a:r>
              <a:rPr sz="3000" dirty="0">
                <a:latin typeface="Arial"/>
                <a:cs typeface="Arial"/>
              </a:rPr>
              <a:t>or</a:t>
            </a:r>
            <a:r>
              <a:rPr sz="3000" spc="-18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protein</a:t>
            </a:r>
            <a:endParaRPr sz="3000">
              <a:latin typeface="Arial"/>
              <a:cs typeface="Arial"/>
            </a:endParaRPr>
          </a:p>
          <a:p>
            <a:pPr marL="226060" indent="-213360">
              <a:lnSpc>
                <a:spcPct val="100000"/>
              </a:lnSpc>
              <a:spcBef>
                <a:spcPts val="1350"/>
              </a:spcBef>
              <a:buChar char="•"/>
              <a:tabLst>
                <a:tab pos="226060" algn="l"/>
              </a:tabLst>
            </a:pPr>
            <a:r>
              <a:rPr sz="3000" dirty="0">
                <a:latin typeface="Arial"/>
                <a:cs typeface="Arial"/>
              </a:rPr>
              <a:t>Sequencing is usually done on </a:t>
            </a:r>
            <a:r>
              <a:rPr sz="3000" spc="5" dirty="0">
                <a:latin typeface="Arial"/>
                <a:cs typeface="Arial"/>
              </a:rPr>
              <a:t>DNA</a:t>
            </a:r>
            <a:endParaRPr sz="3000">
              <a:latin typeface="Arial"/>
              <a:cs typeface="Arial"/>
            </a:endParaRPr>
          </a:p>
          <a:p>
            <a:pPr marL="225425" marR="541655" indent="-213360">
              <a:lnSpc>
                <a:spcPts val="3400"/>
              </a:lnSpc>
              <a:spcBef>
                <a:spcPts val="1655"/>
              </a:spcBef>
              <a:buChar char="•"/>
              <a:tabLst>
                <a:tab pos="226060" algn="l"/>
              </a:tabLst>
            </a:pPr>
            <a:r>
              <a:rPr sz="3000" dirty="0">
                <a:latin typeface="Arial"/>
                <a:cs typeface="Arial"/>
              </a:rPr>
              <a:t>Sequencing gets cheaper and faster </a:t>
            </a:r>
            <a:r>
              <a:rPr sz="3000" spc="-10" dirty="0">
                <a:latin typeface="Arial"/>
                <a:cs typeface="Arial"/>
              </a:rPr>
              <a:t>VERY  </a:t>
            </a:r>
            <a:r>
              <a:rPr sz="3000" dirty="0">
                <a:latin typeface="Arial"/>
                <a:cs typeface="Arial"/>
              </a:rPr>
              <a:t>fast</a:t>
            </a:r>
            <a:endParaRPr sz="3000">
              <a:latin typeface="Arial"/>
              <a:cs typeface="Arial"/>
            </a:endParaRPr>
          </a:p>
          <a:p>
            <a:pPr marL="225425" marR="1555115" indent="-213360">
              <a:lnSpc>
                <a:spcPts val="3400"/>
              </a:lnSpc>
              <a:spcBef>
                <a:spcPts val="1600"/>
              </a:spcBef>
              <a:buChar char="•"/>
              <a:tabLst>
                <a:tab pos="226060" algn="l"/>
              </a:tabLst>
            </a:pPr>
            <a:r>
              <a:rPr sz="3000" dirty="0">
                <a:latin typeface="Arial"/>
                <a:cs typeface="Arial"/>
              </a:rPr>
              <a:t>Sequencing is very useful is studying  microbial</a:t>
            </a:r>
            <a:r>
              <a:rPr sz="3000" spc="-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diversity</a:t>
            </a:r>
            <a:endParaRPr sz="3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1490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" y="76200"/>
            <a:ext cx="46107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</a:rPr>
              <a:t>Archaea: Examples of</a:t>
            </a:r>
            <a:r>
              <a:rPr sz="2800" spc="-95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Forms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5613400" y="1016000"/>
            <a:ext cx="2565400" cy="218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1300" y="889000"/>
            <a:ext cx="3403600" cy="273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3797300"/>
            <a:ext cx="2705100" cy="254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44900" y="3759200"/>
            <a:ext cx="2159000" cy="2260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19604" y="3299368"/>
            <a:ext cx="2799264" cy="23302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2463800" y="6643836"/>
            <a:ext cx="415988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Slides by Jonathan Eisen for </a:t>
            </a:r>
            <a:r>
              <a:rPr sz="1200" spc="-5" dirty="0">
                <a:latin typeface="Arial"/>
                <a:cs typeface="Arial"/>
              </a:rPr>
              <a:t>BIS2C </a:t>
            </a:r>
            <a:r>
              <a:rPr sz="1200" dirty="0">
                <a:latin typeface="Arial"/>
                <a:cs typeface="Arial"/>
              </a:rPr>
              <a:t>at UC Davis Spring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63800" y="6629400"/>
            <a:ext cx="4159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Slides by Jonathan Eisen for </a:t>
            </a:r>
            <a:r>
              <a:rPr sz="1200" spc="-5" dirty="0">
                <a:latin typeface="Arial"/>
                <a:cs typeface="Arial"/>
              </a:rPr>
              <a:t>BIS2C </a:t>
            </a:r>
            <a:r>
              <a:rPr sz="1200" dirty="0">
                <a:latin typeface="Arial"/>
                <a:cs typeface="Arial"/>
              </a:rPr>
              <a:t>at UC Davis Spring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900" y="76200"/>
            <a:ext cx="38601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</a:rPr>
              <a:t>Many </a:t>
            </a:r>
            <a:r>
              <a:rPr sz="2800" spc="-5" dirty="0">
                <a:solidFill>
                  <a:srgbClr val="FFFFFF"/>
                </a:solidFill>
              </a:rPr>
              <a:t>Fungi</a:t>
            </a:r>
            <a:r>
              <a:rPr sz="2800" spc="-25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Multicellular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8877300" y="6616700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83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5600" y="1384300"/>
            <a:ext cx="8432800" cy="462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" y="76200"/>
            <a:ext cx="57378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</a:rPr>
              <a:t>Amoebozoans: Cellular Slime</a:t>
            </a:r>
            <a:r>
              <a:rPr sz="2800" spc="-11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Molds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53849" y="731718"/>
            <a:ext cx="5975985" cy="2031364"/>
          </a:xfrm>
          <a:custGeom>
            <a:avLst/>
            <a:gdLst/>
            <a:ahLst/>
            <a:cxnLst/>
            <a:rect l="l" t="t" r="r" b="b"/>
            <a:pathLst>
              <a:path w="5975985" h="2031364">
                <a:moveTo>
                  <a:pt x="0" y="0"/>
                </a:moveTo>
                <a:lnTo>
                  <a:pt x="5975435" y="0"/>
                </a:lnTo>
                <a:lnTo>
                  <a:pt x="5975435" y="2030834"/>
                </a:lnTo>
                <a:lnTo>
                  <a:pt x="0" y="2030834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2590" y="1410018"/>
            <a:ext cx="11620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-5" dirty="0">
                <a:latin typeface="Arial"/>
                <a:cs typeface="Arial"/>
              </a:rPr>
              <a:t>•</a:t>
            </a:r>
            <a:endParaRPr sz="2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590" y="2080578"/>
            <a:ext cx="11620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-5" dirty="0">
                <a:latin typeface="Arial"/>
                <a:cs typeface="Arial"/>
              </a:rPr>
              <a:t>•</a:t>
            </a:r>
            <a:endParaRPr sz="2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590" y="744219"/>
            <a:ext cx="5753100" cy="196215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10185" marR="5080" indent="-198120">
              <a:lnSpc>
                <a:spcPts val="2300"/>
              </a:lnSpc>
              <a:spcBef>
                <a:spcPts val="3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dirty="0"/>
              <a:t>	</a:t>
            </a:r>
            <a:r>
              <a:rPr sz="2050" spc="-10" dirty="0">
                <a:latin typeface="Arial"/>
                <a:cs typeface="Arial"/>
              </a:rPr>
              <a:t>Life </a:t>
            </a:r>
            <a:r>
              <a:rPr sz="2050" spc="-5" dirty="0">
                <a:latin typeface="Arial"/>
                <a:cs typeface="Arial"/>
              </a:rPr>
              <a:t>cycle </a:t>
            </a:r>
            <a:r>
              <a:rPr sz="2050" spc="-10" dirty="0">
                <a:latin typeface="Arial"/>
                <a:cs typeface="Arial"/>
              </a:rPr>
              <a:t>consists </a:t>
            </a:r>
            <a:r>
              <a:rPr sz="2050" spc="-5" dirty="0">
                <a:latin typeface="Arial"/>
                <a:cs typeface="Arial"/>
              </a:rPr>
              <a:t>of individual </a:t>
            </a:r>
            <a:r>
              <a:rPr sz="2050" spc="-10" dirty="0">
                <a:latin typeface="Arial"/>
                <a:cs typeface="Arial"/>
              </a:rPr>
              <a:t>motile </a:t>
            </a:r>
            <a:r>
              <a:rPr sz="2050" spc="-5" dirty="0">
                <a:latin typeface="Arial"/>
                <a:cs typeface="Arial"/>
              </a:rPr>
              <a:t>cells </a:t>
            </a:r>
            <a:r>
              <a:rPr sz="2050" spc="-10" dirty="0">
                <a:latin typeface="Arial"/>
                <a:cs typeface="Arial"/>
              </a:rPr>
              <a:t>that  </a:t>
            </a:r>
            <a:r>
              <a:rPr sz="2050" spc="-5" dirty="0">
                <a:latin typeface="Arial"/>
                <a:cs typeface="Arial"/>
              </a:rPr>
              <a:t>ingest </a:t>
            </a:r>
            <a:r>
              <a:rPr sz="2050" spc="-10" dirty="0">
                <a:latin typeface="Arial"/>
                <a:cs typeface="Arial"/>
              </a:rPr>
              <a:t>food by</a:t>
            </a:r>
            <a:r>
              <a:rPr sz="2050" spc="-5" dirty="0">
                <a:latin typeface="Arial"/>
                <a:cs typeface="Arial"/>
              </a:rPr>
              <a:t> </a:t>
            </a:r>
            <a:r>
              <a:rPr sz="2050" spc="-10" dirty="0">
                <a:latin typeface="Arial"/>
                <a:cs typeface="Arial"/>
              </a:rPr>
              <a:t>endocytosis</a:t>
            </a:r>
            <a:endParaRPr sz="2050">
              <a:latin typeface="Arial"/>
              <a:cs typeface="Arial"/>
            </a:endParaRPr>
          </a:p>
          <a:p>
            <a:pPr marL="210185" marR="657225" indent="67310">
              <a:lnSpc>
                <a:spcPts val="2300"/>
              </a:lnSpc>
              <a:spcBef>
                <a:spcPts val="600"/>
              </a:spcBef>
            </a:pPr>
            <a:r>
              <a:rPr sz="2050" spc="-10" dirty="0">
                <a:latin typeface="Arial"/>
                <a:cs typeface="Arial"/>
              </a:rPr>
              <a:t>This </a:t>
            </a:r>
            <a:r>
              <a:rPr sz="2050" spc="-5" dirty="0">
                <a:latin typeface="Arial"/>
                <a:cs typeface="Arial"/>
              </a:rPr>
              <a:t>is </a:t>
            </a:r>
            <a:r>
              <a:rPr sz="2050" spc="-10" dirty="0">
                <a:latin typeface="Arial"/>
                <a:cs typeface="Arial"/>
              </a:rPr>
              <a:t>followed by the formation </a:t>
            </a:r>
            <a:r>
              <a:rPr sz="2050" spc="-5" dirty="0">
                <a:latin typeface="Arial"/>
                <a:cs typeface="Arial"/>
              </a:rPr>
              <a:t>of single,  multicellular fruiting</a:t>
            </a:r>
            <a:r>
              <a:rPr sz="2050" spc="-10" dirty="0">
                <a:latin typeface="Arial"/>
                <a:cs typeface="Arial"/>
              </a:rPr>
              <a:t> structure</a:t>
            </a:r>
            <a:endParaRPr sz="2050">
              <a:latin typeface="Arial"/>
              <a:cs typeface="Arial"/>
            </a:endParaRPr>
          </a:p>
          <a:p>
            <a:pPr marL="210185" marR="393700" indent="143510">
              <a:lnSpc>
                <a:spcPts val="2300"/>
              </a:lnSpc>
              <a:spcBef>
                <a:spcPts val="700"/>
              </a:spcBef>
            </a:pPr>
            <a:r>
              <a:rPr sz="2050" spc="-10" dirty="0">
                <a:latin typeface="Arial"/>
                <a:cs typeface="Arial"/>
              </a:rPr>
              <a:t>Each </a:t>
            </a:r>
            <a:r>
              <a:rPr sz="2050" spc="-5" dirty="0">
                <a:latin typeface="Arial"/>
                <a:cs typeface="Arial"/>
              </a:rPr>
              <a:t>cell retains its </a:t>
            </a:r>
            <a:r>
              <a:rPr sz="2050" spc="-10" dirty="0">
                <a:latin typeface="Arial"/>
                <a:cs typeface="Arial"/>
              </a:rPr>
              <a:t>own plasma membrane  and </a:t>
            </a:r>
            <a:r>
              <a:rPr sz="2050" spc="-5" dirty="0">
                <a:latin typeface="Arial"/>
                <a:cs typeface="Arial"/>
              </a:rPr>
              <a:t>individuality</a:t>
            </a:r>
            <a:endParaRPr sz="20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10844" y="2583761"/>
            <a:ext cx="2829286" cy="4149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876698"/>
            <a:ext cx="4717267" cy="38924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37609" y="4025086"/>
            <a:ext cx="936625" cy="197485"/>
          </a:xfrm>
          <a:custGeom>
            <a:avLst/>
            <a:gdLst/>
            <a:ahLst/>
            <a:cxnLst/>
            <a:rect l="l" t="t" r="r" b="b"/>
            <a:pathLst>
              <a:path w="936625" h="197485">
                <a:moveTo>
                  <a:pt x="0" y="0"/>
                </a:moveTo>
                <a:lnTo>
                  <a:pt x="936518" y="0"/>
                </a:lnTo>
                <a:lnTo>
                  <a:pt x="936518" y="197162"/>
                </a:lnTo>
                <a:lnTo>
                  <a:pt x="0" y="197162"/>
                </a:lnTo>
                <a:lnTo>
                  <a:pt x="0" y="0"/>
                </a:lnTo>
                <a:close/>
              </a:path>
            </a:pathLst>
          </a:custGeom>
          <a:solidFill>
            <a:srgbClr val="FDE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73800" y="787400"/>
            <a:ext cx="2705100" cy="1397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57700" y="2959100"/>
            <a:ext cx="1587500" cy="1308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03438" y="1795840"/>
            <a:ext cx="2844165" cy="556260"/>
          </a:xfrm>
          <a:custGeom>
            <a:avLst/>
            <a:gdLst/>
            <a:ahLst/>
            <a:cxnLst/>
            <a:rect l="l" t="t" r="r" b="b"/>
            <a:pathLst>
              <a:path w="2844165" h="556260">
                <a:moveTo>
                  <a:pt x="0" y="0"/>
                </a:moveTo>
                <a:lnTo>
                  <a:pt x="2844100" y="0"/>
                </a:lnTo>
                <a:lnTo>
                  <a:pt x="2844100" y="556070"/>
                </a:lnTo>
                <a:lnTo>
                  <a:pt x="0" y="5560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03438" y="1795840"/>
            <a:ext cx="2844165" cy="556260"/>
          </a:xfrm>
          <a:custGeom>
            <a:avLst/>
            <a:gdLst/>
            <a:ahLst/>
            <a:cxnLst/>
            <a:rect l="l" t="t" r="r" b="b"/>
            <a:pathLst>
              <a:path w="2844165" h="556260">
                <a:moveTo>
                  <a:pt x="0" y="0"/>
                </a:moveTo>
                <a:lnTo>
                  <a:pt x="2844100" y="0"/>
                </a:lnTo>
                <a:lnTo>
                  <a:pt x="2844100" y="556071"/>
                </a:lnTo>
                <a:lnTo>
                  <a:pt x="0" y="556071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851900" y="6633542"/>
            <a:ext cx="24892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42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002" y="2751088"/>
            <a:ext cx="3978428" cy="4094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6208" y="809316"/>
            <a:ext cx="5421630" cy="1731645"/>
          </a:xfrm>
          <a:prstGeom prst="rect">
            <a:avLst/>
          </a:prstGeom>
          <a:solidFill>
            <a:srgbClr val="D6D6D6"/>
          </a:solidFill>
        </p:spPr>
        <p:txBody>
          <a:bodyPr vert="horz" wrap="square" lIns="0" tIns="48895" rIns="0" bIns="0" rtlCol="0">
            <a:spAutoFit/>
          </a:bodyPr>
          <a:lstStyle/>
          <a:p>
            <a:pPr marL="85090" marR="723265" indent="6350">
              <a:lnSpc>
                <a:spcPts val="2300"/>
              </a:lnSpc>
              <a:spcBef>
                <a:spcPts val="385"/>
              </a:spcBef>
              <a:buSzPct val="95000"/>
              <a:buChar char="•"/>
              <a:tabLst>
                <a:tab pos="186690" algn="l"/>
              </a:tabLst>
            </a:pPr>
            <a:r>
              <a:rPr sz="2000" dirty="0">
                <a:latin typeface="Arial"/>
                <a:cs typeface="Arial"/>
              </a:rPr>
              <a:t>All are </a:t>
            </a:r>
            <a:r>
              <a:rPr sz="2000" spc="-5" dirty="0">
                <a:latin typeface="Arial"/>
                <a:cs typeface="Arial"/>
              </a:rPr>
              <a:t>multicellular; </a:t>
            </a:r>
            <a:r>
              <a:rPr sz="2000" dirty="0">
                <a:latin typeface="Arial"/>
                <a:cs typeface="Arial"/>
              </a:rPr>
              <a:t>some get very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large  </a:t>
            </a:r>
            <a:r>
              <a:rPr sz="2000" spc="-5" dirty="0">
                <a:latin typeface="Arial"/>
                <a:cs typeface="Arial"/>
              </a:rPr>
              <a:t>(e.g., </a:t>
            </a:r>
            <a:r>
              <a:rPr sz="2000" dirty="0">
                <a:latin typeface="Arial"/>
                <a:cs typeface="Arial"/>
              </a:rPr>
              <a:t>giant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kelp).</a:t>
            </a:r>
            <a:endParaRPr sz="2000">
              <a:latin typeface="Arial"/>
              <a:cs typeface="Arial"/>
            </a:endParaRPr>
          </a:p>
          <a:p>
            <a:pPr marL="85090" marR="835660" indent="6350">
              <a:lnSpc>
                <a:spcPts val="2300"/>
              </a:lnSpc>
              <a:spcBef>
                <a:spcPts val="700"/>
              </a:spcBef>
              <a:buSzPct val="95000"/>
              <a:buChar char="•"/>
              <a:tabLst>
                <a:tab pos="186690" algn="l"/>
              </a:tabLst>
            </a:pPr>
            <a:r>
              <a:rPr sz="2000" spc="-5" dirty="0">
                <a:latin typeface="Arial"/>
                <a:cs typeface="Arial"/>
              </a:rPr>
              <a:t>The carotenoid </a:t>
            </a:r>
            <a:r>
              <a:rPr sz="2000" i="1" spc="-5" dirty="0">
                <a:latin typeface="Arial"/>
                <a:cs typeface="Arial"/>
              </a:rPr>
              <a:t>fucoxanthin </a:t>
            </a:r>
            <a:r>
              <a:rPr sz="2000" spc="-5" dirty="0">
                <a:latin typeface="Arial"/>
                <a:cs typeface="Arial"/>
              </a:rPr>
              <a:t>imparts the  </a:t>
            </a:r>
            <a:r>
              <a:rPr sz="2000" dirty="0">
                <a:latin typeface="Arial"/>
                <a:cs typeface="Arial"/>
              </a:rPr>
              <a:t>brown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color.</a:t>
            </a:r>
            <a:endParaRPr sz="2000">
              <a:latin typeface="Arial"/>
              <a:cs typeface="Arial"/>
            </a:endParaRPr>
          </a:p>
          <a:p>
            <a:pPr marL="186690" indent="-95250">
              <a:lnSpc>
                <a:spcPct val="100000"/>
              </a:lnSpc>
              <a:spcBef>
                <a:spcPts val="540"/>
              </a:spcBef>
              <a:buSzPct val="95000"/>
              <a:buChar char="•"/>
              <a:tabLst>
                <a:tab pos="186690" algn="l"/>
              </a:tabLst>
            </a:pPr>
            <a:r>
              <a:rPr sz="2000" dirty="0">
                <a:latin typeface="Arial"/>
                <a:cs typeface="Arial"/>
              </a:rPr>
              <a:t>Almost exclusively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marine.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69638" y="3478927"/>
            <a:ext cx="4616042" cy="3147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900" y="76200"/>
            <a:ext cx="44932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</a:rPr>
              <a:t>Stramenopiles: </a:t>
            </a:r>
            <a:r>
              <a:rPr sz="2800" dirty="0">
                <a:solidFill>
                  <a:srgbClr val="FFFFFF"/>
                </a:solidFill>
              </a:rPr>
              <a:t>Brown</a:t>
            </a:r>
            <a:r>
              <a:rPr sz="2800" spc="-19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Algae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4406900" y="3060700"/>
            <a:ext cx="47097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community </a:t>
            </a:r>
            <a:r>
              <a:rPr sz="1600" dirty="0">
                <a:latin typeface="Arial"/>
                <a:cs typeface="Arial"/>
              </a:rPr>
              <a:t>of brown algae: </a:t>
            </a:r>
            <a:r>
              <a:rPr sz="1600" spc="-5" dirty="0">
                <a:latin typeface="Arial"/>
                <a:cs typeface="Arial"/>
              </a:rPr>
              <a:t>The </a:t>
            </a:r>
            <a:r>
              <a:rPr sz="1600" dirty="0">
                <a:latin typeface="Arial"/>
                <a:cs typeface="Arial"/>
              </a:rPr>
              <a:t>marine kelp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forest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27700" y="905643"/>
            <a:ext cx="3327400" cy="1548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61300" y="872816"/>
            <a:ext cx="3175000" cy="401955"/>
          </a:xfrm>
          <a:custGeom>
            <a:avLst/>
            <a:gdLst/>
            <a:ahLst/>
            <a:cxnLst/>
            <a:rect l="l" t="t" r="r" b="b"/>
            <a:pathLst>
              <a:path w="3175000" h="401955">
                <a:moveTo>
                  <a:pt x="0" y="0"/>
                </a:moveTo>
                <a:lnTo>
                  <a:pt x="3175000" y="0"/>
                </a:lnTo>
                <a:lnTo>
                  <a:pt x="3175000" y="401525"/>
                </a:lnTo>
                <a:lnTo>
                  <a:pt x="0" y="4015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61300" y="872816"/>
            <a:ext cx="3175000" cy="401955"/>
          </a:xfrm>
          <a:custGeom>
            <a:avLst/>
            <a:gdLst/>
            <a:ahLst/>
            <a:cxnLst/>
            <a:rect l="l" t="t" r="r" b="b"/>
            <a:pathLst>
              <a:path w="3175000" h="401955">
                <a:moveTo>
                  <a:pt x="0" y="0"/>
                </a:moveTo>
                <a:lnTo>
                  <a:pt x="3175000" y="0"/>
                </a:lnTo>
                <a:lnTo>
                  <a:pt x="3175000" y="401525"/>
                </a:lnTo>
                <a:lnTo>
                  <a:pt x="0" y="401525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51900" y="6633542"/>
            <a:ext cx="24892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43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100" y="3712214"/>
            <a:ext cx="4688901" cy="2626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900" y="76200"/>
            <a:ext cx="62718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</a:rPr>
              <a:t>Amoebozoans: Plasmodial Slime</a:t>
            </a:r>
            <a:r>
              <a:rPr sz="2800" spc="-10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Molds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95657" y="778873"/>
            <a:ext cx="5686425" cy="2788285"/>
          </a:xfrm>
          <a:custGeom>
            <a:avLst/>
            <a:gdLst/>
            <a:ahLst/>
            <a:cxnLst/>
            <a:rect l="l" t="t" r="r" b="b"/>
            <a:pathLst>
              <a:path w="5686425" h="2788285">
                <a:moveTo>
                  <a:pt x="0" y="0"/>
                </a:moveTo>
                <a:lnTo>
                  <a:pt x="5685919" y="0"/>
                </a:lnTo>
                <a:lnTo>
                  <a:pt x="5685919" y="2787766"/>
                </a:lnTo>
                <a:lnTo>
                  <a:pt x="0" y="2787766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4398" y="783093"/>
            <a:ext cx="5447030" cy="267208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80975" marR="5080" indent="-168910">
              <a:lnSpc>
                <a:spcPts val="2770"/>
              </a:lnSpc>
              <a:spcBef>
                <a:spcPts val="345"/>
              </a:spcBef>
              <a:buChar char="•"/>
              <a:tabLst>
                <a:tab pos="181610" algn="l"/>
              </a:tabLst>
            </a:pPr>
            <a:r>
              <a:rPr sz="3675" spc="7" baseline="1133" dirty="0">
                <a:latin typeface="Arial"/>
                <a:cs typeface="Arial"/>
              </a:rPr>
              <a:t>Individual motile cells can form</a:t>
            </a:r>
            <a:r>
              <a:rPr sz="3675" spc="-142" baseline="1133" dirty="0">
                <a:latin typeface="Arial"/>
                <a:cs typeface="Arial"/>
              </a:rPr>
              <a:t> </a:t>
            </a:r>
            <a:r>
              <a:rPr sz="3675" spc="7" baseline="1133" dirty="0">
                <a:latin typeface="Arial"/>
                <a:cs typeface="Arial"/>
              </a:rPr>
              <a:t>single, </a:t>
            </a:r>
            <a:r>
              <a:rPr sz="2450" spc="5" dirty="0">
                <a:latin typeface="Arial"/>
                <a:cs typeface="Arial"/>
              </a:rPr>
              <a:t> multinucleate cell</a:t>
            </a:r>
            <a:r>
              <a:rPr sz="2450" spc="-20" dirty="0">
                <a:latin typeface="Arial"/>
                <a:cs typeface="Arial"/>
              </a:rPr>
              <a:t> </a:t>
            </a:r>
            <a:r>
              <a:rPr sz="2450" spc="5" dirty="0">
                <a:latin typeface="Arial"/>
                <a:cs typeface="Arial"/>
              </a:rPr>
              <a:t>(plasmodium)</a:t>
            </a:r>
            <a:endParaRPr sz="2450">
              <a:latin typeface="Arial"/>
              <a:cs typeface="Arial"/>
            </a:endParaRPr>
          </a:p>
          <a:p>
            <a:pPr marL="180975" indent="-168910">
              <a:lnSpc>
                <a:spcPct val="100000"/>
              </a:lnSpc>
              <a:spcBef>
                <a:spcPts val="1120"/>
              </a:spcBef>
              <a:buChar char="•"/>
              <a:tabLst>
                <a:tab pos="181610" algn="l"/>
              </a:tabLst>
            </a:pPr>
            <a:r>
              <a:rPr sz="2450" spc="5" dirty="0">
                <a:latin typeface="Arial"/>
                <a:cs typeface="Arial"/>
              </a:rPr>
              <a:t>Ingest food by</a:t>
            </a:r>
            <a:r>
              <a:rPr sz="2450" spc="-25" dirty="0">
                <a:latin typeface="Arial"/>
                <a:cs typeface="Arial"/>
              </a:rPr>
              <a:t> </a:t>
            </a:r>
            <a:r>
              <a:rPr sz="2450" spc="5" dirty="0">
                <a:latin typeface="Arial"/>
                <a:cs typeface="Arial"/>
              </a:rPr>
              <a:t>endocytosis</a:t>
            </a:r>
            <a:endParaRPr sz="2450">
              <a:latin typeface="Arial"/>
              <a:cs typeface="Arial"/>
            </a:endParaRPr>
          </a:p>
          <a:p>
            <a:pPr marL="180975" marR="248920" indent="-168910">
              <a:lnSpc>
                <a:spcPts val="2780"/>
              </a:lnSpc>
              <a:spcBef>
                <a:spcPts val="1380"/>
              </a:spcBef>
              <a:buChar char="•"/>
              <a:tabLst>
                <a:tab pos="181610" algn="l"/>
              </a:tabLst>
            </a:pPr>
            <a:r>
              <a:rPr sz="2450" spc="5" dirty="0">
                <a:latin typeface="Arial"/>
                <a:cs typeface="Arial"/>
              </a:rPr>
              <a:t>Form spores on stalks called</a:t>
            </a:r>
            <a:r>
              <a:rPr sz="2450" spc="-5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fruiting  </a:t>
            </a:r>
            <a:r>
              <a:rPr sz="2450" spc="5" dirty="0">
                <a:latin typeface="Arial"/>
                <a:cs typeface="Arial"/>
              </a:rPr>
              <a:t>bodies.</a:t>
            </a:r>
            <a:endParaRPr sz="2450">
              <a:latin typeface="Arial"/>
              <a:cs typeface="Arial"/>
            </a:endParaRPr>
          </a:p>
          <a:p>
            <a:pPr marL="180975" indent="-168910">
              <a:lnSpc>
                <a:spcPct val="100000"/>
              </a:lnSpc>
              <a:spcBef>
                <a:spcPts val="1110"/>
              </a:spcBef>
              <a:buChar char="•"/>
              <a:tabLst>
                <a:tab pos="181610" algn="l"/>
              </a:tabLst>
            </a:pPr>
            <a:r>
              <a:rPr sz="2450" spc="5" dirty="0">
                <a:latin typeface="Arial"/>
                <a:cs typeface="Arial"/>
              </a:rPr>
              <a:t>Found in cool, moist</a:t>
            </a:r>
            <a:r>
              <a:rPr sz="2450" spc="-2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habitats</a:t>
            </a:r>
            <a:endParaRPr sz="24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85558" y="3665683"/>
            <a:ext cx="4088725" cy="2787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19900" y="2260600"/>
            <a:ext cx="1573896" cy="12794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73800" y="787400"/>
            <a:ext cx="2705100" cy="1397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03438" y="1262440"/>
            <a:ext cx="2844165" cy="556260"/>
          </a:xfrm>
          <a:custGeom>
            <a:avLst/>
            <a:gdLst/>
            <a:ahLst/>
            <a:cxnLst/>
            <a:rect l="l" t="t" r="r" b="b"/>
            <a:pathLst>
              <a:path w="2844165" h="556260">
                <a:moveTo>
                  <a:pt x="0" y="0"/>
                </a:moveTo>
                <a:lnTo>
                  <a:pt x="2844100" y="0"/>
                </a:lnTo>
                <a:lnTo>
                  <a:pt x="2844100" y="556070"/>
                </a:lnTo>
                <a:lnTo>
                  <a:pt x="0" y="5560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03438" y="1262440"/>
            <a:ext cx="2844165" cy="556260"/>
          </a:xfrm>
          <a:custGeom>
            <a:avLst/>
            <a:gdLst/>
            <a:ahLst/>
            <a:cxnLst/>
            <a:rect l="l" t="t" r="r" b="b"/>
            <a:pathLst>
              <a:path w="2844165" h="556260">
                <a:moveTo>
                  <a:pt x="0" y="0"/>
                </a:moveTo>
                <a:lnTo>
                  <a:pt x="2844100" y="0"/>
                </a:lnTo>
                <a:lnTo>
                  <a:pt x="2844100" y="556071"/>
                </a:lnTo>
                <a:lnTo>
                  <a:pt x="0" y="556071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877300" y="6631136"/>
            <a:ext cx="19494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88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" y="76200"/>
            <a:ext cx="30708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</a:rPr>
              <a:t>Plantae: </a:t>
            </a:r>
            <a:r>
              <a:rPr sz="2800" dirty="0">
                <a:solidFill>
                  <a:srgbClr val="FFFFFF"/>
                </a:solidFill>
              </a:rPr>
              <a:t>Red</a:t>
            </a:r>
            <a:r>
              <a:rPr sz="2800" spc="-21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Algae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2545873" y="3109980"/>
            <a:ext cx="4375124" cy="29830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7979" y="3004854"/>
            <a:ext cx="2213950" cy="32471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06220" y="3109981"/>
            <a:ext cx="2033889" cy="29830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2400" y="690562"/>
            <a:ext cx="4292600" cy="2098675"/>
          </a:xfrm>
          <a:prstGeom prst="rect">
            <a:avLst/>
          </a:prstGeom>
          <a:solidFill>
            <a:srgbClr val="D6D6D6"/>
          </a:solidFill>
        </p:spPr>
        <p:txBody>
          <a:bodyPr vert="horz" wrap="square" lIns="0" tIns="53340" rIns="0" bIns="0" rtlCol="0">
            <a:spAutoFit/>
          </a:bodyPr>
          <a:lstStyle/>
          <a:p>
            <a:pPr marL="88900" marR="438784" indent="2540">
              <a:lnSpc>
                <a:spcPts val="2800"/>
              </a:lnSpc>
              <a:spcBef>
                <a:spcPts val="420"/>
              </a:spcBef>
              <a:buChar char="•"/>
              <a:tabLst>
                <a:tab pos="288290" algn="l"/>
              </a:tabLst>
            </a:pPr>
            <a:r>
              <a:rPr sz="2400" dirty="0">
                <a:latin typeface="Arial"/>
                <a:cs typeface="Arial"/>
              </a:rPr>
              <a:t>Most red algae are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marine  and</a:t>
            </a:r>
            <a:r>
              <a:rPr sz="2400" spc="-10" dirty="0">
                <a:latin typeface="Arial"/>
                <a:cs typeface="Arial"/>
              </a:rPr>
              <a:t> multicellular.</a:t>
            </a:r>
            <a:endParaRPr sz="2400">
              <a:latin typeface="Arial"/>
              <a:cs typeface="Arial"/>
            </a:endParaRPr>
          </a:p>
          <a:p>
            <a:pPr marL="287655" indent="-197485">
              <a:lnSpc>
                <a:spcPts val="2840"/>
              </a:lnSpc>
              <a:spcBef>
                <a:spcPts val="740"/>
              </a:spcBef>
              <a:buChar char="•"/>
              <a:tabLst>
                <a:tab pos="288290" algn="l"/>
              </a:tabLst>
            </a:pPr>
            <a:r>
              <a:rPr sz="2400" dirty="0">
                <a:latin typeface="Arial"/>
                <a:cs typeface="Arial"/>
              </a:rPr>
              <a:t>Red pigment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endParaRPr sz="2400">
              <a:latin typeface="Arial"/>
              <a:cs typeface="Arial"/>
            </a:endParaRPr>
          </a:p>
          <a:p>
            <a:pPr marL="88900">
              <a:lnSpc>
                <a:spcPts val="2840"/>
              </a:lnSpc>
            </a:pPr>
            <a:r>
              <a:rPr sz="2400" i="1" spc="-5" dirty="0">
                <a:latin typeface="Arial"/>
                <a:cs typeface="Arial"/>
              </a:rPr>
              <a:t>phycoerythrin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203200" indent="-112395">
              <a:lnSpc>
                <a:spcPct val="100000"/>
              </a:lnSpc>
              <a:spcBef>
                <a:spcPts val="819"/>
              </a:spcBef>
              <a:buChar char="•"/>
              <a:tabLst>
                <a:tab pos="203200" algn="l"/>
              </a:tabLst>
            </a:pPr>
            <a:r>
              <a:rPr sz="2400" dirty="0">
                <a:latin typeface="Arial"/>
                <a:cs typeface="Arial"/>
              </a:rPr>
              <a:t>Many reproduce </a:t>
            </a:r>
            <a:r>
              <a:rPr sz="2400" spc="-5" dirty="0">
                <a:latin typeface="Arial"/>
                <a:cs typeface="Arial"/>
              </a:rPr>
              <a:t>with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spores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05454" y="680728"/>
            <a:ext cx="3784545" cy="22393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54600" y="1100250"/>
            <a:ext cx="3898900" cy="312420"/>
          </a:xfrm>
          <a:custGeom>
            <a:avLst/>
            <a:gdLst/>
            <a:ahLst/>
            <a:cxnLst/>
            <a:rect l="l" t="t" r="r" b="b"/>
            <a:pathLst>
              <a:path w="3898900" h="312419">
                <a:moveTo>
                  <a:pt x="0" y="0"/>
                </a:moveTo>
                <a:lnTo>
                  <a:pt x="3898897" y="0"/>
                </a:lnTo>
                <a:lnTo>
                  <a:pt x="3898897" y="311932"/>
                </a:lnTo>
                <a:lnTo>
                  <a:pt x="0" y="3119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54600" y="1100250"/>
            <a:ext cx="3898900" cy="312420"/>
          </a:xfrm>
          <a:custGeom>
            <a:avLst/>
            <a:gdLst/>
            <a:ahLst/>
            <a:cxnLst/>
            <a:rect l="l" t="t" r="r" b="b"/>
            <a:pathLst>
              <a:path w="3898900" h="312419">
                <a:moveTo>
                  <a:pt x="0" y="0"/>
                </a:moveTo>
                <a:lnTo>
                  <a:pt x="3898897" y="0"/>
                </a:lnTo>
                <a:lnTo>
                  <a:pt x="3898897" y="311932"/>
                </a:lnTo>
                <a:lnTo>
                  <a:pt x="0" y="311932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1000" y="6286500"/>
            <a:ext cx="1697355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Motile </a:t>
            </a:r>
            <a:r>
              <a:rPr sz="1600" dirty="0">
                <a:latin typeface="Arial"/>
                <a:cs typeface="Arial"/>
              </a:rPr>
              <a:t>spores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from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10"/>
              </a:lnSpc>
            </a:pPr>
            <a:r>
              <a:rPr sz="1600" i="1" dirty="0">
                <a:latin typeface="Arial"/>
                <a:cs typeface="Arial"/>
              </a:rPr>
              <a:t>Purpureofilum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99300" y="6141720"/>
            <a:ext cx="1972945" cy="683260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600" i="1" dirty="0">
                <a:latin typeface="Arial"/>
                <a:cs typeface="Arial"/>
              </a:rPr>
              <a:t>Audouinella</a:t>
            </a:r>
            <a:r>
              <a:rPr sz="1600" i="1" spc="-3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pacifica</a:t>
            </a:r>
            <a:endParaRPr sz="1600">
              <a:latin typeface="Arial"/>
              <a:cs typeface="Arial"/>
            </a:endParaRPr>
          </a:p>
          <a:p>
            <a:pPr marL="1790700">
              <a:lnSpc>
                <a:spcPct val="100000"/>
              </a:lnSpc>
              <a:spcBef>
                <a:spcPts val="780"/>
              </a:spcBef>
            </a:pPr>
            <a:r>
              <a:rPr sz="1200" dirty="0">
                <a:latin typeface="Arial"/>
                <a:cs typeface="Arial"/>
              </a:rPr>
              <a:t>89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23463" y="5629995"/>
            <a:ext cx="904875" cy="3429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159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70"/>
              </a:spcBef>
            </a:pPr>
            <a:r>
              <a:rPr sz="1600" i="1" dirty="0">
                <a:latin typeface="Arial"/>
                <a:cs typeface="Arial"/>
              </a:rPr>
              <a:t>Spyridia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2816" y="6656536"/>
            <a:ext cx="150812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dirty="0">
                <a:latin typeface="Arial"/>
                <a:cs typeface="Arial"/>
              </a:rPr>
              <a:t>UC Davis Spring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76183" y="3175000"/>
            <a:ext cx="3967816" cy="368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9333" y="781067"/>
            <a:ext cx="3912870" cy="3719829"/>
          </a:xfrm>
          <a:custGeom>
            <a:avLst/>
            <a:gdLst/>
            <a:ahLst/>
            <a:cxnLst/>
            <a:rect l="l" t="t" r="r" b="b"/>
            <a:pathLst>
              <a:path w="3912870" h="3719829">
                <a:moveTo>
                  <a:pt x="0" y="0"/>
                </a:moveTo>
                <a:lnTo>
                  <a:pt x="3912525" y="0"/>
                </a:lnTo>
                <a:lnTo>
                  <a:pt x="3912525" y="3719346"/>
                </a:lnTo>
                <a:lnTo>
                  <a:pt x="0" y="3719346"/>
                </a:lnTo>
                <a:lnTo>
                  <a:pt x="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9333" y="800100"/>
            <a:ext cx="3912870" cy="343407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97155" marR="436880">
              <a:lnSpc>
                <a:spcPts val="2600"/>
              </a:lnSpc>
              <a:spcBef>
                <a:spcPts val="219"/>
              </a:spcBef>
            </a:pPr>
            <a:r>
              <a:rPr sz="2200" spc="-5" dirty="0">
                <a:latin typeface="Arial"/>
                <a:cs typeface="Arial"/>
              </a:rPr>
              <a:t>The chlorophytes </a:t>
            </a:r>
            <a:r>
              <a:rPr sz="2200" dirty="0">
                <a:latin typeface="Arial"/>
                <a:cs typeface="Arial"/>
              </a:rPr>
              <a:t>are </a:t>
            </a:r>
            <a:r>
              <a:rPr sz="2200" spc="-5" dirty="0">
                <a:latin typeface="Arial"/>
                <a:cs typeface="Arial"/>
              </a:rPr>
              <a:t>the  sister </a:t>
            </a:r>
            <a:r>
              <a:rPr sz="2200" dirty="0">
                <a:latin typeface="Arial"/>
                <a:cs typeface="Arial"/>
              </a:rPr>
              <a:t>group </a:t>
            </a:r>
            <a:r>
              <a:rPr sz="2200" spc="-5" dirty="0">
                <a:latin typeface="Arial"/>
                <a:cs typeface="Arial"/>
              </a:rPr>
              <a:t>to charophytes  </a:t>
            </a:r>
            <a:r>
              <a:rPr sz="2200" dirty="0">
                <a:latin typeface="Arial"/>
                <a:cs typeface="Arial"/>
              </a:rPr>
              <a:t>and land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plants.</a:t>
            </a:r>
            <a:endParaRPr sz="2200">
              <a:latin typeface="Arial"/>
              <a:cs typeface="Arial"/>
            </a:endParaRPr>
          </a:p>
          <a:p>
            <a:pPr marL="97155" marR="344805">
              <a:lnSpc>
                <a:spcPts val="2600"/>
              </a:lnSpc>
              <a:spcBef>
                <a:spcPts val="1700"/>
              </a:spcBef>
            </a:pPr>
            <a:r>
              <a:rPr sz="2200" dirty="0">
                <a:latin typeface="Arial"/>
                <a:cs typeface="Arial"/>
              </a:rPr>
              <a:t>Synapomorphies include  chlorophyll a and b, and  </a:t>
            </a:r>
            <a:r>
              <a:rPr sz="2200" spc="-5" dirty="0">
                <a:latin typeface="Arial"/>
                <a:cs typeface="Arial"/>
              </a:rPr>
              <a:t>starch </a:t>
            </a:r>
            <a:r>
              <a:rPr sz="2200" dirty="0">
                <a:latin typeface="Arial"/>
                <a:cs typeface="Arial"/>
              </a:rPr>
              <a:t>as a </a:t>
            </a:r>
            <a:r>
              <a:rPr sz="2200" spc="-5" dirty="0">
                <a:latin typeface="Arial"/>
                <a:cs typeface="Arial"/>
              </a:rPr>
              <a:t>storage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product.</a:t>
            </a:r>
            <a:endParaRPr sz="2200">
              <a:latin typeface="Arial"/>
              <a:cs typeface="Arial"/>
            </a:endParaRPr>
          </a:p>
          <a:p>
            <a:pPr marL="97155" marR="173355">
              <a:lnSpc>
                <a:spcPts val="2600"/>
              </a:lnSpc>
              <a:spcBef>
                <a:spcPts val="1700"/>
              </a:spcBef>
            </a:pPr>
            <a:r>
              <a:rPr sz="2200" dirty="0">
                <a:latin typeface="Arial"/>
                <a:cs typeface="Arial"/>
              </a:rPr>
              <a:t>More </a:t>
            </a:r>
            <a:r>
              <a:rPr sz="2200" spc="-5" dirty="0">
                <a:latin typeface="Arial"/>
                <a:cs typeface="Arial"/>
              </a:rPr>
              <a:t>than 17,000 </a:t>
            </a:r>
            <a:r>
              <a:rPr sz="2200" dirty="0">
                <a:latin typeface="Arial"/>
                <a:cs typeface="Arial"/>
              </a:rPr>
              <a:t>species;  marine, </a:t>
            </a:r>
            <a:r>
              <a:rPr sz="2200" spc="-15" dirty="0">
                <a:latin typeface="Arial"/>
                <a:cs typeface="Arial"/>
              </a:rPr>
              <a:t>freshwater, </a:t>
            </a:r>
            <a:r>
              <a:rPr sz="2200" dirty="0">
                <a:latin typeface="Arial"/>
                <a:cs typeface="Arial"/>
              </a:rPr>
              <a:t>and  </a:t>
            </a:r>
            <a:r>
              <a:rPr sz="2200" spc="-5" dirty="0">
                <a:latin typeface="Arial"/>
                <a:cs typeface="Arial"/>
              </a:rPr>
              <a:t>terrestrial. </a:t>
            </a:r>
            <a:r>
              <a:rPr sz="2200" dirty="0">
                <a:latin typeface="Arial"/>
                <a:cs typeface="Arial"/>
              </a:rPr>
              <a:t>Unicellular </a:t>
            </a:r>
            <a:r>
              <a:rPr sz="2200" spc="-5" dirty="0">
                <a:latin typeface="Arial"/>
                <a:cs typeface="Arial"/>
              </a:rPr>
              <a:t>to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large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45139" y="3168553"/>
            <a:ext cx="2413000" cy="35390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0200" y="4653972"/>
            <a:ext cx="2794000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864600" y="6616700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90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6200" y="12700"/>
            <a:ext cx="3025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</a:rPr>
              <a:t>Plantae:</a:t>
            </a:r>
            <a:r>
              <a:rPr sz="2400" spc="-1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Chlorophytes</a:t>
            </a:r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4906064" y="596900"/>
            <a:ext cx="4068763" cy="2601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51400" y="1623536"/>
            <a:ext cx="4191000" cy="351790"/>
          </a:xfrm>
          <a:custGeom>
            <a:avLst/>
            <a:gdLst/>
            <a:ahLst/>
            <a:cxnLst/>
            <a:rect l="l" t="t" r="r" b="b"/>
            <a:pathLst>
              <a:path w="4191000" h="351789">
                <a:moveTo>
                  <a:pt x="0" y="0"/>
                </a:moveTo>
                <a:lnTo>
                  <a:pt x="4191000" y="0"/>
                </a:lnTo>
                <a:lnTo>
                  <a:pt x="4191000" y="351353"/>
                </a:lnTo>
                <a:lnTo>
                  <a:pt x="0" y="351353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51400" y="1623536"/>
            <a:ext cx="4191000" cy="351790"/>
          </a:xfrm>
          <a:custGeom>
            <a:avLst/>
            <a:gdLst/>
            <a:ahLst/>
            <a:cxnLst/>
            <a:rect l="l" t="t" r="r" b="b"/>
            <a:pathLst>
              <a:path w="4191000" h="351789">
                <a:moveTo>
                  <a:pt x="0" y="0"/>
                </a:moveTo>
                <a:lnTo>
                  <a:pt x="4191000" y="0"/>
                </a:lnTo>
                <a:lnTo>
                  <a:pt x="4191000" y="351352"/>
                </a:lnTo>
                <a:lnTo>
                  <a:pt x="0" y="351352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63800" y="6057900"/>
            <a:ext cx="3729990" cy="7797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638300" marR="5080">
              <a:lnSpc>
                <a:spcPts val="1900"/>
              </a:lnSpc>
              <a:spcBef>
                <a:spcPts val="18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Movement in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green 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alga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Volvox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200" dirty="0">
                <a:latin typeface="Arial"/>
                <a:cs typeface="Arial"/>
              </a:rPr>
              <a:t>Slides by Jonathan Eisen for </a:t>
            </a:r>
            <a:r>
              <a:rPr sz="1200" spc="-5" dirty="0">
                <a:latin typeface="Arial"/>
                <a:cs typeface="Arial"/>
              </a:rPr>
              <a:t>BIS2C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8800" y="6565900"/>
            <a:ext cx="11207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spc="-5" dirty="0">
                <a:latin typeface="Arial"/>
                <a:cs typeface="Arial"/>
              </a:rPr>
              <a:t>Micrasterias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7300" y="723900"/>
            <a:ext cx="4559300" cy="557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900" y="76200"/>
            <a:ext cx="85045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</a:rPr>
              <a:t>Multicellular Bacteria (Stigmatella, </a:t>
            </a:r>
            <a:r>
              <a:rPr sz="2800" dirty="0">
                <a:solidFill>
                  <a:srgbClr val="FFFFFF"/>
                </a:solidFill>
              </a:rPr>
              <a:t>a</a:t>
            </a:r>
            <a:r>
              <a:rPr sz="2800" spc="114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Proteobacterium)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76200" y="6388100"/>
            <a:ext cx="8623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3365" algn="l"/>
              </a:tabLst>
            </a:pPr>
            <a:r>
              <a:rPr sz="2000" spc="-5" dirty="0">
                <a:latin typeface="Arial"/>
                <a:cs typeface="Arial"/>
              </a:rPr>
              <a:t>Photo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26.24	Fruiting </a:t>
            </a:r>
            <a:r>
              <a:rPr sz="2000" dirty="0">
                <a:latin typeface="Arial"/>
                <a:cs typeface="Arial"/>
              </a:rPr>
              <a:t>body of gliding </a:t>
            </a:r>
            <a:r>
              <a:rPr sz="2000" spc="-5" dirty="0">
                <a:latin typeface="Arial"/>
                <a:cs typeface="Arial"/>
              </a:rPr>
              <a:t>bacterium </a:t>
            </a:r>
            <a:r>
              <a:rPr sz="2000" i="1" spc="-5" dirty="0">
                <a:latin typeface="Arial"/>
                <a:cs typeface="Arial"/>
              </a:rPr>
              <a:t>Stigmatella aurantiaca</a:t>
            </a:r>
            <a:r>
              <a:rPr sz="2000" spc="-5" dirty="0">
                <a:latin typeface="Arial"/>
                <a:cs typeface="Arial"/>
              </a:rPr>
              <a:t>.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SEM.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4600" y="6616700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91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" y="76200"/>
            <a:ext cx="50850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</a:rPr>
              <a:t>Biofilms </a:t>
            </a:r>
            <a:r>
              <a:rPr sz="2800" dirty="0">
                <a:solidFill>
                  <a:srgbClr val="FFFFFF"/>
                </a:solidFill>
              </a:rPr>
              <a:t>are common in</a:t>
            </a:r>
            <a:r>
              <a:rPr sz="2800" spc="-3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bacteria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8864600" y="6616700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92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5600" y="1320800"/>
            <a:ext cx="8432800" cy="476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6568"/>
            <a:ext cx="9144000" cy="16510"/>
          </a:xfrm>
          <a:custGeom>
            <a:avLst/>
            <a:gdLst/>
            <a:ahLst/>
            <a:cxnLst/>
            <a:rect l="l" t="t" r="r" b="b"/>
            <a:pathLst>
              <a:path w="9144000" h="16509">
                <a:moveTo>
                  <a:pt x="0" y="16178"/>
                </a:moveTo>
                <a:lnTo>
                  <a:pt x="9144000" y="16178"/>
                </a:lnTo>
                <a:lnTo>
                  <a:pt x="9144000" y="0"/>
                </a:lnTo>
                <a:lnTo>
                  <a:pt x="0" y="0"/>
                </a:lnTo>
                <a:lnTo>
                  <a:pt x="0" y="16178"/>
                </a:lnTo>
                <a:close/>
              </a:path>
            </a:pathLst>
          </a:custGeom>
          <a:solidFill>
            <a:srgbClr val="9F31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22935"/>
          </a:xfrm>
          <a:custGeom>
            <a:avLst/>
            <a:gdLst/>
            <a:ahLst/>
            <a:cxnLst/>
            <a:rect l="l" t="t" r="r" b="b"/>
            <a:pathLst>
              <a:path w="9144000" h="622935">
                <a:moveTo>
                  <a:pt x="0" y="0"/>
                </a:moveTo>
                <a:lnTo>
                  <a:pt x="9144000" y="0"/>
                </a:lnTo>
                <a:lnTo>
                  <a:pt x="9144000" y="622746"/>
                </a:lnTo>
                <a:lnTo>
                  <a:pt x="0" y="62274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3F31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07060"/>
          </a:xfrm>
          <a:custGeom>
            <a:avLst/>
            <a:gdLst/>
            <a:ahLst/>
            <a:cxnLst/>
            <a:rect l="l" t="t" r="r" b="b"/>
            <a:pathLst>
              <a:path w="9144000" h="607060">
                <a:moveTo>
                  <a:pt x="0" y="0"/>
                </a:moveTo>
                <a:lnTo>
                  <a:pt x="9144000" y="0"/>
                </a:lnTo>
                <a:lnTo>
                  <a:pt x="9144000" y="606568"/>
                </a:lnTo>
                <a:lnTo>
                  <a:pt x="0" y="606568"/>
                </a:lnTo>
                <a:lnTo>
                  <a:pt x="0" y="0"/>
                </a:lnTo>
                <a:close/>
              </a:path>
            </a:pathLst>
          </a:custGeom>
          <a:solidFill>
            <a:srgbClr val="9F31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07060"/>
          </a:xfrm>
          <a:custGeom>
            <a:avLst/>
            <a:gdLst/>
            <a:ahLst/>
            <a:cxnLst/>
            <a:rect l="l" t="t" r="r" b="b"/>
            <a:pathLst>
              <a:path w="9144000" h="607060">
                <a:moveTo>
                  <a:pt x="0" y="0"/>
                </a:moveTo>
                <a:lnTo>
                  <a:pt x="9144000" y="0"/>
                </a:lnTo>
                <a:lnTo>
                  <a:pt x="9144000" y="606568"/>
                </a:lnTo>
                <a:lnTo>
                  <a:pt x="0" y="60656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3F31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771014" marR="5080" indent="-850900">
              <a:lnSpc>
                <a:spcPts val="4200"/>
              </a:lnSpc>
              <a:spcBef>
                <a:spcPts val="340"/>
              </a:spcBef>
            </a:pPr>
            <a:r>
              <a:rPr dirty="0"/>
              <a:t>More on</a:t>
            </a:r>
            <a:r>
              <a:rPr spc="-30" dirty="0"/>
              <a:t> </a:t>
            </a:r>
            <a:r>
              <a:rPr spc="-5" dirty="0"/>
              <a:t>Multicellularity  Later </a:t>
            </a:r>
            <a:r>
              <a:rPr dirty="0"/>
              <a:t>in</a:t>
            </a:r>
            <a:r>
              <a:rPr spc="-15" dirty="0"/>
              <a:t> </a:t>
            </a:r>
            <a:r>
              <a:rPr spc="-5" dirty="0"/>
              <a:t>BIS2C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51900" y="6633542"/>
            <a:ext cx="24892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49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63800" y="6643836"/>
            <a:ext cx="415988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Slides by Jonathan Eisen for </a:t>
            </a:r>
            <a:r>
              <a:rPr sz="1200" spc="-5" dirty="0">
                <a:latin typeface="Arial"/>
                <a:cs typeface="Arial"/>
              </a:rPr>
              <a:t>BIS2C </a:t>
            </a:r>
            <a:r>
              <a:rPr sz="1200" dirty="0">
                <a:latin typeface="Arial"/>
                <a:cs typeface="Arial"/>
              </a:rPr>
              <a:t>at UC Davis Spring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>
            <a:extLst>
              <a:ext uri="{FF2B5EF4-FFF2-40B4-BE49-F238E27FC236}">
                <a16:creationId xmlns:a16="http://schemas.microsoft.com/office/drawing/2014/main" id="{9F67E2F2-99E2-4151-8EC1-AEE592ED4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/>
            <a:fld id="{F6FD2C3E-D81F-40D2-B5F4-E504C3122E45}" type="slidenum">
              <a:rPr lang="en-US" altLang="en-US" smtClean="0"/>
              <a:pPr eaLnBrk="1" hangingPunct="1"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123" name="Picture 2" descr="0306">
            <a:extLst>
              <a:ext uri="{FF2B5EF4-FFF2-40B4-BE49-F238E27FC236}">
                <a16:creationId xmlns:a16="http://schemas.microsoft.com/office/drawing/2014/main" id="{F47C4E07-FF51-4477-871B-903C36150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7098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3">
            <a:extLst>
              <a:ext uri="{FF2B5EF4-FFF2-40B4-BE49-F238E27FC236}">
                <a16:creationId xmlns:a16="http://schemas.microsoft.com/office/drawing/2014/main" id="{496ED431-79DB-44B6-8510-A245F1F0C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04800"/>
            <a:ext cx="2133600" cy="579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bg1"/>
                </a:solidFill>
              </a:rPr>
              <a:t>Bacteria</a:t>
            </a:r>
          </a:p>
        </p:txBody>
      </p:sp>
      <p:sp>
        <p:nvSpPr>
          <p:cNvPr id="5125" name="Text Box 4">
            <a:extLst>
              <a:ext uri="{FF2B5EF4-FFF2-40B4-BE49-F238E27FC236}">
                <a16:creationId xmlns:a16="http://schemas.microsoft.com/office/drawing/2014/main" id="{ECCD7F1A-9DF5-4E0B-91E3-164426122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07975"/>
            <a:ext cx="1539875" cy="579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solidFill>
                  <a:schemeClr val="bg1"/>
                </a:solidFill>
              </a:rPr>
              <a:t>Archaea</a:t>
            </a:r>
          </a:p>
        </p:txBody>
      </p:sp>
      <p:sp>
        <p:nvSpPr>
          <p:cNvPr id="5126" name="Text Box 5">
            <a:extLst>
              <a:ext uri="{FF2B5EF4-FFF2-40B4-BE49-F238E27FC236}">
                <a16:creationId xmlns:a16="http://schemas.microsoft.com/office/drawing/2014/main" id="{82BCCAEC-165A-4869-BEB2-DF013E531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82563"/>
            <a:ext cx="1538288" cy="5794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solidFill>
                  <a:schemeClr val="bg1"/>
                </a:solidFill>
              </a:rPr>
              <a:t>Eukarya</a:t>
            </a:r>
          </a:p>
        </p:txBody>
      </p:sp>
      <p:sp>
        <p:nvSpPr>
          <p:cNvPr id="5127" name="Text Box 6">
            <a:extLst>
              <a:ext uri="{FF2B5EF4-FFF2-40B4-BE49-F238E27FC236}">
                <a16:creationId xmlns:a16="http://schemas.microsoft.com/office/drawing/2014/main" id="{0D7FB231-446C-46C3-9D48-C72F8A8EB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91000"/>
            <a:ext cx="509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chemeClr val="hlink"/>
                </a:solidFill>
              </a:rPr>
              <a:t>3 Domain System</a:t>
            </a:r>
          </a:p>
        </p:txBody>
      </p:sp>
      <p:sp>
        <p:nvSpPr>
          <p:cNvPr id="5128" name="Text Box 7">
            <a:extLst>
              <a:ext uri="{FF2B5EF4-FFF2-40B4-BE49-F238E27FC236}">
                <a16:creationId xmlns:a16="http://schemas.microsoft.com/office/drawing/2014/main" id="{BBEF5A2B-E54B-4FEF-BBBE-3421C4CC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876800"/>
            <a:ext cx="3533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Carl Woese</a:t>
            </a:r>
          </a:p>
          <a:p>
            <a:pPr eaLnBrk="1" hangingPunct="1"/>
            <a:r>
              <a:rPr lang="en-US" altLang="en-US"/>
              <a:t>Late 1970’s &amp; early 1980’s</a:t>
            </a:r>
          </a:p>
        </p:txBody>
      </p:sp>
      <p:sp>
        <p:nvSpPr>
          <p:cNvPr id="5129" name="Rectangle 8">
            <a:extLst>
              <a:ext uri="{FF2B5EF4-FFF2-40B4-BE49-F238E27FC236}">
                <a16:creationId xmlns:a16="http://schemas.microsoft.com/office/drawing/2014/main" id="{82BBE033-9398-4B4F-97C6-549F13441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638800"/>
            <a:ext cx="871696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accent2"/>
                </a:solidFill>
              </a:rPr>
              <a:t>Woese, C. R. 2004. A New Biology for a New Century. MMBR. June 68(2):173-86. </a:t>
            </a:r>
          </a:p>
          <a:p>
            <a:pPr eaLnBrk="1" hangingPunct="1"/>
            <a:r>
              <a:rPr lang="en-US" altLang="en-US" sz="1600">
                <a:solidFill>
                  <a:schemeClr val="accent2"/>
                </a:solidFill>
              </a:rPr>
              <a:t>Woese, C.R. 2002. On the evolution of cells. Proc Natl Acad Sci USA 99(13):8742-7. </a:t>
            </a:r>
          </a:p>
          <a:p>
            <a:pPr eaLnBrk="1" hangingPunct="1"/>
            <a:r>
              <a:rPr lang="en-US" altLang="en-US" sz="1600">
                <a:solidFill>
                  <a:schemeClr val="accent2"/>
                </a:solidFill>
              </a:rPr>
              <a:t>Woese, C.R. 2000. Interpreting the universal phylogenetic tree. </a:t>
            </a:r>
            <a:r>
              <a:rPr lang="en-US" altLang="en-US" sz="1600" i="1">
                <a:solidFill>
                  <a:schemeClr val="accent2"/>
                </a:solidFill>
              </a:rPr>
              <a:t>Proc Natl Acad Sci USA</a:t>
            </a:r>
            <a:r>
              <a:rPr lang="en-US" altLang="en-US" sz="1600">
                <a:solidFill>
                  <a:schemeClr val="accent2"/>
                </a:solidFill>
              </a:rPr>
              <a:t> 97(15):8392-6.</a:t>
            </a:r>
            <a:r>
              <a:rPr lang="en-US" altLang="en-US" sz="1800"/>
              <a:t>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" y="76200"/>
            <a:ext cx="35433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</a:rPr>
              <a:t>Diversity </a:t>
            </a:r>
            <a:r>
              <a:rPr sz="2800" dirty="0">
                <a:solidFill>
                  <a:srgbClr val="FFFFFF"/>
                </a:solidFill>
              </a:rPr>
              <a:t>of</a:t>
            </a:r>
            <a:r>
              <a:rPr sz="2800" spc="-6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Processes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992783"/>
            <a:ext cx="7954645" cy="49180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38125" marR="320675" indent="-226060">
              <a:lnSpc>
                <a:spcPct val="96100"/>
              </a:lnSpc>
              <a:spcBef>
                <a:spcPts val="250"/>
              </a:spcBef>
              <a:buChar char="•"/>
              <a:tabLst>
                <a:tab pos="238760" algn="l"/>
              </a:tabLst>
            </a:pPr>
            <a:r>
              <a:rPr sz="3200" dirty="0">
                <a:latin typeface="Arial"/>
                <a:cs typeface="Arial"/>
              </a:rPr>
              <a:t>Microbes are able </a:t>
            </a:r>
            <a:r>
              <a:rPr sz="3200" spc="-5" dirty="0">
                <a:latin typeface="Arial"/>
                <a:cs typeface="Arial"/>
              </a:rPr>
              <a:t>to </a:t>
            </a:r>
            <a:r>
              <a:rPr sz="3200" dirty="0">
                <a:latin typeface="Arial"/>
                <a:cs typeface="Arial"/>
              </a:rPr>
              <a:t>make use of or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alter  </a:t>
            </a:r>
            <a:r>
              <a:rPr sz="3200" dirty="0">
                <a:latin typeface="Arial"/>
                <a:cs typeface="Arial"/>
              </a:rPr>
              <a:t>just about any chemical bond </a:t>
            </a:r>
            <a:r>
              <a:rPr sz="3200" spc="-5" dirty="0">
                <a:latin typeface="Arial"/>
                <a:cs typeface="Arial"/>
              </a:rPr>
              <a:t>found </a:t>
            </a:r>
            <a:r>
              <a:rPr sz="3200" dirty="0">
                <a:latin typeface="Arial"/>
                <a:cs typeface="Arial"/>
              </a:rPr>
              <a:t>on  </a:t>
            </a:r>
            <a:r>
              <a:rPr sz="3200" spc="-5" dirty="0">
                <a:latin typeface="Arial"/>
                <a:cs typeface="Arial"/>
              </a:rPr>
              <a:t>Earth</a:t>
            </a:r>
            <a:endParaRPr sz="3200">
              <a:latin typeface="Arial"/>
              <a:cs typeface="Arial"/>
            </a:endParaRPr>
          </a:p>
          <a:p>
            <a:pPr marL="238125" marR="274955" indent="-226060">
              <a:lnSpc>
                <a:spcPts val="3700"/>
              </a:lnSpc>
              <a:spcBef>
                <a:spcPts val="1800"/>
              </a:spcBef>
              <a:buChar char="•"/>
              <a:tabLst>
                <a:tab pos="238760" algn="l"/>
              </a:tabLst>
            </a:pPr>
            <a:r>
              <a:rPr sz="3200" spc="-5" dirty="0">
                <a:latin typeface="Arial"/>
                <a:cs typeface="Arial"/>
              </a:rPr>
              <a:t>This </a:t>
            </a:r>
            <a:r>
              <a:rPr sz="3200" dirty="0">
                <a:latin typeface="Arial"/>
                <a:cs typeface="Arial"/>
              </a:rPr>
              <a:t>allows a wide range of niches, and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  wide </a:t>
            </a:r>
            <a:r>
              <a:rPr sz="3200" spc="-5" dirty="0">
                <a:latin typeface="Arial"/>
                <a:cs typeface="Arial"/>
              </a:rPr>
              <a:t>diversity </a:t>
            </a:r>
            <a:r>
              <a:rPr sz="3200" dirty="0">
                <a:latin typeface="Arial"/>
                <a:cs typeface="Arial"/>
              </a:rPr>
              <a:t>of roles in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ecosystems</a:t>
            </a:r>
            <a:endParaRPr sz="3200">
              <a:latin typeface="Arial"/>
              <a:cs typeface="Arial"/>
            </a:endParaRPr>
          </a:p>
          <a:p>
            <a:pPr marL="238125" marR="5080" indent="-226060">
              <a:lnSpc>
                <a:spcPts val="3700"/>
              </a:lnSpc>
              <a:spcBef>
                <a:spcPts val="1700"/>
              </a:spcBef>
              <a:buChar char="•"/>
              <a:tabLst>
                <a:tab pos="238760" algn="l"/>
              </a:tabLst>
            </a:pPr>
            <a:r>
              <a:rPr sz="3200" dirty="0">
                <a:latin typeface="Arial"/>
                <a:cs typeface="Arial"/>
              </a:rPr>
              <a:t>Also diverse mechanisms </a:t>
            </a:r>
            <a:r>
              <a:rPr sz="3200" spc="-5" dirty="0">
                <a:latin typeface="Arial"/>
                <a:cs typeface="Arial"/>
              </a:rPr>
              <a:t>for </a:t>
            </a:r>
            <a:r>
              <a:rPr sz="3200" dirty="0">
                <a:latin typeface="Arial"/>
                <a:cs typeface="Arial"/>
              </a:rPr>
              <a:t>surviving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  </a:t>
            </a:r>
            <a:r>
              <a:rPr sz="3200" spc="-5" dirty="0">
                <a:latin typeface="Arial"/>
                <a:cs typeface="Arial"/>
              </a:rPr>
              <a:t>thriving </a:t>
            </a:r>
            <a:r>
              <a:rPr sz="3200" dirty="0">
                <a:latin typeface="Arial"/>
                <a:cs typeface="Arial"/>
              </a:rPr>
              <a:t>in “harsh”</a:t>
            </a:r>
            <a:r>
              <a:rPr sz="3200" spc="-5" dirty="0">
                <a:latin typeface="Arial"/>
                <a:cs typeface="Arial"/>
              </a:rPr>
              <a:t> conditions</a:t>
            </a:r>
            <a:endParaRPr sz="3200">
              <a:latin typeface="Arial"/>
              <a:cs typeface="Arial"/>
            </a:endParaRPr>
          </a:p>
          <a:p>
            <a:pPr marL="238125" marR="274955" indent="-226060">
              <a:lnSpc>
                <a:spcPts val="3700"/>
              </a:lnSpc>
              <a:spcBef>
                <a:spcPts val="1700"/>
              </a:spcBef>
              <a:buChar char="•"/>
              <a:tabLst>
                <a:tab pos="238760" algn="l"/>
              </a:tabLst>
            </a:pPr>
            <a:r>
              <a:rPr sz="3200" dirty="0">
                <a:latin typeface="Arial"/>
                <a:cs typeface="Arial"/>
              </a:rPr>
              <a:t>Humans and </a:t>
            </a:r>
            <a:r>
              <a:rPr sz="3200" spc="-5" dirty="0">
                <a:latin typeface="Arial"/>
                <a:cs typeface="Arial"/>
              </a:rPr>
              <a:t>other </a:t>
            </a:r>
            <a:r>
              <a:rPr sz="3200" dirty="0">
                <a:latin typeface="Arial"/>
                <a:cs typeface="Arial"/>
              </a:rPr>
              <a:t>organisms have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taken  advantage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this diversity </a:t>
            </a:r>
            <a:r>
              <a:rPr sz="3200" dirty="0">
                <a:latin typeface="Arial"/>
                <a:cs typeface="Arial"/>
              </a:rPr>
              <a:t>in many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ways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77300" y="6616700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95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63800" y="6629400"/>
            <a:ext cx="4159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Slides by Jonathan Eisen for </a:t>
            </a:r>
            <a:r>
              <a:rPr sz="1200" spc="-5" dirty="0">
                <a:latin typeface="Arial"/>
                <a:cs typeface="Arial"/>
              </a:rPr>
              <a:t>BIS2C </a:t>
            </a:r>
            <a:r>
              <a:rPr sz="1200" dirty="0">
                <a:latin typeface="Arial"/>
                <a:cs typeface="Arial"/>
              </a:rPr>
              <a:t>at UC Davis Spring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900" y="76200"/>
            <a:ext cx="20421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</a:rPr>
              <a:t>The</a:t>
            </a:r>
            <a:r>
              <a:rPr sz="2800" spc="-8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Unusual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6210300" y="952500"/>
            <a:ext cx="2844800" cy="248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330700"/>
            <a:ext cx="2819400" cy="2349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22600" y="939800"/>
            <a:ext cx="3086100" cy="2273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900" y="863600"/>
            <a:ext cx="2628900" cy="3403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5100" y="4559300"/>
            <a:ext cx="1014094" cy="7747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3180" rIns="0" bIns="0" rtlCol="0">
            <a:spAutoFit/>
          </a:bodyPr>
          <a:lstStyle/>
          <a:p>
            <a:pPr marL="88900" marR="134620">
              <a:lnSpc>
                <a:spcPts val="2700"/>
              </a:lnSpc>
              <a:spcBef>
                <a:spcPts val="340"/>
              </a:spcBef>
            </a:pPr>
            <a:r>
              <a:rPr sz="2400" dirty="0">
                <a:latin typeface="Times New Roman"/>
                <a:cs typeface="Times New Roman"/>
              </a:rPr>
              <a:t>105</a:t>
            </a:r>
            <a:r>
              <a:rPr sz="2400" spc="-5" dirty="0">
                <a:latin typeface="Times New Roman"/>
                <a:cs typeface="Times New Roman"/>
              </a:rPr>
              <a:t>°</a:t>
            </a:r>
            <a:r>
              <a:rPr sz="2400" dirty="0">
                <a:latin typeface="Times New Roman"/>
                <a:cs typeface="Times New Roman"/>
              </a:rPr>
              <a:t>C  CH</a:t>
            </a:r>
            <a:r>
              <a:rPr sz="2400" baseline="-5208" dirty="0">
                <a:latin typeface="Times New Roman"/>
                <a:cs typeface="Times New Roman"/>
              </a:rPr>
              <a:t>3</a:t>
            </a:r>
            <a:endParaRPr sz="2400" baseline="-5208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11500" y="1041400"/>
            <a:ext cx="1360805" cy="4318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CO,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80°C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5100" y="1041400"/>
            <a:ext cx="2182495" cy="4318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H</a:t>
            </a:r>
            <a:r>
              <a:rPr sz="2400" baseline="-5208" dirty="0">
                <a:latin typeface="Times New Roman"/>
                <a:cs typeface="Times New Roman"/>
              </a:rPr>
              <a:t>2</a:t>
            </a:r>
            <a:r>
              <a:rPr sz="2400" dirty="0">
                <a:latin typeface="Times New Roman"/>
                <a:cs typeface="Times New Roman"/>
              </a:rPr>
              <a:t>S, pH 0,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95°C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86003" y="1039660"/>
            <a:ext cx="1265555" cy="4349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High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salt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21500" y="3492500"/>
            <a:ext cx="2146300" cy="3124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023100" y="3683000"/>
            <a:ext cx="1866900" cy="4318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CO</a:t>
            </a:r>
            <a:r>
              <a:rPr sz="2400" baseline="-5208" dirty="0">
                <a:latin typeface="Times New Roman"/>
                <a:cs typeface="Times New Roman"/>
              </a:rPr>
              <a:t>2</a:t>
            </a:r>
            <a:r>
              <a:rPr sz="2400" spc="577" baseline="-5208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4°C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43200" y="3479800"/>
            <a:ext cx="4165600" cy="3073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009900" y="3606800"/>
            <a:ext cx="1061085" cy="4318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low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64600" y="6616700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96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3100" y="38100"/>
            <a:ext cx="525843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" dirty="0">
                <a:solidFill>
                  <a:srgbClr val="FFFFFF"/>
                </a:solidFill>
              </a:rPr>
              <a:t>Great Plate </a:t>
            </a:r>
            <a:r>
              <a:rPr sz="3400" dirty="0">
                <a:solidFill>
                  <a:srgbClr val="FFFFFF"/>
                </a:solidFill>
              </a:rPr>
              <a:t>Count</a:t>
            </a:r>
            <a:r>
              <a:rPr sz="3400" spc="-245" dirty="0">
                <a:solidFill>
                  <a:srgbClr val="FFFFFF"/>
                </a:solidFill>
              </a:rPr>
              <a:t> </a:t>
            </a:r>
            <a:r>
              <a:rPr sz="3400" dirty="0">
                <a:solidFill>
                  <a:srgbClr val="FFFFFF"/>
                </a:solidFill>
              </a:rPr>
              <a:t>Anomaly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1545435" y="5075237"/>
            <a:ext cx="1081405" cy="558800"/>
          </a:xfrm>
          <a:prstGeom prst="rect">
            <a:avLst/>
          </a:prstGeom>
          <a:solidFill>
            <a:srgbClr val="D6D6D6"/>
          </a:solidFill>
        </p:spPr>
        <p:txBody>
          <a:bodyPr vert="horz" wrap="square" lIns="0" tIns="4445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35"/>
              </a:spcBef>
            </a:pPr>
            <a:r>
              <a:rPr sz="3000" b="1" spc="-5" dirty="0">
                <a:latin typeface="Times New Roman"/>
                <a:cs typeface="Times New Roman"/>
              </a:rPr>
              <a:t>&lt;&lt;&lt;&lt;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3200" y="4076700"/>
            <a:ext cx="10966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Times New Roman"/>
                <a:cs typeface="Times New Roman"/>
              </a:rPr>
              <a:t>Culturing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6543" y="2189500"/>
            <a:ext cx="538038" cy="1406106"/>
          </a:xfrm>
          <a:custGeom>
            <a:avLst/>
            <a:gdLst/>
            <a:ahLst/>
            <a:cxnLst/>
            <a:rect l="l" t="t" r="r" b="b"/>
            <a:pathLst>
              <a:path w="405130" h="405130">
                <a:moveTo>
                  <a:pt x="404774" y="0"/>
                </a:moveTo>
                <a:lnTo>
                  <a:pt x="17960" y="386813"/>
                </a:lnTo>
                <a:lnTo>
                  <a:pt x="0" y="404774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8174" y="3500792"/>
            <a:ext cx="226695" cy="226695"/>
          </a:xfrm>
          <a:custGeom>
            <a:avLst/>
            <a:gdLst/>
            <a:ahLst/>
            <a:cxnLst/>
            <a:rect l="l" t="t" r="r" b="b"/>
            <a:pathLst>
              <a:path w="226694" h="226694">
                <a:moveTo>
                  <a:pt x="75434" y="0"/>
                </a:moveTo>
                <a:lnTo>
                  <a:pt x="0" y="226302"/>
                </a:lnTo>
                <a:lnTo>
                  <a:pt x="226302" y="150868"/>
                </a:lnTo>
                <a:lnTo>
                  <a:pt x="754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19400" y="4013200"/>
            <a:ext cx="13912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Times New Roman"/>
                <a:cs typeface="Times New Roman"/>
              </a:rPr>
              <a:t>Observation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74184" y="2189500"/>
            <a:ext cx="405130" cy="1239500"/>
          </a:xfrm>
          <a:custGeom>
            <a:avLst/>
            <a:gdLst/>
            <a:ahLst/>
            <a:cxnLst/>
            <a:rect l="l" t="t" r="r" b="b"/>
            <a:pathLst>
              <a:path w="405129" h="405130">
                <a:moveTo>
                  <a:pt x="0" y="0"/>
                </a:moveTo>
                <a:lnTo>
                  <a:pt x="386813" y="386813"/>
                </a:lnTo>
                <a:lnTo>
                  <a:pt x="404774" y="404774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62300" y="3315652"/>
            <a:ext cx="226695" cy="226695"/>
          </a:xfrm>
          <a:custGeom>
            <a:avLst/>
            <a:gdLst/>
            <a:ahLst/>
            <a:cxnLst/>
            <a:rect l="l" t="t" r="r" b="b"/>
            <a:pathLst>
              <a:path w="226695" h="226694">
                <a:moveTo>
                  <a:pt x="150868" y="0"/>
                </a:moveTo>
                <a:lnTo>
                  <a:pt x="0" y="150868"/>
                </a:lnTo>
                <a:lnTo>
                  <a:pt x="226302" y="226302"/>
                </a:lnTo>
                <a:lnTo>
                  <a:pt x="1508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162300" y="5181600"/>
            <a:ext cx="7086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Times New Roman"/>
                <a:cs typeface="Times New Roman"/>
              </a:rPr>
              <a:t>Count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4500" y="5168900"/>
            <a:ext cx="7086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Times New Roman"/>
                <a:cs typeface="Times New Roman"/>
              </a:rPr>
              <a:t>Count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01199" y="4499562"/>
            <a:ext cx="0" cy="444500"/>
          </a:xfrm>
          <a:custGeom>
            <a:avLst/>
            <a:gdLst/>
            <a:ahLst/>
            <a:cxnLst/>
            <a:rect l="l" t="t" r="r" b="b"/>
            <a:pathLst>
              <a:path h="444500">
                <a:moveTo>
                  <a:pt x="0" y="0"/>
                </a:moveTo>
                <a:lnTo>
                  <a:pt x="0" y="444311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4519" y="4918474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59" h="213360">
                <a:moveTo>
                  <a:pt x="213360" y="0"/>
                </a:moveTo>
                <a:lnTo>
                  <a:pt x="0" y="0"/>
                </a:lnTo>
                <a:lnTo>
                  <a:pt x="106679" y="213360"/>
                </a:lnTo>
                <a:lnTo>
                  <a:pt x="2133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05549" y="4499562"/>
            <a:ext cx="0" cy="444500"/>
          </a:xfrm>
          <a:custGeom>
            <a:avLst/>
            <a:gdLst/>
            <a:ahLst/>
            <a:cxnLst/>
            <a:rect l="l" t="t" r="r" b="b"/>
            <a:pathLst>
              <a:path h="444500">
                <a:moveTo>
                  <a:pt x="0" y="0"/>
                </a:moveTo>
                <a:lnTo>
                  <a:pt x="0" y="444311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98869" y="4918474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60" h="213360">
                <a:moveTo>
                  <a:pt x="213360" y="0"/>
                </a:moveTo>
                <a:lnTo>
                  <a:pt x="0" y="0"/>
                </a:lnTo>
                <a:lnTo>
                  <a:pt x="106679" y="213360"/>
                </a:lnTo>
                <a:lnTo>
                  <a:pt x="2133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877300" y="6631136"/>
            <a:ext cx="19494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39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63800" y="6643836"/>
            <a:ext cx="415988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Slides by Jonathan Eisen for </a:t>
            </a:r>
            <a:r>
              <a:rPr sz="1200" spc="-5" dirty="0">
                <a:latin typeface="Arial"/>
                <a:cs typeface="Arial"/>
              </a:rPr>
              <a:t>BIS2C </a:t>
            </a:r>
            <a:r>
              <a:rPr sz="1200" dirty="0">
                <a:latin typeface="Arial"/>
                <a:cs typeface="Arial"/>
              </a:rPr>
              <a:t>at UC Davis Spring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E9B428-E114-4120-B771-3384335168BC}"/>
              </a:ext>
            </a:extLst>
          </p:cNvPr>
          <p:cNvSpPr txBox="1"/>
          <p:nvPr/>
        </p:nvSpPr>
        <p:spPr>
          <a:xfrm>
            <a:off x="1252674" y="1192037"/>
            <a:ext cx="2618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LINGKUNGAN EKSTRIM</a:t>
            </a:r>
          </a:p>
          <a:p>
            <a:r>
              <a:rPr lang="en-US" dirty="0" err="1"/>
              <a:t>Diisolasi</a:t>
            </a:r>
            <a:r>
              <a:rPr lang="en-US" dirty="0"/>
              <a:t> </a:t>
            </a:r>
            <a:r>
              <a:rPr lang="en-US" dirty="0" err="1"/>
              <a:t>bakterinya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387245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" y="76200"/>
            <a:ext cx="22593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</a:rPr>
              <a:t>The</a:t>
            </a:r>
            <a:r>
              <a:rPr sz="2800" spc="-85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Influential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77800" y="1574800"/>
            <a:ext cx="4800600" cy="370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85900" y="1066800"/>
            <a:ext cx="1642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Carbon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cycle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84800" y="1536700"/>
            <a:ext cx="3505200" cy="3492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48400" y="1066800"/>
            <a:ext cx="18281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Nitrogen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cycle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51900" y="6633542"/>
            <a:ext cx="24892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53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>
            <a:extLst>
              <a:ext uri="{FF2B5EF4-FFF2-40B4-BE49-F238E27FC236}">
                <a16:creationId xmlns:a16="http://schemas.microsoft.com/office/drawing/2014/main" id="{2822FFFB-1E38-445F-9E4A-0C5409D1C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/>
            <a:fld id="{F6FD2C3E-D81F-40D2-B5F4-E504C3122E45}" type="slidenum">
              <a:rPr lang="en-US" altLang="en-US" smtClean="0"/>
              <a:pPr eaLnBrk="1" hangingPunct="1"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1" name="Text Box 2">
            <a:extLst>
              <a:ext uri="{FF2B5EF4-FFF2-40B4-BE49-F238E27FC236}">
                <a16:creationId xmlns:a16="http://schemas.microsoft.com/office/drawing/2014/main" id="{B6047361-D8CE-4801-B3E0-E1EE4E365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0"/>
            <a:ext cx="7042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>
                <a:solidFill>
                  <a:schemeClr val="hlink"/>
                </a:solidFill>
              </a:rPr>
              <a:t>Domains can be Divided into Many Sub-classifications</a:t>
            </a:r>
          </a:p>
        </p:txBody>
      </p:sp>
      <p:sp>
        <p:nvSpPr>
          <p:cNvPr id="7172" name="Text Box 3">
            <a:extLst>
              <a:ext uri="{FF2B5EF4-FFF2-40B4-BE49-F238E27FC236}">
                <a16:creationId xmlns:a16="http://schemas.microsoft.com/office/drawing/2014/main" id="{D5BB5570-0C74-4D74-8ACA-07F941F33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47800"/>
            <a:ext cx="807720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800">
                <a:solidFill>
                  <a:schemeClr val="accent2"/>
                </a:solidFill>
              </a:rPr>
              <a:t> Domain: </a:t>
            </a:r>
            <a:r>
              <a:rPr lang="en-US" altLang="en-US" sz="2800">
                <a:solidFill>
                  <a:srgbClr val="FF0000"/>
                </a:solidFill>
              </a:rPr>
              <a:t>Bacteria</a:t>
            </a:r>
          </a:p>
          <a:p>
            <a:pPr>
              <a:buFontTx/>
              <a:buChar char="•"/>
            </a:pPr>
            <a:r>
              <a:rPr lang="en-US" altLang="en-US" sz="2800">
                <a:solidFill>
                  <a:schemeClr val="accent2"/>
                </a:solidFill>
              </a:rPr>
              <a:t> Phylum: </a:t>
            </a:r>
            <a:r>
              <a:rPr lang="en-US" altLang="en-US" sz="2800">
                <a:solidFill>
                  <a:srgbClr val="FF0000"/>
                </a:solidFill>
              </a:rPr>
              <a:t>Proteobacteria</a:t>
            </a:r>
          </a:p>
          <a:p>
            <a:pPr>
              <a:buFontTx/>
              <a:buChar char="•"/>
            </a:pPr>
            <a:r>
              <a:rPr lang="en-US" altLang="en-US" sz="2800">
                <a:solidFill>
                  <a:schemeClr val="accent2"/>
                </a:solidFill>
              </a:rPr>
              <a:t> Class: </a:t>
            </a:r>
            <a:r>
              <a:rPr lang="en-US" altLang="en-US" sz="2800">
                <a:solidFill>
                  <a:srgbClr val="FF0000"/>
                </a:solidFill>
              </a:rPr>
              <a:t>Gamma Proteobacteria</a:t>
            </a:r>
          </a:p>
          <a:p>
            <a:pPr>
              <a:buFontTx/>
              <a:buChar char="•"/>
            </a:pPr>
            <a:r>
              <a:rPr lang="en-US" altLang="en-US" sz="2800">
                <a:solidFill>
                  <a:schemeClr val="accent2"/>
                </a:solidFill>
              </a:rPr>
              <a:t> Order: </a:t>
            </a:r>
            <a:r>
              <a:rPr lang="en-US" altLang="en-US" sz="2800">
                <a:solidFill>
                  <a:srgbClr val="FF0000"/>
                </a:solidFill>
              </a:rPr>
              <a:t>Enterobacteriales</a:t>
            </a:r>
          </a:p>
          <a:p>
            <a:pPr>
              <a:buFontTx/>
              <a:buChar char="•"/>
            </a:pPr>
            <a:r>
              <a:rPr lang="en-US" altLang="en-US" sz="2800">
                <a:solidFill>
                  <a:schemeClr val="accent2"/>
                </a:solidFill>
              </a:rPr>
              <a:t> Family: </a:t>
            </a:r>
            <a:r>
              <a:rPr lang="en-US" altLang="en-US" sz="2800">
                <a:solidFill>
                  <a:srgbClr val="FF0000"/>
                </a:solidFill>
              </a:rPr>
              <a:t>Enterobacteriaceae</a:t>
            </a:r>
          </a:p>
          <a:p>
            <a:pPr>
              <a:buFontTx/>
              <a:buChar char="•"/>
            </a:pPr>
            <a:r>
              <a:rPr lang="en-US" altLang="en-US" sz="2800">
                <a:solidFill>
                  <a:schemeClr val="accent2"/>
                </a:solidFill>
              </a:rPr>
              <a:t> Genus: </a:t>
            </a:r>
            <a:r>
              <a:rPr lang="en-US" altLang="en-US" sz="2800" i="1">
                <a:solidFill>
                  <a:srgbClr val="FF0000"/>
                </a:solidFill>
              </a:rPr>
              <a:t>Escherichia</a:t>
            </a:r>
          </a:p>
          <a:p>
            <a:pPr>
              <a:buFontTx/>
              <a:buChar char="•"/>
            </a:pPr>
            <a:r>
              <a:rPr lang="en-US" altLang="en-US" sz="2800">
                <a:solidFill>
                  <a:schemeClr val="accent2"/>
                </a:solidFill>
              </a:rPr>
              <a:t> Species: </a:t>
            </a:r>
            <a:r>
              <a:rPr lang="en-US" altLang="en-US" sz="2800" i="1">
                <a:solidFill>
                  <a:srgbClr val="FF0000"/>
                </a:solidFill>
              </a:rPr>
              <a:t>Escherichia</a:t>
            </a:r>
            <a:r>
              <a:rPr lang="en-US" altLang="en-US" sz="2800"/>
              <a:t> </a:t>
            </a:r>
            <a:r>
              <a:rPr lang="en-US" altLang="en-US" sz="2800" i="1">
                <a:solidFill>
                  <a:srgbClr val="FF0000"/>
                </a:solidFill>
              </a:rPr>
              <a:t>coli</a:t>
            </a:r>
          </a:p>
          <a:p>
            <a:pPr>
              <a:buFontTx/>
              <a:buChar char="•"/>
            </a:pP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79291E37-CC7F-477C-9F4E-748574C3E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762000"/>
            <a:ext cx="4267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</a:rPr>
              <a:t>Biological species concept does not apply to prokaryotes!!!</a:t>
            </a:r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46F640F0-A943-425C-BBC2-B570BA384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514600"/>
            <a:ext cx="4191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>
                <a:solidFill>
                  <a:schemeClr val="accent2"/>
                </a:solidFill>
              </a:rPr>
              <a:t>Species </a:t>
            </a:r>
            <a:r>
              <a:rPr lang="en-US" altLang="en-US">
                <a:solidFill>
                  <a:schemeClr val="hlink"/>
                </a:solidFill>
              </a:rPr>
              <a:t>– </a:t>
            </a:r>
            <a:r>
              <a:rPr lang="en-US" altLang="en-US">
                <a:solidFill>
                  <a:srgbClr val="00CC00"/>
                </a:solidFill>
              </a:rPr>
              <a:t>a collection of bacterial cells which share an overall similar pattern of traits in contrast to other bacteria whose pattern differs significantly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696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178A7579-DDCB-418E-B535-0E9E599288A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/>
              <a:t>Classification of Bacteria</a:t>
            </a:r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16135231-E816-4A7F-95F2-1F92B3ADD23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6400800" cy="1752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n-US" sz="3600"/>
              <a:t>Light microscope was the original tool.</a:t>
            </a:r>
          </a:p>
          <a:p>
            <a:pPr algn="l" eaLnBrk="1" hangingPunct="1">
              <a:lnSpc>
                <a:spcPct val="80000"/>
              </a:lnSpc>
            </a:pPr>
            <a:endParaRPr lang="en-US" altLang="en-US" sz="3600"/>
          </a:p>
          <a:p>
            <a:pPr algn="l" eaLnBrk="1" hangingPunct="1">
              <a:lnSpc>
                <a:spcPct val="80000"/>
              </a:lnSpc>
            </a:pPr>
            <a:r>
              <a:rPr lang="en-US" altLang="en-US" sz="3600"/>
              <a:t>Initial classification was based on of the shape of the bacterial cells.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36608F06-D6C0-4248-B4F1-6E078B673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/>
            <a:fld id="{9DF76A68-A017-4ECF-AF7A-B6634F4AF18B}" type="slidenum">
              <a:rPr lang="en-US" altLang="en-US" smtClean="0"/>
              <a:pPr eaLnBrk="1" hangingPunct="1"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129BD7DD-BB24-40EE-98DB-68AFABDD37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/>
              <a:t>4 Main Shapes of Bacteria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2E98EE5A-8001-44EC-9056-38F6BB595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28468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Cocci</a:t>
            </a:r>
          </a:p>
          <a:p>
            <a:pPr eaLnBrk="1" hangingPunct="1"/>
            <a:r>
              <a:rPr lang="en-US" altLang="en-US" sz="2800" dirty="0"/>
              <a:t>Bacilli</a:t>
            </a:r>
          </a:p>
          <a:p>
            <a:pPr eaLnBrk="1" hangingPunct="1"/>
            <a:r>
              <a:rPr lang="en-US" altLang="en-US" sz="2800" dirty="0"/>
              <a:t>Spirilla</a:t>
            </a:r>
          </a:p>
          <a:p>
            <a:pPr eaLnBrk="1" hangingPunct="1"/>
            <a:r>
              <a:rPr lang="en-US" altLang="en-US" sz="2800" dirty="0"/>
              <a:t>Spirochetes</a:t>
            </a:r>
          </a:p>
        </p:txBody>
      </p:sp>
      <p:pic>
        <p:nvPicPr>
          <p:cNvPr id="10245" name="Picture 4" descr="0063">
            <a:extLst>
              <a:ext uri="{FF2B5EF4-FFF2-40B4-BE49-F238E27FC236}">
                <a16:creationId xmlns:a16="http://schemas.microsoft.com/office/drawing/2014/main" id="{E591A348-1FE8-4A1C-869E-222668ED5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6781800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3B86D275-2BDD-4964-8B69-E42D088A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/>
            <a:fld id="{9DF76A68-A017-4ECF-AF7A-B6634F4AF18B}" type="slidenum">
              <a:rPr lang="en-US" altLang="en-US" smtClean="0"/>
              <a:pPr eaLnBrk="1" hangingPunct="1"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70DA8E06-3E9E-4523-9146-B75BEF6C2E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Medical Microbiologists said…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EAF8A1D6-3341-4B2D-A2D0-8D80F7A769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836202"/>
            <a:ext cx="8229600" cy="147732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/>
              <a:t>One bacterium = One disease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So to these scientists, bacteria were also classified as to the disease they caused…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They were also named based on this…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1978</Words>
  <Application>Microsoft Office PowerPoint</Application>
  <PresentationFormat>On-screen Show (4:3)</PresentationFormat>
  <Paragraphs>386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Symbol</vt:lpstr>
      <vt:lpstr>Times New Roman</vt:lpstr>
      <vt:lpstr>Office Theme</vt:lpstr>
      <vt:lpstr>Lecture 9:  Microbial Diversity</vt:lpstr>
      <vt:lpstr>PowerPoint Presentation</vt:lpstr>
      <vt:lpstr>PowerPoint Presentation</vt:lpstr>
      <vt:lpstr>DNA Sequencing</vt:lpstr>
      <vt:lpstr>PowerPoint Presentation</vt:lpstr>
      <vt:lpstr>PowerPoint Presentation</vt:lpstr>
      <vt:lpstr>Classification of Bacteria</vt:lpstr>
      <vt:lpstr>4 Main Shapes of Bacteria</vt:lpstr>
      <vt:lpstr>Medical Microbiologists said…</vt:lpstr>
      <vt:lpstr>Four Groups Based on Cell Wall Composition</vt:lpstr>
      <vt:lpstr>Peptidoglycan</vt:lpstr>
      <vt:lpstr>PowerPoint Presentation</vt:lpstr>
      <vt:lpstr>Gram Positive Cell Wall</vt:lpstr>
      <vt:lpstr>Gram Negative Cell Wall</vt:lpstr>
      <vt:lpstr>PowerPoint Presentation</vt:lpstr>
      <vt:lpstr>Bacteria with Chemically Unique Cell Walls</vt:lpstr>
      <vt:lpstr>Rickettsia – Chemically Unique Cell Wall</vt:lpstr>
      <vt:lpstr>Chlamydia – Chemically Unique Cell Wall</vt:lpstr>
      <vt:lpstr>Bacteria without Cell Walls - Mycoplasma</vt:lpstr>
      <vt:lpstr>Numerical Taxonomy</vt:lpstr>
      <vt:lpstr>rRNA Sequence</vt:lpstr>
      <vt:lpstr>PowerPoint Presentation</vt:lpstr>
      <vt:lpstr>rRNA Sequence</vt:lpstr>
      <vt:lpstr>Cyanobacteria</vt:lpstr>
      <vt:lpstr>PowerPoint Presentation</vt:lpstr>
      <vt:lpstr>PowerPoint Presentation</vt:lpstr>
      <vt:lpstr>PowerPoint Presentation</vt:lpstr>
      <vt:lpstr>Enterics</vt:lpstr>
      <vt:lpstr>Details</vt:lpstr>
      <vt:lpstr>Details</vt:lpstr>
      <vt:lpstr>Reminder</vt:lpstr>
      <vt:lpstr>Microbial Diversity</vt:lpstr>
      <vt:lpstr>Clicker</vt:lpstr>
      <vt:lpstr>Clicker</vt:lpstr>
      <vt:lpstr>Bacterial Diversity: Gram Positive vs. Negative</vt:lpstr>
      <vt:lpstr>Bacterial and Archaeal Shapes</vt:lpstr>
      <vt:lpstr>PowerPoint Presentation</vt:lpstr>
      <vt:lpstr>Diversity of Form</vt:lpstr>
      <vt:lpstr>Bacteria: Other Forms</vt:lpstr>
      <vt:lpstr>Archaea: Examples of Forms</vt:lpstr>
      <vt:lpstr>Many Fungi Multicellular</vt:lpstr>
      <vt:lpstr>Amoebozoans: Cellular Slime Molds</vt:lpstr>
      <vt:lpstr>Stramenopiles: Brown Algae</vt:lpstr>
      <vt:lpstr>Amoebozoans: Plasmodial Slime Molds</vt:lpstr>
      <vt:lpstr>Plantae: Red Algae</vt:lpstr>
      <vt:lpstr>Plantae: Chlorophytes</vt:lpstr>
      <vt:lpstr>Multicellular Bacteria (Stigmatella, a Proteobacterium)</vt:lpstr>
      <vt:lpstr>Biofilms are common in bacteria</vt:lpstr>
      <vt:lpstr>More on Multicellularity  Later in BIS2C</vt:lpstr>
      <vt:lpstr>Diversity of Processes</vt:lpstr>
      <vt:lpstr>The Unusual</vt:lpstr>
      <vt:lpstr>Great Plate Count Anomaly</vt:lpstr>
      <vt:lpstr>The Influential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9:  Microbial Diversity</dc:title>
  <dc:creator>ASUS</dc:creator>
  <cp:lastModifiedBy>asus</cp:lastModifiedBy>
  <cp:revision>15</cp:revision>
  <dcterms:created xsi:type="dcterms:W3CDTF">2020-02-25T03:01:14Z</dcterms:created>
  <dcterms:modified xsi:type="dcterms:W3CDTF">2022-03-04T01:40:46Z</dcterms:modified>
</cp:coreProperties>
</file>