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7" r:id="rId3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469082-B199-4048-A981-202ABFA02512}" type="datetimeFigureOut">
              <a:rPr lang="en-GB" smtClean="0"/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75B9C6-E5E9-47E4-92F2-7C974E63CC81}" type="slidenum">
              <a:rPr lang="en-GB" smtClean="0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D6671324-0281-44DB-BBB3-7940F240144E}" type="slidenum">
              <a:rPr lang="id-ID" smtClean="0">
                <a:solidFill>
                  <a:prstClr val="black"/>
                </a:solidFill>
              </a:rPr>
            </a:fld>
            <a:endParaRPr lang="id-ID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endParaRPr lang="id-ID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397370BE-A056-4E31-B3E6-FB0DB28E7C05}" type="slidenum">
              <a:rPr lang="id-ID" smtClean="0">
                <a:solidFill>
                  <a:prstClr val="black"/>
                </a:solidFill>
              </a:rPr>
            </a:fld>
            <a:endParaRPr lang="id-ID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endParaRPr lang="id-ID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1E258F58-D9F8-4CD0-8F57-4EF8DA70DDCD}" type="slidenum">
              <a:rPr lang="id-ID" smtClean="0">
                <a:solidFill>
                  <a:prstClr val="black"/>
                </a:solidFill>
              </a:rPr>
            </a:fld>
            <a:endParaRPr lang="id-ID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endParaRPr lang="id-ID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388A27BB-AA9B-4671-AE9D-5922576C285C}" type="slidenum">
              <a:rPr lang="id-ID" smtClean="0">
                <a:solidFill>
                  <a:prstClr val="black"/>
                </a:solidFill>
              </a:rPr>
            </a:fld>
            <a:endParaRPr lang="id-ID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endParaRPr lang="id-ID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BD9F5662-8F96-4356-9AB7-C6E08DB652C8}" type="slidenum">
              <a:rPr lang="id-ID" smtClean="0">
                <a:solidFill>
                  <a:prstClr val="black"/>
                </a:solidFill>
              </a:rPr>
            </a:fld>
            <a:endParaRPr lang="id-ID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endParaRPr lang="id-ID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3A167F9B-65F5-43E8-A293-7448464DA1C5}" type="slidenum">
              <a:rPr lang="id-ID" smtClean="0">
                <a:solidFill>
                  <a:prstClr val="black"/>
                </a:solidFill>
              </a:rPr>
            </a:fld>
            <a:endParaRPr lang="id-ID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14313"/>
            <a:ext cx="8786813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d-ID" smtClean="0"/>
              <a:t>V</a:t>
            </a:r>
            <a:br>
              <a:rPr lang="en-US" smtClean="0"/>
            </a:br>
            <a:r>
              <a:rPr lang="id-ID" smtClean="0"/>
              <a:t>Sumber-sumber Hkm Internasional</a:t>
            </a:r>
            <a:endParaRPr lang="en-GB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405188" y="1428750"/>
            <a:ext cx="8786812" cy="3724275"/>
          </a:xfrm>
        </p:spPr>
        <p:txBody>
          <a:bodyPr>
            <a:normAutofit/>
          </a:bodyPr>
          <a:lstStyle/>
          <a:p>
            <a:pPr marL="609600" indent="-609600">
              <a:buNone/>
              <a:defRPr/>
            </a:pPr>
            <a:r>
              <a:rPr lang="en-US" dirty="0" smtClean="0"/>
              <a:t>a. </a:t>
            </a:r>
            <a:r>
              <a:rPr lang="en-US" dirty="0" err="1" smtClean="0"/>
              <a:t>Sumber</a:t>
            </a:r>
            <a:r>
              <a:rPr lang="en-US" dirty="0" smtClean="0"/>
              <a:t> hukum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dibedakan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  <a:endParaRPr lang="en-US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err="1" smtClean="0"/>
              <a:t>Sumber</a:t>
            </a:r>
            <a:r>
              <a:rPr lang="en-US" dirty="0" smtClean="0"/>
              <a:t> hukum </a:t>
            </a:r>
            <a:r>
              <a:rPr lang="en-US" dirty="0" err="1" smtClean="0"/>
              <a:t>materil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berlakunya</a:t>
            </a:r>
            <a:r>
              <a:rPr lang="en-US" dirty="0" smtClean="0"/>
              <a:t> hukum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  <a:endParaRPr lang="en-US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err="1" smtClean="0"/>
              <a:t>Sumber</a:t>
            </a:r>
            <a:r>
              <a:rPr lang="en-US" dirty="0" smtClean="0"/>
              <a:t> hukum formal,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ketentuan-ketentuan</a:t>
            </a:r>
            <a:r>
              <a:rPr lang="en-US" dirty="0" smtClean="0"/>
              <a:t> hukum </a:t>
            </a:r>
            <a:r>
              <a:rPr lang="en-US" dirty="0" err="1" smtClean="0"/>
              <a:t>internasional</a:t>
            </a:r>
            <a:r>
              <a:rPr lang="en-US" dirty="0" smtClean="0"/>
              <a:t>.</a:t>
            </a:r>
            <a:endParaRPr lang="en-US" dirty="0" smtClean="0"/>
          </a:p>
          <a:p>
            <a:pPr marL="609600" indent="-609600">
              <a:buNone/>
              <a:defRPr/>
            </a:pPr>
            <a:endParaRPr lang="id-ID" dirty="0" smtClean="0"/>
          </a:p>
          <a:p>
            <a:pPr marL="609600" indent="-609600">
              <a:buNone/>
              <a:defRPr/>
            </a:pPr>
            <a:endParaRPr lang="en-GB" dirty="0" smtClean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200" dirty="0"/>
              <a:t>b.   </a:t>
            </a:r>
            <a:r>
              <a:rPr lang="id-ID" sz="3200" dirty="0"/>
              <a:t>Sumber-sumber Hkm Internasional</a:t>
            </a:r>
            <a:endParaRPr lang="en-US" sz="3200" dirty="0"/>
          </a:p>
        </p:txBody>
      </p:sp>
      <p:sp>
        <p:nvSpPr>
          <p:cNvPr id="55300" name="Rectangle 3"/>
          <p:cNvSpPr>
            <a:spLocks noGrp="1" noChangeArrowheads="1"/>
          </p:cNvSpPr>
          <p:nvPr>
            <p:ph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id-ID" sz="2400" i="1"/>
              <a:t>Pasal 38 ayat 1 Statuta Mahkamah Internasional</a:t>
            </a:r>
            <a:endParaRPr lang="id-ID" sz="2400" i="1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sz="2400"/>
              <a:t>1.	Perjanjian Internasional : merupakan sumber hukum utama apabila perjanjian tersebut ber bentuk Law Making Treaties, yaitu perjanjian internasional yang berisikan prinsip-prin</a:t>
            </a:r>
            <a:r>
              <a:rPr lang="id-ID" sz="2400"/>
              <a:t>s</a:t>
            </a:r>
            <a:r>
              <a:rPr lang="en-US" sz="2400"/>
              <a:t>ip dan ketentuan-ketentuan yang berlaku secara umum, Misalnya :</a:t>
            </a:r>
            <a:endParaRPr lang="en-US" sz="24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sz="2400"/>
              <a:t>    1) Piagam Perserikatan Bangsa-Bangsa 1945;</a:t>
            </a:r>
            <a:endParaRPr lang="en-US" sz="24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sz="2400"/>
              <a:t>   	</a:t>
            </a:r>
            <a:r>
              <a:rPr lang="id-ID" sz="2400"/>
              <a:t>2</a:t>
            </a:r>
            <a:r>
              <a:rPr lang="en-US" sz="2400"/>
              <a:t>) Konvensi PBB tentang Hukum Laut 1982, dll</a:t>
            </a:r>
            <a:endParaRPr lang="id-ID" sz="2400"/>
          </a:p>
          <a:p>
            <a:pPr eaLnBrk="1" hangingPunct="1">
              <a:buFont typeface="Wingdings" panose="05000000000000000000" pitchFamily="2" charset="2"/>
              <a:buNone/>
            </a:pPr>
            <a:endParaRPr lang="en-US" sz="2400"/>
          </a:p>
          <a:p>
            <a:pPr eaLnBrk="1" hangingPunct="1">
              <a:buFont typeface="Wingdings" panose="05000000000000000000" pitchFamily="2" charset="2"/>
              <a:buNone/>
            </a:pPr>
            <a:endParaRPr 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smtClean="0">
                <a:solidFill>
                  <a:srgbClr val="7B9899"/>
                </a:solidFill>
              </a:rPr>
              <a:t>Macam-macam perjanjian</a:t>
            </a:r>
            <a:endParaRPr lang="id-ID" smtClean="0">
              <a:solidFill>
                <a:srgbClr val="7B9899"/>
              </a:solidFill>
            </a:endParaRPr>
          </a:p>
        </p:txBody>
      </p:sp>
      <p:sp>
        <p:nvSpPr>
          <p:cNvPr id="56324" name="Content Placeholder 1"/>
          <p:cNvSpPr>
            <a:spLocks noGrp="1"/>
          </p:cNvSpPr>
          <p:nvPr>
            <p:ph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Tx/>
              <a:buChar char="-"/>
            </a:pPr>
            <a:r>
              <a:rPr lang="id-ID" smtClean="0"/>
              <a:t>Jumlah peserta : bilateral dan multilateral</a:t>
            </a:r>
            <a:endParaRPr lang="id-ID" smtClean="0"/>
          </a:p>
          <a:p>
            <a:pPr eaLnBrk="1" hangingPunct="1">
              <a:buFontTx/>
              <a:buChar char="-"/>
            </a:pPr>
            <a:r>
              <a:rPr lang="id-ID" smtClean="0"/>
              <a:t>Kaedah hukum yg timbul : umum dan khusus</a:t>
            </a:r>
            <a:endParaRPr lang="id-ID" smtClean="0"/>
          </a:p>
          <a:p>
            <a:pPr eaLnBrk="1" hangingPunct="1">
              <a:buFontTx/>
              <a:buChar char="-"/>
            </a:pPr>
            <a:r>
              <a:rPr lang="id-ID" smtClean="0"/>
              <a:t>Ditinjau dari prosedur dan tahap pembentukannya : dua tahap – perundingan dan penadatangannan, tiga tahap – perundingan, penandatanganan dan pengesahan.</a:t>
            </a:r>
            <a:endParaRPr lang="id-ID" smtClean="0"/>
          </a:p>
          <a:p>
            <a:pPr eaLnBrk="1" hangingPunct="1">
              <a:buFontTx/>
              <a:buChar char="-"/>
            </a:pPr>
            <a:r>
              <a:rPr lang="id-ID" smtClean="0"/>
              <a:t>Ditinjau dari jangkawaktu : terbatas dan tidak terbatas</a:t>
            </a:r>
            <a:endParaRPr lang="id-ID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2. Hukum Kebiasaan Internasional : Hal ini berasal dari praktek negara-negara melalui sikap dan tindakan yang diambilnya terhadap suatu persoalan. Contoh hasil kodifikasi hukum kebiasaan adalah Konvensi Hubungan Diplomatik, Konsule</a:t>
            </a:r>
            <a:r>
              <a:rPr lang="id-ID" sz="2400"/>
              <a:t>r</a:t>
            </a:r>
            <a:endParaRPr lang="en-US" sz="24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3. Prinsip-prinsip Umum Hukum: Yaitu prinsip-2 umum hukum nasional yang dapat mengisi ke kosongan dalam hukum internasional. Misalnya : Presumption of innocence,  dll.</a:t>
            </a:r>
            <a:endParaRPr lang="en-US"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400"/>
              <a:t>4. Keputusan –Keputusan Peradilan:</a:t>
            </a:r>
            <a:endParaRPr lang="en-US" sz="24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400"/>
              <a:t>    1) Memainkan peranan yang cukup penting dalam pembentukan norma-norma baru dlm hukum internasional, misalnya dalam sengketa ganti rugi dan penangkapan ikan.</a:t>
            </a:r>
            <a:endParaRPr lang="en-US" sz="24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400"/>
              <a:t>    2) Mahkamah diperbolehkan memutuskan suatu perkara secara  “ex aequo et bono” yaitu keputusan yang bukan atas pelaksanaan hukum positif tetapi atas dasar prinsip keadilan dan kebenaran.</a:t>
            </a:r>
            <a:endParaRPr lang="en-US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smtClean="0">
                <a:solidFill>
                  <a:srgbClr val="7B9899"/>
                </a:solidFill>
              </a:rPr>
              <a:t>J G Starke</a:t>
            </a:r>
            <a:endParaRPr lang="id-ID" smtClean="0">
              <a:solidFill>
                <a:srgbClr val="7B9899"/>
              </a:solidFill>
            </a:endParaRPr>
          </a:p>
        </p:txBody>
      </p:sp>
      <p:sp>
        <p:nvSpPr>
          <p:cNvPr id="59396" name="Content Placeholder 1"/>
          <p:cNvSpPr>
            <a:spLocks noGrp="1"/>
          </p:cNvSpPr>
          <p:nvPr>
            <p:ph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marL="622300" indent="-514350">
              <a:buFont typeface="Wingdings 3" panose="05040102010807070707" pitchFamily="18" charset="2"/>
              <a:buAutoNum type="arabicPeriod"/>
            </a:pPr>
            <a:r>
              <a:rPr lang="id-ID" smtClean="0"/>
              <a:t>Custom (kebiasaan)</a:t>
            </a:r>
            <a:endParaRPr lang="id-ID" smtClean="0"/>
          </a:p>
          <a:p>
            <a:pPr marL="622300" indent="-514350">
              <a:buFont typeface="Wingdings 3" panose="05040102010807070707" pitchFamily="18" charset="2"/>
              <a:buAutoNum type="arabicPeriod"/>
            </a:pPr>
            <a:r>
              <a:rPr lang="id-ID" smtClean="0"/>
              <a:t>Treaties (perjanjian internasional)</a:t>
            </a:r>
            <a:endParaRPr lang="id-ID" smtClean="0"/>
          </a:p>
          <a:p>
            <a:pPr marL="622300" indent="-514350">
              <a:buFont typeface="Wingdings 3" panose="05040102010807070707" pitchFamily="18" charset="2"/>
              <a:buAutoNum type="arabicPeriod"/>
            </a:pPr>
            <a:r>
              <a:rPr lang="id-ID" smtClean="0"/>
              <a:t>Decision (putusan badan peradilan atau arbitrase)</a:t>
            </a:r>
            <a:endParaRPr lang="id-ID" smtClean="0"/>
          </a:p>
          <a:p>
            <a:pPr marL="622300" indent="-514350">
              <a:buFont typeface="Wingdings 3" panose="05040102010807070707" pitchFamily="18" charset="2"/>
              <a:buAutoNum type="arabicPeriod"/>
            </a:pPr>
            <a:r>
              <a:rPr lang="id-ID" smtClean="0"/>
              <a:t>Juristic Works (karya dan pendapat ahli hukum)</a:t>
            </a:r>
            <a:endParaRPr lang="id-ID" smtClean="0"/>
          </a:p>
          <a:p>
            <a:pPr marL="622300" indent="-514350">
              <a:buFont typeface="Wingdings 3" panose="05040102010807070707" pitchFamily="18" charset="2"/>
              <a:buAutoNum type="arabicPeriod"/>
            </a:pPr>
            <a:r>
              <a:rPr lang="id-ID" smtClean="0"/>
              <a:t>Keputusan dari organisasi internasional</a:t>
            </a:r>
            <a:endParaRPr lang="id-ID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Mochtar</a:t>
            </a:r>
            <a:r>
              <a:rPr lang="en-US" dirty="0"/>
              <a:t> </a:t>
            </a:r>
            <a:r>
              <a:rPr lang="en-US" dirty="0" err="1"/>
              <a:t>Kusumaatmadja</a:t>
            </a: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1825625" y="685800"/>
            <a:ext cx="8504238" cy="4162425"/>
          </a:xfrm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  <a:buNone/>
            </a:pP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/primer :</a:t>
            </a:r>
            <a:endParaRPr lang="en-US" dirty="0" smtClean="0"/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;</a:t>
            </a:r>
            <a:endParaRPr lang="en-US" dirty="0" smtClean="0"/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;</a:t>
            </a:r>
            <a:endParaRPr lang="en-US" dirty="0" smtClean="0"/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;</a:t>
            </a:r>
            <a:endParaRPr lang="en-US" dirty="0" smtClean="0"/>
          </a:p>
          <a:p>
            <a:pPr marL="609600" indent="-609600">
              <a:lnSpc>
                <a:spcPct val="90000"/>
              </a:lnSpc>
              <a:buNone/>
            </a:pPr>
            <a:endParaRPr lang="en-US" dirty="0" smtClean="0"/>
          </a:p>
          <a:p>
            <a:pPr marL="609600" indent="-609600">
              <a:lnSpc>
                <a:spcPct val="90000"/>
              </a:lnSpc>
              <a:buNone/>
            </a:pP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/</a:t>
            </a:r>
            <a:r>
              <a:rPr lang="en-US" dirty="0" err="1" smtClean="0"/>
              <a:t>subsidier</a:t>
            </a:r>
            <a:r>
              <a:rPr lang="en-US" dirty="0" smtClean="0"/>
              <a:t> :</a:t>
            </a:r>
            <a:endParaRPr lang="en-US" dirty="0" smtClean="0"/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;</a:t>
            </a:r>
            <a:endParaRPr lang="en-US" dirty="0" smtClean="0"/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dirty="0" err="1" smtClean="0"/>
              <a:t>ajaran</a:t>
            </a:r>
            <a:r>
              <a:rPr lang="en-US" dirty="0" smtClean="0"/>
              <a:t> para </a:t>
            </a:r>
            <a:r>
              <a:rPr lang="en-US" dirty="0" err="1" smtClean="0"/>
              <a:t>sarjana</a:t>
            </a:r>
            <a:r>
              <a:rPr lang="en-US" dirty="0" smtClean="0"/>
              <a:t> </a:t>
            </a:r>
            <a:r>
              <a:rPr lang="en-US" dirty="0" err="1" smtClean="0"/>
              <a:t>terkemuka</a:t>
            </a:r>
            <a:r>
              <a:rPr lang="en-US" dirty="0" smtClean="0"/>
              <a:t>;</a:t>
            </a:r>
            <a:endParaRPr lang="en-US" dirty="0" smtClean="0"/>
          </a:p>
          <a:p>
            <a:pPr marL="609600" indent="-609600">
              <a:lnSpc>
                <a:spcPct val="90000"/>
              </a:lnSpc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2223</Words>
  <Application>WPS Presentation</Application>
  <PresentationFormat>Widescreen</PresentationFormat>
  <Paragraphs>51</Paragraphs>
  <Slides>7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Arial</vt:lpstr>
      <vt:lpstr>SimSun</vt:lpstr>
      <vt:lpstr>Wingdings</vt:lpstr>
      <vt:lpstr>Wingdings 3</vt:lpstr>
      <vt:lpstr>Century Gothic</vt:lpstr>
      <vt:lpstr>Microsoft YaHei</vt:lpstr>
      <vt:lpstr>Arial Unicode MS</vt:lpstr>
      <vt:lpstr>Calibri</vt:lpstr>
      <vt:lpstr>Slice</vt:lpstr>
      <vt:lpstr>V Sumber-sumber Hkm Internasional</vt:lpstr>
      <vt:lpstr>b.   Sumber-sumber Hkm Internasional</vt:lpstr>
      <vt:lpstr>Macam-macam perjanjian</vt:lpstr>
      <vt:lpstr>PowerPoint 演示文稿</vt:lpstr>
      <vt:lpstr>PowerPoint 演示文稿</vt:lpstr>
      <vt:lpstr>J G Starke</vt:lpstr>
      <vt:lpstr>Mochtar Kusumaatmadja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Putri Ria</dc:creator>
  <cp:lastModifiedBy>trims</cp:lastModifiedBy>
  <cp:revision>2</cp:revision>
  <dcterms:created xsi:type="dcterms:W3CDTF">2020-11-21T02:55:00Z</dcterms:created>
  <dcterms:modified xsi:type="dcterms:W3CDTF">2021-11-21T13:40:00Z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EA30D7E215BE424B85171842EFA0AC24</vt:lpwstr>
  </property>
  <property fmtid="{D5CDD505-2E9C-101B-9397-08002B2CF9AE}" pid="3" name="KSOProductBuildVer">
    <vt:lpwstr>1033-11.2.0.10351</vt:lpwstr>
  </property>
</Properties>
</file>