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67" r:id="rId15"/>
    <p:sldId id="273" r:id="rId16"/>
    <p:sldId id="268" r:id="rId17"/>
    <p:sldId id="269" r:id="rId18"/>
    <p:sldId id="270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3779"/>
  </p:normalViewPr>
  <p:slideViewPr>
    <p:cSldViewPr>
      <p:cViewPr varScale="1">
        <p:scale>
          <a:sx n="67" d="100"/>
          <a:sy n="67" d="100"/>
        </p:scale>
        <p:origin x="195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02260-8187-4E26-B968-4234D9985245}" type="datetimeFigureOut">
              <a:rPr lang="en-US" smtClean="0"/>
              <a:pPr/>
              <a:t>9/25/20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6A07-3EAF-454E-96B5-6DAC4AEC2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PASAR EFISIEN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/>
              <a:t>Konsep</a:t>
            </a:r>
            <a:r>
              <a:rPr lang="es-ES" dirty="0"/>
              <a:t> </a:t>
            </a:r>
            <a:r>
              <a:rPr lang="es-ES" dirty="0" err="1"/>
              <a:t>efisiensi</a:t>
            </a:r>
            <a:r>
              <a:rPr lang="es-ES" dirty="0"/>
              <a:t> pasar </a:t>
            </a:r>
            <a:r>
              <a:rPr lang="es-ES" dirty="0" err="1"/>
              <a:t>membahas</a:t>
            </a:r>
            <a:r>
              <a:rPr lang="es-ES" dirty="0"/>
              <a:t> </a:t>
            </a:r>
            <a:r>
              <a:rPr lang="es-ES" dirty="0" err="1"/>
              <a:t>bagaimana</a:t>
            </a:r>
            <a:endParaRPr lang="es-E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merespons</a:t>
            </a:r>
            <a:r>
              <a:rPr lang="en-US" dirty="0"/>
              <a:t> </a:t>
            </a:r>
            <a:r>
              <a:rPr lang="en-US" dirty="0" err="1"/>
              <a:t>informasi-informasi</a:t>
            </a:r>
            <a:r>
              <a:rPr lang="en-US" dirty="0"/>
              <a:t> yang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masuk</a:t>
            </a:r>
            <a:r>
              <a:rPr lang="en-US" dirty="0"/>
              <a:t> dan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bisa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r>
              <a:rPr lang="es-ES" dirty="0"/>
              <a:t>Pasar yang </a:t>
            </a:r>
            <a:r>
              <a:rPr lang="es-ES" dirty="0" err="1"/>
              <a:t>efisien</a:t>
            </a:r>
            <a:r>
              <a:rPr lang="es-ES" dirty="0"/>
              <a:t> </a:t>
            </a:r>
            <a:r>
              <a:rPr lang="es-ES" dirty="0" err="1"/>
              <a:t>adalah</a:t>
            </a:r>
            <a:r>
              <a:rPr lang="es-ES" dirty="0"/>
              <a:t> pasar dimana </a:t>
            </a:r>
            <a:r>
              <a:rPr lang="es-ES" dirty="0" err="1"/>
              <a:t>harga</a:t>
            </a:r>
            <a:endParaRPr lang="es-E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sekuritas</a:t>
            </a:r>
            <a:r>
              <a:rPr lang="en-US" dirty="0"/>
              <a:t> yang </a:t>
            </a:r>
            <a:r>
              <a:rPr lang="en-US" dirty="0" err="1"/>
              <a:t>diperdagangkan</a:t>
            </a:r>
            <a:r>
              <a:rPr lang="en-US" dirty="0"/>
              <a:t> </a:t>
            </a:r>
            <a:r>
              <a:rPr lang="en-US" dirty="0" err="1"/>
              <a:t>telah</a:t>
            </a:r>
            <a:endParaRPr lang="en-US" dirty="0"/>
          </a:p>
          <a:p>
            <a:pPr>
              <a:buNone/>
            </a:pPr>
            <a:r>
              <a:rPr lang="nn-NO" dirty="0"/>
              <a:t>	mencerminkan semua informasi yang tersedia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Studi </a:t>
            </a:r>
            <a:r>
              <a:rPr lang="en-US" dirty="0" err="1"/>
              <a:t>peristiwa</a:t>
            </a:r>
            <a:r>
              <a:rPr lang="en-US" dirty="0"/>
              <a:t> (event study)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Menguji</a:t>
            </a:r>
            <a:r>
              <a:rPr lang="en-US" dirty="0"/>
              <a:t> EMH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kuat</a:t>
            </a:r>
            <a:endParaRPr lang="en-US" dirty="0"/>
          </a:p>
          <a:p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thd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(event)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infonya</a:t>
            </a:r>
            <a:r>
              <a:rPr lang="en-US" dirty="0"/>
              <a:t> </a:t>
            </a:r>
            <a:r>
              <a:rPr lang="en-US" dirty="0" err="1"/>
              <a:t>dipublikasikan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.</a:t>
            </a:r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info, </a:t>
            </a:r>
            <a:r>
              <a:rPr lang="en-US" dirty="0" err="1"/>
              <a:t>diharapkan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bereaksi</a:t>
            </a:r>
            <a:r>
              <a:rPr lang="en-US" dirty="0"/>
              <a:t> pd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tsb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diterima</a:t>
            </a:r>
            <a:endParaRPr lang="en-US" dirty="0"/>
          </a:p>
          <a:p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dg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sekuritas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dg return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abnormal</a:t>
            </a:r>
          </a:p>
          <a:p>
            <a:pPr>
              <a:buNone/>
            </a:pPr>
            <a:r>
              <a:rPr lang="en-US" dirty="0"/>
              <a:t>	return.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Studi </a:t>
            </a:r>
            <a:r>
              <a:rPr lang="en-US" dirty="0" err="1"/>
              <a:t>peristiwa</a:t>
            </a:r>
            <a:r>
              <a:rPr lang="en-US" dirty="0"/>
              <a:t> (event study)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jg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.</a:t>
            </a:r>
          </a:p>
          <a:p>
            <a:r>
              <a:rPr lang="fi-FI" dirty="0"/>
              <a:t>Selain kecepatan reaksi pasar, kecanggihan</a:t>
            </a:r>
          </a:p>
          <a:p>
            <a:pPr>
              <a:buNone/>
            </a:pPr>
            <a:r>
              <a:rPr lang="en-US" dirty="0"/>
              <a:t>	investor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yg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efisien</a:t>
            </a:r>
            <a:endParaRPr lang="en-US" dirty="0"/>
          </a:p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</a:t>
            </a:r>
          </a:p>
          <a:p>
            <a:r>
              <a:rPr lang="en-US" dirty="0"/>
              <a:t>Studi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a.l</a:t>
            </a:r>
            <a:r>
              <a:rPr lang="en-US" dirty="0"/>
              <a:t> info </a:t>
            </a:r>
            <a:r>
              <a:rPr lang="en-US" dirty="0" err="1"/>
              <a:t>mengenai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, IPO, </a:t>
            </a:r>
            <a:r>
              <a:rPr lang="en-US" dirty="0" err="1"/>
              <a:t>pengumuman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dividen</a:t>
            </a:r>
            <a:r>
              <a:rPr lang="en-US" dirty="0"/>
              <a:t>,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/>
              <a:t>Event studies </a:t>
            </a:r>
            <a:r>
              <a:rPr lang="en-US" b="1" i="1" dirty="0" err="1"/>
              <a:t>adalah</a:t>
            </a:r>
            <a:r>
              <a:rPr lang="en-US" b="1" i="1" dirty="0"/>
              <a:t> </a:t>
            </a:r>
            <a:r>
              <a:rPr lang="en-US" b="1" i="1" dirty="0" err="1"/>
              <a:t>penelitian</a:t>
            </a:r>
            <a:r>
              <a:rPr lang="en-US" b="1" i="1" dirty="0"/>
              <a:t> yang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ditujukan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membuktikan</a:t>
            </a:r>
            <a:r>
              <a:rPr lang="en-US" b="1" dirty="0"/>
              <a:t> </a:t>
            </a:r>
            <a:r>
              <a:rPr lang="en-US" b="1" dirty="0" err="1"/>
              <a:t>adanya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pengumuman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(event)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tertentu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harga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sekuritas</a:t>
            </a:r>
            <a:r>
              <a:rPr lang="en-US" b="1" dirty="0"/>
              <a:t>.</a:t>
            </a:r>
          </a:p>
          <a:p>
            <a:r>
              <a:rPr lang="sv-SE" b="1" dirty="0"/>
              <a:t>Di samping itu, </a:t>
            </a:r>
            <a:r>
              <a:rPr lang="sv-SE" b="1" i="1" dirty="0"/>
              <a:t>event studies juga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ditujukan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melihat</a:t>
            </a:r>
            <a:r>
              <a:rPr lang="en-US" b="1" dirty="0"/>
              <a:t> </a:t>
            </a:r>
            <a:r>
              <a:rPr lang="en-US" b="1" dirty="0" err="1"/>
              <a:t>seberapa</a:t>
            </a:r>
            <a:endParaRPr lang="en-US" b="1" dirty="0"/>
          </a:p>
          <a:p>
            <a:pPr>
              <a:buNone/>
            </a:pPr>
            <a:r>
              <a:rPr lang="sv-SE" b="1" dirty="0"/>
              <a:t>	cepatkah suatu informasi yang masuk ke</a:t>
            </a:r>
          </a:p>
          <a:p>
            <a:pPr>
              <a:buNone/>
            </a:pPr>
            <a:r>
              <a:rPr lang="es-ES" b="1" dirty="0"/>
              <a:t>	pasar </a:t>
            </a:r>
            <a:r>
              <a:rPr lang="es-ES" b="1" dirty="0" err="1"/>
              <a:t>dapat</a:t>
            </a:r>
            <a:r>
              <a:rPr lang="es-ES" b="1" dirty="0"/>
              <a:t> </a:t>
            </a:r>
            <a:r>
              <a:rPr lang="es-ES" b="1" dirty="0" err="1"/>
              <a:t>tercermin</a:t>
            </a:r>
            <a:r>
              <a:rPr lang="es-ES" b="1" dirty="0"/>
              <a:t> pada </a:t>
            </a:r>
            <a:r>
              <a:rPr lang="es-ES" b="1" dirty="0" err="1"/>
              <a:t>harga</a:t>
            </a:r>
            <a:r>
              <a:rPr lang="es-ES" b="1" dirty="0"/>
              <a:t> pasar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sekuritas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/>
              <a:t>Metodologi</a:t>
            </a:r>
            <a:r>
              <a:rPr lang="en-US" b="1" dirty="0"/>
              <a:t> </a:t>
            </a:r>
            <a:r>
              <a:rPr lang="en-US" b="1" dirty="0" err="1"/>
              <a:t>standar</a:t>
            </a:r>
            <a:r>
              <a:rPr lang="en-US" b="1" dirty="0"/>
              <a:t> yang </a:t>
            </a:r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i="1" dirty="0"/>
              <a:t>Event studies </a:t>
            </a:r>
            <a:r>
              <a:rPr lang="en-US" b="1" i="1" dirty="0" err="1"/>
              <a:t>meliputi</a:t>
            </a:r>
            <a:r>
              <a:rPr lang="en-US" b="1" i="1" dirty="0"/>
              <a:t>:</a:t>
            </a:r>
          </a:p>
          <a:p>
            <a:pPr>
              <a:buNone/>
            </a:pPr>
            <a:r>
              <a:rPr lang="en-US" b="1" dirty="0"/>
              <a:t>	1. </a:t>
            </a:r>
            <a:r>
              <a:rPr lang="en-US" b="1" dirty="0" err="1"/>
              <a:t>Mengumpulkan</a:t>
            </a:r>
            <a:r>
              <a:rPr lang="en-US" b="1" dirty="0"/>
              <a:t> </a:t>
            </a:r>
            <a:r>
              <a:rPr lang="en-US" b="1" dirty="0" err="1"/>
              <a:t>sampel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endParaRPr lang="en-US" b="1" dirty="0"/>
          </a:p>
          <a:p>
            <a:pPr>
              <a:buNone/>
            </a:pPr>
            <a:r>
              <a:rPr lang="en-US" b="1" dirty="0"/>
              <a:t>	2. </a:t>
            </a:r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hari</a:t>
            </a:r>
            <a:r>
              <a:rPr lang="en-US" b="1" dirty="0"/>
              <a:t> </a:t>
            </a:r>
            <a:r>
              <a:rPr lang="en-US" b="1" dirty="0" err="1"/>
              <a:t>pengumuman</a:t>
            </a:r>
            <a:r>
              <a:rPr lang="en-US" b="1" dirty="0"/>
              <a:t> (</a:t>
            </a:r>
            <a:r>
              <a:rPr lang="en-US" b="1" i="1" dirty="0"/>
              <a:t>event)</a:t>
            </a:r>
          </a:p>
          <a:p>
            <a:pPr>
              <a:buNone/>
            </a:pPr>
            <a:r>
              <a:rPr lang="en-US" b="1" dirty="0"/>
              <a:t>	3. </a:t>
            </a:r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periode</a:t>
            </a:r>
            <a:r>
              <a:rPr lang="en-US" b="1" dirty="0"/>
              <a:t> </a:t>
            </a:r>
            <a:r>
              <a:rPr lang="en-US" b="1" dirty="0" err="1"/>
              <a:t>pengamatan</a:t>
            </a:r>
            <a:endParaRPr lang="en-US" b="1" dirty="0"/>
          </a:p>
          <a:p>
            <a:pPr>
              <a:buNone/>
            </a:pPr>
            <a:r>
              <a:rPr lang="en-US" b="1" dirty="0"/>
              <a:t>	4. </a:t>
            </a:r>
            <a:r>
              <a:rPr lang="en-US" b="1" dirty="0" err="1"/>
              <a:t>Menghitung</a:t>
            </a:r>
            <a:r>
              <a:rPr lang="en-US" b="1" dirty="0"/>
              <a:t> return </a:t>
            </a:r>
            <a:r>
              <a:rPr lang="en-US" b="1" dirty="0" err="1"/>
              <a:t>masing-masing</a:t>
            </a:r>
            <a:r>
              <a:rPr lang="en-US" b="1" dirty="0"/>
              <a:t> </a:t>
            </a:r>
            <a:r>
              <a:rPr lang="en-US" b="1" dirty="0" err="1"/>
              <a:t>sampel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hari</a:t>
            </a:r>
            <a:r>
              <a:rPr lang="en-US" b="1" dirty="0"/>
              <a:t> </a:t>
            </a:r>
            <a:r>
              <a:rPr lang="en-US" b="1" dirty="0" err="1"/>
              <a:t>selama</a:t>
            </a:r>
            <a:r>
              <a:rPr lang="en-US" b="1" dirty="0"/>
              <a:t> </a:t>
            </a:r>
            <a:r>
              <a:rPr lang="en-US" b="1" dirty="0" err="1"/>
              <a:t>periode</a:t>
            </a:r>
            <a:r>
              <a:rPr lang="en-US" b="1" dirty="0"/>
              <a:t> </a:t>
            </a:r>
            <a:r>
              <a:rPr lang="en-US" b="1" dirty="0" err="1"/>
              <a:t>pengamatan</a:t>
            </a:r>
            <a:endParaRPr lang="en-US" b="1" dirty="0"/>
          </a:p>
          <a:p>
            <a:pPr>
              <a:buNone/>
            </a:pPr>
            <a:r>
              <a:rPr lang="en-US" b="1" dirty="0"/>
              <a:t>	5. </a:t>
            </a:r>
            <a:r>
              <a:rPr lang="en-US" b="1" dirty="0" err="1"/>
              <a:t>Menghitung</a:t>
            </a:r>
            <a:r>
              <a:rPr lang="en-US" b="1" dirty="0"/>
              <a:t> return abnormal</a:t>
            </a:r>
          </a:p>
          <a:p>
            <a:pPr>
              <a:buNone/>
            </a:pPr>
            <a:r>
              <a:rPr lang="en-US" b="1" dirty="0"/>
              <a:t>			[</a:t>
            </a:r>
            <a:r>
              <a:rPr lang="en-US" b="1" dirty="0" err="1"/>
              <a:t>ARit</a:t>
            </a:r>
            <a:r>
              <a:rPr lang="en-US" b="1" dirty="0"/>
              <a:t> = </a:t>
            </a:r>
            <a:r>
              <a:rPr lang="en-US" b="1" dirty="0" err="1"/>
              <a:t>Rit</a:t>
            </a:r>
            <a:r>
              <a:rPr lang="en-US" b="1" dirty="0"/>
              <a:t> – E(</a:t>
            </a:r>
            <a:r>
              <a:rPr lang="en-US" b="1" dirty="0" err="1"/>
              <a:t>Rit</a:t>
            </a:r>
            <a:r>
              <a:rPr lang="en-US" b="1" dirty="0"/>
              <a:t>)]</a:t>
            </a:r>
          </a:p>
          <a:p>
            <a:pPr>
              <a:buNone/>
            </a:pPr>
            <a:r>
              <a:rPr lang="en-US" b="1" dirty="0"/>
              <a:t>	6. </a:t>
            </a:r>
            <a:r>
              <a:rPr lang="en-US" b="1" dirty="0" err="1"/>
              <a:t>Menghitung</a:t>
            </a:r>
            <a:r>
              <a:rPr lang="en-US" b="1" dirty="0"/>
              <a:t> rata-rata return abnormal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sampel</a:t>
            </a:r>
            <a:r>
              <a:rPr lang="en-US" b="1" dirty="0"/>
              <a:t> </a:t>
            </a:r>
            <a:r>
              <a:rPr lang="en-US" b="1" dirty="0" err="1"/>
              <a:t>setiap</a:t>
            </a:r>
            <a:r>
              <a:rPr lang="en-US" b="1" dirty="0"/>
              <a:t> 	</a:t>
            </a:r>
            <a:r>
              <a:rPr lang="en-US" b="1" dirty="0" err="1"/>
              <a:t>hari</a:t>
            </a:r>
            <a:endParaRPr lang="en-US" b="1" dirty="0"/>
          </a:p>
          <a:p>
            <a:pPr>
              <a:buNone/>
            </a:pPr>
            <a:r>
              <a:rPr lang="en-US" b="1" dirty="0"/>
              <a:t>	7. </a:t>
            </a:r>
            <a:r>
              <a:rPr lang="en-US" b="1" dirty="0" err="1"/>
              <a:t>Terkadang</a:t>
            </a:r>
            <a:r>
              <a:rPr lang="en-US" b="1" dirty="0"/>
              <a:t> return abnormal </a:t>
            </a:r>
            <a:r>
              <a:rPr lang="en-US" b="1" dirty="0" err="1"/>
              <a:t>harian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</a:t>
            </a:r>
            <a:r>
              <a:rPr lang="en-US" b="1" dirty="0" err="1"/>
              <a:t>digabungkan</a:t>
            </a:r>
            <a:r>
              <a:rPr lang="en-US" b="1" dirty="0"/>
              <a:t> </a:t>
            </a:r>
            <a:r>
              <a:rPr lang="en-US" b="1" dirty="0" err="1"/>
              <a:t>untu</a:t>
            </a:r>
            <a:r>
              <a:rPr lang="en-US" b="1" dirty="0"/>
              <a:t> 	</a:t>
            </a:r>
            <a:r>
              <a:rPr lang="en-US" b="1" dirty="0" err="1"/>
              <a:t>menghitung</a:t>
            </a:r>
            <a:r>
              <a:rPr lang="en-US" b="1" dirty="0"/>
              <a:t> return </a:t>
            </a:r>
            <a:r>
              <a:rPr lang="pt-BR" b="1" dirty="0"/>
              <a:t>abnormal kumulatif selama periode 	tertentu</a:t>
            </a:r>
          </a:p>
          <a:p>
            <a:pPr>
              <a:buNone/>
            </a:pPr>
            <a:r>
              <a:rPr lang="en-US" b="1" dirty="0"/>
              <a:t>	8. </a:t>
            </a:r>
            <a:r>
              <a:rPr lang="en-US" b="1" dirty="0" err="1"/>
              <a:t>Mempelajari</a:t>
            </a:r>
            <a:r>
              <a:rPr lang="en-US" b="1" dirty="0"/>
              <a:t> dan </a:t>
            </a:r>
            <a:r>
              <a:rPr lang="en-US" b="1" dirty="0" err="1"/>
              <a:t>mendiskusikan</a:t>
            </a:r>
            <a:r>
              <a:rPr lang="en-US" b="1" dirty="0"/>
              <a:t> </a:t>
            </a:r>
            <a:r>
              <a:rPr lang="en-US" b="1" dirty="0" err="1"/>
              <a:t>hasil</a:t>
            </a:r>
            <a:r>
              <a:rPr lang="en-US" b="1" dirty="0"/>
              <a:t> yang </a:t>
            </a:r>
            <a:r>
              <a:rPr lang="en-US" b="1" dirty="0" err="1"/>
              <a:t>diperoleh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Pengujian</a:t>
            </a:r>
            <a:r>
              <a:rPr lang="en-US" dirty="0"/>
              <a:t> PRIVATE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bentuk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kuat</a:t>
            </a:r>
            <a:endParaRPr lang="en-US" dirty="0"/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dpt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proksi</a:t>
            </a:r>
            <a:r>
              <a:rPr lang="en-US" dirty="0"/>
              <a:t>.</a:t>
            </a:r>
          </a:p>
          <a:p>
            <a:r>
              <a:rPr lang="en-US" dirty="0" err="1"/>
              <a:t>Proksi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adl</a:t>
            </a:r>
            <a:r>
              <a:rPr lang="en-US" dirty="0"/>
              <a:t> return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diperoleh</a:t>
            </a:r>
            <a:endParaRPr lang="en-US" dirty="0"/>
          </a:p>
          <a:p>
            <a:pPr>
              <a:buNone/>
            </a:pPr>
            <a:r>
              <a:rPr lang="it-IT" dirty="0"/>
              <a:t>	corporate insider, dan pengelola reksa dana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PENGUJIAN PRIVATE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Pengujian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membuktikan</a:t>
            </a:r>
            <a:r>
              <a:rPr lang="en-US" b="1" dirty="0"/>
              <a:t> </a:t>
            </a:r>
            <a:r>
              <a:rPr lang="en-US" b="1" dirty="0" err="1"/>
              <a:t>apakah</a:t>
            </a:r>
            <a:endParaRPr lang="en-US" b="1" dirty="0"/>
          </a:p>
          <a:p>
            <a:pPr>
              <a:buNone/>
            </a:pPr>
            <a:r>
              <a:rPr lang="fi-FI" b="1" dirty="0"/>
              <a:t>	pihak </a:t>
            </a:r>
            <a:r>
              <a:rPr lang="fi-FI" b="1" i="1" dirty="0"/>
              <a:t>insider perusahaan dan kelompok </a:t>
            </a:r>
            <a:r>
              <a:rPr lang="en-US" b="1" dirty="0"/>
              <a:t>investor </a:t>
            </a:r>
            <a:r>
              <a:rPr lang="en-US" b="1" dirty="0" err="1"/>
              <a:t>tertentu</a:t>
            </a:r>
            <a:r>
              <a:rPr lang="en-US" b="1" dirty="0"/>
              <a:t> yang </a:t>
            </a:r>
            <a:r>
              <a:rPr lang="en-US" b="1" dirty="0" err="1"/>
              <a:t>dianggap</a:t>
            </a:r>
            <a:r>
              <a:rPr lang="en-US" b="1" dirty="0"/>
              <a:t> </a:t>
            </a:r>
            <a:r>
              <a:rPr lang="en-US" b="1" dirty="0" err="1"/>
              <a:t>mempunyai</a:t>
            </a:r>
            <a:r>
              <a:rPr lang="en-US" b="1" dirty="0"/>
              <a:t>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,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memperoleh</a:t>
            </a:r>
            <a:r>
              <a:rPr lang="en-US" b="1" dirty="0"/>
              <a:t> return abnormal </a:t>
            </a:r>
            <a:r>
              <a:rPr lang="en-US" b="1" dirty="0" err="1"/>
              <a:t>dibandingkan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return </a:t>
            </a:r>
            <a:r>
              <a:rPr lang="en-US" b="1" dirty="0" err="1"/>
              <a:t>pasar</a:t>
            </a:r>
            <a:r>
              <a:rPr lang="en-US" b="1" dirty="0"/>
              <a:t> </a:t>
            </a:r>
            <a:r>
              <a:rPr lang="en-US" b="1" dirty="0" err="1"/>
              <a:t>umumnya</a:t>
            </a:r>
            <a:r>
              <a:rPr lang="en-US" b="1" dirty="0"/>
              <a:t>.</a:t>
            </a:r>
          </a:p>
          <a:p>
            <a:r>
              <a:rPr lang="fi-FI" b="1" dirty="0"/>
              <a:t>Pihak insider perusahaan ini meliputi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direktur</a:t>
            </a:r>
            <a:r>
              <a:rPr lang="en-US" b="1" dirty="0"/>
              <a:t>, </a:t>
            </a:r>
            <a:r>
              <a:rPr lang="en-US" b="1" dirty="0" err="1"/>
              <a:t>manajer</a:t>
            </a:r>
            <a:r>
              <a:rPr lang="en-US" b="1" dirty="0"/>
              <a:t>, karyawan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pemegang</a:t>
            </a:r>
            <a:r>
              <a:rPr lang="en-US" b="1" dirty="0"/>
              <a:t> </a:t>
            </a:r>
            <a:r>
              <a:rPr lang="en-US" b="1" dirty="0" err="1"/>
              <a:t>saham</a:t>
            </a:r>
            <a:r>
              <a:rPr lang="en-US" b="1" dirty="0"/>
              <a:t> yang </a:t>
            </a:r>
            <a:r>
              <a:rPr lang="en-US" b="1" dirty="0" err="1"/>
              <a:t>dianggap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mendapatkan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yang </a:t>
            </a:r>
            <a:r>
              <a:rPr lang="en-US" b="1" dirty="0" err="1"/>
              <a:t>sesungguhnya</a:t>
            </a:r>
            <a:r>
              <a:rPr lang="en-US" b="1" dirty="0"/>
              <a:t> </a:t>
            </a:r>
            <a:r>
              <a:rPr lang="en-US" b="1" dirty="0" err="1"/>
              <a:t>mengenaiperusahaan</a:t>
            </a:r>
            <a:r>
              <a:rPr lang="en-US" b="1" dirty="0"/>
              <a:t>,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dilakukanoleh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lainnya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Anomali</a:t>
            </a:r>
            <a:r>
              <a:rPr lang="en-US" dirty="0"/>
              <a:t> </a:t>
            </a:r>
            <a:r>
              <a:rPr lang="en-US" dirty="0" err="1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Merupakan strategi atau teknik yg bertentangan dg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.</a:t>
            </a:r>
          </a:p>
          <a:p>
            <a:r>
              <a:rPr lang="it-IT" dirty="0"/>
              <a:t>Anomali PER rendah dan anomali efek ukuran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r>
              <a:rPr lang="en-US" dirty="0" err="1"/>
              <a:t>Sekuritas</a:t>
            </a:r>
            <a:r>
              <a:rPr lang="en-US" dirty="0"/>
              <a:t> dg PER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abnormal</a:t>
            </a:r>
          </a:p>
          <a:p>
            <a:pPr>
              <a:buNone/>
            </a:pPr>
            <a:r>
              <a:rPr lang="en-US" dirty="0"/>
              <a:t>	return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drpd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 dg PER </a:t>
            </a:r>
            <a:r>
              <a:rPr lang="en-US" dirty="0" err="1"/>
              <a:t>yg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r>
              <a:rPr lang="fi-FI" dirty="0"/>
              <a:t>Sekuritas perusahaan yg berukuran kecil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menghasilkan</a:t>
            </a:r>
            <a:r>
              <a:rPr lang="en-US" dirty="0"/>
              <a:t> abnormal return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drpd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Ada</a:t>
            </a:r>
            <a:r>
              <a:rPr lang="en-US" sz="3200" b="1" dirty="0"/>
              <a:t> </a:t>
            </a:r>
            <a:r>
              <a:rPr lang="en-US" sz="3200" b="1" dirty="0" err="1"/>
              <a:t>beberapa</a:t>
            </a:r>
            <a:r>
              <a:rPr lang="en-US" sz="3200" b="1" dirty="0"/>
              <a:t> </a:t>
            </a:r>
            <a:r>
              <a:rPr lang="en-US" sz="3200" b="1" dirty="0" err="1"/>
              <a:t>kondisi</a:t>
            </a:r>
            <a:r>
              <a:rPr lang="en-US" sz="3200" b="1" dirty="0"/>
              <a:t> yang </a:t>
            </a:r>
            <a:r>
              <a:rPr lang="en-US" sz="3200" b="1" dirty="0" err="1"/>
              <a:t>harus</a:t>
            </a:r>
            <a:r>
              <a:rPr lang="en-US" sz="3200" b="1" dirty="0"/>
              <a:t> </a:t>
            </a:r>
            <a:r>
              <a:rPr lang="en-US" sz="3200" b="1" dirty="0" err="1"/>
              <a:t>dipenuhi</a:t>
            </a:r>
            <a:br>
              <a:rPr lang="en-US" sz="3200" b="1" dirty="0"/>
            </a:br>
            <a:r>
              <a:rPr lang="es-ES" sz="3200" b="1" dirty="0" err="1"/>
              <a:t>untuk</a:t>
            </a:r>
            <a:r>
              <a:rPr lang="es-ES" sz="3200" b="1" dirty="0"/>
              <a:t> </a:t>
            </a:r>
            <a:r>
              <a:rPr lang="es-ES" sz="3200" b="1" dirty="0" err="1"/>
              <a:t>tercapainya</a:t>
            </a:r>
            <a:r>
              <a:rPr lang="es-ES" sz="3200" b="1" dirty="0"/>
              <a:t> pasar yang </a:t>
            </a:r>
            <a:r>
              <a:rPr lang="es-ES" sz="3200" b="1" dirty="0" err="1"/>
              <a:t>efisien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/>
              <a:t>1.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investor yang </a:t>
            </a:r>
            <a:r>
              <a:rPr lang="en-US" b="1" dirty="0" err="1"/>
              <a:t>rasional</a:t>
            </a:r>
            <a:r>
              <a:rPr lang="en-US" b="1" dirty="0"/>
              <a:t> dan </a:t>
            </a:r>
            <a:r>
              <a:rPr lang="en-US" b="1" dirty="0" err="1"/>
              <a:t>berusaha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memaksimalkan</a:t>
            </a:r>
            <a:r>
              <a:rPr lang="en-US" b="1" dirty="0"/>
              <a:t> profit, yang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aktif</a:t>
            </a:r>
            <a:endParaRPr lang="en-US" b="1" dirty="0"/>
          </a:p>
          <a:p>
            <a:pPr>
              <a:buNone/>
            </a:pPr>
            <a:r>
              <a:rPr lang="nn-NO" b="1" dirty="0"/>
              <a:t>	berpartisipasi di pasar dengan menganalisis,</a:t>
            </a:r>
          </a:p>
          <a:p>
            <a:pPr>
              <a:buNone/>
            </a:pPr>
            <a:r>
              <a:rPr lang="sv-SE" b="1" dirty="0"/>
              <a:t>	menilai dan melakukan perdagangan saham.</a:t>
            </a:r>
          </a:p>
          <a:p>
            <a:r>
              <a:rPr lang="en-US" b="1" dirty="0" err="1"/>
              <a:t>Disamping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mereka</a:t>
            </a:r>
            <a:r>
              <a:rPr lang="en-US" b="1" dirty="0"/>
              <a:t> </a:t>
            </a:r>
            <a:r>
              <a:rPr lang="en-US" b="1" dirty="0" err="1"/>
              <a:t>juga</a:t>
            </a:r>
            <a:r>
              <a:rPr lang="en-US" b="1" dirty="0"/>
              <a:t>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i="1" dirty="0"/>
              <a:t>price</a:t>
            </a:r>
          </a:p>
          <a:p>
            <a:pPr>
              <a:buNone/>
            </a:pPr>
            <a:r>
              <a:rPr lang="en-US" b="1" i="1" dirty="0"/>
              <a:t>	taker, </a:t>
            </a:r>
            <a:r>
              <a:rPr lang="en-US" b="1" i="1" dirty="0" err="1"/>
              <a:t>sehingga</a:t>
            </a:r>
            <a:r>
              <a:rPr lang="en-US" b="1" i="1" dirty="0"/>
              <a:t> </a:t>
            </a:r>
            <a:r>
              <a:rPr lang="en-US" b="1" i="1" dirty="0" err="1"/>
              <a:t>tindakan</a:t>
            </a:r>
            <a:r>
              <a:rPr lang="en-US" b="1" i="1" dirty="0"/>
              <a:t> </a:t>
            </a:r>
            <a:r>
              <a:rPr lang="en-US" b="1" i="1" dirty="0" err="1"/>
              <a:t>dari</a:t>
            </a:r>
            <a:r>
              <a:rPr lang="en-US" b="1" i="1" dirty="0"/>
              <a:t> </a:t>
            </a:r>
            <a:r>
              <a:rPr lang="en-US" b="1" i="1" dirty="0" err="1"/>
              <a:t>satu</a:t>
            </a:r>
            <a:r>
              <a:rPr lang="en-US" b="1" i="1" dirty="0"/>
              <a:t> investor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saja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mempengaruhi</a:t>
            </a:r>
            <a:r>
              <a:rPr lang="en-US" b="1" dirty="0"/>
              <a:t> </a:t>
            </a:r>
            <a:r>
              <a:rPr lang="en-US" b="1" dirty="0" err="1"/>
              <a:t>harga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sekuritas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/>
              <a:t>Ada</a:t>
            </a:r>
            <a:r>
              <a:rPr lang="en-US" sz="3200" b="1" dirty="0"/>
              <a:t> </a:t>
            </a:r>
            <a:r>
              <a:rPr lang="en-US" sz="3200" b="1" dirty="0" err="1"/>
              <a:t>beberapa</a:t>
            </a:r>
            <a:r>
              <a:rPr lang="en-US" sz="3200" b="1" dirty="0"/>
              <a:t> </a:t>
            </a:r>
            <a:r>
              <a:rPr lang="en-US" sz="3200" b="1" dirty="0" err="1"/>
              <a:t>kondisi</a:t>
            </a:r>
            <a:r>
              <a:rPr lang="en-US" sz="3200" b="1" dirty="0"/>
              <a:t> yang </a:t>
            </a:r>
            <a:r>
              <a:rPr lang="en-US" sz="3200" b="1" dirty="0" err="1"/>
              <a:t>harus</a:t>
            </a:r>
            <a:r>
              <a:rPr lang="en-US" sz="3200" b="1" dirty="0"/>
              <a:t> </a:t>
            </a:r>
            <a:r>
              <a:rPr lang="en-US" sz="3200" b="1" dirty="0" err="1"/>
              <a:t>dipenuhi</a:t>
            </a:r>
            <a:br>
              <a:rPr lang="en-US" sz="3200" b="1" dirty="0"/>
            </a:br>
            <a:r>
              <a:rPr lang="es-ES" sz="3200" b="1" dirty="0" err="1"/>
              <a:t>untuk</a:t>
            </a:r>
            <a:r>
              <a:rPr lang="es-ES" sz="3200" b="1" dirty="0"/>
              <a:t> </a:t>
            </a:r>
            <a:r>
              <a:rPr lang="es-ES" sz="3200" b="1" dirty="0" err="1"/>
              <a:t>tercapainya</a:t>
            </a:r>
            <a:r>
              <a:rPr lang="es-ES" sz="3200" b="1" dirty="0"/>
              <a:t> pasar yang </a:t>
            </a:r>
            <a:r>
              <a:rPr lang="es-ES" sz="3200" b="1" dirty="0" err="1"/>
              <a:t>efisien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b="1" dirty="0"/>
              <a:t>2. </a:t>
            </a:r>
            <a:r>
              <a:rPr lang="es-ES" sz="2800" b="1" dirty="0" err="1"/>
              <a:t>Semua</a:t>
            </a:r>
            <a:r>
              <a:rPr lang="es-ES" sz="2800" b="1" dirty="0"/>
              <a:t> </a:t>
            </a:r>
            <a:r>
              <a:rPr lang="es-ES" sz="2800" b="1" dirty="0" err="1"/>
              <a:t>pelaku</a:t>
            </a:r>
            <a:r>
              <a:rPr lang="es-ES" sz="2800" b="1" dirty="0"/>
              <a:t> pasar </a:t>
            </a:r>
            <a:r>
              <a:rPr lang="es-ES" sz="2800" b="1" dirty="0" err="1"/>
              <a:t>dapat</a:t>
            </a:r>
            <a:r>
              <a:rPr lang="es-ES" sz="2800" b="1" dirty="0"/>
              <a:t> </a:t>
            </a:r>
            <a:r>
              <a:rPr lang="es-ES" sz="2800" b="1" dirty="0" err="1"/>
              <a:t>memperoleh</a:t>
            </a:r>
            <a:r>
              <a:rPr lang="es-ES" sz="2800" b="1" dirty="0"/>
              <a:t> </a:t>
            </a:r>
            <a:r>
              <a:rPr lang="es-ES" sz="2800" b="1" dirty="0" err="1"/>
              <a:t>informasi</a:t>
            </a:r>
            <a:r>
              <a:rPr lang="es-ES" sz="2800" b="1" dirty="0"/>
              <a:t> pada </a:t>
            </a:r>
            <a:r>
              <a:rPr lang="es-ES" sz="2800" b="1" dirty="0" err="1"/>
              <a:t>saat</a:t>
            </a:r>
            <a:r>
              <a:rPr lang="es-ES" sz="2800" b="1" dirty="0"/>
              <a:t> yang sama </a:t>
            </a:r>
            <a:r>
              <a:rPr lang="es-ES" sz="2800" b="1" dirty="0" err="1"/>
              <a:t>dengan</a:t>
            </a:r>
            <a:r>
              <a:rPr lang="es-ES" sz="2800" b="1" dirty="0"/>
              <a:t> cara yang </a:t>
            </a:r>
            <a:r>
              <a:rPr lang="es-ES" sz="2800" b="1" dirty="0" err="1"/>
              <a:t>murah</a:t>
            </a:r>
            <a:r>
              <a:rPr lang="es-ES" sz="2800" b="1" dirty="0"/>
              <a:t> </a:t>
            </a:r>
            <a:r>
              <a:rPr lang="en-US" sz="2800" b="1" dirty="0"/>
              <a:t>dan </a:t>
            </a:r>
            <a:r>
              <a:rPr lang="en-US" sz="2800" b="1" dirty="0" err="1"/>
              <a:t>mudah</a:t>
            </a:r>
            <a:r>
              <a:rPr lang="en-US" sz="2800" b="1" dirty="0"/>
              <a:t>.</a:t>
            </a:r>
          </a:p>
          <a:p>
            <a:pPr>
              <a:buNone/>
            </a:pPr>
            <a:r>
              <a:rPr lang="en-US" sz="2800" b="1" dirty="0"/>
              <a:t>3. </a:t>
            </a:r>
            <a:r>
              <a:rPr lang="en-US" sz="2800" b="1" dirty="0" err="1"/>
              <a:t>Informasi</a:t>
            </a:r>
            <a:r>
              <a:rPr lang="en-US" sz="2800" b="1" dirty="0"/>
              <a:t> yang </a:t>
            </a:r>
            <a:r>
              <a:rPr lang="en-US" sz="2800" b="1" dirty="0" err="1"/>
              <a:t>terjadi</a:t>
            </a:r>
            <a:r>
              <a:rPr lang="en-US" sz="2800" b="1" dirty="0"/>
              <a:t> </a:t>
            </a:r>
            <a:r>
              <a:rPr lang="en-US" sz="2800" b="1" dirty="0" err="1"/>
              <a:t>bersifat</a:t>
            </a:r>
            <a:r>
              <a:rPr lang="en-US" sz="2800" b="1" dirty="0"/>
              <a:t> random.</a:t>
            </a:r>
          </a:p>
          <a:p>
            <a:pPr>
              <a:buNone/>
            </a:pPr>
            <a:r>
              <a:rPr lang="en-US" sz="2800" b="1" dirty="0"/>
              <a:t>4. Investor </a:t>
            </a:r>
            <a:r>
              <a:rPr lang="en-US" sz="2800" b="1" dirty="0" err="1"/>
              <a:t>bereaksi</a:t>
            </a:r>
            <a:r>
              <a:rPr lang="en-US" sz="2800" b="1" dirty="0"/>
              <a:t>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cepat</a:t>
            </a:r>
            <a:r>
              <a:rPr lang="en-US" sz="2800" b="1" dirty="0"/>
              <a:t> </a:t>
            </a:r>
            <a:r>
              <a:rPr lang="en-US" sz="2800" b="1" dirty="0" err="1"/>
              <a:t>terhadap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b="1" dirty="0" err="1"/>
              <a:t>informasi</a:t>
            </a:r>
            <a:r>
              <a:rPr lang="en-US" sz="2800" b="1" dirty="0"/>
              <a:t> </a:t>
            </a:r>
            <a:r>
              <a:rPr lang="en-US" sz="2800" b="1" dirty="0" err="1"/>
              <a:t>baru</a:t>
            </a:r>
            <a:r>
              <a:rPr lang="en-US" sz="2800" b="1" dirty="0"/>
              <a:t>, </a:t>
            </a:r>
            <a:r>
              <a:rPr lang="en-US" sz="2800" b="1" dirty="0" err="1"/>
              <a:t>sehingga</a:t>
            </a:r>
            <a:r>
              <a:rPr lang="en-US" sz="2800" b="1" dirty="0"/>
              <a:t> </a:t>
            </a:r>
            <a:r>
              <a:rPr lang="en-US" sz="2800" b="1" dirty="0" err="1"/>
              <a:t>harga</a:t>
            </a:r>
            <a:r>
              <a:rPr lang="en-US" sz="2800" b="1" dirty="0"/>
              <a:t> </a:t>
            </a:r>
            <a:r>
              <a:rPr lang="en-US" sz="2800" b="1" dirty="0" err="1"/>
              <a:t>sekuritas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berubah</a:t>
            </a:r>
            <a:r>
              <a:rPr lang="en-US" sz="2800" b="1" dirty="0"/>
              <a:t> </a:t>
            </a:r>
            <a:r>
              <a:rPr lang="en-US" sz="2800" b="1" dirty="0" err="1"/>
              <a:t>sesuai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perubahan</a:t>
            </a:r>
            <a:r>
              <a:rPr lang="en-US" sz="2800" b="1" dirty="0"/>
              <a:t> </a:t>
            </a:r>
            <a:r>
              <a:rPr lang="en-US" sz="2800" b="1" dirty="0" err="1"/>
              <a:t>nilai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b="1" dirty="0" err="1"/>
              <a:t>sebenarnya</a:t>
            </a:r>
            <a:r>
              <a:rPr lang="en-US" sz="2800" b="1" dirty="0"/>
              <a:t> </a:t>
            </a:r>
            <a:r>
              <a:rPr lang="en-US" sz="2800" b="1" dirty="0" err="1"/>
              <a:t>akibat</a:t>
            </a:r>
            <a:r>
              <a:rPr lang="en-US" sz="2800" b="1" dirty="0"/>
              <a:t> </a:t>
            </a:r>
            <a:r>
              <a:rPr lang="en-US" sz="2800" b="1" dirty="0" err="1"/>
              <a:t>informasi</a:t>
            </a:r>
            <a:r>
              <a:rPr lang="en-US" sz="2800" b="1" dirty="0"/>
              <a:t> </a:t>
            </a:r>
            <a:r>
              <a:rPr lang="en-US" sz="2800" b="1" dirty="0" err="1"/>
              <a:t>tersebut</a:t>
            </a:r>
            <a:r>
              <a:rPr lang="en-US" sz="2800" b="1" dirty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IMPLIKASI PASAR MODAL YANG EFISIEN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Masih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kalangan</a:t>
            </a:r>
            <a:r>
              <a:rPr lang="en-US" b="1" dirty="0"/>
              <a:t> </a:t>
            </a:r>
            <a:r>
              <a:rPr lang="en-US" b="1" dirty="0" err="1"/>
              <a:t>praktisi</a:t>
            </a:r>
            <a:r>
              <a:rPr lang="en-US" b="1" dirty="0"/>
              <a:t> yang </a:t>
            </a:r>
            <a:r>
              <a:rPr lang="es-ES" b="1" dirty="0" err="1"/>
              <a:t>tidak</a:t>
            </a:r>
            <a:r>
              <a:rPr lang="es-ES" b="1" dirty="0"/>
              <a:t> bisa </a:t>
            </a:r>
            <a:r>
              <a:rPr lang="es-ES" b="1" dirty="0" err="1"/>
              <a:t>mempercayai</a:t>
            </a:r>
            <a:r>
              <a:rPr lang="es-ES" b="1" dirty="0"/>
              <a:t> </a:t>
            </a:r>
            <a:r>
              <a:rPr lang="es-ES" b="1" dirty="0" err="1"/>
              <a:t>adanya</a:t>
            </a:r>
            <a:r>
              <a:rPr lang="es-ES" b="1" dirty="0"/>
              <a:t> pasar </a:t>
            </a:r>
            <a:r>
              <a:rPr lang="en-US" b="1" dirty="0"/>
              <a:t>yang </a:t>
            </a:r>
            <a:r>
              <a:rPr lang="en-US" b="1" dirty="0" err="1"/>
              <a:t>efisien</a:t>
            </a:r>
            <a:r>
              <a:rPr lang="en-US" b="1" dirty="0"/>
              <a:t>,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argumennya</a:t>
            </a:r>
            <a:r>
              <a:rPr lang="en-US" b="1" dirty="0"/>
              <a:t> (</a:t>
            </a:r>
            <a:r>
              <a:rPr lang="en-US" b="1" dirty="0" err="1"/>
              <a:t>misalnya</a:t>
            </a:r>
            <a:r>
              <a:rPr lang="en-US" b="1" dirty="0"/>
              <a:t> </a:t>
            </a:r>
            <a:r>
              <a:rPr lang="en-US" b="1" dirty="0" err="1"/>
              <a:t>kemampuan</a:t>
            </a:r>
            <a:r>
              <a:rPr lang="en-US" b="1" dirty="0"/>
              <a:t> </a:t>
            </a:r>
            <a:r>
              <a:rPr lang="en-US" b="1" dirty="0" err="1"/>
              <a:t>mereka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memperoleh</a:t>
            </a:r>
            <a:r>
              <a:rPr lang="en-US" b="1" dirty="0"/>
              <a:t> capital gain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perdagangan</a:t>
            </a:r>
            <a:r>
              <a:rPr lang="en-US" b="1" dirty="0"/>
              <a:t> </a:t>
            </a:r>
            <a:r>
              <a:rPr lang="en-US" b="1" dirty="0" err="1"/>
              <a:t>aktif</a:t>
            </a:r>
            <a:r>
              <a:rPr lang="en-US" b="1" dirty="0"/>
              <a:t>).</a:t>
            </a:r>
          </a:p>
          <a:p>
            <a:r>
              <a:rPr lang="fi-FI" b="1" dirty="0"/>
              <a:t>Di sisi lainnya, banyak para akademisi </a:t>
            </a:r>
            <a:r>
              <a:rPr lang="es-ES" b="1" dirty="0"/>
              <a:t>yang </a:t>
            </a:r>
            <a:r>
              <a:rPr lang="es-ES" b="1" dirty="0" err="1"/>
              <a:t>mempercayai</a:t>
            </a:r>
            <a:r>
              <a:rPr lang="es-ES" b="1" dirty="0"/>
              <a:t> </a:t>
            </a:r>
            <a:r>
              <a:rPr lang="es-ES" b="1" dirty="0" err="1"/>
              <a:t>bahwa</a:t>
            </a:r>
            <a:r>
              <a:rPr lang="es-ES" b="1" dirty="0"/>
              <a:t> pasar yang </a:t>
            </a:r>
            <a:r>
              <a:rPr lang="fi-FI" b="1" dirty="0"/>
              <a:t>efisien pada tingkat tertentu pasti ada.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intrinsik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;   </a:t>
            </a:r>
            <a:r>
              <a:rPr lang="en-US" dirty="0" err="1"/>
              <a:t>seberapa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menyimpang</a:t>
            </a:r>
            <a:r>
              <a:rPr lang="en-US" dirty="0"/>
              <a:t> </a:t>
            </a:r>
            <a:r>
              <a:rPr lang="en-US" dirty="0" err="1"/>
              <a:t>dr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instrinsiknya</a:t>
            </a:r>
            <a:r>
              <a:rPr lang="en-US" dirty="0"/>
              <a:t>.</a:t>
            </a:r>
          </a:p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akurasi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ekspetasi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; </a:t>
            </a:r>
            <a:r>
              <a:rPr lang="en-US" dirty="0" err="1"/>
              <a:t>ketepatan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ekspetasi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berdasar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.</a:t>
            </a:r>
          </a:p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; 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yg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terdistribusi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.</a:t>
            </a:r>
          </a:p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dinamik</a:t>
            </a:r>
            <a:r>
              <a:rPr lang="en-US" dirty="0"/>
              <a:t> ; 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dan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info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tersedia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IMPLIKASI PASAR MODAL EFISIEN BAGI INVESTOR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1. </a:t>
            </a:r>
            <a:r>
              <a:rPr lang="en-US" b="1" dirty="0" err="1"/>
              <a:t>Bagi</a:t>
            </a:r>
            <a:r>
              <a:rPr lang="en-US" b="1" dirty="0"/>
              <a:t> investor yang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fundamental.</a:t>
            </a:r>
          </a:p>
          <a:p>
            <a:pPr>
              <a:buNone/>
            </a:pPr>
            <a:r>
              <a:rPr lang="en-US" b="1" dirty="0"/>
              <a:t>	-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pasar</a:t>
            </a:r>
            <a:r>
              <a:rPr lang="en-US" b="1" dirty="0"/>
              <a:t> </a:t>
            </a:r>
            <a:r>
              <a:rPr lang="en-US" b="1" dirty="0" err="1"/>
              <a:t>efisien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/>
              <a:t>setengah</a:t>
            </a:r>
            <a:r>
              <a:rPr lang="en-US" b="1" dirty="0"/>
              <a:t> </a:t>
            </a:r>
            <a:r>
              <a:rPr lang="en-US" b="1" dirty="0" err="1"/>
              <a:t>kuat</a:t>
            </a:r>
            <a:r>
              <a:rPr lang="en-US" b="1" dirty="0"/>
              <a:t> </a:t>
            </a:r>
            <a:r>
              <a:rPr lang="sv-SE" b="1" dirty="0"/>
              <a:t>terbukti dan terjadi, maka analisis fundamental </a:t>
            </a:r>
            <a:r>
              <a:rPr lang="en-US" b="1" dirty="0"/>
              <a:t>yang </a:t>
            </a:r>
            <a:r>
              <a:rPr lang="en-US" b="1" dirty="0" err="1"/>
              <a:t>dilakukan</a:t>
            </a:r>
            <a:r>
              <a:rPr lang="en-US" b="1" dirty="0"/>
              <a:t> investor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berarti</a:t>
            </a:r>
            <a:r>
              <a:rPr lang="en-US" b="1" dirty="0"/>
              <a:t>.</a:t>
            </a:r>
          </a:p>
          <a:p>
            <a:pPr>
              <a:buNone/>
            </a:pPr>
            <a:r>
              <a:rPr lang="en-US" b="1" dirty="0"/>
              <a:t>2. </a:t>
            </a:r>
            <a:r>
              <a:rPr lang="en-US" b="1" dirty="0" err="1"/>
              <a:t>Bagi</a:t>
            </a:r>
            <a:r>
              <a:rPr lang="en-US" b="1" dirty="0"/>
              <a:t> investor yang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/>
              <a:t>teknikal</a:t>
            </a:r>
            <a:r>
              <a:rPr lang="en-US" b="1" dirty="0"/>
              <a:t>.</a:t>
            </a:r>
          </a:p>
          <a:p>
            <a:pPr>
              <a:buNone/>
            </a:pPr>
            <a:r>
              <a:rPr lang="en-US" b="1" dirty="0"/>
              <a:t>	-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pasar</a:t>
            </a:r>
            <a:r>
              <a:rPr lang="en-US" b="1" dirty="0"/>
              <a:t> </a:t>
            </a:r>
            <a:r>
              <a:rPr lang="en-US" b="1" dirty="0" err="1"/>
              <a:t>efisien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/>
              <a:t>lemah</a:t>
            </a:r>
            <a:r>
              <a:rPr lang="en-US" b="1" dirty="0"/>
              <a:t> </a:t>
            </a:r>
            <a:r>
              <a:rPr lang="en-US" b="1" dirty="0" err="1"/>
              <a:t>benar</a:t>
            </a:r>
            <a:r>
              <a:rPr lang="en-US" b="1" dirty="0"/>
              <a:t>, </a:t>
            </a:r>
            <a:r>
              <a:rPr lang="sv-SE" b="1" dirty="0"/>
              <a:t>maka tindakan investor untuk meramalkan </a:t>
            </a:r>
            <a:r>
              <a:rPr lang="nn-NO" b="1" dirty="0"/>
              <a:t>harga saham di masa depan dengan </a:t>
            </a:r>
            <a:r>
              <a:rPr lang="en-US" b="1" dirty="0" err="1"/>
              <a:t>menggunakan</a:t>
            </a:r>
            <a:r>
              <a:rPr lang="en-US" b="1" dirty="0"/>
              <a:t> data </a:t>
            </a:r>
            <a:r>
              <a:rPr lang="en-US" b="1" dirty="0" err="1"/>
              <a:t>harga</a:t>
            </a:r>
            <a:r>
              <a:rPr lang="en-US" b="1" dirty="0"/>
              <a:t> </a:t>
            </a:r>
            <a:r>
              <a:rPr lang="en-US" b="1" dirty="0" err="1"/>
              <a:t>saham</a:t>
            </a:r>
            <a:r>
              <a:rPr lang="en-US" b="1" dirty="0"/>
              <a:t> </a:t>
            </a:r>
            <a:r>
              <a:rPr lang="en-US" b="1" dirty="0" err="1"/>
              <a:t>historis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bermanfaat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efisien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Investor </a:t>
            </a:r>
            <a:r>
              <a:rPr lang="en-US" dirty="0" err="1"/>
              <a:t>adl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pasar</a:t>
            </a:r>
            <a:endParaRPr lang="en-US" dirty="0"/>
          </a:p>
          <a:p>
            <a:pPr>
              <a:buNone/>
            </a:pPr>
            <a:r>
              <a:rPr lang="en-US" dirty="0"/>
              <a:t>	pd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dan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info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murah</a:t>
            </a:r>
            <a:r>
              <a:rPr lang="en-US" dirty="0"/>
              <a:t>.</a:t>
            </a:r>
          </a:p>
          <a:p>
            <a:r>
              <a:rPr lang="en-US" dirty="0"/>
              <a:t>Info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dan tiap2 info </a:t>
            </a:r>
            <a:r>
              <a:rPr lang="en-US" dirty="0" err="1"/>
              <a:t>sifatnya</a:t>
            </a:r>
            <a:endParaRPr lang="en-US" dirty="0"/>
          </a:p>
          <a:p>
            <a:pPr>
              <a:buNone/>
            </a:pPr>
            <a:r>
              <a:rPr lang="en-US" dirty="0"/>
              <a:t>	random </a:t>
            </a:r>
            <a:r>
              <a:rPr lang="en-US" dirty="0" err="1"/>
              <a:t>satu</a:t>
            </a:r>
            <a:r>
              <a:rPr lang="en-US" dirty="0"/>
              <a:t> dg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r>
              <a:rPr lang="en-US" dirty="0"/>
              <a:t>Investor </a:t>
            </a:r>
            <a:r>
              <a:rPr lang="en-US" dirty="0" err="1"/>
              <a:t>bereaksi</a:t>
            </a:r>
            <a:r>
              <a:rPr lang="en-US" dirty="0"/>
              <a:t> dg </a:t>
            </a:r>
            <a:r>
              <a:rPr lang="en-US" dirty="0" err="1"/>
              <a:t>menggunakan</a:t>
            </a:r>
            <a:r>
              <a:rPr lang="en-US" dirty="0"/>
              <a:t> info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penuh</a:t>
            </a:r>
            <a:endParaRPr lang="en-US" dirty="0"/>
          </a:p>
          <a:p>
            <a:pPr>
              <a:buNone/>
            </a:pPr>
            <a:r>
              <a:rPr lang="en-US" dirty="0"/>
              <a:t>	dan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dg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semestiny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info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mencapai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Alasan</a:t>
            </a:r>
            <a:r>
              <a:rPr lang="es-ES" dirty="0"/>
              <a:t> pasar </a:t>
            </a:r>
            <a:r>
              <a:rPr lang="es-ES" dirty="0" err="1"/>
              <a:t>menjadi</a:t>
            </a:r>
            <a:r>
              <a:rPr lang="es-ES" dirty="0"/>
              <a:t> </a:t>
            </a:r>
            <a:r>
              <a:rPr lang="es-ES" dirty="0" err="1"/>
              <a:t>tdk</a:t>
            </a:r>
            <a:r>
              <a:rPr lang="es-ES" dirty="0"/>
              <a:t> </a:t>
            </a:r>
            <a:r>
              <a:rPr lang="es-ES" dirty="0" err="1"/>
              <a:t>efisien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.</a:t>
            </a:r>
          </a:p>
          <a:p>
            <a:r>
              <a:rPr lang="en-US" dirty="0" err="1"/>
              <a:t>Harga</a:t>
            </a:r>
            <a:r>
              <a:rPr lang="en-US" dirty="0"/>
              <a:t> info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mahal</a:t>
            </a:r>
            <a:r>
              <a:rPr lang="en-US" dirty="0"/>
              <a:t> dan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tdk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seragam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insider trading</a:t>
            </a:r>
          </a:p>
          <a:p>
            <a:r>
              <a:rPr lang="en-US" dirty="0"/>
              <a:t>Info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disebarkan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diprediksi</a:t>
            </a:r>
            <a:r>
              <a:rPr lang="en-US" dirty="0"/>
              <a:t> dg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oleh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.</a:t>
            </a:r>
          </a:p>
          <a:p>
            <a:r>
              <a:rPr lang="en-US" dirty="0"/>
              <a:t>Investor </a:t>
            </a:r>
            <a:r>
              <a:rPr lang="en-US" dirty="0" err="1"/>
              <a:t>adl</a:t>
            </a:r>
            <a:r>
              <a:rPr lang="en-US" dirty="0"/>
              <a:t> individual2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lugas</a:t>
            </a:r>
            <a:r>
              <a:rPr lang="en-US" dirty="0"/>
              <a:t> (</a:t>
            </a:r>
            <a:r>
              <a:rPr lang="en-US" i="1" dirty="0"/>
              <a:t>naïve</a:t>
            </a:r>
          </a:p>
          <a:p>
            <a:pPr>
              <a:buNone/>
            </a:pPr>
            <a:r>
              <a:rPr lang="en-US" i="1" dirty="0"/>
              <a:t>	investor) dan </a:t>
            </a:r>
            <a:r>
              <a:rPr lang="en-US" i="1" dirty="0" err="1"/>
              <a:t>tdk</a:t>
            </a:r>
            <a:r>
              <a:rPr lang="en-US" i="1" dirty="0"/>
              <a:t> </a:t>
            </a:r>
            <a:r>
              <a:rPr lang="en-US" i="1" dirty="0" err="1"/>
              <a:t>canggih</a:t>
            </a:r>
            <a:r>
              <a:rPr lang="en-US" i="1" dirty="0"/>
              <a:t> (unsophisticated</a:t>
            </a:r>
          </a:p>
          <a:p>
            <a:pPr>
              <a:buNone/>
            </a:pPr>
            <a:r>
              <a:rPr lang="en-US" i="1" dirty="0"/>
              <a:t>	investors).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Bentuk2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Efisiensi</a:t>
            </a:r>
            <a:r>
              <a:rPr lang="es-ES" dirty="0"/>
              <a:t> pasar </a:t>
            </a:r>
            <a:r>
              <a:rPr lang="es-ES" dirty="0" err="1"/>
              <a:t>dr</a:t>
            </a:r>
            <a:r>
              <a:rPr lang="es-ES" dirty="0"/>
              <a:t> </a:t>
            </a:r>
            <a:r>
              <a:rPr lang="es-ES" dirty="0" err="1"/>
              <a:t>sudut</a:t>
            </a:r>
            <a:r>
              <a:rPr lang="es-ES" dirty="0"/>
              <a:t> </a:t>
            </a:r>
            <a:r>
              <a:rPr lang="es-ES" dirty="0" err="1"/>
              <a:t>informasi</a:t>
            </a:r>
            <a:endParaRPr lang="es-ES" dirty="0"/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informationally</a:t>
            </a:r>
            <a:r>
              <a:rPr lang="en-US" dirty="0"/>
              <a:t> efficient market)</a:t>
            </a:r>
          </a:p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decisionally</a:t>
            </a:r>
            <a:r>
              <a:rPr lang="en-US" dirty="0"/>
              <a:t> efficient market)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harga2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sekuritasnya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(fully reflect)</a:t>
            </a:r>
          </a:p>
          <a:p>
            <a:pPr>
              <a:buNone/>
            </a:pPr>
            <a:r>
              <a:rPr lang="en-US" dirty="0"/>
              <a:t>	info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.</a:t>
            </a:r>
          </a:p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yg</a:t>
            </a:r>
            <a:endParaRPr lang="en-US" dirty="0"/>
          </a:p>
          <a:p>
            <a:pPr>
              <a:buNone/>
            </a:pPr>
            <a:r>
              <a:rPr lang="en-US" dirty="0"/>
              <a:t>	harga2 </a:t>
            </a:r>
            <a:r>
              <a:rPr lang="en-US" dirty="0" err="1"/>
              <a:t>sekuritasnya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(fully</a:t>
            </a:r>
          </a:p>
          <a:p>
            <a:pPr>
              <a:buNone/>
            </a:pPr>
            <a:r>
              <a:rPr lang="en-US" dirty="0"/>
              <a:t>	reflect) </a:t>
            </a:r>
            <a:r>
              <a:rPr lang="en-US" dirty="0" err="1"/>
              <a:t>semua</a:t>
            </a:r>
            <a:r>
              <a:rPr lang="en-US" dirty="0"/>
              <a:t> info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dipublikasikan</a:t>
            </a:r>
            <a:r>
              <a:rPr lang="en-US" dirty="0"/>
              <a:t>.</a:t>
            </a:r>
          </a:p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harga2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sekuritasnya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(fully reflect)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semua</a:t>
            </a:r>
            <a:r>
              <a:rPr lang="en-US" dirty="0"/>
              <a:t> info </a:t>
            </a:r>
            <a:r>
              <a:rPr lang="en-US" dirty="0" err="1"/>
              <a:t>termasuk</a:t>
            </a:r>
            <a:r>
              <a:rPr lang="en-US" dirty="0"/>
              <a:t> info </a:t>
            </a:r>
            <a:r>
              <a:rPr lang="en-US" dirty="0" err="1"/>
              <a:t>privat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/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kecanggihan</a:t>
            </a:r>
            <a:r>
              <a:rPr lang="en-US" dirty="0"/>
              <a:t> investor </a:t>
            </a:r>
            <a:r>
              <a:rPr lang="en-US" dirty="0" err="1"/>
              <a:t>menggunakan</a:t>
            </a:r>
            <a:r>
              <a:rPr lang="en-US" dirty="0"/>
              <a:t> info </a:t>
            </a:r>
            <a:r>
              <a:rPr lang="en-US" dirty="0" err="1"/>
              <a:t>yg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</a:t>
            </a:r>
          </a:p>
          <a:p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blm</a:t>
            </a:r>
            <a:r>
              <a:rPr lang="en-US" dirty="0"/>
              <a:t> </a:t>
            </a:r>
            <a:r>
              <a:rPr lang="en-US" dirty="0" err="1"/>
              <a:t>tentu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pasar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efisien</a:t>
            </a:r>
            <a:r>
              <a:rPr lang="en-US" dirty="0"/>
              <a:t> (EMH)</a:t>
            </a:r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info </a:t>
            </a:r>
            <a:r>
              <a:rPr lang="en-US" dirty="0" err="1"/>
              <a:t>masa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memprediksi</a:t>
            </a:r>
            <a:r>
              <a:rPr lang="en-US" dirty="0"/>
              <a:t> return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</a:t>
            </a:r>
            <a:endParaRPr lang="en-US" dirty="0"/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cepat</a:t>
            </a:r>
            <a:endParaRPr lang="en-US" dirty="0"/>
          </a:p>
          <a:p>
            <a:pPr>
              <a:buNone/>
            </a:pPr>
            <a:r>
              <a:rPr lang="nn-NO" dirty="0"/>
              <a:t>	harga sekuritas merefleksikan info yg dipublikasikan</a:t>
            </a:r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 err="1"/>
              <a:t>apakah</a:t>
            </a:r>
            <a:r>
              <a:rPr lang="en-US" dirty="0"/>
              <a:t> investor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terefleksikan</a:t>
            </a:r>
            <a:r>
              <a:rPr lang="en-US" dirty="0"/>
              <a:t> </a:t>
            </a:r>
            <a:r>
              <a:rPr lang="en-US" dirty="0" err="1"/>
              <a:t>di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pendugaan</a:t>
            </a:r>
            <a:r>
              <a:rPr lang="en-US" dirty="0"/>
              <a:t>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lemah</a:t>
            </a:r>
            <a:endParaRPr lang="en-US" dirty="0"/>
          </a:p>
          <a:p>
            <a:r>
              <a:rPr lang="sv-SE" dirty="0"/>
              <a:t>Jika EMH benar, maka seharusnya perubahan harga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dg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 </a:t>
            </a:r>
            <a:r>
              <a:rPr lang="en-US" dirty="0" err="1"/>
              <a:t>skrg</a:t>
            </a:r>
            <a:r>
              <a:rPr lang="en-US" dirty="0"/>
              <a:t>.</a:t>
            </a:r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dan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regresi</a:t>
            </a:r>
            <a:r>
              <a:rPr lang="en-US" dirty="0"/>
              <a:t> linear, dan run test.</a:t>
            </a:r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siclical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saham</a:t>
            </a:r>
            <a:endParaRPr lang="en-US" dirty="0"/>
          </a:p>
          <a:p>
            <a:pPr>
              <a:buNone/>
            </a:pPr>
            <a:r>
              <a:rPr lang="en-US" dirty="0"/>
              <a:t>	pd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return hr </a:t>
            </a:r>
            <a:r>
              <a:rPr lang="en-US" dirty="0" err="1"/>
              <a:t>senin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return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lebih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 </a:t>
            </a:r>
            <a:r>
              <a:rPr lang="en-US" dirty="0" err="1"/>
              <a:t>yg</a:t>
            </a:r>
            <a:r>
              <a:rPr lang="en-US" dirty="0"/>
              <a:t> lain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1243</Words>
  <Application>Microsoft Macintosh PowerPoint</Application>
  <PresentationFormat>On-screen Show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PASAR EFISIEN</vt:lpstr>
      <vt:lpstr>Definisi efisiensi pasar</vt:lpstr>
      <vt:lpstr>Alasan pasar menjadi efisien</vt:lpstr>
      <vt:lpstr>Alasan pasar menjadi tdk efisien</vt:lpstr>
      <vt:lpstr>Bentuk2 efisiensi pasar:</vt:lpstr>
      <vt:lpstr>Efisiensi pasar secara informasi</vt:lpstr>
      <vt:lpstr>Efisiensi pasar secara keputusan</vt:lpstr>
      <vt:lpstr>Pengujian efisiensi pasar</vt:lpstr>
      <vt:lpstr>Pengujian pendugaan return</vt:lpstr>
      <vt:lpstr>Studi peristiwa (event study)</vt:lpstr>
      <vt:lpstr>Studi peristiwa (event study)</vt:lpstr>
      <vt:lpstr>EVENT STUDIES</vt:lpstr>
      <vt:lpstr>EVENT STUDIES</vt:lpstr>
      <vt:lpstr>Pengujian PRIVATE INFORMATION</vt:lpstr>
      <vt:lpstr>PENGUJIAN PRIVATE INFORMATION</vt:lpstr>
      <vt:lpstr>Anomali pasar</vt:lpstr>
      <vt:lpstr>Ada beberapa kondisi yang harus dipenuhi untuk tercapainya pasar yang efisien</vt:lpstr>
      <vt:lpstr>Ada beberapa kondisi yang harus dipenuhi untuk tercapainya pasar yang efisien</vt:lpstr>
      <vt:lpstr>IMPLIKASI PASAR MODAL YANG EFISIEN</vt:lpstr>
      <vt:lpstr>IMPLIKASI PASAR MODAL EFISIEN BAGI INVESTOR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Warek -2</dc:creator>
  <cp:lastModifiedBy>Microsoft Office User</cp:lastModifiedBy>
  <cp:revision>20</cp:revision>
  <dcterms:created xsi:type="dcterms:W3CDTF">2012-11-27T08:08:29Z</dcterms:created>
  <dcterms:modified xsi:type="dcterms:W3CDTF">2020-09-25T08:34:42Z</dcterms:modified>
</cp:coreProperties>
</file>