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6" r:id="rId14"/>
    <p:sldId id="277" r:id="rId15"/>
    <p:sldId id="280" r:id="rId16"/>
    <p:sldId id="275" r:id="rId17"/>
    <p:sldId id="278" r:id="rId18"/>
    <p:sldId id="281" r:id="rId19"/>
    <p:sldId id="272" r:id="rId20"/>
    <p:sldId id="269" r:id="rId21"/>
    <p:sldId id="273" r:id="rId22"/>
    <p:sldId id="274" r:id="rId23"/>
    <p:sldId id="279" r:id="rId24"/>
    <p:sldId id="27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Angka Demokrasi di Indonesia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Angka Demokrasi di Indonesia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65</c:v>
                </c:pt>
                <c:pt idx="1">
                  <c:v>64</c:v>
                </c:pt>
                <c:pt idx="2">
                  <c:v>62</c:v>
                </c:pt>
                <c:pt idx="3">
                  <c:v>61</c:v>
                </c:pt>
                <c:pt idx="4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0B-43DE-BA4A-2AD496FE19D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78113016"/>
        <c:axId val="378109096"/>
      </c:lineChart>
      <c:catAx>
        <c:axId val="378113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109096"/>
        <c:crosses val="autoZero"/>
        <c:auto val="1"/>
        <c:lblAlgn val="ctr"/>
        <c:lblOffset val="100"/>
        <c:noMultiLvlLbl val="0"/>
      </c:catAx>
      <c:valAx>
        <c:axId val="37810909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78113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Tampungan Tangga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F0E85-D8F4-4BE6-A2EC-082408696B13}" type="datetimeFigureOut">
              <a:rPr lang="id-ID" smtClean="0"/>
              <a:t>05/04/2023</a:t>
            </a:fld>
            <a:endParaRPr lang="id-ID"/>
          </a:p>
        </p:txBody>
      </p:sp>
      <p:sp>
        <p:nvSpPr>
          <p:cNvPr id="4" name="Tampungan Gambar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Tampungan Catatan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6" name="Tampungan Ka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Tampungan Nomor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9FA84-C7BE-42FD-A716-52786421629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644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BA3656F0-927A-43E1-80D8-C5627CA48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588" cy="14333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id-ID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DB147252-38FE-41E2-9C93-0C4443C4E670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d-ID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>
            <a:extLst>
              <a:ext uri="{FF2B5EF4-FFF2-40B4-BE49-F238E27FC236}">
                <a16:creationId xmlns:a16="http://schemas.microsoft.com/office/drawing/2014/main" id="{C4A4E6E8-D1B4-4D50-BB53-2C0C7E62A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id-ID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2C17F97-585D-4AC0-9FC3-F01EE543D961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d-ID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>
            <a:extLst>
              <a:ext uri="{FF2B5EF4-FFF2-40B4-BE49-F238E27FC236}">
                <a16:creationId xmlns:a16="http://schemas.microsoft.com/office/drawing/2014/main" id="{83E8A503-008E-4AE6-B1A7-EBC371C5C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6470650"/>
            <a:ext cx="1588" cy="143319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id-ID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02F616C5-010A-4BBD-91DB-A729A634C19D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68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d-ID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74BB-0B85-4045-B9FD-A4EE5F4B4F32}" type="datetimeFigureOut">
              <a:rPr lang="id-ID" smtClean="0"/>
              <a:t>05/04/2023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25408FD-C957-4386-B7CB-F34F79C480A4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16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74BB-0B85-4045-B9FD-A4EE5F4B4F32}" type="datetimeFigureOut">
              <a:rPr lang="id-ID" smtClean="0"/>
              <a:t>05/04/2023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08FD-C957-4386-B7CB-F34F79C480A4}" type="slidenum">
              <a:rPr lang="id-ID" smtClean="0"/>
              <a:t>‹#›</a:t>
            </a:fld>
            <a:endParaRPr lang="id-ID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74BB-0B85-4045-B9FD-A4EE5F4B4F32}" type="datetimeFigureOut">
              <a:rPr lang="id-ID" smtClean="0"/>
              <a:t>05/04/2023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08FD-C957-4386-B7CB-F34F79C480A4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49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74BB-0B85-4045-B9FD-A4EE5F4B4F32}" type="datetimeFigureOut">
              <a:rPr lang="id-ID" smtClean="0"/>
              <a:t>05/04/2023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08FD-C957-4386-B7CB-F34F79C480A4}" type="slidenum">
              <a:rPr lang="id-ID" smtClean="0"/>
              <a:t>‹#›</a:t>
            </a:fld>
            <a:endParaRPr lang="id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95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74BB-0B85-4045-B9FD-A4EE5F4B4F32}" type="datetimeFigureOut">
              <a:rPr lang="id-ID" smtClean="0"/>
              <a:t>05/04/2023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08FD-C957-4386-B7CB-F34F79C480A4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23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74BB-0B85-4045-B9FD-A4EE5F4B4F32}" type="datetimeFigureOut">
              <a:rPr lang="id-ID" smtClean="0"/>
              <a:t>05/04/2023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08FD-C957-4386-B7CB-F34F79C480A4}" type="slidenum">
              <a:rPr lang="id-ID" smtClean="0"/>
              <a:t>‹#›</a:t>
            </a:fld>
            <a:endParaRPr lang="id-ID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6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74BB-0B85-4045-B9FD-A4EE5F4B4F32}" type="datetimeFigureOut">
              <a:rPr lang="id-ID" smtClean="0"/>
              <a:t>05/04/2023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08FD-C957-4386-B7CB-F34F79C480A4}" type="slidenum">
              <a:rPr lang="id-ID" smtClean="0"/>
              <a:t>‹#›</a:t>
            </a:fld>
            <a:endParaRPr lang="id-ID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75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74BB-0B85-4045-B9FD-A4EE5F4B4F32}" type="datetimeFigureOut">
              <a:rPr lang="id-ID" smtClean="0"/>
              <a:t>05/04/2023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08FD-C957-4386-B7CB-F34F79C480A4}" type="slidenum">
              <a:rPr lang="id-ID" smtClean="0"/>
              <a:t>‹#›</a:t>
            </a:fld>
            <a:endParaRPr lang="id-ID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52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74BB-0B85-4045-B9FD-A4EE5F4B4F32}" type="datetimeFigureOut">
              <a:rPr lang="id-ID" smtClean="0"/>
              <a:t>05/04/2023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08FD-C957-4386-B7CB-F34F79C480A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135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74BB-0B85-4045-B9FD-A4EE5F4B4F32}" type="datetimeFigureOut">
              <a:rPr lang="id-ID" smtClean="0"/>
              <a:t>05/04/2023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08FD-C957-4386-B7CB-F34F79C480A4}" type="slidenum">
              <a:rPr lang="id-ID" smtClean="0"/>
              <a:t>‹#›</a:t>
            </a:fld>
            <a:endParaRPr lang="id-ID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95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d-ID"/>
              <a:t>Klik ikon untuk menambahkan gambar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7F274BB-0B85-4045-B9FD-A4EE5F4B4F32}" type="datetimeFigureOut">
              <a:rPr lang="id-ID" smtClean="0"/>
              <a:t>05/04/2023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408FD-C957-4386-B7CB-F34F79C480A4}" type="slidenum">
              <a:rPr lang="id-ID" smtClean="0"/>
              <a:t>‹#›</a:t>
            </a:fld>
            <a:endParaRPr lang="id-ID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48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274BB-0B85-4045-B9FD-A4EE5F4B4F32}" type="datetimeFigureOut">
              <a:rPr lang="id-ID" smtClean="0"/>
              <a:t>05/04/2023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25408FD-C957-4386-B7CB-F34F79C480A4}" type="slidenum">
              <a:rPr lang="id-ID" smtClean="0"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33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337716DA-2B85-478F-B6C5-DFBCF2D76B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Relasi Bisnis dan Politik</a:t>
            </a:r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id="{AD80B8BB-423A-4317-8FE8-A6992CA922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M. Irsyad Fadoli, S.A.P., M.A.P</a:t>
            </a:r>
          </a:p>
        </p:txBody>
      </p:sp>
    </p:spTree>
    <p:extLst>
      <p:ext uri="{BB962C8B-B14F-4D97-AF65-F5344CB8AC3E}">
        <p14:creationId xmlns:p14="http://schemas.microsoft.com/office/powerpoint/2010/main" val="970008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15862"/>
          </a:xfrm>
        </p:spPr>
        <p:txBody>
          <a:bodyPr>
            <a:normAutofit/>
          </a:bodyPr>
          <a:lstStyle/>
          <a:p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Demokrasi</a:t>
            </a:r>
            <a:r>
              <a:rPr lang="en-US" dirty="0"/>
              <a:t> Indonesia</a:t>
            </a:r>
            <a:endParaRPr lang="id-ID" dirty="0">
              <a:latin typeface="+mn-lt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64857062"/>
              </p:ext>
            </p:extLst>
          </p:nvPr>
        </p:nvGraphicFramePr>
        <p:xfrm>
          <a:off x="2336220" y="1294228"/>
          <a:ext cx="8017602" cy="394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1235963" y="5419966"/>
            <a:ext cx="9720073" cy="852818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Berdasarkan data Freedom House (2021), Indonesia tergolong ke dalam negara yang </a:t>
            </a:r>
            <a:r>
              <a:rPr lang="en-US" dirty="0">
                <a:solidFill>
                  <a:srgbClr val="FF0000"/>
                </a:solidFill>
              </a:rPr>
              <a:t>partly free. partly free </a:t>
            </a:r>
            <a:r>
              <a:rPr lang="en-US" dirty="0" err="1">
                <a:solidFill>
                  <a:srgbClr val="FF0000"/>
                </a:solidFill>
              </a:rPr>
              <a:t>ialah</a:t>
            </a:r>
            <a:r>
              <a:rPr lang="en-US" dirty="0">
                <a:solidFill>
                  <a:srgbClr val="FF0000"/>
                </a:solidFill>
              </a:rPr>
              <a:t> negara </a:t>
            </a:r>
            <a:r>
              <a:rPr lang="en-US" dirty="0" err="1">
                <a:solidFill>
                  <a:srgbClr val="FF0000"/>
                </a:solidFill>
              </a:rPr>
              <a:t>cenderung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menuju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arah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otoritariter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atau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oligarki</a:t>
            </a:r>
            <a:endParaRPr lang="id-ID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48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677B861E-7EB0-4F7F-B1F4-7DD36B9714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1" y="654051"/>
            <a:ext cx="7770813" cy="1052513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lnSpc>
                <a:spcPct val="8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id-ID" sz="3200"/>
              <a:t>Penguasaan Aset Alam 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70E42166-3446-4C9C-8E4C-1FAC031934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1" y="1981200"/>
            <a:ext cx="7770813" cy="4025900"/>
          </a:xfr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86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id-ID" sz="2000" dirty="0" err="1"/>
              <a:t>Kini</a:t>
            </a:r>
            <a:r>
              <a:rPr lang="en-GB" altLang="id-ID" sz="2000" dirty="0"/>
              <a:t> </a:t>
            </a:r>
            <a:r>
              <a:rPr lang="en-GB" altLang="id-ID" sz="2000" dirty="0" err="1"/>
              <a:t>hampir</a:t>
            </a:r>
            <a:r>
              <a:rPr lang="en-GB" altLang="id-ID" sz="2000" dirty="0"/>
              <a:t> </a:t>
            </a:r>
            <a:r>
              <a:rPr lang="en-GB" altLang="id-ID" sz="2000" dirty="0" err="1"/>
              <a:t>setiap</a:t>
            </a:r>
            <a:r>
              <a:rPr lang="en-GB" altLang="id-ID" sz="2000" dirty="0"/>
              <a:t> </a:t>
            </a:r>
            <a:r>
              <a:rPr lang="en-GB" altLang="id-ID" sz="2000" dirty="0" err="1"/>
              <a:t>jengkal</a:t>
            </a:r>
            <a:r>
              <a:rPr lang="en-GB" altLang="id-ID" sz="2000" dirty="0"/>
              <a:t> </a:t>
            </a:r>
            <a:r>
              <a:rPr lang="en-GB" altLang="id-ID" sz="2000" dirty="0" err="1"/>
              <a:t>tanah</a:t>
            </a:r>
            <a:r>
              <a:rPr lang="en-GB" altLang="id-ID" sz="2000" dirty="0"/>
              <a:t> di Indonesia </a:t>
            </a:r>
            <a:r>
              <a:rPr lang="en-GB" altLang="id-ID" sz="2000" dirty="0" err="1"/>
              <a:t>telah</a:t>
            </a:r>
            <a:r>
              <a:rPr lang="en-GB" altLang="id-ID" sz="2000" dirty="0"/>
              <a:t> di </a:t>
            </a:r>
            <a:r>
              <a:rPr lang="en-GB" altLang="id-ID" sz="2000" dirty="0" err="1"/>
              <a:t>kuasai</a:t>
            </a:r>
            <a:r>
              <a:rPr lang="en-GB" altLang="id-ID" sz="2000" dirty="0"/>
              <a:t> oleh </a:t>
            </a:r>
            <a:r>
              <a:rPr lang="en-GB" altLang="id-ID" sz="2000" dirty="0" err="1"/>
              <a:t>korporasi</a:t>
            </a:r>
            <a:r>
              <a:rPr lang="en-GB" altLang="id-ID" sz="2000" dirty="0"/>
              <a:t> </a:t>
            </a:r>
            <a:r>
              <a:rPr lang="en-GB" altLang="id-ID" sz="2000" dirty="0" err="1"/>
              <a:t>baik</a:t>
            </a:r>
            <a:r>
              <a:rPr lang="en-GB" altLang="id-ID" sz="2000" dirty="0"/>
              <a:t> </a:t>
            </a:r>
            <a:r>
              <a:rPr lang="en-GB" altLang="id-ID" sz="2000" dirty="0" err="1"/>
              <a:t>dalam</a:t>
            </a:r>
            <a:r>
              <a:rPr lang="en-GB" altLang="id-ID" sz="2000" dirty="0"/>
              <a:t> </a:t>
            </a:r>
            <a:r>
              <a:rPr lang="en-GB" altLang="id-ID" sz="2000" dirty="0" err="1"/>
              <a:t>bentuk</a:t>
            </a:r>
            <a:r>
              <a:rPr lang="en-GB" altLang="id-ID" sz="2000" dirty="0"/>
              <a:t> </a:t>
            </a:r>
            <a:r>
              <a:rPr lang="en-GB" altLang="id-ID" sz="2000" dirty="0" err="1"/>
              <a:t>Hak</a:t>
            </a:r>
            <a:r>
              <a:rPr lang="en-GB" altLang="id-ID" sz="2000" dirty="0"/>
              <a:t> </a:t>
            </a:r>
            <a:r>
              <a:rPr lang="en-GB" altLang="id-ID" sz="2000" dirty="0" err="1"/>
              <a:t>Penguasaan</a:t>
            </a:r>
            <a:r>
              <a:rPr lang="en-GB" altLang="id-ID" sz="2000" dirty="0"/>
              <a:t> </a:t>
            </a:r>
            <a:r>
              <a:rPr lang="en-GB" altLang="id-ID" sz="2000" dirty="0" err="1"/>
              <a:t>Hutan</a:t>
            </a:r>
            <a:r>
              <a:rPr lang="en-GB" altLang="id-ID" sz="2000" dirty="0"/>
              <a:t>, </a:t>
            </a:r>
            <a:r>
              <a:rPr lang="en-GB" altLang="id-ID" sz="2000" dirty="0" err="1"/>
              <a:t>Hutan</a:t>
            </a:r>
            <a:r>
              <a:rPr lang="en-GB" altLang="id-ID" sz="2000" dirty="0"/>
              <a:t> </a:t>
            </a:r>
            <a:r>
              <a:rPr lang="en-GB" altLang="id-ID" sz="2000" dirty="0" err="1"/>
              <a:t>Tanaman</a:t>
            </a:r>
            <a:r>
              <a:rPr lang="en-GB" altLang="id-ID" sz="2000" dirty="0"/>
              <a:t> </a:t>
            </a:r>
            <a:r>
              <a:rPr lang="en-GB" altLang="id-ID" sz="2000" dirty="0" err="1"/>
              <a:t>Industeri</a:t>
            </a:r>
            <a:r>
              <a:rPr lang="en-GB" altLang="id-ID" sz="2000" dirty="0"/>
              <a:t>, </a:t>
            </a:r>
            <a:r>
              <a:rPr lang="en-GB" altLang="id-ID" sz="2000" dirty="0" err="1"/>
              <a:t>Kontrak</a:t>
            </a:r>
            <a:r>
              <a:rPr lang="en-GB" altLang="id-ID" sz="2000" dirty="0"/>
              <a:t> </a:t>
            </a:r>
            <a:r>
              <a:rPr lang="en-GB" altLang="id-ID" sz="2000" dirty="0" err="1"/>
              <a:t>Karya</a:t>
            </a:r>
            <a:r>
              <a:rPr lang="en-GB" altLang="id-ID" sz="2000" dirty="0"/>
              <a:t> </a:t>
            </a:r>
            <a:r>
              <a:rPr lang="en-GB" altLang="id-ID" sz="2000" dirty="0" err="1"/>
              <a:t>Pertambangan</a:t>
            </a:r>
            <a:r>
              <a:rPr lang="en-GB" altLang="id-ID" sz="2000" dirty="0"/>
              <a:t>, Perkebunan </a:t>
            </a:r>
            <a:r>
              <a:rPr lang="en-GB" altLang="id-ID" sz="2000" dirty="0" err="1"/>
              <a:t>Besar</a:t>
            </a:r>
            <a:r>
              <a:rPr lang="en-GB" altLang="id-ID" sz="2000" dirty="0"/>
              <a:t> </a:t>
            </a:r>
            <a:r>
              <a:rPr lang="en-GB" altLang="id-ID" sz="2000" dirty="0" err="1"/>
              <a:t>Kelapa</a:t>
            </a:r>
            <a:r>
              <a:rPr lang="en-GB" altLang="id-ID" sz="2000" dirty="0"/>
              <a:t> </a:t>
            </a:r>
            <a:r>
              <a:rPr lang="en-GB" altLang="id-ID" sz="2000" dirty="0" err="1"/>
              <a:t>Sawit</a:t>
            </a:r>
            <a:r>
              <a:rPr lang="en-GB" altLang="id-ID" sz="2000" dirty="0"/>
              <a:t>, </a:t>
            </a:r>
            <a:r>
              <a:rPr lang="en-GB" altLang="id-ID" sz="2000" dirty="0" err="1"/>
              <a:t>Kontrak</a:t>
            </a:r>
            <a:r>
              <a:rPr lang="en-GB" altLang="id-ID" sz="2000" dirty="0"/>
              <a:t> </a:t>
            </a:r>
            <a:r>
              <a:rPr lang="en-GB" altLang="id-ID" sz="2000" dirty="0" err="1"/>
              <a:t>Bagi</a:t>
            </a:r>
            <a:r>
              <a:rPr lang="en-GB" altLang="id-ID" sz="2000" dirty="0"/>
              <a:t> Hasil Batu Bara, </a:t>
            </a:r>
            <a:r>
              <a:rPr lang="en-GB" altLang="id-ID" sz="2000" dirty="0" err="1"/>
              <a:t>Kontrak</a:t>
            </a:r>
            <a:r>
              <a:rPr lang="en-GB" altLang="id-ID" sz="2000" dirty="0"/>
              <a:t> </a:t>
            </a:r>
            <a:r>
              <a:rPr lang="en-GB" altLang="id-ID" sz="2000" dirty="0" err="1"/>
              <a:t>Bagi</a:t>
            </a:r>
            <a:r>
              <a:rPr lang="en-GB" altLang="id-ID" sz="2000" dirty="0"/>
              <a:t> Hasil </a:t>
            </a:r>
            <a:r>
              <a:rPr lang="en-GB" altLang="id-ID" sz="2000" dirty="0" err="1"/>
              <a:t>Minyak</a:t>
            </a:r>
            <a:r>
              <a:rPr lang="en-GB" altLang="id-ID" sz="2000" dirty="0"/>
              <a:t> dan Gas, Kuasa </a:t>
            </a:r>
            <a:r>
              <a:rPr lang="en-GB" altLang="id-ID" sz="2000" dirty="0" err="1"/>
              <a:t>Pertambangan</a:t>
            </a:r>
            <a:r>
              <a:rPr lang="en-GB" altLang="id-ID" sz="2000" dirty="0"/>
              <a:t> </a:t>
            </a:r>
            <a:r>
              <a:rPr lang="en-GB" altLang="id-ID" sz="2000" dirty="0" err="1"/>
              <a:t>dll</a:t>
            </a:r>
            <a:r>
              <a:rPr lang="en-GB" altLang="id-ID" sz="2000" dirty="0"/>
              <a:t>. </a:t>
            </a:r>
          </a:p>
          <a:p>
            <a:pPr>
              <a:lnSpc>
                <a:spcPct val="86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id-ID" sz="2000" dirty="0"/>
              <a:t>Data WALHI dan JATAM 2005 </a:t>
            </a:r>
            <a:r>
              <a:rPr lang="en-GB" altLang="id-ID" sz="2000" dirty="0" err="1"/>
              <a:t>menujukan</a:t>
            </a:r>
            <a:r>
              <a:rPr lang="en-GB" altLang="id-ID" sz="2000" dirty="0"/>
              <a:t> </a:t>
            </a:r>
            <a:r>
              <a:rPr lang="en-GB" altLang="id-ID" sz="2000" dirty="0" err="1"/>
              <a:t>bahwa</a:t>
            </a:r>
            <a:r>
              <a:rPr lang="en-GB" altLang="id-ID" sz="2000" dirty="0"/>
              <a:t> </a:t>
            </a:r>
            <a:r>
              <a:rPr lang="en-GB" altLang="id-ID" sz="2000" dirty="0" err="1"/>
              <a:t>sekitar</a:t>
            </a:r>
            <a:r>
              <a:rPr lang="en-GB" altLang="id-ID" sz="2000" dirty="0"/>
              <a:t> 35,1 </a:t>
            </a:r>
            <a:r>
              <a:rPr lang="en-GB" altLang="id-ID" sz="2000" dirty="0" err="1"/>
              <a:t>juta</a:t>
            </a:r>
            <a:r>
              <a:rPr lang="en-GB" altLang="id-ID" sz="2000" dirty="0"/>
              <a:t> </a:t>
            </a:r>
            <a:r>
              <a:rPr lang="en-GB" altLang="id-ID" sz="2000" dirty="0" err="1"/>
              <a:t>hektar</a:t>
            </a:r>
            <a:r>
              <a:rPr lang="en-GB" altLang="id-ID" sz="2000" dirty="0"/>
              <a:t> </a:t>
            </a:r>
            <a:r>
              <a:rPr lang="en-GB" altLang="id-ID" sz="2000" dirty="0" err="1"/>
              <a:t>kawasan</a:t>
            </a:r>
            <a:r>
              <a:rPr lang="en-GB" altLang="id-ID" sz="2000" dirty="0"/>
              <a:t> </a:t>
            </a:r>
            <a:r>
              <a:rPr lang="en-GB" altLang="id-ID" sz="2000" dirty="0" err="1"/>
              <a:t>hutan</a:t>
            </a:r>
            <a:r>
              <a:rPr lang="en-GB" altLang="id-ID" sz="2000" dirty="0"/>
              <a:t> </a:t>
            </a:r>
            <a:r>
              <a:rPr lang="en-GB" altLang="id-ID" sz="2000" dirty="0" err="1"/>
              <a:t>telah</a:t>
            </a:r>
            <a:r>
              <a:rPr lang="en-GB" altLang="id-ID" sz="2000" dirty="0"/>
              <a:t> </a:t>
            </a:r>
            <a:r>
              <a:rPr lang="en-GB" altLang="id-ID" sz="2000" dirty="0" err="1"/>
              <a:t>dikuasai</a:t>
            </a:r>
            <a:r>
              <a:rPr lang="en-GB" altLang="id-ID" sz="2000" dirty="0"/>
              <a:t> oleh </a:t>
            </a:r>
            <a:r>
              <a:rPr lang="en-GB" altLang="id-ID" sz="2000" dirty="0" err="1"/>
              <a:t>perusahan</a:t>
            </a:r>
            <a:r>
              <a:rPr lang="en-GB" altLang="id-ID" sz="2000" dirty="0"/>
              <a:t> </a:t>
            </a:r>
            <a:r>
              <a:rPr lang="en-GB" altLang="id-ID" sz="2000" dirty="0" err="1"/>
              <a:t>pemegang</a:t>
            </a:r>
            <a:r>
              <a:rPr lang="en-GB" altLang="id-ID" sz="2000" dirty="0"/>
              <a:t> HPH, 15 </a:t>
            </a:r>
            <a:r>
              <a:rPr lang="en-GB" altLang="id-ID" sz="2000" dirty="0" err="1"/>
              <a:t>juta</a:t>
            </a:r>
            <a:r>
              <a:rPr lang="en-GB" altLang="id-ID" sz="2000" dirty="0"/>
              <a:t> </a:t>
            </a:r>
            <a:r>
              <a:rPr lang="en-GB" altLang="id-ID" sz="2000" dirty="0" err="1"/>
              <a:t>hektar</a:t>
            </a:r>
            <a:r>
              <a:rPr lang="en-GB" altLang="id-ID" sz="2000" dirty="0"/>
              <a:t> </a:t>
            </a:r>
            <a:r>
              <a:rPr lang="en-GB" altLang="id-ID" sz="2000" dirty="0" err="1"/>
              <a:t>untuk</a:t>
            </a:r>
            <a:r>
              <a:rPr lang="en-GB" altLang="id-ID" sz="2000" dirty="0"/>
              <a:t> </a:t>
            </a:r>
            <a:r>
              <a:rPr lang="en-GB" altLang="id-ID" sz="2000" dirty="0" err="1"/>
              <a:t>Hak</a:t>
            </a:r>
            <a:r>
              <a:rPr lang="en-GB" altLang="id-ID" sz="2000" dirty="0"/>
              <a:t> Guna Usaha, 8,8 </a:t>
            </a:r>
            <a:r>
              <a:rPr lang="en-GB" altLang="id-ID" sz="2000" dirty="0" err="1"/>
              <a:t>juta</a:t>
            </a:r>
            <a:r>
              <a:rPr lang="en-GB" altLang="id-ID" sz="2000" dirty="0"/>
              <a:t> </a:t>
            </a:r>
            <a:r>
              <a:rPr lang="en-GB" altLang="id-ID" sz="2000" dirty="0" err="1"/>
              <a:t>hektar</a:t>
            </a:r>
            <a:r>
              <a:rPr lang="en-GB" altLang="id-ID" sz="2000" dirty="0"/>
              <a:t> </a:t>
            </a:r>
            <a:r>
              <a:rPr lang="en-GB" altLang="id-ID" sz="2000" dirty="0" err="1"/>
              <a:t>untuk</a:t>
            </a:r>
            <a:r>
              <a:rPr lang="en-GB" altLang="id-ID" sz="2000" dirty="0"/>
              <a:t> </a:t>
            </a:r>
            <a:r>
              <a:rPr lang="en-GB" altLang="id-ID" sz="2000" dirty="0" err="1"/>
              <a:t>Hutan</a:t>
            </a:r>
            <a:r>
              <a:rPr lang="en-GB" altLang="id-ID" sz="2000" dirty="0"/>
              <a:t> </a:t>
            </a:r>
            <a:r>
              <a:rPr lang="en-GB" altLang="id-ID" sz="2000" dirty="0" err="1"/>
              <a:t>Tanaman</a:t>
            </a:r>
            <a:r>
              <a:rPr lang="en-GB" altLang="id-ID" sz="2000" dirty="0"/>
              <a:t> </a:t>
            </a:r>
            <a:r>
              <a:rPr lang="en-GB" altLang="id-ID" sz="2000" dirty="0" err="1"/>
              <a:t>Industeri</a:t>
            </a:r>
            <a:r>
              <a:rPr lang="en-GB" altLang="id-ID" sz="2000" dirty="0"/>
              <a:t>, 35 % </a:t>
            </a:r>
            <a:r>
              <a:rPr lang="en-GB" altLang="id-ID" sz="2000" dirty="0" err="1"/>
              <a:t>daratan</a:t>
            </a:r>
            <a:r>
              <a:rPr lang="en-GB" altLang="id-ID" sz="2000" dirty="0"/>
              <a:t> Indonesia di </a:t>
            </a:r>
            <a:r>
              <a:rPr lang="en-GB" altLang="id-ID" sz="2000" dirty="0" err="1"/>
              <a:t>kuasai</a:t>
            </a:r>
            <a:r>
              <a:rPr lang="en-GB" altLang="id-ID" sz="2000" dirty="0"/>
              <a:t> oleh 1.194 </a:t>
            </a:r>
            <a:r>
              <a:rPr lang="en-GB" altLang="id-ID" sz="2000" dirty="0" err="1"/>
              <a:t>pemegang</a:t>
            </a:r>
            <a:r>
              <a:rPr lang="en-GB" altLang="id-ID" sz="2000" dirty="0"/>
              <a:t> </a:t>
            </a:r>
            <a:r>
              <a:rPr lang="en-GB" altLang="id-ID" sz="2000" dirty="0" err="1"/>
              <a:t>kuasa</a:t>
            </a:r>
            <a:r>
              <a:rPr lang="en-GB" altLang="id-ID" sz="2000" dirty="0"/>
              <a:t> </a:t>
            </a:r>
            <a:r>
              <a:rPr lang="en-GB" altLang="id-ID" sz="2000" dirty="0" err="1"/>
              <a:t>pertambangan</a:t>
            </a:r>
            <a:r>
              <a:rPr lang="en-GB" altLang="id-ID" sz="2000" dirty="0"/>
              <a:t>, 341 </a:t>
            </a:r>
            <a:r>
              <a:rPr lang="en-GB" altLang="id-ID" sz="2000" dirty="0" err="1"/>
              <a:t>Kontrak</a:t>
            </a:r>
            <a:r>
              <a:rPr lang="en-GB" altLang="id-ID" sz="2000" dirty="0"/>
              <a:t> </a:t>
            </a:r>
            <a:r>
              <a:rPr lang="en-GB" altLang="id-ID" sz="2000" dirty="0" err="1"/>
              <a:t>Karya</a:t>
            </a:r>
            <a:r>
              <a:rPr lang="en-GB" altLang="id-ID" sz="2000" dirty="0"/>
              <a:t> </a:t>
            </a:r>
            <a:r>
              <a:rPr lang="en-GB" altLang="id-ID" sz="2000" dirty="0" err="1"/>
              <a:t>Pertambangan</a:t>
            </a:r>
            <a:r>
              <a:rPr lang="en-GB" altLang="id-ID" sz="2000" dirty="0"/>
              <a:t> dan 257 </a:t>
            </a:r>
            <a:r>
              <a:rPr lang="en-GB" altLang="id-ID" sz="2000" dirty="0" err="1"/>
              <a:t>Kontrak</a:t>
            </a:r>
            <a:r>
              <a:rPr lang="en-GB" altLang="id-ID" sz="2000" dirty="0"/>
              <a:t> </a:t>
            </a:r>
            <a:r>
              <a:rPr lang="en-GB" altLang="id-ID" sz="2000" dirty="0" err="1"/>
              <a:t>Pertambangan</a:t>
            </a:r>
            <a:r>
              <a:rPr lang="en-GB" altLang="id-ID" sz="2000" dirty="0"/>
              <a:t> Batubara (PKP2B) </a:t>
            </a:r>
          </a:p>
          <a:p>
            <a:pPr>
              <a:lnSpc>
                <a:spcPct val="86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id-ID" sz="2000" dirty="0" err="1"/>
              <a:t>Bahkan</a:t>
            </a:r>
            <a:r>
              <a:rPr lang="en-GB" altLang="id-ID" sz="2000" dirty="0"/>
              <a:t> </a:t>
            </a:r>
            <a:r>
              <a:rPr lang="en-GB" altLang="id-ID" sz="2000" dirty="0" err="1"/>
              <a:t>daerah</a:t>
            </a:r>
            <a:r>
              <a:rPr lang="en-GB" altLang="id-ID" sz="2000" dirty="0"/>
              <a:t> </a:t>
            </a:r>
            <a:r>
              <a:rPr lang="en-GB" altLang="id-ID" sz="2000" dirty="0" err="1"/>
              <a:t>seperti</a:t>
            </a:r>
            <a:r>
              <a:rPr lang="en-GB" altLang="id-ID" sz="2000" dirty="0"/>
              <a:t> Riau, </a:t>
            </a:r>
            <a:r>
              <a:rPr lang="en-GB" altLang="id-ID" sz="2000" dirty="0" err="1"/>
              <a:t>sekitar</a:t>
            </a:r>
            <a:r>
              <a:rPr lang="en-GB" altLang="id-ID" sz="2000" dirty="0"/>
              <a:t> 35% </a:t>
            </a:r>
            <a:r>
              <a:rPr lang="en-GB" altLang="id-ID" sz="2000" dirty="0" err="1"/>
              <a:t>kawasan</a:t>
            </a:r>
            <a:r>
              <a:rPr lang="en-GB" altLang="id-ID" sz="2000" dirty="0"/>
              <a:t> </a:t>
            </a:r>
            <a:r>
              <a:rPr lang="en-GB" altLang="id-ID" sz="2000" dirty="0" err="1"/>
              <a:t>daratanya</a:t>
            </a:r>
            <a:r>
              <a:rPr lang="en-GB" altLang="id-ID" sz="2000" dirty="0"/>
              <a:t> </a:t>
            </a:r>
            <a:r>
              <a:rPr lang="en-GB" altLang="id-ID" sz="2000" dirty="0" err="1"/>
              <a:t>telah</a:t>
            </a:r>
            <a:r>
              <a:rPr lang="en-GB" altLang="id-ID" sz="2000" dirty="0"/>
              <a:t> di </a:t>
            </a:r>
            <a:r>
              <a:rPr lang="en-GB" altLang="id-ID" sz="2000" dirty="0" err="1"/>
              <a:t>kuasai</a:t>
            </a:r>
            <a:r>
              <a:rPr lang="en-GB" altLang="id-ID" sz="2000" dirty="0"/>
              <a:t> oleh </a:t>
            </a:r>
            <a:r>
              <a:rPr lang="en-GB" altLang="id-ID" sz="2000" dirty="0" err="1"/>
              <a:t>sekitar</a:t>
            </a:r>
            <a:r>
              <a:rPr lang="en-GB" altLang="id-ID" sz="2000" dirty="0"/>
              <a:t> 17 group </a:t>
            </a:r>
            <a:r>
              <a:rPr lang="en-GB" altLang="id-ID" sz="2000" dirty="0" err="1"/>
              <a:t>perusahaan</a:t>
            </a:r>
            <a:r>
              <a:rPr lang="en-GB" altLang="id-ID" sz="2000" dirty="0"/>
              <a:t> yang </a:t>
            </a:r>
            <a:r>
              <a:rPr lang="en-GB" altLang="id-ID" sz="2000" dirty="0" err="1"/>
              <a:t>bergerak</a:t>
            </a:r>
            <a:r>
              <a:rPr lang="en-GB" altLang="id-ID" sz="2000" dirty="0"/>
              <a:t> di </a:t>
            </a:r>
            <a:r>
              <a:rPr lang="en-GB" altLang="id-ID" sz="2000" dirty="0" err="1"/>
              <a:t>bidang</a:t>
            </a:r>
            <a:r>
              <a:rPr lang="en-GB" altLang="id-ID" sz="2000" dirty="0"/>
              <a:t> </a:t>
            </a:r>
            <a:r>
              <a:rPr lang="en-GB" altLang="id-ID" sz="2000" dirty="0" err="1"/>
              <a:t>kehutanan</a:t>
            </a:r>
            <a:r>
              <a:rPr lang="en-GB" altLang="id-ID" sz="2000" dirty="0"/>
              <a:t> dan </a:t>
            </a:r>
            <a:r>
              <a:rPr lang="en-GB" altLang="id-ID" sz="2000" dirty="0" err="1"/>
              <a:t>perkebunan</a:t>
            </a:r>
            <a:r>
              <a:rPr lang="en-GB" altLang="id-ID" sz="2000" dirty="0"/>
              <a:t> </a:t>
            </a:r>
            <a:r>
              <a:rPr lang="en-GB" altLang="id-ID" sz="2000" dirty="0" err="1"/>
              <a:t>skala</a:t>
            </a:r>
            <a:r>
              <a:rPr lang="en-GB" altLang="id-ID" sz="2000" dirty="0"/>
              <a:t> </a:t>
            </a:r>
            <a:r>
              <a:rPr lang="en-GB" altLang="id-ID" sz="2000" dirty="0" err="1"/>
              <a:t>besar</a:t>
            </a:r>
            <a:r>
              <a:rPr lang="en-GB" altLang="id-ID" sz="2000" dirty="0"/>
              <a:t> </a:t>
            </a:r>
            <a:r>
              <a:rPr lang="en-GB" altLang="id-ID" sz="2000" dirty="0" err="1"/>
              <a:t>antara</a:t>
            </a:r>
            <a:r>
              <a:rPr lang="en-GB" altLang="id-ID" sz="2000" dirty="0"/>
              <a:t> lain  RAPP dan APP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1A6D4B63-CB50-449B-BFDC-54BCBE9FE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9411"/>
            <a:ext cx="8352183" cy="650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1" name="Rectangle 2">
            <a:extLst>
              <a:ext uri="{FF2B5EF4-FFF2-40B4-BE49-F238E27FC236}">
                <a16:creationId xmlns:a16="http://schemas.microsoft.com/office/drawing/2014/main" id="{AE477B36-4869-412E-83F6-7288EAEAB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06" y="3320038"/>
            <a:ext cx="5410200" cy="2971800"/>
          </a:xfrm>
          <a:prstGeom prst="rect">
            <a:avLst/>
          </a:prstGeom>
          <a:solidFill>
            <a:srgbClr val="FFFFFF"/>
          </a:solidFill>
          <a:ln w="936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id-ID"/>
          </a:p>
        </p:txBody>
      </p:sp>
      <p:grpSp>
        <p:nvGrpSpPr>
          <p:cNvPr id="12292" name="Group 3">
            <a:extLst>
              <a:ext uri="{FF2B5EF4-FFF2-40B4-BE49-F238E27FC236}">
                <a16:creationId xmlns:a16="http://schemas.microsoft.com/office/drawing/2014/main" id="{F87F192F-811C-4C0F-B6B1-417BA9802B73}"/>
              </a:ext>
            </a:extLst>
          </p:cNvPr>
          <p:cNvGrpSpPr>
            <a:grpSpLocks/>
          </p:cNvGrpSpPr>
          <p:nvPr/>
        </p:nvGrpSpPr>
        <p:grpSpPr bwMode="auto">
          <a:xfrm>
            <a:off x="5692706" y="3321625"/>
            <a:ext cx="4419601" cy="2590801"/>
            <a:chOff x="2448" y="2592"/>
            <a:chExt cx="2784" cy="1632"/>
          </a:xfrm>
        </p:grpSpPr>
        <p:sp>
          <p:nvSpPr>
            <p:cNvPr id="12294" name="AutoShape 4">
              <a:extLst>
                <a:ext uri="{FF2B5EF4-FFF2-40B4-BE49-F238E27FC236}">
                  <a16:creationId xmlns:a16="http://schemas.microsoft.com/office/drawing/2014/main" id="{1255305B-7118-4B26-BAC0-1146EFE7C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" y="2592"/>
              <a:ext cx="2340" cy="292"/>
            </a:xfrm>
            <a:prstGeom prst="roundRect">
              <a:avLst>
                <a:gd name="adj" fmla="val 34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>
                <a:lnSpc>
                  <a:spcPct val="100000"/>
                </a:lnSpc>
                <a:buSzPct val="45000"/>
                <a:buFont typeface="Wingdings" panose="05000000000000000000" pitchFamily="2" charset="2"/>
                <a:buNone/>
              </a:pPr>
              <a:r>
                <a:rPr lang="en-GB" altLang="id-ID" b="1">
                  <a:solidFill>
                    <a:srgbClr val="000000"/>
                  </a:solidFill>
                </a:rPr>
                <a:t>Konsesi lahan di Indonesia</a:t>
              </a:r>
            </a:p>
          </p:txBody>
        </p:sp>
        <p:sp>
          <p:nvSpPr>
            <p:cNvPr id="12295" name="AutoShape 5">
              <a:extLst>
                <a:ext uri="{FF2B5EF4-FFF2-40B4-BE49-F238E27FC236}">
                  <a16:creationId xmlns:a16="http://schemas.microsoft.com/office/drawing/2014/main" id="{21BF517E-0716-4836-BEBA-F44CAE881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830"/>
              <a:ext cx="2784" cy="1394"/>
            </a:xfrm>
            <a:prstGeom prst="roundRect">
              <a:avLst>
                <a:gd name="adj" fmla="val 46"/>
              </a:avLst>
            </a:prstGeom>
            <a:noFill/>
            <a:ln w="11160">
              <a:solidFill>
                <a:srgbClr val="F8F8F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id-ID"/>
            </a:p>
          </p:txBody>
        </p:sp>
        <p:sp>
          <p:nvSpPr>
            <p:cNvPr id="12296" name="Freeform 6">
              <a:extLst>
                <a:ext uri="{FF2B5EF4-FFF2-40B4-BE49-F238E27FC236}">
                  <a16:creationId xmlns:a16="http://schemas.microsoft.com/office/drawing/2014/main" id="{F83E7749-9B73-4E21-A88B-0D79F9082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" y="3434"/>
              <a:ext cx="95" cy="310"/>
            </a:xfrm>
            <a:custGeom>
              <a:avLst/>
              <a:gdLst>
                <a:gd name="T0" fmla="*/ 654 w 655"/>
                <a:gd name="T1" fmla="*/ 0 h 1932"/>
                <a:gd name="T2" fmla="*/ 654 w 655"/>
                <a:gd name="T3" fmla="*/ 57 h 1932"/>
                <a:gd name="T4" fmla="*/ 654 w 655"/>
                <a:gd name="T5" fmla="*/ 57 h 1932"/>
                <a:gd name="T6" fmla="*/ 627 w 655"/>
                <a:gd name="T7" fmla="*/ 119 h 1932"/>
                <a:gd name="T8" fmla="*/ 627 w 655"/>
                <a:gd name="T9" fmla="*/ 145 h 1932"/>
                <a:gd name="T10" fmla="*/ 596 w 655"/>
                <a:gd name="T11" fmla="*/ 176 h 1932"/>
                <a:gd name="T12" fmla="*/ 565 w 655"/>
                <a:gd name="T13" fmla="*/ 207 h 1932"/>
                <a:gd name="T14" fmla="*/ 534 w 655"/>
                <a:gd name="T15" fmla="*/ 264 h 1932"/>
                <a:gd name="T16" fmla="*/ 534 w 655"/>
                <a:gd name="T17" fmla="*/ 295 h 1932"/>
                <a:gd name="T18" fmla="*/ 477 w 655"/>
                <a:gd name="T19" fmla="*/ 326 h 1932"/>
                <a:gd name="T20" fmla="*/ 446 w 655"/>
                <a:gd name="T21" fmla="*/ 357 h 1932"/>
                <a:gd name="T22" fmla="*/ 415 w 655"/>
                <a:gd name="T23" fmla="*/ 383 h 1932"/>
                <a:gd name="T24" fmla="*/ 357 w 655"/>
                <a:gd name="T25" fmla="*/ 414 h 1932"/>
                <a:gd name="T26" fmla="*/ 296 w 655"/>
                <a:gd name="T27" fmla="*/ 476 h 1932"/>
                <a:gd name="T28" fmla="*/ 269 w 655"/>
                <a:gd name="T29" fmla="*/ 476 h 1932"/>
                <a:gd name="T30" fmla="*/ 207 w 655"/>
                <a:gd name="T31" fmla="*/ 533 h 1932"/>
                <a:gd name="T32" fmla="*/ 119 w 655"/>
                <a:gd name="T33" fmla="*/ 564 h 1932"/>
                <a:gd name="T34" fmla="*/ 88 w 655"/>
                <a:gd name="T35" fmla="*/ 595 h 1932"/>
                <a:gd name="T36" fmla="*/ 0 w 655"/>
                <a:gd name="T37" fmla="*/ 621 h 1932"/>
                <a:gd name="T38" fmla="*/ 0 w 655"/>
                <a:gd name="T39" fmla="*/ 1931 h 1932"/>
                <a:gd name="T40" fmla="*/ 88 w 655"/>
                <a:gd name="T41" fmla="*/ 1905 h 1932"/>
                <a:gd name="T42" fmla="*/ 119 w 655"/>
                <a:gd name="T43" fmla="*/ 1874 h 1932"/>
                <a:gd name="T44" fmla="*/ 207 w 655"/>
                <a:gd name="T45" fmla="*/ 1843 h 1932"/>
                <a:gd name="T46" fmla="*/ 269 w 655"/>
                <a:gd name="T47" fmla="*/ 1786 h 1932"/>
                <a:gd name="T48" fmla="*/ 296 w 655"/>
                <a:gd name="T49" fmla="*/ 1786 h 1932"/>
                <a:gd name="T50" fmla="*/ 357 w 655"/>
                <a:gd name="T51" fmla="*/ 1724 h 1932"/>
                <a:gd name="T52" fmla="*/ 415 w 655"/>
                <a:gd name="T53" fmla="*/ 1693 h 1932"/>
                <a:gd name="T54" fmla="*/ 446 w 655"/>
                <a:gd name="T55" fmla="*/ 1667 h 1932"/>
                <a:gd name="T56" fmla="*/ 477 w 655"/>
                <a:gd name="T57" fmla="*/ 1636 h 1932"/>
                <a:gd name="T58" fmla="*/ 534 w 655"/>
                <a:gd name="T59" fmla="*/ 1605 h 1932"/>
                <a:gd name="T60" fmla="*/ 534 w 655"/>
                <a:gd name="T61" fmla="*/ 1574 h 1932"/>
                <a:gd name="T62" fmla="*/ 565 w 655"/>
                <a:gd name="T63" fmla="*/ 1517 h 1932"/>
                <a:gd name="T64" fmla="*/ 596 w 655"/>
                <a:gd name="T65" fmla="*/ 1486 h 1932"/>
                <a:gd name="T66" fmla="*/ 627 w 655"/>
                <a:gd name="T67" fmla="*/ 1455 h 1932"/>
                <a:gd name="T68" fmla="*/ 627 w 655"/>
                <a:gd name="T69" fmla="*/ 1429 h 1932"/>
                <a:gd name="T70" fmla="*/ 654 w 655"/>
                <a:gd name="T71" fmla="*/ 1367 h 1932"/>
                <a:gd name="T72" fmla="*/ 654 w 655"/>
                <a:gd name="T73" fmla="*/ 1367 h 1932"/>
                <a:gd name="T74" fmla="*/ 654 w 655"/>
                <a:gd name="T75" fmla="*/ 1310 h 1932"/>
                <a:gd name="T76" fmla="*/ 654 w 655"/>
                <a:gd name="T77" fmla="*/ 0 h 1932"/>
                <a:gd name="T78" fmla="*/ 654 w 655"/>
                <a:gd name="T79" fmla="*/ 0 h 19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55"/>
                <a:gd name="T121" fmla="*/ 0 h 1932"/>
                <a:gd name="T122" fmla="*/ 655 w 655"/>
                <a:gd name="T123" fmla="*/ 1932 h 193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55" h="1932">
                  <a:moveTo>
                    <a:pt x="654" y="0"/>
                  </a:moveTo>
                  <a:lnTo>
                    <a:pt x="654" y="57"/>
                  </a:lnTo>
                  <a:lnTo>
                    <a:pt x="627" y="119"/>
                  </a:lnTo>
                  <a:lnTo>
                    <a:pt x="627" y="145"/>
                  </a:lnTo>
                  <a:lnTo>
                    <a:pt x="596" y="176"/>
                  </a:lnTo>
                  <a:lnTo>
                    <a:pt x="565" y="207"/>
                  </a:lnTo>
                  <a:lnTo>
                    <a:pt x="534" y="264"/>
                  </a:lnTo>
                  <a:lnTo>
                    <a:pt x="534" y="295"/>
                  </a:lnTo>
                  <a:lnTo>
                    <a:pt x="477" y="326"/>
                  </a:lnTo>
                  <a:lnTo>
                    <a:pt x="446" y="357"/>
                  </a:lnTo>
                  <a:lnTo>
                    <a:pt x="415" y="383"/>
                  </a:lnTo>
                  <a:lnTo>
                    <a:pt x="357" y="414"/>
                  </a:lnTo>
                  <a:lnTo>
                    <a:pt x="296" y="476"/>
                  </a:lnTo>
                  <a:lnTo>
                    <a:pt x="269" y="476"/>
                  </a:lnTo>
                  <a:lnTo>
                    <a:pt x="207" y="533"/>
                  </a:lnTo>
                  <a:lnTo>
                    <a:pt x="119" y="564"/>
                  </a:lnTo>
                  <a:lnTo>
                    <a:pt x="88" y="595"/>
                  </a:lnTo>
                  <a:lnTo>
                    <a:pt x="0" y="621"/>
                  </a:lnTo>
                  <a:lnTo>
                    <a:pt x="0" y="1931"/>
                  </a:lnTo>
                  <a:lnTo>
                    <a:pt x="88" y="1905"/>
                  </a:lnTo>
                  <a:lnTo>
                    <a:pt x="119" y="1874"/>
                  </a:lnTo>
                  <a:lnTo>
                    <a:pt x="207" y="1843"/>
                  </a:lnTo>
                  <a:lnTo>
                    <a:pt x="269" y="1786"/>
                  </a:lnTo>
                  <a:lnTo>
                    <a:pt x="296" y="1786"/>
                  </a:lnTo>
                  <a:lnTo>
                    <a:pt x="357" y="1724"/>
                  </a:lnTo>
                  <a:lnTo>
                    <a:pt x="415" y="1693"/>
                  </a:lnTo>
                  <a:lnTo>
                    <a:pt x="446" y="1667"/>
                  </a:lnTo>
                  <a:lnTo>
                    <a:pt x="477" y="1636"/>
                  </a:lnTo>
                  <a:lnTo>
                    <a:pt x="534" y="1605"/>
                  </a:lnTo>
                  <a:lnTo>
                    <a:pt x="534" y="1574"/>
                  </a:lnTo>
                  <a:lnTo>
                    <a:pt x="565" y="1517"/>
                  </a:lnTo>
                  <a:lnTo>
                    <a:pt x="596" y="1486"/>
                  </a:lnTo>
                  <a:lnTo>
                    <a:pt x="627" y="1455"/>
                  </a:lnTo>
                  <a:lnTo>
                    <a:pt x="627" y="1429"/>
                  </a:lnTo>
                  <a:lnTo>
                    <a:pt x="654" y="1367"/>
                  </a:lnTo>
                  <a:lnTo>
                    <a:pt x="654" y="1310"/>
                  </a:lnTo>
                  <a:lnTo>
                    <a:pt x="654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id-ID"/>
            </a:p>
          </p:txBody>
        </p:sp>
        <p:sp>
          <p:nvSpPr>
            <p:cNvPr id="12297" name="Freeform 7">
              <a:extLst>
                <a:ext uri="{FF2B5EF4-FFF2-40B4-BE49-F238E27FC236}">
                  <a16:creationId xmlns:a16="http://schemas.microsoft.com/office/drawing/2014/main" id="{3DA7483B-2229-40AD-9830-A301821D6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9" y="3434"/>
              <a:ext cx="597" cy="310"/>
            </a:xfrm>
            <a:custGeom>
              <a:avLst/>
              <a:gdLst>
                <a:gd name="T0" fmla="*/ 0 w 4138"/>
                <a:gd name="T1" fmla="*/ 0 h 1932"/>
                <a:gd name="T2" fmla="*/ 4137 w 4138"/>
                <a:gd name="T3" fmla="*/ 621 h 1932"/>
                <a:gd name="T4" fmla="*/ 4137 w 4138"/>
                <a:gd name="T5" fmla="*/ 1931 h 1932"/>
                <a:gd name="T6" fmla="*/ 0 w 4138"/>
                <a:gd name="T7" fmla="*/ 1310 h 1932"/>
                <a:gd name="T8" fmla="*/ 0 w 4138"/>
                <a:gd name="T9" fmla="*/ 0 h 1932"/>
                <a:gd name="T10" fmla="*/ 0 w 4138"/>
                <a:gd name="T11" fmla="*/ 0 h 19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38"/>
                <a:gd name="T19" fmla="*/ 0 h 1932"/>
                <a:gd name="T20" fmla="*/ 4138 w 4138"/>
                <a:gd name="T21" fmla="*/ 1932 h 19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38" h="1932">
                  <a:moveTo>
                    <a:pt x="0" y="0"/>
                  </a:moveTo>
                  <a:lnTo>
                    <a:pt x="4137" y="621"/>
                  </a:lnTo>
                  <a:lnTo>
                    <a:pt x="4137" y="1931"/>
                  </a:lnTo>
                  <a:lnTo>
                    <a:pt x="0" y="1310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id-ID"/>
            </a:p>
          </p:txBody>
        </p:sp>
        <p:sp>
          <p:nvSpPr>
            <p:cNvPr id="12298" name="Freeform 8">
              <a:extLst>
                <a:ext uri="{FF2B5EF4-FFF2-40B4-BE49-F238E27FC236}">
                  <a16:creationId xmlns:a16="http://schemas.microsoft.com/office/drawing/2014/main" id="{42632874-45A6-4A3C-B417-515A0349B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9" y="3238"/>
              <a:ext cx="692" cy="297"/>
            </a:xfrm>
            <a:custGeom>
              <a:avLst/>
              <a:gdLst>
                <a:gd name="T0" fmla="*/ 176 w 4790"/>
                <a:gd name="T1" fmla="*/ 0 h 1846"/>
                <a:gd name="T2" fmla="*/ 414 w 4790"/>
                <a:gd name="T3" fmla="*/ 0 h 1846"/>
                <a:gd name="T4" fmla="*/ 683 w 4790"/>
                <a:gd name="T5" fmla="*/ 0 h 1846"/>
                <a:gd name="T6" fmla="*/ 1010 w 4790"/>
                <a:gd name="T7" fmla="*/ 30 h 1846"/>
                <a:gd name="T8" fmla="*/ 1248 w 4790"/>
                <a:gd name="T9" fmla="*/ 30 h 1846"/>
                <a:gd name="T10" fmla="*/ 1486 w 4790"/>
                <a:gd name="T11" fmla="*/ 57 h 1846"/>
                <a:gd name="T12" fmla="*/ 1786 w 4790"/>
                <a:gd name="T13" fmla="*/ 88 h 1846"/>
                <a:gd name="T14" fmla="*/ 2024 w 4790"/>
                <a:gd name="T15" fmla="*/ 119 h 1846"/>
                <a:gd name="T16" fmla="*/ 2262 w 4790"/>
                <a:gd name="T17" fmla="*/ 150 h 1846"/>
                <a:gd name="T18" fmla="*/ 2527 w 4790"/>
                <a:gd name="T19" fmla="*/ 176 h 1846"/>
                <a:gd name="T20" fmla="*/ 2739 w 4790"/>
                <a:gd name="T21" fmla="*/ 207 h 1846"/>
                <a:gd name="T22" fmla="*/ 2946 w 4790"/>
                <a:gd name="T23" fmla="*/ 269 h 1846"/>
                <a:gd name="T24" fmla="*/ 3215 w 4790"/>
                <a:gd name="T25" fmla="*/ 295 h 1846"/>
                <a:gd name="T26" fmla="*/ 3391 w 4790"/>
                <a:gd name="T27" fmla="*/ 357 h 1846"/>
                <a:gd name="T28" fmla="*/ 3572 w 4790"/>
                <a:gd name="T29" fmla="*/ 388 h 1846"/>
                <a:gd name="T30" fmla="*/ 3779 w 4790"/>
                <a:gd name="T31" fmla="*/ 476 h 1846"/>
                <a:gd name="T32" fmla="*/ 3929 w 4790"/>
                <a:gd name="T33" fmla="*/ 507 h 1846"/>
                <a:gd name="T34" fmla="*/ 4049 w 4790"/>
                <a:gd name="T35" fmla="*/ 564 h 1846"/>
                <a:gd name="T36" fmla="*/ 4225 w 4790"/>
                <a:gd name="T37" fmla="*/ 653 h 1846"/>
                <a:gd name="T38" fmla="*/ 4344 w 4790"/>
                <a:gd name="T39" fmla="*/ 715 h 1846"/>
                <a:gd name="T40" fmla="*/ 4432 w 4790"/>
                <a:gd name="T41" fmla="*/ 772 h 1846"/>
                <a:gd name="T42" fmla="*/ 4551 w 4790"/>
                <a:gd name="T43" fmla="*/ 834 h 1846"/>
                <a:gd name="T44" fmla="*/ 4613 w 4790"/>
                <a:gd name="T45" fmla="*/ 922 h 1846"/>
                <a:gd name="T46" fmla="*/ 4670 w 4790"/>
                <a:gd name="T47" fmla="*/ 984 h 1846"/>
                <a:gd name="T48" fmla="*/ 4732 w 4790"/>
                <a:gd name="T49" fmla="*/ 1041 h 1846"/>
                <a:gd name="T50" fmla="*/ 4763 w 4790"/>
                <a:gd name="T51" fmla="*/ 1129 h 1846"/>
                <a:gd name="T52" fmla="*/ 4789 w 4790"/>
                <a:gd name="T53" fmla="*/ 1191 h 1846"/>
                <a:gd name="T54" fmla="*/ 4789 w 4790"/>
                <a:gd name="T55" fmla="*/ 1280 h 1846"/>
                <a:gd name="T56" fmla="*/ 4763 w 4790"/>
                <a:gd name="T57" fmla="*/ 1341 h 1846"/>
                <a:gd name="T58" fmla="*/ 4732 w 4790"/>
                <a:gd name="T59" fmla="*/ 1399 h 1846"/>
                <a:gd name="T60" fmla="*/ 4670 w 4790"/>
                <a:gd name="T61" fmla="*/ 1487 h 1846"/>
                <a:gd name="T62" fmla="*/ 4613 w 4790"/>
                <a:gd name="T63" fmla="*/ 1549 h 1846"/>
                <a:gd name="T64" fmla="*/ 4551 w 4790"/>
                <a:gd name="T65" fmla="*/ 1606 h 1846"/>
                <a:gd name="T66" fmla="*/ 4432 w 4790"/>
                <a:gd name="T67" fmla="*/ 1699 h 1846"/>
                <a:gd name="T68" fmla="*/ 4344 w 4790"/>
                <a:gd name="T69" fmla="*/ 1756 h 1846"/>
                <a:gd name="T70" fmla="*/ 4225 w 4790"/>
                <a:gd name="T71" fmla="*/ 1818 h 1846"/>
                <a:gd name="T72" fmla="*/ 0 w 4790"/>
                <a:gd name="T73" fmla="*/ 1222 h 1846"/>
                <a:gd name="T74" fmla="*/ 0 w 4790"/>
                <a:gd name="T75" fmla="*/ 0 h 18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790"/>
                <a:gd name="T115" fmla="*/ 0 h 1846"/>
                <a:gd name="T116" fmla="*/ 4790 w 4790"/>
                <a:gd name="T117" fmla="*/ 1846 h 184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790" h="1846">
                  <a:moveTo>
                    <a:pt x="0" y="0"/>
                  </a:moveTo>
                  <a:lnTo>
                    <a:pt x="176" y="0"/>
                  </a:lnTo>
                  <a:lnTo>
                    <a:pt x="264" y="0"/>
                  </a:lnTo>
                  <a:lnTo>
                    <a:pt x="414" y="0"/>
                  </a:lnTo>
                  <a:lnTo>
                    <a:pt x="595" y="0"/>
                  </a:lnTo>
                  <a:lnTo>
                    <a:pt x="683" y="0"/>
                  </a:lnTo>
                  <a:lnTo>
                    <a:pt x="833" y="0"/>
                  </a:lnTo>
                  <a:lnTo>
                    <a:pt x="1010" y="30"/>
                  </a:lnTo>
                  <a:lnTo>
                    <a:pt x="1071" y="30"/>
                  </a:lnTo>
                  <a:lnTo>
                    <a:pt x="1248" y="30"/>
                  </a:lnTo>
                  <a:lnTo>
                    <a:pt x="1398" y="57"/>
                  </a:lnTo>
                  <a:lnTo>
                    <a:pt x="1486" y="57"/>
                  </a:lnTo>
                  <a:lnTo>
                    <a:pt x="1636" y="57"/>
                  </a:lnTo>
                  <a:lnTo>
                    <a:pt x="1786" y="88"/>
                  </a:lnTo>
                  <a:lnTo>
                    <a:pt x="1874" y="88"/>
                  </a:lnTo>
                  <a:lnTo>
                    <a:pt x="2024" y="119"/>
                  </a:lnTo>
                  <a:lnTo>
                    <a:pt x="2170" y="119"/>
                  </a:lnTo>
                  <a:lnTo>
                    <a:pt x="2262" y="150"/>
                  </a:lnTo>
                  <a:lnTo>
                    <a:pt x="2408" y="150"/>
                  </a:lnTo>
                  <a:lnTo>
                    <a:pt x="2527" y="176"/>
                  </a:lnTo>
                  <a:lnTo>
                    <a:pt x="2619" y="176"/>
                  </a:lnTo>
                  <a:lnTo>
                    <a:pt x="2739" y="207"/>
                  </a:lnTo>
                  <a:lnTo>
                    <a:pt x="2884" y="238"/>
                  </a:lnTo>
                  <a:lnTo>
                    <a:pt x="2946" y="269"/>
                  </a:lnTo>
                  <a:lnTo>
                    <a:pt x="3065" y="269"/>
                  </a:lnTo>
                  <a:lnTo>
                    <a:pt x="3215" y="295"/>
                  </a:lnTo>
                  <a:lnTo>
                    <a:pt x="3272" y="326"/>
                  </a:lnTo>
                  <a:lnTo>
                    <a:pt x="3391" y="357"/>
                  </a:lnTo>
                  <a:lnTo>
                    <a:pt x="3510" y="388"/>
                  </a:lnTo>
                  <a:lnTo>
                    <a:pt x="3572" y="388"/>
                  </a:lnTo>
                  <a:lnTo>
                    <a:pt x="3660" y="445"/>
                  </a:lnTo>
                  <a:lnTo>
                    <a:pt x="3779" y="476"/>
                  </a:lnTo>
                  <a:lnTo>
                    <a:pt x="3810" y="476"/>
                  </a:lnTo>
                  <a:lnTo>
                    <a:pt x="3929" y="507"/>
                  </a:lnTo>
                  <a:lnTo>
                    <a:pt x="4018" y="564"/>
                  </a:lnTo>
                  <a:lnTo>
                    <a:pt x="4049" y="564"/>
                  </a:lnTo>
                  <a:lnTo>
                    <a:pt x="4137" y="595"/>
                  </a:lnTo>
                  <a:lnTo>
                    <a:pt x="4225" y="653"/>
                  </a:lnTo>
                  <a:lnTo>
                    <a:pt x="4256" y="653"/>
                  </a:lnTo>
                  <a:lnTo>
                    <a:pt x="4344" y="715"/>
                  </a:lnTo>
                  <a:lnTo>
                    <a:pt x="4406" y="745"/>
                  </a:lnTo>
                  <a:lnTo>
                    <a:pt x="4432" y="772"/>
                  </a:lnTo>
                  <a:lnTo>
                    <a:pt x="4494" y="803"/>
                  </a:lnTo>
                  <a:lnTo>
                    <a:pt x="4551" y="834"/>
                  </a:lnTo>
                  <a:lnTo>
                    <a:pt x="4582" y="865"/>
                  </a:lnTo>
                  <a:lnTo>
                    <a:pt x="4613" y="922"/>
                  </a:lnTo>
                  <a:lnTo>
                    <a:pt x="4670" y="953"/>
                  </a:lnTo>
                  <a:lnTo>
                    <a:pt x="4670" y="984"/>
                  </a:lnTo>
                  <a:lnTo>
                    <a:pt x="4701" y="1010"/>
                  </a:lnTo>
                  <a:lnTo>
                    <a:pt x="4732" y="1041"/>
                  </a:lnTo>
                  <a:lnTo>
                    <a:pt x="4763" y="1072"/>
                  </a:lnTo>
                  <a:lnTo>
                    <a:pt x="4763" y="1129"/>
                  </a:lnTo>
                  <a:lnTo>
                    <a:pt x="4789" y="1160"/>
                  </a:lnTo>
                  <a:lnTo>
                    <a:pt x="4789" y="1191"/>
                  </a:lnTo>
                  <a:lnTo>
                    <a:pt x="4789" y="1222"/>
                  </a:lnTo>
                  <a:lnTo>
                    <a:pt x="4789" y="1280"/>
                  </a:lnTo>
                  <a:lnTo>
                    <a:pt x="4763" y="1341"/>
                  </a:lnTo>
                  <a:lnTo>
                    <a:pt x="4763" y="1368"/>
                  </a:lnTo>
                  <a:lnTo>
                    <a:pt x="4732" y="1399"/>
                  </a:lnTo>
                  <a:lnTo>
                    <a:pt x="4701" y="1430"/>
                  </a:lnTo>
                  <a:lnTo>
                    <a:pt x="4670" y="1487"/>
                  </a:lnTo>
                  <a:lnTo>
                    <a:pt x="4670" y="1518"/>
                  </a:lnTo>
                  <a:lnTo>
                    <a:pt x="4613" y="1549"/>
                  </a:lnTo>
                  <a:lnTo>
                    <a:pt x="4582" y="1580"/>
                  </a:lnTo>
                  <a:lnTo>
                    <a:pt x="4551" y="1606"/>
                  </a:lnTo>
                  <a:lnTo>
                    <a:pt x="4494" y="1637"/>
                  </a:lnTo>
                  <a:lnTo>
                    <a:pt x="4432" y="1699"/>
                  </a:lnTo>
                  <a:lnTo>
                    <a:pt x="4406" y="1699"/>
                  </a:lnTo>
                  <a:lnTo>
                    <a:pt x="4344" y="1756"/>
                  </a:lnTo>
                  <a:lnTo>
                    <a:pt x="4256" y="1787"/>
                  </a:lnTo>
                  <a:lnTo>
                    <a:pt x="4225" y="1818"/>
                  </a:lnTo>
                  <a:lnTo>
                    <a:pt x="4137" y="1845"/>
                  </a:lnTo>
                  <a:lnTo>
                    <a:pt x="0" y="1222"/>
                  </a:lnTo>
                  <a:lnTo>
                    <a:pt x="0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id-ID"/>
            </a:p>
          </p:txBody>
        </p:sp>
        <p:sp>
          <p:nvSpPr>
            <p:cNvPr id="12299" name="Freeform 9">
              <a:extLst>
                <a:ext uri="{FF2B5EF4-FFF2-40B4-BE49-F238E27FC236}">
                  <a16:creationId xmlns:a16="http://schemas.microsoft.com/office/drawing/2014/main" id="{9D55EE95-1187-4A89-9383-918A09436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" y="3438"/>
              <a:ext cx="185" cy="350"/>
            </a:xfrm>
            <a:custGeom>
              <a:avLst/>
              <a:gdLst>
                <a:gd name="T0" fmla="*/ 1279 w 1280"/>
                <a:gd name="T1" fmla="*/ 864 h 2176"/>
                <a:gd name="T2" fmla="*/ 1160 w 1280"/>
                <a:gd name="T3" fmla="*/ 807 h 2176"/>
                <a:gd name="T4" fmla="*/ 1099 w 1280"/>
                <a:gd name="T5" fmla="*/ 807 h 2176"/>
                <a:gd name="T6" fmla="*/ 1010 w 1280"/>
                <a:gd name="T7" fmla="*/ 776 h 2176"/>
                <a:gd name="T8" fmla="*/ 953 w 1280"/>
                <a:gd name="T9" fmla="*/ 745 h 2176"/>
                <a:gd name="T10" fmla="*/ 860 w 1280"/>
                <a:gd name="T11" fmla="*/ 714 h 2176"/>
                <a:gd name="T12" fmla="*/ 772 w 1280"/>
                <a:gd name="T13" fmla="*/ 688 h 2176"/>
                <a:gd name="T14" fmla="*/ 715 w 1280"/>
                <a:gd name="T15" fmla="*/ 657 h 2176"/>
                <a:gd name="T16" fmla="*/ 622 w 1280"/>
                <a:gd name="T17" fmla="*/ 626 h 2176"/>
                <a:gd name="T18" fmla="*/ 595 w 1280"/>
                <a:gd name="T19" fmla="*/ 595 h 2176"/>
                <a:gd name="T20" fmla="*/ 503 w 1280"/>
                <a:gd name="T21" fmla="*/ 569 h 2176"/>
                <a:gd name="T22" fmla="*/ 445 w 1280"/>
                <a:gd name="T23" fmla="*/ 538 h 2176"/>
                <a:gd name="T24" fmla="*/ 414 w 1280"/>
                <a:gd name="T25" fmla="*/ 507 h 2176"/>
                <a:gd name="T26" fmla="*/ 326 w 1280"/>
                <a:gd name="T27" fmla="*/ 476 h 2176"/>
                <a:gd name="T28" fmla="*/ 295 w 1280"/>
                <a:gd name="T29" fmla="*/ 450 h 2176"/>
                <a:gd name="T30" fmla="*/ 238 w 1280"/>
                <a:gd name="T31" fmla="*/ 419 h 2176"/>
                <a:gd name="T32" fmla="*/ 238 w 1280"/>
                <a:gd name="T33" fmla="*/ 388 h 2176"/>
                <a:gd name="T34" fmla="*/ 176 w 1280"/>
                <a:gd name="T35" fmla="*/ 357 h 2176"/>
                <a:gd name="T36" fmla="*/ 145 w 1280"/>
                <a:gd name="T37" fmla="*/ 300 h 2176"/>
                <a:gd name="T38" fmla="*/ 119 w 1280"/>
                <a:gd name="T39" fmla="*/ 300 h 2176"/>
                <a:gd name="T40" fmla="*/ 88 w 1280"/>
                <a:gd name="T41" fmla="*/ 238 h 2176"/>
                <a:gd name="T42" fmla="*/ 57 w 1280"/>
                <a:gd name="T43" fmla="*/ 211 h 2176"/>
                <a:gd name="T44" fmla="*/ 26 w 1280"/>
                <a:gd name="T45" fmla="*/ 180 h 2176"/>
                <a:gd name="T46" fmla="*/ 26 w 1280"/>
                <a:gd name="T47" fmla="*/ 150 h 2176"/>
                <a:gd name="T48" fmla="*/ 0 w 1280"/>
                <a:gd name="T49" fmla="*/ 119 h 2176"/>
                <a:gd name="T50" fmla="*/ 0 w 1280"/>
                <a:gd name="T51" fmla="*/ 61 h 2176"/>
                <a:gd name="T52" fmla="*/ 0 w 1280"/>
                <a:gd name="T53" fmla="*/ 61 h 2176"/>
                <a:gd name="T54" fmla="*/ 0 w 1280"/>
                <a:gd name="T55" fmla="*/ 0 h 2176"/>
                <a:gd name="T56" fmla="*/ 0 w 1280"/>
                <a:gd name="T57" fmla="*/ 1310 h 2176"/>
                <a:gd name="T58" fmla="*/ 0 w 1280"/>
                <a:gd name="T59" fmla="*/ 1372 h 2176"/>
                <a:gd name="T60" fmla="*/ 0 w 1280"/>
                <a:gd name="T61" fmla="*/ 1372 h 2176"/>
                <a:gd name="T62" fmla="*/ 0 w 1280"/>
                <a:gd name="T63" fmla="*/ 1429 h 2176"/>
                <a:gd name="T64" fmla="*/ 26 w 1280"/>
                <a:gd name="T65" fmla="*/ 1460 h 2176"/>
                <a:gd name="T66" fmla="*/ 26 w 1280"/>
                <a:gd name="T67" fmla="*/ 1491 h 2176"/>
                <a:gd name="T68" fmla="*/ 57 w 1280"/>
                <a:gd name="T69" fmla="*/ 1522 h 2176"/>
                <a:gd name="T70" fmla="*/ 88 w 1280"/>
                <a:gd name="T71" fmla="*/ 1548 h 2176"/>
                <a:gd name="T72" fmla="*/ 119 w 1280"/>
                <a:gd name="T73" fmla="*/ 1610 h 2176"/>
                <a:gd name="T74" fmla="*/ 145 w 1280"/>
                <a:gd name="T75" fmla="*/ 1610 h 2176"/>
                <a:gd name="T76" fmla="*/ 176 w 1280"/>
                <a:gd name="T77" fmla="*/ 1667 h 2176"/>
                <a:gd name="T78" fmla="*/ 238 w 1280"/>
                <a:gd name="T79" fmla="*/ 1698 h 2176"/>
                <a:gd name="T80" fmla="*/ 238 w 1280"/>
                <a:gd name="T81" fmla="*/ 1729 h 2176"/>
                <a:gd name="T82" fmla="*/ 295 w 1280"/>
                <a:gd name="T83" fmla="*/ 1760 h 2176"/>
                <a:gd name="T84" fmla="*/ 326 w 1280"/>
                <a:gd name="T85" fmla="*/ 1786 h 2176"/>
                <a:gd name="T86" fmla="*/ 414 w 1280"/>
                <a:gd name="T87" fmla="*/ 1817 h 2176"/>
                <a:gd name="T88" fmla="*/ 445 w 1280"/>
                <a:gd name="T89" fmla="*/ 1848 h 2176"/>
                <a:gd name="T90" fmla="*/ 503 w 1280"/>
                <a:gd name="T91" fmla="*/ 1879 h 2176"/>
                <a:gd name="T92" fmla="*/ 595 w 1280"/>
                <a:gd name="T93" fmla="*/ 1905 h 2176"/>
                <a:gd name="T94" fmla="*/ 622 w 1280"/>
                <a:gd name="T95" fmla="*/ 1936 h 2176"/>
                <a:gd name="T96" fmla="*/ 715 w 1280"/>
                <a:gd name="T97" fmla="*/ 1967 h 2176"/>
                <a:gd name="T98" fmla="*/ 772 w 1280"/>
                <a:gd name="T99" fmla="*/ 1998 h 2176"/>
                <a:gd name="T100" fmla="*/ 860 w 1280"/>
                <a:gd name="T101" fmla="*/ 2025 h 2176"/>
                <a:gd name="T102" fmla="*/ 953 w 1280"/>
                <a:gd name="T103" fmla="*/ 2055 h 2176"/>
                <a:gd name="T104" fmla="*/ 1010 w 1280"/>
                <a:gd name="T105" fmla="*/ 2086 h 2176"/>
                <a:gd name="T106" fmla="*/ 1099 w 1280"/>
                <a:gd name="T107" fmla="*/ 2117 h 2176"/>
                <a:gd name="T108" fmla="*/ 1160 w 1280"/>
                <a:gd name="T109" fmla="*/ 2117 h 2176"/>
                <a:gd name="T110" fmla="*/ 1279 w 1280"/>
                <a:gd name="T111" fmla="*/ 2175 h 2176"/>
                <a:gd name="T112" fmla="*/ 1279 w 1280"/>
                <a:gd name="T113" fmla="*/ 864 h 2176"/>
                <a:gd name="T114" fmla="*/ 1279 w 1280"/>
                <a:gd name="T115" fmla="*/ 864 h 21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80"/>
                <a:gd name="T175" fmla="*/ 0 h 2176"/>
                <a:gd name="T176" fmla="*/ 1280 w 1280"/>
                <a:gd name="T177" fmla="*/ 2176 h 21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80" h="2176">
                  <a:moveTo>
                    <a:pt x="1279" y="864"/>
                  </a:moveTo>
                  <a:lnTo>
                    <a:pt x="1160" y="807"/>
                  </a:lnTo>
                  <a:lnTo>
                    <a:pt x="1099" y="807"/>
                  </a:lnTo>
                  <a:lnTo>
                    <a:pt x="1010" y="776"/>
                  </a:lnTo>
                  <a:lnTo>
                    <a:pt x="953" y="745"/>
                  </a:lnTo>
                  <a:lnTo>
                    <a:pt x="860" y="714"/>
                  </a:lnTo>
                  <a:lnTo>
                    <a:pt x="772" y="688"/>
                  </a:lnTo>
                  <a:lnTo>
                    <a:pt x="715" y="657"/>
                  </a:lnTo>
                  <a:lnTo>
                    <a:pt x="622" y="626"/>
                  </a:lnTo>
                  <a:lnTo>
                    <a:pt x="595" y="595"/>
                  </a:lnTo>
                  <a:lnTo>
                    <a:pt x="503" y="569"/>
                  </a:lnTo>
                  <a:lnTo>
                    <a:pt x="445" y="538"/>
                  </a:lnTo>
                  <a:lnTo>
                    <a:pt x="414" y="507"/>
                  </a:lnTo>
                  <a:lnTo>
                    <a:pt x="326" y="476"/>
                  </a:lnTo>
                  <a:lnTo>
                    <a:pt x="295" y="450"/>
                  </a:lnTo>
                  <a:lnTo>
                    <a:pt x="238" y="419"/>
                  </a:lnTo>
                  <a:lnTo>
                    <a:pt x="238" y="388"/>
                  </a:lnTo>
                  <a:lnTo>
                    <a:pt x="176" y="357"/>
                  </a:lnTo>
                  <a:lnTo>
                    <a:pt x="145" y="300"/>
                  </a:lnTo>
                  <a:lnTo>
                    <a:pt x="119" y="300"/>
                  </a:lnTo>
                  <a:lnTo>
                    <a:pt x="88" y="238"/>
                  </a:lnTo>
                  <a:lnTo>
                    <a:pt x="57" y="211"/>
                  </a:lnTo>
                  <a:lnTo>
                    <a:pt x="26" y="180"/>
                  </a:lnTo>
                  <a:lnTo>
                    <a:pt x="26" y="150"/>
                  </a:lnTo>
                  <a:lnTo>
                    <a:pt x="0" y="119"/>
                  </a:lnTo>
                  <a:lnTo>
                    <a:pt x="0" y="61"/>
                  </a:lnTo>
                  <a:lnTo>
                    <a:pt x="0" y="0"/>
                  </a:lnTo>
                  <a:lnTo>
                    <a:pt x="0" y="1310"/>
                  </a:lnTo>
                  <a:lnTo>
                    <a:pt x="0" y="1372"/>
                  </a:lnTo>
                  <a:lnTo>
                    <a:pt x="0" y="1429"/>
                  </a:lnTo>
                  <a:lnTo>
                    <a:pt x="26" y="1460"/>
                  </a:lnTo>
                  <a:lnTo>
                    <a:pt x="26" y="1491"/>
                  </a:lnTo>
                  <a:lnTo>
                    <a:pt x="57" y="1522"/>
                  </a:lnTo>
                  <a:lnTo>
                    <a:pt x="88" y="1548"/>
                  </a:lnTo>
                  <a:lnTo>
                    <a:pt x="119" y="1610"/>
                  </a:lnTo>
                  <a:lnTo>
                    <a:pt x="145" y="1610"/>
                  </a:lnTo>
                  <a:lnTo>
                    <a:pt x="176" y="1667"/>
                  </a:lnTo>
                  <a:lnTo>
                    <a:pt x="238" y="1698"/>
                  </a:lnTo>
                  <a:lnTo>
                    <a:pt x="238" y="1729"/>
                  </a:lnTo>
                  <a:lnTo>
                    <a:pt x="295" y="1760"/>
                  </a:lnTo>
                  <a:lnTo>
                    <a:pt x="326" y="1786"/>
                  </a:lnTo>
                  <a:lnTo>
                    <a:pt x="414" y="1817"/>
                  </a:lnTo>
                  <a:lnTo>
                    <a:pt x="445" y="1848"/>
                  </a:lnTo>
                  <a:lnTo>
                    <a:pt x="503" y="1879"/>
                  </a:lnTo>
                  <a:lnTo>
                    <a:pt x="595" y="1905"/>
                  </a:lnTo>
                  <a:lnTo>
                    <a:pt x="622" y="1936"/>
                  </a:lnTo>
                  <a:lnTo>
                    <a:pt x="715" y="1967"/>
                  </a:lnTo>
                  <a:lnTo>
                    <a:pt x="772" y="1998"/>
                  </a:lnTo>
                  <a:lnTo>
                    <a:pt x="860" y="2025"/>
                  </a:lnTo>
                  <a:lnTo>
                    <a:pt x="953" y="2055"/>
                  </a:lnTo>
                  <a:lnTo>
                    <a:pt x="1010" y="2086"/>
                  </a:lnTo>
                  <a:lnTo>
                    <a:pt x="1099" y="2117"/>
                  </a:lnTo>
                  <a:lnTo>
                    <a:pt x="1160" y="2117"/>
                  </a:lnTo>
                  <a:lnTo>
                    <a:pt x="1279" y="2175"/>
                  </a:lnTo>
                  <a:lnTo>
                    <a:pt x="1279" y="864"/>
                  </a:lnTo>
                </a:path>
              </a:pathLst>
            </a:custGeom>
            <a:solidFill>
              <a:srgbClr val="CC99FF"/>
            </a:solidFill>
            <a:ln w="111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id-ID"/>
            </a:p>
          </p:txBody>
        </p:sp>
        <p:sp>
          <p:nvSpPr>
            <p:cNvPr id="12300" name="Freeform 10">
              <a:extLst>
                <a:ext uri="{FF2B5EF4-FFF2-40B4-BE49-F238E27FC236}">
                  <a16:creationId xmlns:a16="http://schemas.microsoft.com/office/drawing/2014/main" id="{72B4CAB6-2350-4AE2-88EE-847EA0172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" y="3429"/>
              <a:ext cx="503" cy="344"/>
            </a:xfrm>
            <a:custGeom>
              <a:avLst/>
              <a:gdLst>
                <a:gd name="T0" fmla="*/ 3484 w 3485"/>
                <a:gd name="T1" fmla="*/ 0 h 2145"/>
                <a:gd name="T2" fmla="*/ 0 w 3485"/>
                <a:gd name="T3" fmla="*/ 833 h 2145"/>
                <a:gd name="T4" fmla="*/ 0 w 3485"/>
                <a:gd name="T5" fmla="*/ 2144 h 2145"/>
                <a:gd name="T6" fmla="*/ 3484 w 3485"/>
                <a:gd name="T7" fmla="*/ 1310 h 2145"/>
                <a:gd name="T8" fmla="*/ 3484 w 3485"/>
                <a:gd name="T9" fmla="*/ 0 h 2145"/>
                <a:gd name="T10" fmla="*/ 3484 w 3485"/>
                <a:gd name="T11" fmla="*/ 0 h 21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85"/>
                <a:gd name="T19" fmla="*/ 0 h 2145"/>
                <a:gd name="T20" fmla="*/ 3485 w 3485"/>
                <a:gd name="T21" fmla="*/ 2145 h 21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85" h="2145">
                  <a:moveTo>
                    <a:pt x="3484" y="0"/>
                  </a:moveTo>
                  <a:lnTo>
                    <a:pt x="0" y="833"/>
                  </a:lnTo>
                  <a:lnTo>
                    <a:pt x="0" y="2144"/>
                  </a:lnTo>
                  <a:lnTo>
                    <a:pt x="3484" y="1310"/>
                  </a:lnTo>
                  <a:lnTo>
                    <a:pt x="3484" y="0"/>
                  </a:lnTo>
                </a:path>
              </a:pathLst>
            </a:custGeom>
            <a:solidFill>
              <a:srgbClr val="CC99FF"/>
            </a:solidFill>
            <a:ln w="111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id-ID"/>
            </a:p>
          </p:txBody>
        </p:sp>
        <p:sp>
          <p:nvSpPr>
            <p:cNvPr id="12301" name="Freeform 11">
              <a:extLst>
                <a:ext uri="{FF2B5EF4-FFF2-40B4-BE49-F238E27FC236}">
                  <a16:creationId xmlns:a16="http://schemas.microsoft.com/office/drawing/2014/main" id="{BEBF7F65-7F0C-4B60-AB4B-5B62272B8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" y="3243"/>
              <a:ext cx="689" cy="335"/>
            </a:xfrm>
            <a:custGeom>
              <a:avLst/>
              <a:gdLst>
                <a:gd name="T0" fmla="*/ 1160 w 4765"/>
                <a:gd name="T1" fmla="*/ 2025 h 2084"/>
                <a:gd name="T2" fmla="*/ 1010 w 4765"/>
                <a:gd name="T3" fmla="*/ 1994 h 2084"/>
                <a:gd name="T4" fmla="*/ 860 w 4765"/>
                <a:gd name="T5" fmla="*/ 1932 h 2084"/>
                <a:gd name="T6" fmla="*/ 714 w 4765"/>
                <a:gd name="T7" fmla="*/ 1875 h 2084"/>
                <a:gd name="T8" fmla="*/ 564 w 4765"/>
                <a:gd name="T9" fmla="*/ 1813 h 2084"/>
                <a:gd name="T10" fmla="*/ 445 w 4765"/>
                <a:gd name="T11" fmla="*/ 1756 h 2084"/>
                <a:gd name="T12" fmla="*/ 326 w 4765"/>
                <a:gd name="T13" fmla="*/ 1694 h 2084"/>
                <a:gd name="T14" fmla="*/ 238 w 4765"/>
                <a:gd name="T15" fmla="*/ 1606 h 2084"/>
                <a:gd name="T16" fmla="*/ 145 w 4765"/>
                <a:gd name="T17" fmla="*/ 1549 h 2084"/>
                <a:gd name="T18" fmla="*/ 88 w 4765"/>
                <a:gd name="T19" fmla="*/ 1487 h 2084"/>
                <a:gd name="T20" fmla="*/ 57 w 4765"/>
                <a:gd name="T21" fmla="*/ 1429 h 2084"/>
                <a:gd name="T22" fmla="*/ 0 w 4765"/>
                <a:gd name="T23" fmla="*/ 1337 h 2084"/>
                <a:gd name="T24" fmla="*/ 0 w 4765"/>
                <a:gd name="T25" fmla="*/ 1279 h 2084"/>
                <a:gd name="T26" fmla="*/ 0 w 4765"/>
                <a:gd name="T27" fmla="*/ 1218 h 2084"/>
                <a:gd name="T28" fmla="*/ 0 w 4765"/>
                <a:gd name="T29" fmla="*/ 1129 h 2084"/>
                <a:gd name="T30" fmla="*/ 26 w 4765"/>
                <a:gd name="T31" fmla="*/ 1041 h 2084"/>
                <a:gd name="T32" fmla="*/ 88 w 4765"/>
                <a:gd name="T33" fmla="*/ 979 h 2084"/>
                <a:gd name="T34" fmla="*/ 145 w 4765"/>
                <a:gd name="T35" fmla="*/ 922 h 2084"/>
                <a:gd name="T36" fmla="*/ 238 w 4765"/>
                <a:gd name="T37" fmla="*/ 834 h 2084"/>
                <a:gd name="T38" fmla="*/ 295 w 4765"/>
                <a:gd name="T39" fmla="*/ 772 h 2084"/>
                <a:gd name="T40" fmla="*/ 414 w 4765"/>
                <a:gd name="T41" fmla="*/ 714 h 2084"/>
                <a:gd name="T42" fmla="*/ 564 w 4765"/>
                <a:gd name="T43" fmla="*/ 653 h 2084"/>
                <a:gd name="T44" fmla="*/ 683 w 4765"/>
                <a:gd name="T45" fmla="*/ 595 h 2084"/>
                <a:gd name="T46" fmla="*/ 802 w 4765"/>
                <a:gd name="T47" fmla="*/ 533 h 2084"/>
                <a:gd name="T48" fmla="*/ 952 w 4765"/>
                <a:gd name="T49" fmla="*/ 476 h 2084"/>
                <a:gd name="T50" fmla="*/ 1160 w 4765"/>
                <a:gd name="T51" fmla="*/ 414 h 2084"/>
                <a:gd name="T52" fmla="*/ 1336 w 4765"/>
                <a:gd name="T53" fmla="*/ 357 h 2084"/>
                <a:gd name="T54" fmla="*/ 1517 w 4765"/>
                <a:gd name="T55" fmla="*/ 326 h 2084"/>
                <a:gd name="T56" fmla="*/ 1755 w 4765"/>
                <a:gd name="T57" fmla="*/ 264 h 2084"/>
                <a:gd name="T58" fmla="*/ 1962 w 4765"/>
                <a:gd name="T59" fmla="*/ 238 h 2084"/>
                <a:gd name="T60" fmla="*/ 2170 w 4765"/>
                <a:gd name="T61" fmla="*/ 176 h 2084"/>
                <a:gd name="T62" fmla="*/ 2382 w 4765"/>
                <a:gd name="T63" fmla="*/ 145 h 2084"/>
                <a:gd name="T64" fmla="*/ 2677 w 4765"/>
                <a:gd name="T65" fmla="*/ 119 h 2084"/>
                <a:gd name="T66" fmla="*/ 2915 w 4765"/>
                <a:gd name="T67" fmla="*/ 88 h 2084"/>
                <a:gd name="T68" fmla="*/ 3123 w 4765"/>
                <a:gd name="T69" fmla="*/ 57 h 2084"/>
                <a:gd name="T70" fmla="*/ 3453 w 4765"/>
                <a:gd name="T71" fmla="*/ 26 h 2084"/>
                <a:gd name="T72" fmla="*/ 3692 w 4765"/>
                <a:gd name="T73" fmla="*/ 26 h 2084"/>
                <a:gd name="T74" fmla="*/ 3930 w 4765"/>
                <a:gd name="T75" fmla="*/ 0 h 2084"/>
                <a:gd name="T76" fmla="*/ 4194 w 4765"/>
                <a:gd name="T77" fmla="*/ 0 h 2084"/>
                <a:gd name="T78" fmla="*/ 4525 w 4765"/>
                <a:gd name="T79" fmla="*/ 0 h 2084"/>
                <a:gd name="T80" fmla="*/ 4764 w 4765"/>
                <a:gd name="T81" fmla="*/ 0 h 2084"/>
                <a:gd name="T82" fmla="*/ 1279 w 4765"/>
                <a:gd name="T83" fmla="*/ 2083 h 20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765"/>
                <a:gd name="T127" fmla="*/ 0 h 2084"/>
                <a:gd name="T128" fmla="*/ 4765 w 4765"/>
                <a:gd name="T129" fmla="*/ 2084 h 20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765" h="2084">
                  <a:moveTo>
                    <a:pt x="1279" y="2083"/>
                  </a:moveTo>
                  <a:lnTo>
                    <a:pt x="1160" y="2025"/>
                  </a:lnTo>
                  <a:lnTo>
                    <a:pt x="1098" y="2025"/>
                  </a:lnTo>
                  <a:lnTo>
                    <a:pt x="1010" y="1994"/>
                  </a:lnTo>
                  <a:lnTo>
                    <a:pt x="891" y="1963"/>
                  </a:lnTo>
                  <a:lnTo>
                    <a:pt x="860" y="1932"/>
                  </a:lnTo>
                  <a:lnTo>
                    <a:pt x="771" y="1906"/>
                  </a:lnTo>
                  <a:lnTo>
                    <a:pt x="714" y="1875"/>
                  </a:lnTo>
                  <a:lnTo>
                    <a:pt x="621" y="1844"/>
                  </a:lnTo>
                  <a:lnTo>
                    <a:pt x="564" y="1813"/>
                  </a:lnTo>
                  <a:lnTo>
                    <a:pt x="502" y="1787"/>
                  </a:lnTo>
                  <a:lnTo>
                    <a:pt x="445" y="1756"/>
                  </a:lnTo>
                  <a:lnTo>
                    <a:pt x="383" y="1694"/>
                  </a:lnTo>
                  <a:lnTo>
                    <a:pt x="326" y="1694"/>
                  </a:lnTo>
                  <a:lnTo>
                    <a:pt x="264" y="1637"/>
                  </a:lnTo>
                  <a:lnTo>
                    <a:pt x="238" y="1606"/>
                  </a:lnTo>
                  <a:lnTo>
                    <a:pt x="207" y="1575"/>
                  </a:lnTo>
                  <a:lnTo>
                    <a:pt x="145" y="1549"/>
                  </a:lnTo>
                  <a:lnTo>
                    <a:pt x="119" y="1518"/>
                  </a:lnTo>
                  <a:lnTo>
                    <a:pt x="88" y="1487"/>
                  </a:lnTo>
                  <a:lnTo>
                    <a:pt x="57" y="1429"/>
                  </a:lnTo>
                  <a:lnTo>
                    <a:pt x="26" y="1368"/>
                  </a:lnTo>
                  <a:lnTo>
                    <a:pt x="0" y="1337"/>
                  </a:lnTo>
                  <a:lnTo>
                    <a:pt x="0" y="1310"/>
                  </a:lnTo>
                  <a:lnTo>
                    <a:pt x="0" y="1279"/>
                  </a:lnTo>
                  <a:lnTo>
                    <a:pt x="0" y="1218"/>
                  </a:lnTo>
                  <a:lnTo>
                    <a:pt x="0" y="1160"/>
                  </a:lnTo>
                  <a:lnTo>
                    <a:pt x="0" y="1129"/>
                  </a:lnTo>
                  <a:lnTo>
                    <a:pt x="26" y="1098"/>
                  </a:lnTo>
                  <a:lnTo>
                    <a:pt x="26" y="1041"/>
                  </a:lnTo>
                  <a:lnTo>
                    <a:pt x="57" y="1010"/>
                  </a:lnTo>
                  <a:lnTo>
                    <a:pt x="88" y="979"/>
                  </a:lnTo>
                  <a:lnTo>
                    <a:pt x="119" y="953"/>
                  </a:lnTo>
                  <a:lnTo>
                    <a:pt x="145" y="922"/>
                  </a:lnTo>
                  <a:lnTo>
                    <a:pt x="176" y="891"/>
                  </a:lnTo>
                  <a:lnTo>
                    <a:pt x="238" y="834"/>
                  </a:lnTo>
                  <a:lnTo>
                    <a:pt x="295" y="772"/>
                  </a:lnTo>
                  <a:lnTo>
                    <a:pt x="383" y="741"/>
                  </a:lnTo>
                  <a:lnTo>
                    <a:pt x="414" y="714"/>
                  </a:lnTo>
                  <a:lnTo>
                    <a:pt x="476" y="684"/>
                  </a:lnTo>
                  <a:lnTo>
                    <a:pt x="564" y="653"/>
                  </a:lnTo>
                  <a:lnTo>
                    <a:pt x="595" y="622"/>
                  </a:lnTo>
                  <a:lnTo>
                    <a:pt x="683" y="595"/>
                  </a:lnTo>
                  <a:lnTo>
                    <a:pt x="771" y="564"/>
                  </a:lnTo>
                  <a:lnTo>
                    <a:pt x="802" y="533"/>
                  </a:lnTo>
                  <a:lnTo>
                    <a:pt x="891" y="503"/>
                  </a:lnTo>
                  <a:lnTo>
                    <a:pt x="952" y="476"/>
                  </a:lnTo>
                  <a:lnTo>
                    <a:pt x="1071" y="445"/>
                  </a:lnTo>
                  <a:lnTo>
                    <a:pt x="1160" y="414"/>
                  </a:lnTo>
                  <a:lnTo>
                    <a:pt x="1217" y="383"/>
                  </a:lnTo>
                  <a:lnTo>
                    <a:pt x="1336" y="357"/>
                  </a:lnTo>
                  <a:lnTo>
                    <a:pt x="1455" y="326"/>
                  </a:lnTo>
                  <a:lnTo>
                    <a:pt x="1517" y="326"/>
                  </a:lnTo>
                  <a:lnTo>
                    <a:pt x="1636" y="295"/>
                  </a:lnTo>
                  <a:lnTo>
                    <a:pt x="1755" y="264"/>
                  </a:lnTo>
                  <a:lnTo>
                    <a:pt x="1812" y="264"/>
                  </a:lnTo>
                  <a:lnTo>
                    <a:pt x="1962" y="238"/>
                  </a:lnTo>
                  <a:lnTo>
                    <a:pt x="2082" y="207"/>
                  </a:lnTo>
                  <a:lnTo>
                    <a:pt x="2170" y="176"/>
                  </a:lnTo>
                  <a:lnTo>
                    <a:pt x="2320" y="176"/>
                  </a:lnTo>
                  <a:lnTo>
                    <a:pt x="2382" y="145"/>
                  </a:lnTo>
                  <a:lnTo>
                    <a:pt x="2527" y="145"/>
                  </a:lnTo>
                  <a:lnTo>
                    <a:pt x="2677" y="119"/>
                  </a:lnTo>
                  <a:lnTo>
                    <a:pt x="2739" y="119"/>
                  </a:lnTo>
                  <a:lnTo>
                    <a:pt x="2915" y="88"/>
                  </a:lnTo>
                  <a:lnTo>
                    <a:pt x="3065" y="88"/>
                  </a:lnTo>
                  <a:lnTo>
                    <a:pt x="3123" y="57"/>
                  </a:lnTo>
                  <a:lnTo>
                    <a:pt x="3303" y="57"/>
                  </a:lnTo>
                  <a:lnTo>
                    <a:pt x="3453" y="26"/>
                  </a:lnTo>
                  <a:lnTo>
                    <a:pt x="3542" y="26"/>
                  </a:lnTo>
                  <a:lnTo>
                    <a:pt x="3692" y="26"/>
                  </a:lnTo>
                  <a:lnTo>
                    <a:pt x="3868" y="26"/>
                  </a:lnTo>
                  <a:lnTo>
                    <a:pt x="3930" y="0"/>
                  </a:lnTo>
                  <a:lnTo>
                    <a:pt x="4106" y="0"/>
                  </a:lnTo>
                  <a:lnTo>
                    <a:pt x="4194" y="0"/>
                  </a:lnTo>
                  <a:lnTo>
                    <a:pt x="4344" y="0"/>
                  </a:lnTo>
                  <a:lnTo>
                    <a:pt x="4525" y="0"/>
                  </a:lnTo>
                  <a:lnTo>
                    <a:pt x="4614" y="0"/>
                  </a:lnTo>
                  <a:lnTo>
                    <a:pt x="4764" y="0"/>
                  </a:lnTo>
                  <a:lnTo>
                    <a:pt x="4764" y="1218"/>
                  </a:lnTo>
                  <a:lnTo>
                    <a:pt x="1279" y="2083"/>
                  </a:lnTo>
                </a:path>
              </a:pathLst>
            </a:custGeom>
            <a:solidFill>
              <a:srgbClr val="CC99FF"/>
            </a:solidFill>
            <a:ln w="111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id-ID"/>
            </a:p>
          </p:txBody>
        </p:sp>
        <p:sp>
          <p:nvSpPr>
            <p:cNvPr id="12302" name="Freeform 12">
              <a:extLst>
                <a:ext uri="{FF2B5EF4-FFF2-40B4-BE49-F238E27FC236}">
                  <a16:creationId xmlns:a16="http://schemas.microsoft.com/office/drawing/2014/main" id="{7C8FB1A4-F19E-41FD-A507-66C87B1A1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7" y="3635"/>
              <a:ext cx="151" cy="243"/>
            </a:xfrm>
            <a:custGeom>
              <a:avLst/>
              <a:gdLst>
                <a:gd name="T0" fmla="*/ 1042 w 1043"/>
                <a:gd name="T1" fmla="*/ 207 h 1519"/>
                <a:gd name="T2" fmla="*/ 953 w 1043"/>
                <a:gd name="T3" fmla="*/ 180 h 1519"/>
                <a:gd name="T4" fmla="*/ 803 w 1043"/>
                <a:gd name="T5" fmla="*/ 180 h 1519"/>
                <a:gd name="T6" fmla="*/ 746 w 1043"/>
                <a:gd name="T7" fmla="*/ 150 h 1519"/>
                <a:gd name="T8" fmla="*/ 684 w 1043"/>
                <a:gd name="T9" fmla="*/ 150 h 1519"/>
                <a:gd name="T10" fmla="*/ 534 w 1043"/>
                <a:gd name="T11" fmla="*/ 119 h 1519"/>
                <a:gd name="T12" fmla="*/ 476 w 1043"/>
                <a:gd name="T13" fmla="*/ 119 h 1519"/>
                <a:gd name="T14" fmla="*/ 415 w 1043"/>
                <a:gd name="T15" fmla="*/ 88 h 1519"/>
                <a:gd name="T16" fmla="*/ 295 w 1043"/>
                <a:gd name="T17" fmla="*/ 61 h 1519"/>
                <a:gd name="T18" fmla="*/ 238 w 1043"/>
                <a:gd name="T19" fmla="*/ 61 h 1519"/>
                <a:gd name="T20" fmla="*/ 176 w 1043"/>
                <a:gd name="T21" fmla="*/ 30 h 1519"/>
                <a:gd name="T22" fmla="*/ 57 w 1043"/>
                <a:gd name="T23" fmla="*/ 0 h 1519"/>
                <a:gd name="T24" fmla="*/ 0 w 1043"/>
                <a:gd name="T25" fmla="*/ 0 h 1519"/>
                <a:gd name="T26" fmla="*/ 0 w 1043"/>
                <a:gd name="T27" fmla="*/ 1310 h 1519"/>
                <a:gd name="T28" fmla="*/ 57 w 1043"/>
                <a:gd name="T29" fmla="*/ 1310 h 1519"/>
                <a:gd name="T30" fmla="*/ 176 w 1043"/>
                <a:gd name="T31" fmla="*/ 1341 h 1519"/>
                <a:gd name="T32" fmla="*/ 238 w 1043"/>
                <a:gd name="T33" fmla="*/ 1372 h 1519"/>
                <a:gd name="T34" fmla="*/ 295 w 1043"/>
                <a:gd name="T35" fmla="*/ 1372 h 1519"/>
                <a:gd name="T36" fmla="*/ 415 w 1043"/>
                <a:gd name="T37" fmla="*/ 1398 h 1519"/>
                <a:gd name="T38" fmla="*/ 476 w 1043"/>
                <a:gd name="T39" fmla="*/ 1429 h 1519"/>
                <a:gd name="T40" fmla="*/ 534 w 1043"/>
                <a:gd name="T41" fmla="*/ 1429 h 1519"/>
                <a:gd name="T42" fmla="*/ 684 w 1043"/>
                <a:gd name="T43" fmla="*/ 1460 h 1519"/>
                <a:gd name="T44" fmla="*/ 746 w 1043"/>
                <a:gd name="T45" fmla="*/ 1460 h 1519"/>
                <a:gd name="T46" fmla="*/ 803 w 1043"/>
                <a:gd name="T47" fmla="*/ 1491 h 1519"/>
                <a:gd name="T48" fmla="*/ 953 w 1043"/>
                <a:gd name="T49" fmla="*/ 1491 h 1519"/>
                <a:gd name="T50" fmla="*/ 1042 w 1043"/>
                <a:gd name="T51" fmla="*/ 1518 h 1519"/>
                <a:gd name="T52" fmla="*/ 1042 w 1043"/>
                <a:gd name="T53" fmla="*/ 207 h 1519"/>
                <a:gd name="T54" fmla="*/ 1042 w 1043"/>
                <a:gd name="T55" fmla="*/ 207 h 15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43"/>
                <a:gd name="T85" fmla="*/ 0 h 1519"/>
                <a:gd name="T86" fmla="*/ 1043 w 1043"/>
                <a:gd name="T87" fmla="*/ 1519 h 151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43" h="1519">
                  <a:moveTo>
                    <a:pt x="1042" y="207"/>
                  </a:moveTo>
                  <a:lnTo>
                    <a:pt x="953" y="180"/>
                  </a:lnTo>
                  <a:lnTo>
                    <a:pt x="803" y="180"/>
                  </a:lnTo>
                  <a:lnTo>
                    <a:pt x="746" y="150"/>
                  </a:lnTo>
                  <a:lnTo>
                    <a:pt x="684" y="150"/>
                  </a:lnTo>
                  <a:lnTo>
                    <a:pt x="534" y="119"/>
                  </a:lnTo>
                  <a:lnTo>
                    <a:pt x="476" y="119"/>
                  </a:lnTo>
                  <a:lnTo>
                    <a:pt x="415" y="88"/>
                  </a:lnTo>
                  <a:lnTo>
                    <a:pt x="295" y="61"/>
                  </a:lnTo>
                  <a:lnTo>
                    <a:pt x="238" y="61"/>
                  </a:lnTo>
                  <a:lnTo>
                    <a:pt x="176" y="30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1310"/>
                  </a:lnTo>
                  <a:lnTo>
                    <a:pt x="57" y="1310"/>
                  </a:lnTo>
                  <a:lnTo>
                    <a:pt x="176" y="1341"/>
                  </a:lnTo>
                  <a:lnTo>
                    <a:pt x="238" y="1372"/>
                  </a:lnTo>
                  <a:lnTo>
                    <a:pt x="295" y="1372"/>
                  </a:lnTo>
                  <a:lnTo>
                    <a:pt x="415" y="1398"/>
                  </a:lnTo>
                  <a:lnTo>
                    <a:pt x="476" y="1429"/>
                  </a:lnTo>
                  <a:lnTo>
                    <a:pt x="534" y="1429"/>
                  </a:lnTo>
                  <a:lnTo>
                    <a:pt x="684" y="1460"/>
                  </a:lnTo>
                  <a:lnTo>
                    <a:pt x="746" y="1460"/>
                  </a:lnTo>
                  <a:lnTo>
                    <a:pt x="803" y="1491"/>
                  </a:lnTo>
                  <a:lnTo>
                    <a:pt x="953" y="1491"/>
                  </a:lnTo>
                  <a:lnTo>
                    <a:pt x="1042" y="1518"/>
                  </a:lnTo>
                  <a:lnTo>
                    <a:pt x="1042" y="207"/>
                  </a:lnTo>
                </a:path>
              </a:pathLst>
            </a:custGeom>
            <a:solidFill>
              <a:srgbClr val="00FF00"/>
            </a:solidFill>
            <a:ln w="111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id-ID"/>
            </a:p>
          </p:txBody>
        </p:sp>
        <p:sp>
          <p:nvSpPr>
            <p:cNvPr id="12303" name="Freeform 13">
              <a:extLst>
                <a:ext uri="{FF2B5EF4-FFF2-40B4-BE49-F238E27FC236}">
                  <a16:creationId xmlns:a16="http://schemas.microsoft.com/office/drawing/2014/main" id="{C70635DC-99B0-4F9D-84DD-E57D31DAA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7" y="3496"/>
              <a:ext cx="353" cy="378"/>
            </a:xfrm>
            <a:custGeom>
              <a:avLst/>
              <a:gdLst>
                <a:gd name="T0" fmla="*/ 2443 w 2444"/>
                <a:gd name="T1" fmla="*/ 0 h 2356"/>
                <a:gd name="T2" fmla="*/ 0 w 2444"/>
                <a:gd name="T3" fmla="*/ 1045 h 2356"/>
                <a:gd name="T4" fmla="*/ 0 w 2444"/>
                <a:gd name="T5" fmla="*/ 2355 h 2356"/>
                <a:gd name="T6" fmla="*/ 2443 w 2444"/>
                <a:gd name="T7" fmla="*/ 1310 h 2356"/>
                <a:gd name="T8" fmla="*/ 2443 w 2444"/>
                <a:gd name="T9" fmla="*/ 0 h 2356"/>
                <a:gd name="T10" fmla="*/ 2443 w 2444"/>
                <a:gd name="T11" fmla="*/ 0 h 23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44"/>
                <a:gd name="T19" fmla="*/ 0 h 2356"/>
                <a:gd name="T20" fmla="*/ 2444 w 2444"/>
                <a:gd name="T21" fmla="*/ 2356 h 23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44" h="2356">
                  <a:moveTo>
                    <a:pt x="2443" y="0"/>
                  </a:moveTo>
                  <a:lnTo>
                    <a:pt x="0" y="1045"/>
                  </a:lnTo>
                  <a:lnTo>
                    <a:pt x="0" y="2355"/>
                  </a:lnTo>
                  <a:lnTo>
                    <a:pt x="2443" y="1310"/>
                  </a:lnTo>
                  <a:lnTo>
                    <a:pt x="2443" y="0"/>
                  </a:lnTo>
                </a:path>
              </a:pathLst>
            </a:custGeom>
            <a:solidFill>
              <a:srgbClr val="00FF00"/>
            </a:solidFill>
            <a:ln w="111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id-ID"/>
            </a:p>
          </p:txBody>
        </p:sp>
        <p:sp>
          <p:nvSpPr>
            <p:cNvPr id="12304" name="Freeform 14">
              <a:extLst>
                <a:ext uri="{FF2B5EF4-FFF2-40B4-BE49-F238E27FC236}">
                  <a16:creationId xmlns:a16="http://schemas.microsoft.com/office/drawing/2014/main" id="{677C682E-501D-4D65-8500-5797A2702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7" y="3496"/>
              <a:ext cx="504" cy="172"/>
            </a:xfrm>
            <a:custGeom>
              <a:avLst/>
              <a:gdLst>
                <a:gd name="T0" fmla="*/ 1041 w 3486"/>
                <a:gd name="T1" fmla="*/ 1072 h 1073"/>
                <a:gd name="T2" fmla="*/ 952 w 3486"/>
                <a:gd name="T3" fmla="*/ 1046 h 1073"/>
                <a:gd name="T4" fmla="*/ 802 w 3486"/>
                <a:gd name="T5" fmla="*/ 1046 h 1073"/>
                <a:gd name="T6" fmla="*/ 745 w 3486"/>
                <a:gd name="T7" fmla="*/ 1015 h 1073"/>
                <a:gd name="T8" fmla="*/ 683 w 3486"/>
                <a:gd name="T9" fmla="*/ 1015 h 1073"/>
                <a:gd name="T10" fmla="*/ 533 w 3486"/>
                <a:gd name="T11" fmla="*/ 984 h 1073"/>
                <a:gd name="T12" fmla="*/ 476 w 3486"/>
                <a:gd name="T13" fmla="*/ 984 h 1073"/>
                <a:gd name="T14" fmla="*/ 414 w 3486"/>
                <a:gd name="T15" fmla="*/ 953 h 1073"/>
                <a:gd name="T16" fmla="*/ 295 w 3486"/>
                <a:gd name="T17" fmla="*/ 927 h 1073"/>
                <a:gd name="T18" fmla="*/ 238 w 3486"/>
                <a:gd name="T19" fmla="*/ 927 h 1073"/>
                <a:gd name="T20" fmla="*/ 176 w 3486"/>
                <a:gd name="T21" fmla="*/ 896 h 1073"/>
                <a:gd name="T22" fmla="*/ 57 w 3486"/>
                <a:gd name="T23" fmla="*/ 865 h 1073"/>
                <a:gd name="T24" fmla="*/ 0 w 3486"/>
                <a:gd name="T25" fmla="*/ 865 h 1073"/>
                <a:gd name="T26" fmla="*/ 3485 w 3486"/>
                <a:gd name="T27" fmla="*/ 0 h 1073"/>
                <a:gd name="T28" fmla="*/ 1041 w 3486"/>
                <a:gd name="T29" fmla="*/ 1072 h 1073"/>
                <a:gd name="T30" fmla="*/ 1041 w 3486"/>
                <a:gd name="T31" fmla="*/ 1072 h 10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86"/>
                <a:gd name="T49" fmla="*/ 0 h 1073"/>
                <a:gd name="T50" fmla="*/ 3486 w 3486"/>
                <a:gd name="T51" fmla="*/ 1073 h 107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86" h="1073">
                  <a:moveTo>
                    <a:pt x="1041" y="1072"/>
                  </a:moveTo>
                  <a:lnTo>
                    <a:pt x="952" y="1046"/>
                  </a:lnTo>
                  <a:lnTo>
                    <a:pt x="802" y="1046"/>
                  </a:lnTo>
                  <a:lnTo>
                    <a:pt x="745" y="1015"/>
                  </a:lnTo>
                  <a:lnTo>
                    <a:pt x="683" y="1015"/>
                  </a:lnTo>
                  <a:lnTo>
                    <a:pt x="533" y="984"/>
                  </a:lnTo>
                  <a:lnTo>
                    <a:pt x="476" y="984"/>
                  </a:lnTo>
                  <a:lnTo>
                    <a:pt x="414" y="953"/>
                  </a:lnTo>
                  <a:lnTo>
                    <a:pt x="295" y="927"/>
                  </a:lnTo>
                  <a:lnTo>
                    <a:pt x="238" y="927"/>
                  </a:lnTo>
                  <a:lnTo>
                    <a:pt x="176" y="896"/>
                  </a:lnTo>
                  <a:lnTo>
                    <a:pt x="57" y="865"/>
                  </a:lnTo>
                  <a:lnTo>
                    <a:pt x="0" y="865"/>
                  </a:lnTo>
                  <a:lnTo>
                    <a:pt x="3485" y="0"/>
                  </a:lnTo>
                  <a:lnTo>
                    <a:pt x="1041" y="1072"/>
                  </a:lnTo>
                </a:path>
              </a:pathLst>
            </a:custGeom>
            <a:solidFill>
              <a:srgbClr val="00FF00"/>
            </a:solidFill>
            <a:ln w="111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id-ID"/>
            </a:p>
          </p:txBody>
        </p:sp>
        <p:sp>
          <p:nvSpPr>
            <p:cNvPr id="12305" name="Freeform 15">
              <a:extLst>
                <a:ext uri="{FF2B5EF4-FFF2-40B4-BE49-F238E27FC236}">
                  <a16:creationId xmlns:a16="http://schemas.microsoft.com/office/drawing/2014/main" id="{8E12E7CF-D9CA-4BEF-8895-0095928E2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3" y="3678"/>
              <a:ext cx="306" cy="239"/>
            </a:xfrm>
            <a:custGeom>
              <a:avLst/>
              <a:gdLst>
                <a:gd name="T0" fmla="*/ 2113 w 2114"/>
                <a:gd name="T1" fmla="*/ 176 h 1488"/>
                <a:gd name="T2" fmla="*/ 1936 w 2114"/>
                <a:gd name="T3" fmla="*/ 176 h 1488"/>
                <a:gd name="T4" fmla="*/ 1874 w 2114"/>
                <a:gd name="T5" fmla="*/ 150 h 1488"/>
                <a:gd name="T6" fmla="*/ 1698 w 2114"/>
                <a:gd name="T7" fmla="*/ 150 h 1488"/>
                <a:gd name="T8" fmla="*/ 1605 w 2114"/>
                <a:gd name="T9" fmla="*/ 150 h 1488"/>
                <a:gd name="T10" fmla="*/ 1460 w 2114"/>
                <a:gd name="T11" fmla="*/ 150 h 1488"/>
                <a:gd name="T12" fmla="*/ 1367 w 2114"/>
                <a:gd name="T13" fmla="*/ 150 h 1488"/>
                <a:gd name="T14" fmla="*/ 1221 w 2114"/>
                <a:gd name="T15" fmla="*/ 119 h 1488"/>
                <a:gd name="T16" fmla="*/ 1129 w 2114"/>
                <a:gd name="T17" fmla="*/ 119 h 1488"/>
                <a:gd name="T18" fmla="*/ 983 w 2114"/>
                <a:gd name="T19" fmla="*/ 119 h 1488"/>
                <a:gd name="T20" fmla="*/ 891 w 2114"/>
                <a:gd name="T21" fmla="*/ 88 h 1488"/>
                <a:gd name="T22" fmla="*/ 745 w 2114"/>
                <a:gd name="T23" fmla="*/ 88 h 1488"/>
                <a:gd name="T24" fmla="*/ 652 w 2114"/>
                <a:gd name="T25" fmla="*/ 88 h 1488"/>
                <a:gd name="T26" fmla="*/ 507 w 2114"/>
                <a:gd name="T27" fmla="*/ 57 h 1488"/>
                <a:gd name="T28" fmla="*/ 414 w 2114"/>
                <a:gd name="T29" fmla="*/ 57 h 1488"/>
                <a:gd name="T30" fmla="*/ 269 w 2114"/>
                <a:gd name="T31" fmla="*/ 30 h 1488"/>
                <a:gd name="T32" fmla="*/ 207 w 2114"/>
                <a:gd name="T33" fmla="*/ 30 h 1488"/>
                <a:gd name="T34" fmla="*/ 57 w 2114"/>
                <a:gd name="T35" fmla="*/ 0 h 1488"/>
                <a:gd name="T36" fmla="*/ 0 w 2114"/>
                <a:gd name="T37" fmla="*/ 0 h 1488"/>
                <a:gd name="T38" fmla="*/ 0 w 2114"/>
                <a:gd name="T39" fmla="*/ 1310 h 1488"/>
                <a:gd name="T40" fmla="*/ 57 w 2114"/>
                <a:gd name="T41" fmla="*/ 1310 h 1488"/>
                <a:gd name="T42" fmla="*/ 207 w 2114"/>
                <a:gd name="T43" fmla="*/ 1341 h 1488"/>
                <a:gd name="T44" fmla="*/ 269 w 2114"/>
                <a:gd name="T45" fmla="*/ 1341 h 1488"/>
                <a:gd name="T46" fmla="*/ 414 w 2114"/>
                <a:gd name="T47" fmla="*/ 1367 h 1488"/>
                <a:gd name="T48" fmla="*/ 507 w 2114"/>
                <a:gd name="T49" fmla="*/ 1367 h 1488"/>
                <a:gd name="T50" fmla="*/ 652 w 2114"/>
                <a:gd name="T51" fmla="*/ 1398 h 1488"/>
                <a:gd name="T52" fmla="*/ 745 w 2114"/>
                <a:gd name="T53" fmla="*/ 1398 h 1488"/>
                <a:gd name="T54" fmla="*/ 891 w 2114"/>
                <a:gd name="T55" fmla="*/ 1398 h 1488"/>
                <a:gd name="T56" fmla="*/ 983 w 2114"/>
                <a:gd name="T57" fmla="*/ 1429 h 1488"/>
                <a:gd name="T58" fmla="*/ 1129 w 2114"/>
                <a:gd name="T59" fmla="*/ 1429 h 1488"/>
                <a:gd name="T60" fmla="*/ 1221 w 2114"/>
                <a:gd name="T61" fmla="*/ 1429 h 1488"/>
                <a:gd name="T62" fmla="*/ 1367 w 2114"/>
                <a:gd name="T63" fmla="*/ 1460 h 1488"/>
                <a:gd name="T64" fmla="*/ 1460 w 2114"/>
                <a:gd name="T65" fmla="*/ 1460 h 1488"/>
                <a:gd name="T66" fmla="*/ 1605 w 2114"/>
                <a:gd name="T67" fmla="*/ 1460 h 1488"/>
                <a:gd name="T68" fmla="*/ 1698 w 2114"/>
                <a:gd name="T69" fmla="*/ 1460 h 1488"/>
                <a:gd name="T70" fmla="*/ 1874 w 2114"/>
                <a:gd name="T71" fmla="*/ 1460 h 1488"/>
                <a:gd name="T72" fmla="*/ 1936 w 2114"/>
                <a:gd name="T73" fmla="*/ 1487 h 1488"/>
                <a:gd name="T74" fmla="*/ 2113 w 2114"/>
                <a:gd name="T75" fmla="*/ 1487 h 1488"/>
                <a:gd name="T76" fmla="*/ 2113 w 2114"/>
                <a:gd name="T77" fmla="*/ 176 h 1488"/>
                <a:gd name="T78" fmla="*/ 2113 w 2114"/>
                <a:gd name="T79" fmla="*/ 176 h 148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14"/>
                <a:gd name="T121" fmla="*/ 0 h 1488"/>
                <a:gd name="T122" fmla="*/ 2114 w 2114"/>
                <a:gd name="T123" fmla="*/ 1488 h 148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14" h="1488">
                  <a:moveTo>
                    <a:pt x="2113" y="176"/>
                  </a:moveTo>
                  <a:lnTo>
                    <a:pt x="1936" y="176"/>
                  </a:lnTo>
                  <a:lnTo>
                    <a:pt x="1874" y="150"/>
                  </a:lnTo>
                  <a:lnTo>
                    <a:pt x="1698" y="150"/>
                  </a:lnTo>
                  <a:lnTo>
                    <a:pt x="1605" y="150"/>
                  </a:lnTo>
                  <a:lnTo>
                    <a:pt x="1460" y="150"/>
                  </a:lnTo>
                  <a:lnTo>
                    <a:pt x="1367" y="150"/>
                  </a:lnTo>
                  <a:lnTo>
                    <a:pt x="1221" y="119"/>
                  </a:lnTo>
                  <a:lnTo>
                    <a:pt x="1129" y="119"/>
                  </a:lnTo>
                  <a:lnTo>
                    <a:pt x="983" y="119"/>
                  </a:lnTo>
                  <a:lnTo>
                    <a:pt x="891" y="88"/>
                  </a:lnTo>
                  <a:lnTo>
                    <a:pt x="745" y="88"/>
                  </a:lnTo>
                  <a:lnTo>
                    <a:pt x="652" y="88"/>
                  </a:lnTo>
                  <a:lnTo>
                    <a:pt x="507" y="57"/>
                  </a:lnTo>
                  <a:lnTo>
                    <a:pt x="414" y="57"/>
                  </a:lnTo>
                  <a:lnTo>
                    <a:pt x="269" y="30"/>
                  </a:lnTo>
                  <a:lnTo>
                    <a:pt x="207" y="30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1310"/>
                  </a:lnTo>
                  <a:lnTo>
                    <a:pt x="57" y="1310"/>
                  </a:lnTo>
                  <a:lnTo>
                    <a:pt x="207" y="1341"/>
                  </a:lnTo>
                  <a:lnTo>
                    <a:pt x="269" y="1341"/>
                  </a:lnTo>
                  <a:lnTo>
                    <a:pt x="414" y="1367"/>
                  </a:lnTo>
                  <a:lnTo>
                    <a:pt x="507" y="1367"/>
                  </a:lnTo>
                  <a:lnTo>
                    <a:pt x="652" y="1398"/>
                  </a:lnTo>
                  <a:lnTo>
                    <a:pt x="745" y="1398"/>
                  </a:lnTo>
                  <a:lnTo>
                    <a:pt x="891" y="1398"/>
                  </a:lnTo>
                  <a:lnTo>
                    <a:pt x="983" y="1429"/>
                  </a:lnTo>
                  <a:lnTo>
                    <a:pt x="1129" y="1429"/>
                  </a:lnTo>
                  <a:lnTo>
                    <a:pt x="1221" y="1429"/>
                  </a:lnTo>
                  <a:lnTo>
                    <a:pt x="1367" y="1460"/>
                  </a:lnTo>
                  <a:lnTo>
                    <a:pt x="1460" y="1460"/>
                  </a:lnTo>
                  <a:lnTo>
                    <a:pt x="1605" y="1460"/>
                  </a:lnTo>
                  <a:lnTo>
                    <a:pt x="1698" y="1460"/>
                  </a:lnTo>
                  <a:lnTo>
                    <a:pt x="1874" y="1460"/>
                  </a:lnTo>
                  <a:lnTo>
                    <a:pt x="1936" y="1487"/>
                  </a:lnTo>
                  <a:lnTo>
                    <a:pt x="2113" y="1487"/>
                  </a:lnTo>
                  <a:lnTo>
                    <a:pt x="2113" y="176"/>
                  </a:lnTo>
                </a:path>
              </a:pathLst>
            </a:custGeom>
            <a:solidFill>
              <a:srgbClr val="993366"/>
            </a:solidFill>
            <a:ln w="111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id-ID"/>
            </a:p>
          </p:txBody>
        </p:sp>
        <p:sp>
          <p:nvSpPr>
            <p:cNvPr id="12306" name="Freeform 16">
              <a:extLst>
                <a:ext uri="{FF2B5EF4-FFF2-40B4-BE49-F238E27FC236}">
                  <a16:creationId xmlns:a16="http://schemas.microsoft.com/office/drawing/2014/main" id="{4B627A3F-21BC-44C1-9FF0-757492997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3506"/>
              <a:ext cx="48" cy="406"/>
            </a:xfrm>
            <a:custGeom>
              <a:avLst/>
              <a:gdLst>
                <a:gd name="T0" fmla="*/ 328 w 329"/>
                <a:gd name="T1" fmla="*/ 0 h 2532"/>
                <a:gd name="T2" fmla="*/ 0 w 329"/>
                <a:gd name="T3" fmla="*/ 1221 h 2532"/>
                <a:gd name="T4" fmla="*/ 0 w 329"/>
                <a:gd name="T5" fmla="*/ 2531 h 2532"/>
                <a:gd name="T6" fmla="*/ 328 w 329"/>
                <a:gd name="T7" fmla="*/ 1310 h 2532"/>
                <a:gd name="T8" fmla="*/ 328 w 329"/>
                <a:gd name="T9" fmla="*/ 0 h 2532"/>
                <a:gd name="T10" fmla="*/ 328 w 329"/>
                <a:gd name="T11" fmla="*/ 0 h 25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9"/>
                <a:gd name="T19" fmla="*/ 0 h 2532"/>
                <a:gd name="T20" fmla="*/ 329 w 329"/>
                <a:gd name="T21" fmla="*/ 2532 h 25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9" h="2532">
                  <a:moveTo>
                    <a:pt x="328" y="0"/>
                  </a:moveTo>
                  <a:lnTo>
                    <a:pt x="0" y="1221"/>
                  </a:lnTo>
                  <a:lnTo>
                    <a:pt x="0" y="2531"/>
                  </a:lnTo>
                  <a:lnTo>
                    <a:pt x="328" y="1310"/>
                  </a:lnTo>
                  <a:lnTo>
                    <a:pt x="328" y="0"/>
                  </a:lnTo>
                </a:path>
              </a:pathLst>
            </a:custGeom>
            <a:solidFill>
              <a:srgbClr val="993366"/>
            </a:solidFill>
            <a:ln w="111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id-ID"/>
            </a:p>
          </p:txBody>
        </p:sp>
        <p:sp>
          <p:nvSpPr>
            <p:cNvPr id="12307" name="Freeform 17">
              <a:extLst>
                <a:ext uri="{FF2B5EF4-FFF2-40B4-BE49-F238E27FC236}">
                  <a16:creationId xmlns:a16="http://schemas.microsoft.com/office/drawing/2014/main" id="{EE6CE91C-B21B-4CE8-8823-98AE4D72C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3" y="3506"/>
              <a:ext cx="353" cy="200"/>
            </a:xfrm>
            <a:custGeom>
              <a:avLst/>
              <a:gdLst>
                <a:gd name="T0" fmla="*/ 2113 w 2440"/>
                <a:gd name="T1" fmla="*/ 1249 h 1250"/>
                <a:gd name="T2" fmla="*/ 1936 w 2440"/>
                <a:gd name="T3" fmla="*/ 1249 h 1250"/>
                <a:gd name="T4" fmla="*/ 1875 w 2440"/>
                <a:gd name="T5" fmla="*/ 1222 h 1250"/>
                <a:gd name="T6" fmla="*/ 1698 w 2440"/>
                <a:gd name="T7" fmla="*/ 1222 h 1250"/>
                <a:gd name="T8" fmla="*/ 1606 w 2440"/>
                <a:gd name="T9" fmla="*/ 1222 h 1250"/>
                <a:gd name="T10" fmla="*/ 1460 w 2440"/>
                <a:gd name="T11" fmla="*/ 1222 h 1250"/>
                <a:gd name="T12" fmla="*/ 1367 w 2440"/>
                <a:gd name="T13" fmla="*/ 1222 h 1250"/>
                <a:gd name="T14" fmla="*/ 1222 w 2440"/>
                <a:gd name="T15" fmla="*/ 1191 h 1250"/>
                <a:gd name="T16" fmla="*/ 1129 w 2440"/>
                <a:gd name="T17" fmla="*/ 1191 h 1250"/>
                <a:gd name="T18" fmla="*/ 983 w 2440"/>
                <a:gd name="T19" fmla="*/ 1191 h 1250"/>
                <a:gd name="T20" fmla="*/ 891 w 2440"/>
                <a:gd name="T21" fmla="*/ 1160 h 1250"/>
                <a:gd name="T22" fmla="*/ 745 w 2440"/>
                <a:gd name="T23" fmla="*/ 1160 h 1250"/>
                <a:gd name="T24" fmla="*/ 653 w 2440"/>
                <a:gd name="T25" fmla="*/ 1160 h 1250"/>
                <a:gd name="T26" fmla="*/ 507 w 2440"/>
                <a:gd name="T27" fmla="*/ 1129 h 1250"/>
                <a:gd name="T28" fmla="*/ 414 w 2440"/>
                <a:gd name="T29" fmla="*/ 1129 h 1250"/>
                <a:gd name="T30" fmla="*/ 269 w 2440"/>
                <a:gd name="T31" fmla="*/ 1103 h 1250"/>
                <a:gd name="T32" fmla="*/ 207 w 2440"/>
                <a:gd name="T33" fmla="*/ 1103 h 1250"/>
                <a:gd name="T34" fmla="*/ 57 w 2440"/>
                <a:gd name="T35" fmla="*/ 1072 h 1250"/>
                <a:gd name="T36" fmla="*/ 0 w 2440"/>
                <a:gd name="T37" fmla="*/ 1072 h 1250"/>
                <a:gd name="T38" fmla="*/ 2439 w 2440"/>
                <a:gd name="T39" fmla="*/ 0 h 1250"/>
                <a:gd name="T40" fmla="*/ 2113 w 2440"/>
                <a:gd name="T41" fmla="*/ 1249 h 1250"/>
                <a:gd name="T42" fmla="*/ 2113 w 2440"/>
                <a:gd name="T43" fmla="*/ 1249 h 12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40"/>
                <a:gd name="T67" fmla="*/ 0 h 1250"/>
                <a:gd name="T68" fmla="*/ 2440 w 2440"/>
                <a:gd name="T69" fmla="*/ 1250 h 125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40" h="1250">
                  <a:moveTo>
                    <a:pt x="2113" y="1249"/>
                  </a:moveTo>
                  <a:lnTo>
                    <a:pt x="1936" y="1249"/>
                  </a:lnTo>
                  <a:lnTo>
                    <a:pt x="1875" y="1222"/>
                  </a:lnTo>
                  <a:lnTo>
                    <a:pt x="1698" y="1222"/>
                  </a:lnTo>
                  <a:lnTo>
                    <a:pt x="1606" y="1222"/>
                  </a:lnTo>
                  <a:lnTo>
                    <a:pt x="1460" y="1222"/>
                  </a:lnTo>
                  <a:lnTo>
                    <a:pt x="1367" y="1222"/>
                  </a:lnTo>
                  <a:lnTo>
                    <a:pt x="1222" y="1191"/>
                  </a:lnTo>
                  <a:lnTo>
                    <a:pt x="1129" y="1191"/>
                  </a:lnTo>
                  <a:lnTo>
                    <a:pt x="983" y="1191"/>
                  </a:lnTo>
                  <a:lnTo>
                    <a:pt x="891" y="1160"/>
                  </a:lnTo>
                  <a:lnTo>
                    <a:pt x="745" y="1160"/>
                  </a:lnTo>
                  <a:lnTo>
                    <a:pt x="653" y="1160"/>
                  </a:lnTo>
                  <a:lnTo>
                    <a:pt x="507" y="1129"/>
                  </a:lnTo>
                  <a:lnTo>
                    <a:pt x="414" y="1129"/>
                  </a:lnTo>
                  <a:lnTo>
                    <a:pt x="269" y="1103"/>
                  </a:lnTo>
                  <a:lnTo>
                    <a:pt x="207" y="1103"/>
                  </a:lnTo>
                  <a:lnTo>
                    <a:pt x="57" y="1072"/>
                  </a:lnTo>
                  <a:lnTo>
                    <a:pt x="0" y="1072"/>
                  </a:lnTo>
                  <a:lnTo>
                    <a:pt x="2439" y="0"/>
                  </a:lnTo>
                  <a:lnTo>
                    <a:pt x="2113" y="1249"/>
                  </a:lnTo>
                </a:path>
              </a:pathLst>
            </a:custGeom>
            <a:solidFill>
              <a:srgbClr val="993366"/>
            </a:solidFill>
            <a:ln w="111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id-ID"/>
            </a:p>
          </p:txBody>
        </p:sp>
        <p:sp>
          <p:nvSpPr>
            <p:cNvPr id="12308" name="Freeform 18">
              <a:extLst>
                <a:ext uri="{FF2B5EF4-FFF2-40B4-BE49-F238E27FC236}">
                  <a16:creationId xmlns:a16="http://schemas.microsoft.com/office/drawing/2014/main" id="{A1FB87B6-B9D0-4E41-B001-B93739F25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3601"/>
              <a:ext cx="646" cy="311"/>
            </a:xfrm>
            <a:custGeom>
              <a:avLst/>
              <a:gdLst>
                <a:gd name="T0" fmla="*/ 4379 w 4468"/>
                <a:gd name="T1" fmla="*/ 30 h 1937"/>
                <a:gd name="T2" fmla="*/ 4260 w 4468"/>
                <a:gd name="T3" fmla="*/ 88 h 1937"/>
                <a:gd name="T4" fmla="*/ 4110 w 4468"/>
                <a:gd name="T5" fmla="*/ 149 h 1937"/>
                <a:gd name="T6" fmla="*/ 3929 w 4468"/>
                <a:gd name="T7" fmla="*/ 176 h 1937"/>
                <a:gd name="T8" fmla="*/ 3722 w 4468"/>
                <a:gd name="T9" fmla="*/ 269 h 1937"/>
                <a:gd name="T10" fmla="*/ 3546 w 4468"/>
                <a:gd name="T11" fmla="*/ 295 h 1937"/>
                <a:gd name="T12" fmla="*/ 3334 w 4468"/>
                <a:gd name="T13" fmla="*/ 357 h 1937"/>
                <a:gd name="T14" fmla="*/ 3069 w 4468"/>
                <a:gd name="T15" fmla="*/ 388 h 1937"/>
                <a:gd name="T16" fmla="*/ 2858 w 4468"/>
                <a:gd name="T17" fmla="*/ 414 h 1937"/>
                <a:gd name="T18" fmla="*/ 2650 w 4468"/>
                <a:gd name="T19" fmla="*/ 476 h 1937"/>
                <a:gd name="T20" fmla="*/ 2443 w 4468"/>
                <a:gd name="T21" fmla="*/ 507 h 1937"/>
                <a:gd name="T22" fmla="*/ 2117 w 4468"/>
                <a:gd name="T23" fmla="*/ 533 h 1937"/>
                <a:gd name="T24" fmla="*/ 1905 w 4468"/>
                <a:gd name="T25" fmla="*/ 533 h 1937"/>
                <a:gd name="T26" fmla="*/ 1640 w 4468"/>
                <a:gd name="T27" fmla="*/ 564 h 1937"/>
                <a:gd name="T28" fmla="*/ 1340 w 4468"/>
                <a:gd name="T29" fmla="*/ 595 h 1937"/>
                <a:gd name="T30" fmla="*/ 1071 w 4468"/>
                <a:gd name="T31" fmla="*/ 595 h 1937"/>
                <a:gd name="T32" fmla="*/ 833 w 4468"/>
                <a:gd name="T33" fmla="*/ 626 h 1937"/>
                <a:gd name="T34" fmla="*/ 595 w 4468"/>
                <a:gd name="T35" fmla="*/ 626 h 1937"/>
                <a:gd name="T36" fmla="*/ 238 w 4468"/>
                <a:gd name="T37" fmla="*/ 626 h 1937"/>
                <a:gd name="T38" fmla="*/ 0 w 4468"/>
                <a:gd name="T39" fmla="*/ 626 h 1937"/>
                <a:gd name="T40" fmla="*/ 180 w 4468"/>
                <a:gd name="T41" fmla="*/ 1936 h 1937"/>
                <a:gd name="T42" fmla="*/ 419 w 4468"/>
                <a:gd name="T43" fmla="*/ 1936 h 1937"/>
                <a:gd name="T44" fmla="*/ 657 w 4468"/>
                <a:gd name="T45" fmla="*/ 1936 h 1937"/>
                <a:gd name="T46" fmla="*/ 926 w 4468"/>
                <a:gd name="T47" fmla="*/ 1905 h 1937"/>
                <a:gd name="T48" fmla="*/ 1252 w 4468"/>
                <a:gd name="T49" fmla="*/ 1905 h 1937"/>
                <a:gd name="T50" fmla="*/ 1490 w 4468"/>
                <a:gd name="T51" fmla="*/ 1905 h 1937"/>
                <a:gd name="T52" fmla="*/ 1728 w 4468"/>
                <a:gd name="T53" fmla="*/ 1874 h 1937"/>
                <a:gd name="T54" fmla="*/ 2055 w 4468"/>
                <a:gd name="T55" fmla="*/ 1843 h 1937"/>
                <a:gd name="T56" fmla="*/ 2293 w 4468"/>
                <a:gd name="T57" fmla="*/ 1816 h 1937"/>
                <a:gd name="T58" fmla="*/ 2500 w 4468"/>
                <a:gd name="T59" fmla="*/ 1786 h 1937"/>
                <a:gd name="T60" fmla="*/ 2739 w 4468"/>
                <a:gd name="T61" fmla="*/ 1755 h 1937"/>
                <a:gd name="T62" fmla="*/ 3008 w 4468"/>
                <a:gd name="T63" fmla="*/ 1724 h 1937"/>
                <a:gd name="T64" fmla="*/ 3215 w 4468"/>
                <a:gd name="T65" fmla="*/ 1666 h 1937"/>
                <a:gd name="T66" fmla="*/ 3396 w 4468"/>
                <a:gd name="T67" fmla="*/ 1636 h 1937"/>
                <a:gd name="T68" fmla="*/ 3665 w 4468"/>
                <a:gd name="T69" fmla="*/ 1578 h 1937"/>
                <a:gd name="T70" fmla="*/ 3841 w 4468"/>
                <a:gd name="T71" fmla="*/ 1547 h 1937"/>
                <a:gd name="T72" fmla="*/ 3991 w 4468"/>
                <a:gd name="T73" fmla="*/ 1486 h 1937"/>
                <a:gd name="T74" fmla="*/ 4141 w 4468"/>
                <a:gd name="T75" fmla="*/ 1428 h 1937"/>
                <a:gd name="T76" fmla="*/ 4348 w 4468"/>
                <a:gd name="T77" fmla="*/ 1367 h 1937"/>
                <a:gd name="T78" fmla="*/ 4467 w 4468"/>
                <a:gd name="T79" fmla="*/ 1309 h 1937"/>
                <a:gd name="T80" fmla="*/ 4467 w 4468"/>
                <a:gd name="T81" fmla="*/ 0 h 193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468"/>
                <a:gd name="T124" fmla="*/ 0 h 1937"/>
                <a:gd name="T125" fmla="*/ 4468 w 4468"/>
                <a:gd name="T126" fmla="*/ 1937 h 193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468" h="1937">
                  <a:moveTo>
                    <a:pt x="4467" y="0"/>
                  </a:moveTo>
                  <a:lnTo>
                    <a:pt x="4379" y="30"/>
                  </a:lnTo>
                  <a:lnTo>
                    <a:pt x="4348" y="57"/>
                  </a:lnTo>
                  <a:lnTo>
                    <a:pt x="4260" y="88"/>
                  </a:lnTo>
                  <a:lnTo>
                    <a:pt x="4141" y="119"/>
                  </a:lnTo>
                  <a:lnTo>
                    <a:pt x="4110" y="149"/>
                  </a:lnTo>
                  <a:lnTo>
                    <a:pt x="3991" y="176"/>
                  </a:lnTo>
                  <a:lnTo>
                    <a:pt x="3929" y="176"/>
                  </a:lnTo>
                  <a:lnTo>
                    <a:pt x="3841" y="238"/>
                  </a:lnTo>
                  <a:lnTo>
                    <a:pt x="3722" y="269"/>
                  </a:lnTo>
                  <a:lnTo>
                    <a:pt x="3665" y="269"/>
                  </a:lnTo>
                  <a:lnTo>
                    <a:pt x="3546" y="295"/>
                  </a:lnTo>
                  <a:lnTo>
                    <a:pt x="3396" y="326"/>
                  </a:lnTo>
                  <a:lnTo>
                    <a:pt x="3334" y="357"/>
                  </a:lnTo>
                  <a:lnTo>
                    <a:pt x="3215" y="357"/>
                  </a:lnTo>
                  <a:lnTo>
                    <a:pt x="3069" y="388"/>
                  </a:lnTo>
                  <a:lnTo>
                    <a:pt x="3008" y="414"/>
                  </a:lnTo>
                  <a:lnTo>
                    <a:pt x="2858" y="414"/>
                  </a:lnTo>
                  <a:lnTo>
                    <a:pt x="2739" y="445"/>
                  </a:lnTo>
                  <a:lnTo>
                    <a:pt x="2650" y="476"/>
                  </a:lnTo>
                  <a:lnTo>
                    <a:pt x="2500" y="476"/>
                  </a:lnTo>
                  <a:lnTo>
                    <a:pt x="2443" y="507"/>
                  </a:lnTo>
                  <a:lnTo>
                    <a:pt x="2293" y="507"/>
                  </a:lnTo>
                  <a:lnTo>
                    <a:pt x="2117" y="533"/>
                  </a:lnTo>
                  <a:lnTo>
                    <a:pt x="2055" y="533"/>
                  </a:lnTo>
                  <a:lnTo>
                    <a:pt x="1905" y="533"/>
                  </a:lnTo>
                  <a:lnTo>
                    <a:pt x="1728" y="564"/>
                  </a:lnTo>
                  <a:lnTo>
                    <a:pt x="1640" y="564"/>
                  </a:lnTo>
                  <a:lnTo>
                    <a:pt x="1490" y="595"/>
                  </a:lnTo>
                  <a:lnTo>
                    <a:pt x="1340" y="595"/>
                  </a:lnTo>
                  <a:lnTo>
                    <a:pt x="1252" y="595"/>
                  </a:lnTo>
                  <a:lnTo>
                    <a:pt x="1071" y="595"/>
                  </a:lnTo>
                  <a:lnTo>
                    <a:pt x="926" y="595"/>
                  </a:lnTo>
                  <a:lnTo>
                    <a:pt x="833" y="626"/>
                  </a:lnTo>
                  <a:lnTo>
                    <a:pt x="657" y="626"/>
                  </a:lnTo>
                  <a:lnTo>
                    <a:pt x="595" y="626"/>
                  </a:lnTo>
                  <a:lnTo>
                    <a:pt x="419" y="626"/>
                  </a:lnTo>
                  <a:lnTo>
                    <a:pt x="238" y="626"/>
                  </a:lnTo>
                  <a:lnTo>
                    <a:pt x="180" y="626"/>
                  </a:lnTo>
                  <a:lnTo>
                    <a:pt x="0" y="626"/>
                  </a:lnTo>
                  <a:lnTo>
                    <a:pt x="0" y="1936"/>
                  </a:lnTo>
                  <a:lnTo>
                    <a:pt x="180" y="1936"/>
                  </a:lnTo>
                  <a:lnTo>
                    <a:pt x="238" y="1936"/>
                  </a:lnTo>
                  <a:lnTo>
                    <a:pt x="419" y="1936"/>
                  </a:lnTo>
                  <a:lnTo>
                    <a:pt x="595" y="1936"/>
                  </a:lnTo>
                  <a:lnTo>
                    <a:pt x="657" y="1936"/>
                  </a:lnTo>
                  <a:lnTo>
                    <a:pt x="833" y="1936"/>
                  </a:lnTo>
                  <a:lnTo>
                    <a:pt x="926" y="1905"/>
                  </a:lnTo>
                  <a:lnTo>
                    <a:pt x="1071" y="1905"/>
                  </a:lnTo>
                  <a:lnTo>
                    <a:pt x="1252" y="1905"/>
                  </a:lnTo>
                  <a:lnTo>
                    <a:pt x="1340" y="1905"/>
                  </a:lnTo>
                  <a:lnTo>
                    <a:pt x="1490" y="1905"/>
                  </a:lnTo>
                  <a:lnTo>
                    <a:pt x="1640" y="1874"/>
                  </a:lnTo>
                  <a:lnTo>
                    <a:pt x="1728" y="1874"/>
                  </a:lnTo>
                  <a:lnTo>
                    <a:pt x="1905" y="1843"/>
                  </a:lnTo>
                  <a:lnTo>
                    <a:pt x="2055" y="1843"/>
                  </a:lnTo>
                  <a:lnTo>
                    <a:pt x="2117" y="1843"/>
                  </a:lnTo>
                  <a:lnTo>
                    <a:pt x="2293" y="1816"/>
                  </a:lnTo>
                  <a:lnTo>
                    <a:pt x="2443" y="1816"/>
                  </a:lnTo>
                  <a:lnTo>
                    <a:pt x="2500" y="1786"/>
                  </a:lnTo>
                  <a:lnTo>
                    <a:pt x="2650" y="1786"/>
                  </a:lnTo>
                  <a:lnTo>
                    <a:pt x="2739" y="1755"/>
                  </a:lnTo>
                  <a:lnTo>
                    <a:pt x="2858" y="1724"/>
                  </a:lnTo>
                  <a:lnTo>
                    <a:pt x="3008" y="1724"/>
                  </a:lnTo>
                  <a:lnTo>
                    <a:pt x="3069" y="1697"/>
                  </a:lnTo>
                  <a:lnTo>
                    <a:pt x="3215" y="1666"/>
                  </a:lnTo>
                  <a:lnTo>
                    <a:pt x="3334" y="1666"/>
                  </a:lnTo>
                  <a:lnTo>
                    <a:pt x="3396" y="1636"/>
                  </a:lnTo>
                  <a:lnTo>
                    <a:pt x="3546" y="1605"/>
                  </a:lnTo>
                  <a:lnTo>
                    <a:pt x="3665" y="1578"/>
                  </a:lnTo>
                  <a:lnTo>
                    <a:pt x="3722" y="1578"/>
                  </a:lnTo>
                  <a:lnTo>
                    <a:pt x="3841" y="1547"/>
                  </a:lnTo>
                  <a:lnTo>
                    <a:pt x="3929" y="1486"/>
                  </a:lnTo>
                  <a:lnTo>
                    <a:pt x="3991" y="1486"/>
                  </a:lnTo>
                  <a:lnTo>
                    <a:pt x="4110" y="1459"/>
                  </a:lnTo>
                  <a:lnTo>
                    <a:pt x="4141" y="1428"/>
                  </a:lnTo>
                  <a:lnTo>
                    <a:pt x="4260" y="1397"/>
                  </a:lnTo>
                  <a:lnTo>
                    <a:pt x="4348" y="1367"/>
                  </a:lnTo>
                  <a:lnTo>
                    <a:pt x="4379" y="1340"/>
                  </a:lnTo>
                  <a:lnTo>
                    <a:pt x="4467" y="1309"/>
                  </a:lnTo>
                  <a:lnTo>
                    <a:pt x="4467" y="0"/>
                  </a:lnTo>
                </a:path>
              </a:pathLst>
            </a:custGeom>
            <a:solidFill>
              <a:srgbClr val="00CC99"/>
            </a:solidFill>
            <a:ln w="111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id-ID"/>
            </a:p>
          </p:txBody>
        </p:sp>
        <p:sp>
          <p:nvSpPr>
            <p:cNvPr id="12309" name="Freeform 19">
              <a:extLst>
                <a:ext uri="{FF2B5EF4-FFF2-40B4-BE49-F238E27FC236}">
                  <a16:creationId xmlns:a16="http://schemas.microsoft.com/office/drawing/2014/main" id="{5E7437CA-D0C4-41F3-AB1C-9D7EC12F0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3501"/>
              <a:ext cx="646" cy="202"/>
            </a:xfrm>
            <a:custGeom>
              <a:avLst/>
              <a:gdLst>
                <a:gd name="T0" fmla="*/ 4467 w 4468"/>
                <a:gd name="T1" fmla="*/ 627 h 1255"/>
                <a:gd name="T2" fmla="*/ 4379 w 4468"/>
                <a:gd name="T3" fmla="*/ 657 h 1255"/>
                <a:gd name="T4" fmla="*/ 4348 w 4468"/>
                <a:gd name="T5" fmla="*/ 684 h 1255"/>
                <a:gd name="T6" fmla="*/ 4260 w 4468"/>
                <a:gd name="T7" fmla="*/ 715 h 1255"/>
                <a:gd name="T8" fmla="*/ 4141 w 4468"/>
                <a:gd name="T9" fmla="*/ 746 h 1255"/>
                <a:gd name="T10" fmla="*/ 4110 w 4468"/>
                <a:gd name="T11" fmla="*/ 777 h 1255"/>
                <a:gd name="T12" fmla="*/ 3991 w 4468"/>
                <a:gd name="T13" fmla="*/ 803 h 1255"/>
                <a:gd name="T14" fmla="*/ 3929 w 4468"/>
                <a:gd name="T15" fmla="*/ 803 h 1255"/>
                <a:gd name="T16" fmla="*/ 3841 w 4468"/>
                <a:gd name="T17" fmla="*/ 865 h 1255"/>
                <a:gd name="T18" fmla="*/ 3722 w 4468"/>
                <a:gd name="T19" fmla="*/ 896 h 1255"/>
                <a:gd name="T20" fmla="*/ 3665 w 4468"/>
                <a:gd name="T21" fmla="*/ 896 h 1255"/>
                <a:gd name="T22" fmla="*/ 3546 w 4468"/>
                <a:gd name="T23" fmla="*/ 922 h 1255"/>
                <a:gd name="T24" fmla="*/ 3396 w 4468"/>
                <a:gd name="T25" fmla="*/ 953 h 1255"/>
                <a:gd name="T26" fmla="*/ 3334 w 4468"/>
                <a:gd name="T27" fmla="*/ 984 h 1255"/>
                <a:gd name="T28" fmla="*/ 3215 w 4468"/>
                <a:gd name="T29" fmla="*/ 984 h 1255"/>
                <a:gd name="T30" fmla="*/ 3069 w 4468"/>
                <a:gd name="T31" fmla="*/ 1015 h 1255"/>
                <a:gd name="T32" fmla="*/ 3008 w 4468"/>
                <a:gd name="T33" fmla="*/ 1042 h 1255"/>
                <a:gd name="T34" fmla="*/ 2858 w 4468"/>
                <a:gd name="T35" fmla="*/ 1042 h 1255"/>
                <a:gd name="T36" fmla="*/ 2739 w 4468"/>
                <a:gd name="T37" fmla="*/ 1072 h 1255"/>
                <a:gd name="T38" fmla="*/ 2650 w 4468"/>
                <a:gd name="T39" fmla="*/ 1103 h 1255"/>
                <a:gd name="T40" fmla="*/ 2500 w 4468"/>
                <a:gd name="T41" fmla="*/ 1103 h 1255"/>
                <a:gd name="T42" fmla="*/ 2443 w 4468"/>
                <a:gd name="T43" fmla="*/ 1134 h 1255"/>
                <a:gd name="T44" fmla="*/ 2293 w 4468"/>
                <a:gd name="T45" fmla="*/ 1134 h 1255"/>
                <a:gd name="T46" fmla="*/ 2117 w 4468"/>
                <a:gd name="T47" fmla="*/ 1161 h 1255"/>
                <a:gd name="T48" fmla="*/ 2055 w 4468"/>
                <a:gd name="T49" fmla="*/ 1161 h 1255"/>
                <a:gd name="T50" fmla="*/ 1905 w 4468"/>
                <a:gd name="T51" fmla="*/ 1161 h 1255"/>
                <a:gd name="T52" fmla="*/ 1728 w 4468"/>
                <a:gd name="T53" fmla="*/ 1192 h 1255"/>
                <a:gd name="T54" fmla="*/ 1640 w 4468"/>
                <a:gd name="T55" fmla="*/ 1192 h 1255"/>
                <a:gd name="T56" fmla="*/ 1490 w 4468"/>
                <a:gd name="T57" fmla="*/ 1223 h 1255"/>
                <a:gd name="T58" fmla="*/ 1340 w 4468"/>
                <a:gd name="T59" fmla="*/ 1223 h 1255"/>
                <a:gd name="T60" fmla="*/ 1252 w 4468"/>
                <a:gd name="T61" fmla="*/ 1223 h 1255"/>
                <a:gd name="T62" fmla="*/ 1071 w 4468"/>
                <a:gd name="T63" fmla="*/ 1223 h 1255"/>
                <a:gd name="T64" fmla="*/ 926 w 4468"/>
                <a:gd name="T65" fmla="*/ 1223 h 1255"/>
                <a:gd name="T66" fmla="*/ 833 w 4468"/>
                <a:gd name="T67" fmla="*/ 1254 h 1255"/>
                <a:gd name="T68" fmla="*/ 657 w 4468"/>
                <a:gd name="T69" fmla="*/ 1254 h 1255"/>
                <a:gd name="T70" fmla="*/ 595 w 4468"/>
                <a:gd name="T71" fmla="*/ 1254 h 1255"/>
                <a:gd name="T72" fmla="*/ 419 w 4468"/>
                <a:gd name="T73" fmla="*/ 1254 h 1255"/>
                <a:gd name="T74" fmla="*/ 238 w 4468"/>
                <a:gd name="T75" fmla="*/ 1254 h 1255"/>
                <a:gd name="T76" fmla="*/ 180 w 4468"/>
                <a:gd name="T77" fmla="*/ 1254 h 1255"/>
                <a:gd name="T78" fmla="*/ 0 w 4468"/>
                <a:gd name="T79" fmla="*/ 1254 h 1255"/>
                <a:gd name="T80" fmla="*/ 330 w 4468"/>
                <a:gd name="T81" fmla="*/ 0 h 1255"/>
                <a:gd name="T82" fmla="*/ 4467 w 4468"/>
                <a:gd name="T83" fmla="*/ 627 h 1255"/>
                <a:gd name="T84" fmla="*/ 4467 w 4468"/>
                <a:gd name="T85" fmla="*/ 627 h 12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68"/>
                <a:gd name="T130" fmla="*/ 0 h 1255"/>
                <a:gd name="T131" fmla="*/ 4468 w 4468"/>
                <a:gd name="T132" fmla="*/ 1255 h 125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68" h="1255">
                  <a:moveTo>
                    <a:pt x="4467" y="627"/>
                  </a:moveTo>
                  <a:lnTo>
                    <a:pt x="4379" y="657"/>
                  </a:lnTo>
                  <a:lnTo>
                    <a:pt x="4348" y="684"/>
                  </a:lnTo>
                  <a:lnTo>
                    <a:pt x="4260" y="715"/>
                  </a:lnTo>
                  <a:lnTo>
                    <a:pt x="4141" y="746"/>
                  </a:lnTo>
                  <a:lnTo>
                    <a:pt x="4110" y="777"/>
                  </a:lnTo>
                  <a:lnTo>
                    <a:pt x="3991" y="803"/>
                  </a:lnTo>
                  <a:lnTo>
                    <a:pt x="3929" y="803"/>
                  </a:lnTo>
                  <a:lnTo>
                    <a:pt x="3841" y="865"/>
                  </a:lnTo>
                  <a:lnTo>
                    <a:pt x="3722" y="896"/>
                  </a:lnTo>
                  <a:lnTo>
                    <a:pt x="3665" y="896"/>
                  </a:lnTo>
                  <a:lnTo>
                    <a:pt x="3546" y="922"/>
                  </a:lnTo>
                  <a:lnTo>
                    <a:pt x="3396" y="953"/>
                  </a:lnTo>
                  <a:lnTo>
                    <a:pt x="3334" y="984"/>
                  </a:lnTo>
                  <a:lnTo>
                    <a:pt x="3215" y="984"/>
                  </a:lnTo>
                  <a:lnTo>
                    <a:pt x="3069" y="1015"/>
                  </a:lnTo>
                  <a:lnTo>
                    <a:pt x="3008" y="1042"/>
                  </a:lnTo>
                  <a:lnTo>
                    <a:pt x="2858" y="1042"/>
                  </a:lnTo>
                  <a:lnTo>
                    <a:pt x="2739" y="1072"/>
                  </a:lnTo>
                  <a:lnTo>
                    <a:pt x="2650" y="1103"/>
                  </a:lnTo>
                  <a:lnTo>
                    <a:pt x="2500" y="1103"/>
                  </a:lnTo>
                  <a:lnTo>
                    <a:pt x="2443" y="1134"/>
                  </a:lnTo>
                  <a:lnTo>
                    <a:pt x="2293" y="1134"/>
                  </a:lnTo>
                  <a:lnTo>
                    <a:pt x="2117" y="1161"/>
                  </a:lnTo>
                  <a:lnTo>
                    <a:pt x="2055" y="1161"/>
                  </a:lnTo>
                  <a:lnTo>
                    <a:pt x="1905" y="1161"/>
                  </a:lnTo>
                  <a:lnTo>
                    <a:pt x="1728" y="1192"/>
                  </a:lnTo>
                  <a:lnTo>
                    <a:pt x="1640" y="1192"/>
                  </a:lnTo>
                  <a:lnTo>
                    <a:pt x="1490" y="1223"/>
                  </a:lnTo>
                  <a:lnTo>
                    <a:pt x="1340" y="1223"/>
                  </a:lnTo>
                  <a:lnTo>
                    <a:pt x="1252" y="1223"/>
                  </a:lnTo>
                  <a:lnTo>
                    <a:pt x="1071" y="1223"/>
                  </a:lnTo>
                  <a:lnTo>
                    <a:pt x="926" y="1223"/>
                  </a:lnTo>
                  <a:lnTo>
                    <a:pt x="833" y="1254"/>
                  </a:lnTo>
                  <a:lnTo>
                    <a:pt x="657" y="1254"/>
                  </a:lnTo>
                  <a:lnTo>
                    <a:pt x="595" y="1254"/>
                  </a:lnTo>
                  <a:lnTo>
                    <a:pt x="419" y="1254"/>
                  </a:lnTo>
                  <a:lnTo>
                    <a:pt x="238" y="1254"/>
                  </a:lnTo>
                  <a:lnTo>
                    <a:pt x="180" y="1254"/>
                  </a:lnTo>
                  <a:lnTo>
                    <a:pt x="0" y="1254"/>
                  </a:lnTo>
                  <a:lnTo>
                    <a:pt x="330" y="0"/>
                  </a:lnTo>
                  <a:lnTo>
                    <a:pt x="4467" y="627"/>
                  </a:lnTo>
                </a:path>
              </a:pathLst>
            </a:custGeom>
            <a:solidFill>
              <a:srgbClr val="00CC99"/>
            </a:solidFill>
            <a:ln w="111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id-ID"/>
            </a:p>
          </p:txBody>
        </p:sp>
        <p:sp>
          <p:nvSpPr>
            <p:cNvPr id="12310" name="AutoShape 20">
              <a:extLst>
                <a:ext uri="{FF2B5EF4-FFF2-40B4-BE49-F238E27FC236}">
                  <a16:creationId xmlns:a16="http://schemas.microsoft.com/office/drawing/2014/main" id="{DA7103C3-E1CF-4F65-8A81-9AA5D21EF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2966"/>
              <a:ext cx="598" cy="165"/>
            </a:xfrm>
            <a:prstGeom prst="roundRect">
              <a:avLst>
                <a:gd name="adj" fmla="val 5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>
                <a:lnSpc>
                  <a:spcPct val="101000"/>
                </a:lnSpc>
                <a:buFont typeface="Arial" panose="020B0604020202020204" pitchFamily="34" charset="0"/>
                <a:buNone/>
              </a:pPr>
              <a:r>
                <a:rPr lang="en-GB" altLang="id-ID" sz="1800">
                  <a:solidFill>
                    <a:srgbClr val="000000"/>
                  </a:solidFill>
                  <a:latin typeface="Arial" panose="020B0604020202020204" pitchFamily="34" charset="0"/>
                </a:rPr>
                <a:t>Tambang</a:t>
              </a:r>
            </a:p>
          </p:txBody>
        </p:sp>
        <p:sp>
          <p:nvSpPr>
            <p:cNvPr id="12311" name="AutoShape 21">
              <a:extLst>
                <a:ext uri="{FF2B5EF4-FFF2-40B4-BE49-F238E27FC236}">
                  <a16:creationId xmlns:a16="http://schemas.microsoft.com/office/drawing/2014/main" id="{F589E200-7396-4D9F-B554-402370D00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" y="3888"/>
              <a:ext cx="352" cy="180"/>
            </a:xfrm>
            <a:prstGeom prst="roundRect">
              <a:avLst>
                <a:gd name="adj" fmla="val 51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>
                <a:lnSpc>
                  <a:spcPct val="101000"/>
                </a:lnSpc>
                <a:buFont typeface="Tahoma" panose="020B0604030504040204" pitchFamily="34" charset="0"/>
                <a:buNone/>
              </a:pPr>
              <a:r>
                <a:rPr lang="en-GB" altLang="id-ID" sz="2000" b="1">
                  <a:solidFill>
                    <a:srgbClr val="000000"/>
                  </a:solidFill>
                  <a:latin typeface="Tahoma" panose="020B0604030504040204" pitchFamily="34" charset="0"/>
                </a:rPr>
                <a:t>HPH</a:t>
              </a:r>
            </a:p>
          </p:txBody>
        </p:sp>
        <p:sp>
          <p:nvSpPr>
            <p:cNvPr id="12312" name="AutoShape 22">
              <a:extLst>
                <a:ext uri="{FF2B5EF4-FFF2-40B4-BE49-F238E27FC236}">
                  <a16:creationId xmlns:a16="http://schemas.microsoft.com/office/drawing/2014/main" id="{1A67521C-C079-47FF-8DE2-05F276E51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2" y="3918"/>
              <a:ext cx="363" cy="180"/>
            </a:xfrm>
            <a:prstGeom prst="roundRect">
              <a:avLst>
                <a:gd name="adj" fmla="val 51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>
                <a:lnSpc>
                  <a:spcPct val="101000"/>
                </a:lnSpc>
                <a:buFont typeface="Tahoma" panose="020B0604030504040204" pitchFamily="34" charset="0"/>
                <a:buNone/>
              </a:pPr>
              <a:r>
                <a:rPr lang="en-GB" altLang="id-ID" sz="2000" b="1">
                  <a:solidFill>
                    <a:srgbClr val="000000"/>
                  </a:solidFill>
                  <a:latin typeface="Tahoma" panose="020B0604030504040204" pitchFamily="34" charset="0"/>
                </a:rPr>
                <a:t>HGU</a:t>
              </a:r>
            </a:p>
          </p:txBody>
        </p:sp>
        <p:sp>
          <p:nvSpPr>
            <p:cNvPr id="12313" name="AutoShape 23">
              <a:extLst>
                <a:ext uri="{FF2B5EF4-FFF2-40B4-BE49-F238E27FC236}">
                  <a16:creationId xmlns:a16="http://schemas.microsoft.com/office/drawing/2014/main" id="{F09E6064-DD61-4D0A-9B88-8602CF69B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" y="3884"/>
              <a:ext cx="300" cy="180"/>
            </a:xfrm>
            <a:prstGeom prst="roundRect">
              <a:avLst>
                <a:gd name="adj" fmla="val 51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>
                <a:lnSpc>
                  <a:spcPct val="101000"/>
                </a:lnSpc>
                <a:buFont typeface="Tahoma" panose="020B0604030504040204" pitchFamily="34" charset="0"/>
                <a:buNone/>
              </a:pPr>
              <a:r>
                <a:rPr lang="en-GB" altLang="id-ID" sz="2000" b="1">
                  <a:solidFill>
                    <a:srgbClr val="000000"/>
                  </a:solidFill>
                  <a:latin typeface="Tahoma" panose="020B0604030504040204" pitchFamily="34" charset="0"/>
                </a:rPr>
                <a:t>HTI</a:t>
              </a:r>
            </a:p>
          </p:txBody>
        </p:sp>
        <p:sp>
          <p:nvSpPr>
            <p:cNvPr id="12314" name="AutoShape 24">
              <a:extLst>
                <a:ext uri="{FF2B5EF4-FFF2-40B4-BE49-F238E27FC236}">
                  <a16:creationId xmlns:a16="http://schemas.microsoft.com/office/drawing/2014/main" id="{AE017669-18F3-4E30-A1C2-AF6BD1DE6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9" y="2966"/>
              <a:ext cx="532" cy="147"/>
            </a:xfrm>
            <a:prstGeom prst="roundRect">
              <a:avLst>
                <a:gd name="adj" fmla="val 648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>
                <a:lnSpc>
                  <a:spcPct val="101000"/>
                </a:lnSpc>
                <a:buFont typeface="Arial" panose="020B0604020202020204" pitchFamily="34" charset="0"/>
                <a:buNone/>
              </a:pPr>
              <a:r>
                <a:rPr lang="en-GB" altLang="id-ID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Lain-lain</a:t>
              </a:r>
            </a:p>
          </p:txBody>
        </p:sp>
        <p:sp>
          <p:nvSpPr>
            <p:cNvPr id="12315" name="AutoShape 25">
              <a:extLst>
                <a:ext uri="{FF2B5EF4-FFF2-40B4-BE49-F238E27FC236}">
                  <a16:creationId xmlns:a16="http://schemas.microsoft.com/office/drawing/2014/main" id="{E51EF8C9-F43F-4624-8E0F-3C5402453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5" y="3128"/>
              <a:ext cx="524" cy="136"/>
            </a:xfrm>
            <a:prstGeom prst="roundRect">
              <a:avLst>
                <a:gd name="adj" fmla="val 61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buClr>
                  <a:srgbClr val="00CC99"/>
                </a:buClr>
              </a:pPr>
              <a:r>
                <a:rPr lang="en-GB" altLang="id-ID" sz="1400" b="1" dirty="0">
                  <a:solidFill>
                    <a:srgbClr val="000000"/>
                  </a:solidFill>
                </a:rPr>
                <a:t>35% </a:t>
              </a:r>
              <a:r>
                <a:rPr lang="en-GB" altLang="id-ID" sz="1400" b="1" dirty="0" err="1">
                  <a:solidFill>
                    <a:srgbClr val="000000"/>
                  </a:solidFill>
                </a:rPr>
                <a:t>lahan</a:t>
              </a:r>
              <a:endParaRPr lang="en-GB" altLang="id-ID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2316" name="AutoShape 26">
              <a:extLst>
                <a:ext uri="{FF2B5EF4-FFF2-40B4-BE49-F238E27FC236}">
                  <a16:creationId xmlns:a16="http://schemas.microsoft.com/office/drawing/2014/main" id="{E4DCD0B0-D5E9-4073-9448-6C4ACEE2D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" y="3123"/>
              <a:ext cx="624" cy="136"/>
            </a:xfrm>
            <a:prstGeom prst="roundRect">
              <a:avLst>
                <a:gd name="adj" fmla="val 61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buClr>
                  <a:srgbClr val="00CC99"/>
                </a:buClr>
              </a:pPr>
              <a:r>
                <a:rPr lang="en-GB" altLang="id-ID" sz="1400" b="1">
                  <a:solidFill>
                    <a:srgbClr val="000000"/>
                  </a:solidFill>
                </a:rPr>
                <a:t>73,1  juta ha </a:t>
              </a:r>
            </a:p>
          </p:txBody>
        </p:sp>
        <p:sp>
          <p:nvSpPr>
            <p:cNvPr id="12317" name="AutoShape 27">
              <a:extLst>
                <a:ext uri="{FF2B5EF4-FFF2-40B4-BE49-F238E27FC236}">
                  <a16:creationId xmlns:a16="http://schemas.microsoft.com/office/drawing/2014/main" id="{C755743E-D531-4B0D-8D6B-30F762CD9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7" y="4059"/>
              <a:ext cx="659" cy="164"/>
            </a:xfrm>
            <a:prstGeom prst="roundRect">
              <a:avLst>
                <a:gd name="adj" fmla="val 61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buClr>
                  <a:srgbClr val="00CC99"/>
                </a:buClr>
              </a:pPr>
              <a:r>
                <a:rPr lang="en-GB" altLang="id-ID" sz="1700" b="1">
                  <a:solidFill>
                    <a:srgbClr val="000000"/>
                  </a:solidFill>
                </a:rPr>
                <a:t>15,0 juta</a:t>
              </a:r>
              <a:r>
                <a:rPr lang="en-GB" altLang="id-ID" sz="1700" b="1">
                  <a:solidFill>
                    <a:srgbClr val="00CC99"/>
                  </a:solidFill>
                </a:rPr>
                <a:t> </a:t>
              </a:r>
              <a:r>
                <a:rPr lang="en-GB" altLang="id-ID" sz="1400" b="1">
                  <a:solidFill>
                    <a:srgbClr val="000000"/>
                  </a:solidFill>
                </a:rPr>
                <a:t>ha</a:t>
              </a:r>
            </a:p>
          </p:txBody>
        </p:sp>
        <p:sp>
          <p:nvSpPr>
            <p:cNvPr id="12318" name="AutoShape 28">
              <a:extLst>
                <a:ext uri="{FF2B5EF4-FFF2-40B4-BE49-F238E27FC236}">
                  <a16:creationId xmlns:a16="http://schemas.microsoft.com/office/drawing/2014/main" id="{48CD7E9B-9628-4306-BBC6-5E97795A7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3" y="4007"/>
              <a:ext cx="511" cy="136"/>
            </a:xfrm>
            <a:prstGeom prst="roundRect">
              <a:avLst>
                <a:gd name="adj" fmla="val 61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buClr>
                  <a:srgbClr val="00CC99"/>
                </a:buClr>
              </a:pPr>
              <a:r>
                <a:rPr lang="en-GB" altLang="id-ID" sz="1400" b="1">
                  <a:solidFill>
                    <a:srgbClr val="000000"/>
                  </a:solidFill>
                </a:rPr>
                <a:t>8,8 juta ha</a:t>
              </a:r>
            </a:p>
          </p:txBody>
        </p:sp>
        <p:sp>
          <p:nvSpPr>
            <p:cNvPr id="12319" name="AutoShape 29">
              <a:extLst>
                <a:ext uri="{FF2B5EF4-FFF2-40B4-BE49-F238E27FC236}">
                  <a16:creationId xmlns:a16="http://schemas.microsoft.com/office/drawing/2014/main" id="{03B17FF3-421B-4C18-AF40-82AFBA954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3" y="4041"/>
              <a:ext cx="687" cy="164"/>
            </a:xfrm>
            <a:prstGeom prst="roundRect">
              <a:avLst>
                <a:gd name="adj" fmla="val 616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>
                <a:lnSpc>
                  <a:spcPct val="100000"/>
                </a:lnSpc>
                <a:buClr>
                  <a:srgbClr val="00CC99"/>
                </a:buClr>
              </a:pPr>
              <a:r>
                <a:rPr lang="en-GB" altLang="id-ID" sz="1700" b="1">
                  <a:solidFill>
                    <a:srgbClr val="000000"/>
                  </a:solidFill>
                </a:rPr>
                <a:t>35,1 juta ha</a:t>
              </a:r>
            </a:p>
          </p:txBody>
        </p:sp>
      </p:grpSp>
      <p:sp>
        <p:nvSpPr>
          <p:cNvPr id="12293" name="Text Box 30">
            <a:extLst>
              <a:ext uri="{FF2B5EF4-FFF2-40B4-BE49-F238E27FC236}">
                <a16:creationId xmlns:a16="http://schemas.microsoft.com/office/drawing/2014/main" id="{D6ADD5C5-67B0-48DC-817A-3092DC8DB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04801"/>
            <a:ext cx="4648200" cy="460375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GB" altLang="id-ID">
                <a:solidFill>
                  <a:srgbClr val="000000"/>
                </a:solidFill>
              </a:rPr>
              <a:t>Konsesi Kolosal Ekstraktif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663C62F9-ECE7-4499-8C6E-A85DCE2B3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58" y="0"/>
            <a:ext cx="5475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5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7CAED623-EB69-49B9-BC9E-F66E93E6C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134" y="0"/>
            <a:ext cx="5483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53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40DEDA06-EF82-4642-9459-3DC6DF2BB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31" y="0"/>
            <a:ext cx="6282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40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71859437-E46F-41C2-A246-B01DE1D68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54" y="0"/>
            <a:ext cx="8599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42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E7A609B4-D931-494A-A08C-242AC7738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1" y="0"/>
            <a:ext cx="4982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58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">
            <a:extLst>
              <a:ext uri="{FF2B5EF4-FFF2-40B4-BE49-F238E27FC236}">
                <a16:creationId xmlns:a16="http://schemas.microsoft.com/office/drawing/2014/main" id="{7DC2DF89-F68E-4019-B111-2F8450DAB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18" y="0"/>
            <a:ext cx="4827233" cy="6858000"/>
          </a:xfrm>
          <a:prstGeom prst="rect">
            <a:avLst/>
          </a:prstGeom>
        </p:spPr>
      </p:pic>
      <p:pic>
        <p:nvPicPr>
          <p:cNvPr id="5" name="Gambar 4">
            <a:extLst>
              <a:ext uri="{FF2B5EF4-FFF2-40B4-BE49-F238E27FC236}">
                <a16:creationId xmlns:a16="http://schemas.microsoft.com/office/drawing/2014/main" id="{8F864B02-1783-45DF-ABE3-E581083F0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25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06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F92F05A6-C1DB-499B-87C9-9DA7747476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1" y="654051"/>
            <a:ext cx="7769225" cy="1052513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8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id-ID"/>
              <a:t>Legalisasi Kuasa Korporasi di Indonesia</a:t>
            </a: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F7827CCF-C008-4399-B9CE-D0EEC3C2F7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1" y="1981200"/>
            <a:ext cx="7769225" cy="4262438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8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id-ID" dirty="0"/>
              <a:t>Di </a:t>
            </a:r>
            <a:r>
              <a:rPr lang="en-GB" altLang="id-ID" dirty="0" err="1"/>
              <a:t>ujung</a:t>
            </a:r>
            <a:r>
              <a:rPr lang="en-GB" altLang="id-ID" dirty="0"/>
              <a:t> </a:t>
            </a:r>
            <a:r>
              <a:rPr lang="en-GB" altLang="id-ID" dirty="0" err="1"/>
              <a:t>kuasa</a:t>
            </a:r>
            <a:r>
              <a:rPr lang="en-GB" altLang="id-ID" dirty="0"/>
              <a:t> </a:t>
            </a:r>
            <a:r>
              <a:rPr lang="en-GB" altLang="id-ID" dirty="0" err="1"/>
              <a:t>Soeharto</a:t>
            </a:r>
            <a:r>
              <a:rPr lang="en-GB" altLang="id-ID" dirty="0"/>
              <a:t> di </a:t>
            </a:r>
            <a:r>
              <a:rPr lang="en-GB" altLang="id-ID" dirty="0" err="1"/>
              <a:t>tandai</a:t>
            </a:r>
            <a:r>
              <a:rPr lang="en-GB" altLang="id-ID" dirty="0"/>
              <a:t> </a:t>
            </a:r>
            <a:r>
              <a:rPr lang="en-GB" altLang="id-ID" dirty="0" err="1"/>
              <a:t>dengan</a:t>
            </a:r>
            <a:r>
              <a:rPr lang="en-GB" altLang="id-ID" dirty="0"/>
              <a:t> </a:t>
            </a:r>
            <a:r>
              <a:rPr lang="en-GB" altLang="id-ID" dirty="0" err="1"/>
              <a:t>ditandatangani</a:t>
            </a:r>
            <a:r>
              <a:rPr lang="en-GB" altLang="id-ID" dirty="0"/>
              <a:t> </a:t>
            </a:r>
            <a:r>
              <a:rPr lang="en-GB" altLang="id-ID" dirty="0" err="1"/>
              <a:t>LoI</a:t>
            </a:r>
            <a:r>
              <a:rPr lang="en-GB" altLang="id-ID" dirty="0"/>
              <a:t> </a:t>
            </a:r>
            <a:r>
              <a:rPr lang="id-ID" altLang="id-ID" dirty="0"/>
              <a:t>(Surat </a:t>
            </a:r>
            <a:r>
              <a:rPr lang="id-ID" altLang="id-ID" dirty="0" err="1"/>
              <a:t>Kerjasama</a:t>
            </a:r>
            <a:r>
              <a:rPr lang="id-ID" altLang="id-ID" dirty="0"/>
              <a:t>) </a:t>
            </a:r>
            <a:r>
              <a:rPr lang="en-GB" altLang="id-ID" dirty="0" err="1"/>
              <a:t>dengan</a:t>
            </a:r>
            <a:r>
              <a:rPr lang="en-GB" altLang="id-ID" dirty="0"/>
              <a:t> IMF, dan </a:t>
            </a:r>
            <a:r>
              <a:rPr lang="en-GB" altLang="id-ID" dirty="0" err="1"/>
              <a:t>menghantar</a:t>
            </a:r>
            <a:r>
              <a:rPr lang="en-GB" altLang="id-ID" dirty="0"/>
              <a:t> </a:t>
            </a:r>
            <a:r>
              <a:rPr lang="en-GB" altLang="id-ID" dirty="0" err="1"/>
              <a:t>indonesia</a:t>
            </a:r>
            <a:r>
              <a:rPr lang="en-GB" altLang="id-ID" dirty="0"/>
              <a:t> </a:t>
            </a:r>
            <a:r>
              <a:rPr lang="id-ID" altLang="id-ID" dirty="0"/>
              <a:t>menganut </a:t>
            </a:r>
            <a:r>
              <a:rPr lang="en-GB" altLang="id-ID" dirty="0" err="1"/>
              <a:t>sistem</a:t>
            </a:r>
            <a:r>
              <a:rPr lang="en-GB" altLang="id-ID" dirty="0"/>
              <a:t> </a:t>
            </a:r>
            <a:r>
              <a:rPr lang="en-GB" altLang="id-ID" dirty="0" err="1"/>
              <a:t>ekonomi</a:t>
            </a:r>
            <a:r>
              <a:rPr lang="en-GB" altLang="id-ID" dirty="0"/>
              <a:t> neoliberal. </a:t>
            </a:r>
            <a:r>
              <a:rPr lang="id-ID" altLang="id-ID" dirty="0"/>
              <a:t>Akibatnya, Undang-undang yang </a:t>
            </a:r>
            <a:r>
              <a:rPr lang="en-GB" altLang="id-ID" dirty="0" err="1"/>
              <a:t>dikeluarkan</a:t>
            </a:r>
            <a:r>
              <a:rPr lang="en-GB" altLang="id-ID" dirty="0"/>
              <a:t> </a:t>
            </a:r>
            <a:r>
              <a:rPr lang="en-GB" altLang="id-ID" dirty="0" err="1"/>
              <a:t>mulai</a:t>
            </a:r>
            <a:r>
              <a:rPr lang="en-GB" altLang="id-ID" dirty="0"/>
              <a:t> </a:t>
            </a:r>
            <a:r>
              <a:rPr lang="en-GB" altLang="id-ID" dirty="0" err="1"/>
              <a:t>dari</a:t>
            </a:r>
            <a:r>
              <a:rPr lang="en-GB" altLang="id-ID" dirty="0"/>
              <a:t> </a:t>
            </a:r>
            <a:r>
              <a:rPr lang="en-GB" altLang="id-ID" dirty="0" err="1"/>
              <a:t>liberalisasi</a:t>
            </a:r>
            <a:r>
              <a:rPr lang="en-GB" altLang="id-ID" dirty="0"/>
              <a:t> </a:t>
            </a:r>
            <a:r>
              <a:rPr lang="en-GB" altLang="id-ID" dirty="0" err="1"/>
              <a:t>fiskal</a:t>
            </a:r>
            <a:r>
              <a:rPr lang="en-GB" altLang="id-ID" dirty="0"/>
              <a:t> dan </a:t>
            </a:r>
            <a:r>
              <a:rPr lang="en-GB" altLang="id-ID" dirty="0" err="1"/>
              <a:t>moneter</a:t>
            </a:r>
            <a:r>
              <a:rPr lang="en-GB" altLang="id-ID" dirty="0"/>
              <a:t> </a:t>
            </a:r>
            <a:r>
              <a:rPr lang="en-GB" altLang="id-ID" dirty="0" err="1"/>
              <a:t>hingga</a:t>
            </a:r>
            <a:r>
              <a:rPr lang="en-GB" altLang="id-ID" dirty="0"/>
              <a:t> pada </a:t>
            </a:r>
            <a:r>
              <a:rPr lang="en-GB" altLang="id-ID" dirty="0" err="1"/>
              <a:t>dominasi</a:t>
            </a:r>
            <a:r>
              <a:rPr lang="en-GB" altLang="id-ID" dirty="0"/>
              <a:t> </a:t>
            </a:r>
            <a:r>
              <a:rPr lang="en-GB" altLang="id-ID" dirty="0" err="1"/>
              <a:t>penguasaan</a:t>
            </a:r>
            <a:r>
              <a:rPr lang="en-GB" altLang="id-ID" dirty="0"/>
              <a:t> </a:t>
            </a:r>
            <a:r>
              <a:rPr lang="en-GB" altLang="id-ID" dirty="0" err="1"/>
              <a:t>aset-aset</a:t>
            </a:r>
            <a:r>
              <a:rPr lang="en-GB" altLang="id-ID" dirty="0"/>
              <a:t> </a:t>
            </a:r>
            <a:r>
              <a:rPr lang="en-GB" altLang="id-ID" dirty="0" err="1"/>
              <a:t>alam</a:t>
            </a:r>
            <a:r>
              <a:rPr lang="en-GB" altLang="id-ID" dirty="0"/>
              <a:t>. </a:t>
            </a:r>
          </a:p>
          <a:p>
            <a:pPr>
              <a:lnSpc>
                <a:spcPct val="8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id-ID" dirty="0" err="1"/>
              <a:t>Buah</a:t>
            </a:r>
            <a:r>
              <a:rPr lang="en-GB" altLang="id-ID" dirty="0"/>
              <a:t> </a:t>
            </a:r>
            <a:r>
              <a:rPr lang="en-GB" altLang="id-ID" dirty="0" err="1"/>
              <a:t>dari</a:t>
            </a:r>
            <a:r>
              <a:rPr lang="en-GB" altLang="id-ID" dirty="0"/>
              <a:t> LO: </a:t>
            </a:r>
            <a:r>
              <a:rPr lang="en-GB" altLang="id-ID" dirty="0" err="1"/>
              <a:t>lahir</a:t>
            </a:r>
            <a:r>
              <a:rPr lang="en-GB" altLang="id-ID" dirty="0"/>
              <a:t> </a:t>
            </a:r>
            <a:r>
              <a:rPr lang="en-GB" altLang="id-ID" dirty="0" err="1"/>
              <a:t>Beberapa</a:t>
            </a:r>
            <a:r>
              <a:rPr lang="en-GB" altLang="id-ID" dirty="0"/>
              <a:t> </a:t>
            </a:r>
            <a:r>
              <a:rPr lang="en-GB" altLang="id-ID" dirty="0" err="1"/>
              <a:t>perundangan</a:t>
            </a:r>
            <a:r>
              <a:rPr lang="en-GB" altLang="id-ID" dirty="0"/>
              <a:t> yang </a:t>
            </a:r>
            <a:r>
              <a:rPr lang="en-GB" altLang="id-ID" dirty="0" err="1"/>
              <a:t>menyokong</a:t>
            </a:r>
            <a:r>
              <a:rPr lang="en-GB" altLang="id-ID" dirty="0"/>
              <a:t> </a:t>
            </a:r>
            <a:r>
              <a:rPr lang="en-GB" altLang="id-ID" dirty="0" err="1"/>
              <a:t>kuasa</a:t>
            </a:r>
            <a:r>
              <a:rPr lang="en-GB" altLang="id-ID" dirty="0"/>
              <a:t> </a:t>
            </a:r>
            <a:r>
              <a:rPr lang="en-GB" altLang="id-ID" dirty="0" err="1"/>
              <a:t>korporasi</a:t>
            </a:r>
            <a:r>
              <a:rPr lang="en-GB" altLang="id-ID" dirty="0"/>
              <a:t> </a:t>
            </a:r>
            <a:r>
              <a:rPr lang="en-GB" altLang="id-ID" dirty="0" err="1"/>
              <a:t>antara</a:t>
            </a:r>
            <a:r>
              <a:rPr lang="en-GB" altLang="id-ID" dirty="0"/>
              <a:t> lain: UU </a:t>
            </a:r>
            <a:r>
              <a:rPr lang="en-GB" altLang="id-ID" dirty="0" err="1"/>
              <a:t>Minyak</a:t>
            </a:r>
            <a:r>
              <a:rPr lang="en-GB" altLang="id-ID" dirty="0"/>
              <a:t> dan Gas, UU 41/99 </a:t>
            </a:r>
            <a:r>
              <a:rPr lang="en-GB" altLang="id-ID" dirty="0" err="1"/>
              <a:t>tentang</a:t>
            </a:r>
            <a:r>
              <a:rPr lang="en-GB" altLang="id-ID" dirty="0"/>
              <a:t> </a:t>
            </a:r>
            <a:r>
              <a:rPr lang="en-GB" altLang="id-ID" dirty="0" err="1"/>
              <a:t>Kehutanan</a:t>
            </a:r>
            <a:r>
              <a:rPr lang="en-GB" altLang="id-ID" dirty="0"/>
              <a:t>, </a:t>
            </a:r>
            <a:r>
              <a:rPr lang="en-GB" altLang="id-ID" dirty="0" err="1"/>
              <a:t>Perpu</a:t>
            </a:r>
            <a:r>
              <a:rPr lang="en-GB" altLang="id-ID" dirty="0"/>
              <a:t> No 1/2004 yang </a:t>
            </a:r>
            <a:r>
              <a:rPr lang="en-GB" altLang="id-ID" dirty="0" err="1"/>
              <a:t>telah</a:t>
            </a:r>
            <a:r>
              <a:rPr lang="en-GB" altLang="id-ID" dirty="0"/>
              <a:t> </a:t>
            </a:r>
            <a:r>
              <a:rPr lang="en-GB" altLang="id-ID" dirty="0" err="1"/>
              <a:t>jadi</a:t>
            </a:r>
            <a:r>
              <a:rPr lang="en-GB" altLang="id-ID" dirty="0"/>
              <a:t> UU N0 19.2004 </a:t>
            </a:r>
            <a:r>
              <a:rPr lang="en-GB" altLang="id-ID" dirty="0" err="1"/>
              <a:t>tentang</a:t>
            </a:r>
            <a:r>
              <a:rPr lang="en-GB" altLang="id-ID" dirty="0"/>
              <a:t> </a:t>
            </a:r>
            <a:r>
              <a:rPr lang="en-GB" altLang="id-ID" dirty="0" err="1"/>
              <a:t>Pertambangan</a:t>
            </a:r>
            <a:r>
              <a:rPr lang="en-GB" altLang="id-ID" dirty="0"/>
              <a:t> di Kawasan </a:t>
            </a:r>
            <a:r>
              <a:rPr lang="en-GB" altLang="id-ID" dirty="0" err="1"/>
              <a:t>Lindung</a:t>
            </a:r>
            <a:r>
              <a:rPr lang="en-GB" altLang="id-ID" dirty="0"/>
              <a:t>, UU No 7/2004 </a:t>
            </a:r>
            <a:r>
              <a:rPr lang="en-GB" altLang="id-ID" dirty="0" err="1"/>
              <a:t>tentang</a:t>
            </a:r>
            <a:r>
              <a:rPr lang="en-GB" altLang="id-ID" dirty="0"/>
              <a:t> </a:t>
            </a:r>
            <a:r>
              <a:rPr lang="en-GB" altLang="id-ID" dirty="0" err="1"/>
              <a:t>Sumber</a:t>
            </a:r>
            <a:r>
              <a:rPr lang="en-GB" altLang="id-ID" dirty="0"/>
              <a:t> </a:t>
            </a:r>
            <a:r>
              <a:rPr lang="en-GB" altLang="id-ID" dirty="0" err="1"/>
              <a:t>Daya</a:t>
            </a:r>
            <a:r>
              <a:rPr lang="en-GB" altLang="id-ID" dirty="0"/>
              <a:t> Air</a:t>
            </a:r>
            <a:r>
              <a:rPr lang="en-GB" altLang="id-ID" dirty="0">
                <a:sym typeface="Wingdings" panose="05000000000000000000" pitchFamily="2" charset="2"/>
              </a:rPr>
              <a:t> </a:t>
            </a:r>
            <a:r>
              <a:rPr lang="en-GB" altLang="id-ID" dirty="0" err="1">
                <a:sym typeface="Wingdings" panose="05000000000000000000" pitchFamily="2" charset="2"/>
              </a:rPr>
              <a:t>syarat</a:t>
            </a:r>
            <a:r>
              <a:rPr lang="en-GB" altLang="id-ID" dirty="0">
                <a:sym typeface="Wingdings" panose="05000000000000000000" pitchFamily="2" charset="2"/>
              </a:rPr>
              <a:t> WB </a:t>
            </a:r>
            <a:r>
              <a:rPr lang="en-GB" altLang="id-ID" dirty="0" err="1">
                <a:sym typeface="Wingdings" panose="05000000000000000000" pitchFamily="2" charset="2"/>
              </a:rPr>
              <a:t>kalau</a:t>
            </a:r>
            <a:r>
              <a:rPr lang="en-GB" altLang="id-ID" dirty="0">
                <a:sym typeface="Wingdings" panose="05000000000000000000" pitchFamily="2" charset="2"/>
              </a:rPr>
              <a:t> </a:t>
            </a:r>
            <a:r>
              <a:rPr lang="en-GB" altLang="id-ID" dirty="0" err="1">
                <a:sym typeface="Wingdings" panose="05000000000000000000" pitchFamily="2" charset="2"/>
              </a:rPr>
              <a:t>keluar</a:t>
            </a:r>
            <a:r>
              <a:rPr lang="en-GB" altLang="id-ID" dirty="0">
                <a:sym typeface="Wingdings" panose="05000000000000000000" pitchFamily="2" charset="2"/>
              </a:rPr>
              <a:t> UU </a:t>
            </a:r>
            <a:r>
              <a:rPr lang="en-GB" altLang="id-ID" dirty="0" err="1">
                <a:sym typeface="Wingdings" panose="05000000000000000000" pitchFamily="2" charset="2"/>
              </a:rPr>
              <a:t>ini</a:t>
            </a:r>
            <a:r>
              <a:rPr lang="en-GB" altLang="id-ID" dirty="0">
                <a:sym typeface="Wingdings" panose="05000000000000000000" pitchFamily="2" charset="2"/>
              </a:rPr>
              <a:t> </a:t>
            </a:r>
            <a:r>
              <a:rPr lang="en-GB" altLang="id-ID" dirty="0" err="1">
                <a:sym typeface="Wingdings" panose="05000000000000000000" pitchFamily="2" charset="2"/>
              </a:rPr>
              <a:t>baru</a:t>
            </a:r>
            <a:r>
              <a:rPr lang="en-GB" altLang="id-ID" dirty="0">
                <a:sym typeface="Wingdings" panose="05000000000000000000" pitchFamily="2" charset="2"/>
              </a:rPr>
              <a:t> </a:t>
            </a:r>
            <a:r>
              <a:rPr lang="en-GB" altLang="id-ID" dirty="0" err="1">
                <a:sym typeface="Wingdings" panose="05000000000000000000" pitchFamily="2" charset="2"/>
              </a:rPr>
              <a:t>kasih</a:t>
            </a:r>
            <a:r>
              <a:rPr lang="en-GB" altLang="id-ID" dirty="0">
                <a:sym typeface="Wingdings" panose="05000000000000000000" pitchFamily="2" charset="2"/>
              </a:rPr>
              <a:t> </a:t>
            </a:r>
            <a:r>
              <a:rPr lang="en-GB" altLang="id-ID" dirty="0" err="1">
                <a:sym typeface="Wingdings" panose="05000000000000000000" pitchFamily="2" charset="2"/>
              </a:rPr>
              <a:t>pinjaman</a:t>
            </a:r>
            <a:r>
              <a:rPr lang="en-GB" altLang="id-ID" dirty="0"/>
              <a:t>, UU 25/2007 </a:t>
            </a:r>
            <a:r>
              <a:rPr lang="en-GB" altLang="id-ID" dirty="0" err="1"/>
              <a:t>tentang</a:t>
            </a:r>
            <a:r>
              <a:rPr lang="en-GB" altLang="id-ID" dirty="0"/>
              <a:t> </a:t>
            </a:r>
            <a:r>
              <a:rPr lang="en-GB" altLang="id-ID" dirty="0" err="1"/>
              <a:t>Penanaman</a:t>
            </a:r>
            <a:r>
              <a:rPr lang="en-GB" altLang="id-ID" dirty="0"/>
              <a:t> Modal, UU No 26/2007 </a:t>
            </a:r>
            <a:r>
              <a:rPr lang="en-GB" altLang="id-ID" dirty="0" err="1"/>
              <a:t>tentang</a:t>
            </a:r>
            <a:r>
              <a:rPr lang="en-GB" altLang="id-ID" dirty="0"/>
              <a:t> Tata Ruang,  UU no 27/2007 </a:t>
            </a:r>
            <a:r>
              <a:rPr lang="en-GB" altLang="id-ID" dirty="0" err="1"/>
              <a:t>tentang</a:t>
            </a:r>
            <a:r>
              <a:rPr lang="en-GB" altLang="id-ID" dirty="0"/>
              <a:t> </a:t>
            </a:r>
            <a:r>
              <a:rPr lang="en-GB" altLang="id-ID" dirty="0" err="1"/>
              <a:t>Pengelolaan</a:t>
            </a:r>
            <a:r>
              <a:rPr lang="en-GB" altLang="id-ID" dirty="0"/>
              <a:t> </a:t>
            </a:r>
            <a:r>
              <a:rPr lang="en-GB" altLang="id-ID" dirty="0" err="1"/>
              <a:t>Pesisir</a:t>
            </a:r>
            <a:r>
              <a:rPr lang="en-GB" altLang="id-ID" dirty="0"/>
              <a:t> dan </a:t>
            </a:r>
            <a:r>
              <a:rPr lang="en-GB" altLang="id-ID" dirty="0" err="1"/>
              <a:t>Pulau-pulau</a:t>
            </a:r>
            <a:r>
              <a:rPr lang="en-GB" altLang="id-ID" dirty="0"/>
              <a:t> </a:t>
            </a:r>
            <a:r>
              <a:rPr lang="en-GB" altLang="id-ID" dirty="0" err="1"/>
              <a:t>kecil</a:t>
            </a:r>
            <a:r>
              <a:rPr lang="en-GB" altLang="id-ID" dirty="0"/>
              <a:t>, </a:t>
            </a:r>
            <a:r>
              <a:rPr lang="en-GB" altLang="id-ID" dirty="0" err="1"/>
              <a:t>Pepres</a:t>
            </a:r>
            <a:r>
              <a:rPr lang="en-GB" altLang="id-ID" dirty="0"/>
              <a:t> 36/2005 jo </a:t>
            </a:r>
            <a:r>
              <a:rPr lang="en-GB" altLang="id-ID" dirty="0" err="1"/>
              <a:t>Pepres</a:t>
            </a:r>
            <a:r>
              <a:rPr lang="en-GB" altLang="id-ID" dirty="0"/>
              <a:t> 65/2005 </a:t>
            </a:r>
            <a:r>
              <a:rPr lang="en-GB" altLang="id-ID" dirty="0" err="1"/>
              <a:t>tentang</a:t>
            </a:r>
            <a:r>
              <a:rPr lang="en-GB" altLang="id-ID" dirty="0"/>
              <a:t> </a:t>
            </a:r>
            <a:r>
              <a:rPr lang="en-GB" altLang="id-ID" dirty="0" err="1"/>
              <a:t>Pengadaan</a:t>
            </a:r>
            <a:r>
              <a:rPr lang="en-GB" altLang="id-ID" dirty="0"/>
              <a:t> Tanah </a:t>
            </a:r>
            <a:r>
              <a:rPr lang="en-GB" altLang="id-ID" dirty="0" err="1"/>
              <a:t>untuk</a:t>
            </a:r>
            <a:r>
              <a:rPr lang="en-GB" altLang="id-ID" dirty="0"/>
              <a:t> </a:t>
            </a:r>
            <a:r>
              <a:rPr lang="en-GB" altLang="id-ID" dirty="0" err="1"/>
              <a:t>Infrastruktur</a:t>
            </a:r>
            <a:r>
              <a:rPr lang="en-GB" altLang="id-ID" dirty="0"/>
              <a:t> </a:t>
            </a:r>
            <a:r>
              <a:rPr lang="en-GB" altLang="id-ID" dirty="0" err="1"/>
              <a:t>dll</a:t>
            </a:r>
            <a:r>
              <a:rPr lang="en-GB" altLang="id-ID" dirty="0"/>
              <a:t>.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AED7307B-1C0D-461F-93C9-75EBF8D1A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Konsep Demokrasi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35C7A5C1-C834-4296-9A63-F549CA09A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  <a:p>
            <a:r>
              <a:rPr lang="id-ID" dirty="0"/>
              <a:t>Menurut </a:t>
            </a:r>
            <a:r>
              <a:rPr lang="id-ID" dirty="0" err="1"/>
              <a:t>Moore</a:t>
            </a:r>
            <a:r>
              <a:rPr lang="id-ID" dirty="0"/>
              <a:t> “Sebuah kelas penduduk kota yang besar dan </a:t>
            </a:r>
            <a:r>
              <a:rPr lang="id-ID" dirty="0" err="1"/>
              <a:t>independent</a:t>
            </a:r>
            <a:r>
              <a:rPr lang="id-ID" dirty="0"/>
              <a:t> telah menjadi elemen sangat diperlukan dalam pengembangan demokrasi (</a:t>
            </a:r>
            <a:r>
              <a:rPr lang="id-ID" dirty="0" err="1"/>
              <a:t>No</a:t>
            </a:r>
            <a:r>
              <a:rPr lang="id-ID" dirty="0"/>
              <a:t> </a:t>
            </a:r>
            <a:r>
              <a:rPr lang="id-ID" dirty="0" err="1"/>
              <a:t>bourgeoisie</a:t>
            </a:r>
            <a:r>
              <a:rPr lang="id-ID" dirty="0"/>
              <a:t> </a:t>
            </a:r>
            <a:r>
              <a:rPr lang="id-ID" dirty="0" err="1"/>
              <a:t>no</a:t>
            </a:r>
            <a:r>
              <a:rPr lang="id-ID" dirty="0"/>
              <a:t> </a:t>
            </a:r>
            <a:r>
              <a:rPr lang="id-ID" dirty="0" err="1"/>
              <a:t>democracy</a:t>
            </a:r>
            <a:r>
              <a:rPr lang="id-ID" dirty="0"/>
              <a:t>).</a:t>
            </a:r>
          </a:p>
          <a:p>
            <a:r>
              <a:rPr lang="id-ID" dirty="0"/>
              <a:t>Pernyataan ini mendorong para Pengusaha masuk dalam dunia politik.</a:t>
            </a:r>
          </a:p>
          <a:p>
            <a:r>
              <a:rPr lang="id-ID" dirty="0"/>
              <a:t>Maka muncul demokrasi pragmatisme</a:t>
            </a:r>
          </a:p>
        </p:txBody>
      </p:sp>
    </p:spTree>
    <p:extLst>
      <p:ext uri="{BB962C8B-B14F-4D97-AF65-F5344CB8AC3E}">
        <p14:creationId xmlns:p14="http://schemas.microsoft.com/office/powerpoint/2010/main" val="2445218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ambar 4">
            <a:extLst>
              <a:ext uri="{FF2B5EF4-FFF2-40B4-BE49-F238E27FC236}">
                <a16:creationId xmlns:a16="http://schemas.microsoft.com/office/drawing/2014/main" id="{3CC9CA2C-C33E-4ACD-986F-22FB891B8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538162"/>
            <a:ext cx="8077200" cy="2124075"/>
          </a:xfrm>
          <a:prstGeom prst="rect">
            <a:avLst/>
          </a:prstGeom>
        </p:spPr>
      </p:pic>
      <p:pic>
        <p:nvPicPr>
          <p:cNvPr id="7" name="Gambar 6">
            <a:extLst>
              <a:ext uri="{FF2B5EF4-FFF2-40B4-BE49-F238E27FC236}">
                <a16:creationId xmlns:a16="http://schemas.microsoft.com/office/drawing/2014/main" id="{8180C64C-B6BC-4B89-A3F5-E3F16FFD4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755" y="2662237"/>
            <a:ext cx="74104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82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mpungan Konten 4">
            <a:extLst>
              <a:ext uri="{FF2B5EF4-FFF2-40B4-BE49-F238E27FC236}">
                <a16:creationId xmlns:a16="http://schemas.microsoft.com/office/drawing/2014/main" id="{BCCC2F34-5E03-411A-AA81-47B677C8D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072" y="266700"/>
            <a:ext cx="7669528" cy="6391275"/>
          </a:xfrm>
        </p:spPr>
      </p:pic>
    </p:spTree>
    <p:extLst>
      <p:ext uri="{BB962C8B-B14F-4D97-AF65-F5344CB8AC3E}">
        <p14:creationId xmlns:p14="http://schemas.microsoft.com/office/powerpoint/2010/main" val="2523008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36821DEC-1FAD-43C4-8B7A-EF49A0DC2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Tampungan Konten 4">
            <a:extLst>
              <a:ext uri="{FF2B5EF4-FFF2-40B4-BE49-F238E27FC236}">
                <a16:creationId xmlns:a16="http://schemas.microsoft.com/office/drawing/2014/main" id="{8C9DA07E-F65D-4ABF-B743-54BA596A0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25" y="6762"/>
            <a:ext cx="4325275" cy="6851238"/>
          </a:xfrm>
        </p:spPr>
      </p:pic>
    </p:spTree>
    <p:extLst>
      <p:ext uri="{BB962C8B-B14F-4D97-AF65-F5344CB8AC3E}">
        <p14:creationId xmlns:p14="http://schemas.microsoft.com/office/powerpoint/2010/main" val="526132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B4F5779F-18EB-418E-ADCD-421882526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Tampungan Konten 4">
            <a:extLst>
              <a:ext uri="{FF2B5EF4-FFF2-40B4-BE49-F238E27FC236}">
                <a16:creationId xmlns:a16="http://schemas.microsoft.com/office/drawing/2014/main" id="{907338C3-0033-4EC4-80AE-6A56D93D0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25" y="74427"/>
            <a:ext cx="4776270" cy="5979054"/>
          </a:xfrm>
        </p:spPr>
      </p:pic>
    </p:spTree>
    <p:extLst>
      <p:ext uri="{BB962C8B-B14F-4D97-AF65-F5344CB8AC3E}">
        <p14:creationId xmlns:p14="http://schemas.microsoft.com/office/powerpoint/2010/main" val="2221308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38EDCBE8-7377-4E7F-AAEA-FCB4F30EC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2197220"/>
            <a:ext cx="9603275" cy="1643259"/>
          </a:xfrm>
        </p:spPr>
        <p:txBody>
          <a:bodyPr>
            <a:normAutofit/>
          </a:bodyPr>
          <a:lstStyle/>
          <a:p>
            <a:pPr algn="ctr"/>
            <a:r>
              <a:rPr lang="id-ID" dirty="0"/>
              <a:t>Sekian</a:t>
            </a:r>
            <a:br>
              <a:rPr lang="id-ID" dirty="0"/>
            </a:br>
            <a:r>
              <a:rPr lang="id-ID" dirty="0"/>
              <a:t>&amp;</a:t>
            </a:r>
            <a:br>
              <a:rPr lang="id-ID" dirty="0"/>
            </a:br>
            <a:r>
              <a:rPr lang="id-ID" dirty="0" err="1"/>
              <a:t>Terimakasih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99941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2B11F709-E0C4-435E-B67C-A34211417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Pengusaha dan Kekuasaan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3DB25A44-F093-4BA9-9E56-93F9F8DBD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Orde Baru</a:t>
            </a:r>
          </a:p>
          <a:p>
            <a:pPr lvl="1"/>
            <a:r>
              <a:rPr lang="id-ID" dirty="0"/>
              <a:t>Pengusaha hanya sebagai </a:t>
            </a:r>
            <a:r>
              <a:rPr lang="id-ID" i="1" dirty="0" err="1"/>
              <a:t>supporting</a:t>
            </a:r>
            <a:r>
              <a:rPr lang="id-ID" i="1" dirty="0"/>
              <a:t> System</a:t>
            </a:r>
            <a:endParaRPr lang="id-ID" dirty="0"/>
          </a:p>
          <a:p>
            <a:pPr lvl="1"/>
            <a:r>
              <a:rPr lang="id-ID" dirty="0"/>
              <a:t>Lebih mengutamakan modal asing</a:t>
            </a:r>
          </a:p>
          <a:p>
            <a:r>
              <a:rPr lang="id-ID" dirty="0"/>
              <a:t>Pasca Reformasi</a:t>
            </a:r>
          </a:p>
          <a:p>
            <a:pPr lvl="1"/>
            <a:r>
              <a:rPr lang="id-ID" dirty="0"/>
              <a:t>Pengusaha kehilangan patron utama</a:t>
            </a:r>
          </a:p>
          <a:p>
            <a:pPr lvl="1"/>
            <a:r>
              <a:rPr lang="id-ID" dirty="0"/>
              <a:t>Pengusaha masuk ke dalam ranah politik, secara langsung dan tidak langsung</a:t>
            </a:r>
          </a:p>
          <a:p>
            <a:pPr lvl="1"/>
            <a:r>
              <a:rPr lang="id-ID" dirty="0"/>
              <a:t>Menentukan arah kebijakan pemerintah</a:t>
            </a:r>
          </a:p>
          <a:p>
            <a:pPr lvl="1"/>
            <a:endParaRPr lang="id-ID" dirty="0"/>
          </a:p>
          <a:p>
            <a:pPr lvl="1"/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4552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3FD54909-C229-455B-8921-F7E82587F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Mutualisme Pengusaha dan Parpol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390BEBEC-4723-45A1-80A5-83C13002E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/>
              <a:t>Pengusaha sebagai pejabat parpol</a:t>
            </a:r>
          </a:p>
          <a:p>
            <a:r>
              <a:rPr lang="id-ID" dirty="0"/>
              <a:t>Parpol seperti organisasi bisnis</a:t>
            </a:r>
          </a:p>
          <a:p>
            <a:r>
              <a:rPr lang="id-ID" dirty="0"/>
              <a:t>Keputusan internal partai didominasi anggota yang pengusaha</a:t>
            </a:r>
          </a:p>
          <a:p>
            <a:endParaRPr lang="id-ID" dirty="0"/>
          </a:p>
          <a:p>
            <a:r>
              <a:rPr lang="id-ID" dirty="0"/>
              <a:t>Akibatnya:</a:t>
            </a:r>
          </a:p>
          <a:p>
            <a:pPr lvl="1"/>
            <a:r>
              <a:rPr lang="id-ID" dirty="0"/>
              <a:t>Hilangnya peran ideologi partai</a:t>
            </a:r>
          </a:p>
          <a:p>
            <a:pPr lvl="1"/>
            <a:r>
              <a:rPr lang="id-ID" dirty="0"/>
              <a:t>Koalisi gemuk</a:t>
            </a:r>
          </a:p>
          <a:p>
            <a:pPr lvl="1"/>
            <a:r>
              <a:rPr lang="id-ID" dirty="0"/>
              <a:t>Perilaku partai tidak berpengaruh pada hasil pemilu</a:t>
            </a:r>
          </a:p>
          <a:p>
            <a:pPr lvl="1"/>
            <a:r>
              <a:rPr lang="id-ID" dirty="0"/>
              <a:t>Tiadanya oposisi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13116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AB8DE5C4-DDDC-413D-8D10-78E84CF18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/>
              <a:t>Rent</a:t>
            </a:r>
            <a:r>
              <a:rPr lang="id-ID" dirty="0"/>
              <a:t> </a:t>
            </a:r>
            <a:r>
              <a:rPr lang="id-ID" dirty="0" err="1"/>
              <a:t>Seeker</a:t>
            </a:r>
            <a:r>
              <a:rPr lang="id-ID" dirty="0"/>
              <a:t> dalam Relasi Penguasa dan Pengusaha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1342C2D7-810C-428E-A5FC-A23DC3370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Prinsip dasar bisnis =&gt; </a:t>
            </a:r>
            <a:r>
              <a:rPr lang="id-ID" dirty="0" err="1"/>
              <a:t>Rational</a:t>
            </a:r>
            <a:r>
              <a:rPr lang="id-ID" dirty="0"/>
              <a:t> </a:t>
            </a:r>
            <a:r>
              <a:rPr lang="id-ID" dirty="0" err="1"/>
              <a:t>Choice</a:t>
            </a:r>
            <a:endParaRPr lang="id-ID" dirty="0"/>
          </a:p>
          <a:p>
            <a:r>
              <a:rPr lang="id-ID" dirty="0" err="1"/>
              <a:t>Rent</a:t>
            </a:r>
            <a:r>
              <a:rPr lang="id-ID" dirty="0"/>
              <a:t> </a:t>
            </a:r>
            <a:r>
              <a:rPr lang="id-ID" dirty="0" err="1"/>
              <a:t>Seeking</a:t>
            </a:r>
            <a:r>
              <a:rPr lang="id-ID" dirty="0"/>
              <a:t> =&gt;  fenomena perilaku pengusaha untuk mendapatkan akses khusus, monopoli dan fasilitas lainnya dari pihak yang berwenang, yang mempunyai kekuasaan atas bidang tersebut.</a:t>
            </a:r>
          </a:p>
          <a:p>
            <a:r>
              <a:rPr lang="id-ID" dirty="0"/>
              <a:t>Umumnya di negara berkembang, </a:t>
            </a:r>
            <a:r>
              <a:rPr lang="id-ID" dirty="0" err="1"/>
              <a:t>pembisnis</a:t>
            </a:r>
            <a:r>
              <a:rPr lang="id-ID" dirty="0"/>
              <a:t> berpolitik adalah kroni kapitalis bukan </a:t>
            </a:r>
            <a:r>
              <a:rPr lang="id-ID" dirty="0" err="1"/>
              <a:t>interpreneur</a:t>
            </a:r>
            <a:r>
              <a:rPr lang="id-ID" dirty="0"/>
              <a:t> sejati.</a:t>
            </a:r>
          </a:p>
        </p:txBody>
      </p:sp>
    </p:spTree>
    <p:extLst>
      <p:ext uri="{BB962C8B-B14F-4D97-AF65-F5344CB8AC3E}">
        <p14:creationId xmlns:p14="http://schemas.microsoft.com/office/powerpoint/2010/main" val="3367630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5D75C564-4ED3-474A-9852-78B8BE97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Munculnya oligarki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E39EE347-E898-4AE7-A52B-B274C0553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Dalam demokrasi munculnya oligarki adalah sebuah keniscayaan</a:t>
            </a:r>
          </a:p>
          <a:p>
            <a:r>
              <a:rPr lang="id-ID" dirty="0"/>
              <a:t>Hubungan penguasa dan pengusaha =&gt; </a:t>
            </a:r>
            <a:r>
              <a:rPr lang="id-ID" dirty="0" err="1"/>
              <a:t>Oligraki</a:t>
            </a:r>
            <a:endParaRPr lang="id-ID" dirty="0"/>
          </a:p>
          <a:p>
            <a:r>
              <a:rPr lang="id-ID" dirty="0"/>
              <a:t>Oligarki =&gt; Bentuk pemerintahan </a:t>
            </a:r>
            <a:r>
              <a:rPr lang="id-ID" dirty="0" err="1"/>
              <a:t>dimana</a:t>
            </a:r>
            <a:r>
              <a:rPr lang="id-ID" dirty="0"/>
              <a:t> kekuasaan berada pada segelintir orang</a:t>
            </a:r>
          </a:p>
          <a:p>
            <a:r>
              <a:rPr lang="id-ID" dirty="0"/>
              <a:t>Richard Robin dalam bukunya </a:t>
            </a:r>
            <a:r>
              <a:rPr lang="id-ID" dirty="0" err="1"/>
              <a:t>Reorganizing</a:t>
            </a:r>
            <a:r>
              <a:rPr lang="id-ID" dirty="0"/>
              <a:t> Power in Indonesia: The </a:t>
            </a:r>
            <a:r>
              <a:rPr lang="id-ID" dirty="0" err="1"/>
              <a:t>Politics</a:t>
            </a:r>
            <a:r>
              <a:rPr lang="id-ID" dirty="0"/>
              <a:t> </a:t>
            </a:r>
            <a:r>
              <a:rPr lang="id-ID" dirty="0" err="1"/>
              <a:t>of</a:t>
            </a:r>
            <a:r>
              <a:rPr lang="id-ID" dirty="0"/>
              <a:t> </a:t>
            </a:r>
            <a:r>
              <a:rPr lang="id-ID" dirty="0" err="1"/>
              <a:t>Oligarchy</a:t>
            </a:r>
            <a:r>
              <a:rPr lang="id-ID" dirty="0"/>
              <a:t> in </a:t>
            </a:r>
            <a:r>
              <a:rPr lang="id-ID" dirty="0" err="1"/>
              <a:t>an</a:t>
            </a:r>
            <a:r>
              <a:rPr lang="id-ID" dirty="0"/>
              <a:t> Age </a:t>
            </a:r>
            <a:r>
              <a:rPr lang="id-ID" dirty="0" err="1"/>
              <a:t>of</a:t>
            </a:r>
            <a:r>
              <a:rPr lang="id-ID" dirty="0"/>
              <a:t> </a:t>
            </a:r>
            <a:r>
              <a:rPr lang="id-ID" dirty="0" err="1"/>
              <a:t>Market</a:t>
            </a:r>
            <a:r>
              <a:rPr lang="id-ID" dirty="0"/>
              <a:t>, menggambarkan oligarki sebagai sistem </a:t>
            </a:r>
            <a:r>
              <a:rPr lang="id-ID" dirty="0" err="1"/>
              <a:t>relasasi</a:t>
            </a:r>
            <a:r>
              <a:rPr lang="id-ID" dirty="0"/>
              <a:t> kekuasaan yang memungkinkan konsentrasi kekayaan dan otoritas serta pertahanan kolektif atas konsentrasi kekayaan</a:t>
            </a:r>
          </a:p>
        </p:txBody>
      </p:sp>
    </p:spTree>
    <p:extLst>
      <p:ext uri="{BB962C8B-B14F-4D97-AF65-F5344CB8AC3E}">
        <p14:creationId xmlns:p14="http://schemas.microsoft.com/office/powerpoint/2010/main" val="1164873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5D75C564-4ED3-474A-9852-78B8BE97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Oligarki dalam Demokrasi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E39EE347-E898-4AE7-A52B-B274C0553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Menurut Jeffrey A, </a:t>
            </a:r>
            <a:r>
              <a:rPr lang="id-ID" dirty="0" err="1"/>
              <a:t>Winters</a:t>
            </a:r>
            <a:r>
              <a:rPr lang="id-ID" dirty="0"/>
              <a:t>  oligarki memiliki dua dimensi:</a:t>
            </a:r>
          </a:p>
          <a:p>
            <a:pPr lvl="1"/>
            <a:r>
              <a:rPr lang="id-ID" dirty="0"/>
              <a:t>Oligarki </a:t>
            </a:r>
            <a:r>
              <a:rPr lang="id-ID" dirty="0" err="1"/>
              <a:t>melikii</a:t>
            </a:r>
            <a:r>
              <a:rPr lang="id-ID" dirty="0"/>
              <a:t> dasar kekuasaan kekayaan material yang sulit untuk dipecah dan diseimbangkan</a:t>
            </a:r>
          </a:p>
          <a:p>
            <a:pPr lvl="1"/>
            <a:r>
              <a:rPr lang="id-ID" dirty="0"/>
              <a:t>Oligarki memiliki jangkauan yang luas dan </a:t>
            </a:r>
            <a:r>
              <a:rPr lang="id-ID" dirty="0" err="1"/>
              <a:t>sistemik</a:t>
            </a:r>
            <a:endParaRPr lang="id-ID" dirty="0"/>
          </a:p>
          <a:p>
            <a:r>
              <a:rPr lang="id-ID" dirty="0"/>
              <a:t>Teori oligarki dimulai dari:</a:t>
            </a:r>
          </a:p>
          <a:p>
            <a:pPr lvl="1"/>
            <a:r>
              <a:rPr lang="id-ID" dirty="0"/>
              <a:t>Distribusi kekayaan yang tidak seimbang</a:t>
            </a:r>
          </a:p>
          <a:p>
            <a:pPr lvl="1"/>
            <a:r>
              <a:rPr lang="id-ID" dirty="0" err="1"/>
              <a:t>Ketidaksetaraan</a:t>
            </a:r>
            <a:r>
              <a:rPr lang="id-ID" dirty="0"/>
              <a:t> material menghasilkan </a:t>
            </a:r>
            <a:r>
              <a:rPr lang="id-ID" dirty="0" err="1"/>
              <a:t>tidaksetaraan</a:t>
            </a:r>
            <a:r>
              <a:rPr lang="id-ID" dirty="0"/>
              <a:t> politik</a:t>
            </a:r>
          </a:p>
        </p:txBody>
      </p:sp>
    </p:spTree>
    <p:extLst>
      <p:ext uri="{BB962C8B-B14F-4D97-AF65-F5344CB8AC3E}">
        <p14:creationId xmlns:p14="http://schemas.microsoft.com/office/powerpoint/2010/main" val="2667746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mpungan Konten 4">
            <a:extLst>
              <a:ext uri="{FF2B5EF4-FFF2-40B4-BE49-F238E27FC236}">
                <a16:creationId xmlns:a16="http://schemas.microsoft.com/office/drawing/2014/main" id="{0361F507-6CBE-4290-95EB-351A85123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" y="365125"/>
            <a:ext cx="9936480" cy="5675281"/>
          </a:xfrm>
        </p:spPr>
      </p:pic>
    </p:spTree>
    <p:extLst>
      <p:ext uri="{BB962C8B-B14F-4D97-AF65-F5344CB8AC3E}">
        <p14:creationId xmlns:p14="http://schemas.microsoft.com/office/powerpoint/2010/main" val="1669022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id="{ED07744F-D7F2-4C4D-8C30-BA47AF8B7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akibat adanya oligarki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id="{06508388-24C8-4ABD-941D-57F02C4A6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Indeks demokrasi menurun</a:t>
            </a:r>
          </a:p>
          <a:p>
            <a:r>
              <a:rPr lang="id-ID" dirty="0"/>
              <a:t>Penguasaan sumber daya alam pada segelintir orang</a:t>
            </a:r>
          </a:p>
          <a:p>
            <a:r>
              <a:rPr lang="id-ID" dirty="0"/>
              <a:t>Akumulasi kekayaan pada 1% penduduk</a:t>
            </a:r>
          </a:p>
        </p:txBody>
      </p:sp>
    </p:spTree>
    <p:extLst>
      <p:ext uri="{BB962C8B-B14F-4D97-AF65-F5344CB8AC3E}">
        <p14:creationId xmlns:p14="http://schemas.microsoft.com/office/powerpoint/2010/main" val="258500088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">
  <a:themeElements>
    <a:clrScheme name="Galeri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1488</TotalTime>
  <Words>665</Words>
  <Application>Microsoft Office PowerPoint</Application>
  <PresentationFormat>Layar Lebar</PresentationFormat>
  <Paragraphs>69</Paragraphs>
  <Slides>24</Slides>
  <Notes>3</Notes>
  <HiddenSlides>0</HiddenSlides>
  <MMClips>0</MMClips>
  <ScaleCrop>false</ScaleCrop>
  <HeadingPairs>
    <vt:vector size="6" baseType="variant">
      <vt:variant>
        <vt:lpstr>Font Dipakai</vt:lpstr>
      </vt:variant>
      <vt:variant>
        <vt:i4>7</vt:i4>
      </vt:variant>
      <vt:variant>
        <vt:lpstr>Tema</vt:lpstr>
      </vt:variant>
      <vt:variant>
        <vt:i4>1</vt:i4>
      </vt:variant>
      <vt:variant>
        <vt:lpstr>Judul Slide</vt:lpstr>
      </vt:variant>
      <vt:variant>
        <vt:i4>24</vt:i4>
      </vt:variant>
    </vt:vector>
  </HeadingPairs>
  <TitlesOfParts>
    <vt:vector size="32" baseType="lpstr">
      <vt:lpstr>Arial</vt:lpstr>
      <vt:lpstr>Calibri</vt:lpstr>
      <vt:lpstr>Gill Sans MT</vt:lpstr>
      <vt:lpstr>Tahoma</vt:lpstr>
      <vt:lpstr>Times New Roman</vt:lpstr>
      <vt:lpstr>Tw Cen MT</vt:lpstr>
      <vt:lpstr>Wingdings</vt:lpstr>
      <vt:lpstr>Galeri</vt:lpstr>
      <vt:lpstr>Relasi Bisnis dan Politik</vt:lpstr>
      <vt:lpstr>Konsep Demokrasi</vt:lpstr>
      <vt:lpstr>Pengusaha dan Kekuasaan</vt:lpstr>
      <vt:lpstr>Mutualisme Pengusaha dan Parpol</vt:lpstr>
      <vt:lpstr>Rent Seeker dalam Relasi Penguasa dan Pengusaha</vt:lpstr>
      <vt:lpstr>Munculnya oligarki</vt:lpstr>
      <vt:lpstr>Oligarki dalam Demokrasi</vt:lpstr>
      <vt:lpstr>Presentasi PowerPoint</vt:lpstr>
      <vt:lpstr>Contoh akibat adanya oligarki</vt:lpstr>
      <vt:lpstr>Indeks Demokrasi Indonesia</vt:lpstr>
      <vt:lpstr>Penguasaan Aset Alam 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Presentasi PowerPoint</vt:lpstr>
      <vt:lpstr>Legalisasi Kuasa Korporasi di Indonesia</vt:lpstr>
      <vt:lpstr>Presentasi PowerPoint</vt:lpstr>
      <vt:lpstr>Presentasi PowerPoint</vt:lpstr>
      <vt:lpstr>Presentasi PowerPoint</vt:lpstr>
      <vt:lpstr>Presentasi PowerPoint</vt:lpstr>
      <vt:lpstr>Sekian &amp; Terimakasih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Relasi Bisnis dan Politik</dc:title>
  <dc:creator>Irsyad Fadoli</dc:creator>
  <cp:lastModifiedBy>Irsyad Fadoli</cp:lastModifiedBy>
  <cp:revision>7</cp:revision>
  <dcterms:created xsi:type="dcterms:W3CDTF">2022-03-30T03:55:33Z</dcterms:created>
  <dcterms:modified xsi:type="dcterms:W3CDTF">2023-04-06T02:11:45Z</dcterms:modified>
</cp:coreProperties>
</file>