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9" r:id="rId9"/>
    <p:sldId id="271" r:id="rId10"/>
    <p:sldId id="266" r:id="rId11"/>
    <p:sldId id="267" r:id="rId12"/>
    <p:sldId id="268" r:id="rId13"/>
  </p:sldIdLst>
  <p:sldSz cx="18288000" cy="10287000"/>
  <p:notesSz cx="6858000" cy="9144000"/>
  <p:embeddedFontLs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Arimo" charset="0"/>
      <p:regular r:id="rId18"/>
    </p:embeddedFont>
    <p:embeddedFont>
      <p:font typeface="Tenor Sans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1" d="100"/>
          <a:sy n="51" d="100"/>
        </p:scale>
        <p:origin x="-45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025119" y="6899253"/>
            <a:ext cx="2234181" cy="222301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713913" y="3130932"/>
            <a:ext cx="14860175" cy="4098540"/>
            <a:chOff x="0" y="0"/>
            <a:chExt cx="19813567" cy="5464720"/>
          </a:xfrm>
        </p:grpSpPr>
        <p:sp>
          <p:nvSpPr>
            <p:cNvPr id="4" name="TextBox 4"/>
            <p:cNvSpPr txBox="1"/>
            <p:nvPr/>
          </p:nvSpPr>
          <p:spPr>
            <a:xfrm>
              <a:off x="0" y="-57150"/>
              <a:ext cx="19813567" cy="45448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608"/>
                </a:lnSpc>
              </a:pPr>
              <a:r>
                <a:rPr lang="en-US" sz="10800">
                  <a:solidFill>
                    <a:srgbClr val="37281B"/>
                  </a:solidFill>
                  <a:latin typeface="Atteron"/>
                </a:rPr>
                <a:t>ISU - ISU GLOBAL MASA KINI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669065"/>
              <a:ext cx="19813567" cy="795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51779" y="7316076"/>
            <a:ext cx="1828118" cy="19422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0800000">
            <a:off x="8280779" y="661499"/>
            <a:ext cx="1828118" cy="194222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6715" y="4488331"/>
            <a:ext cx="1163970" cy="123662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025119" y="1028700"/>
            <a:ext cx="2234181" cy="22230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00" y="1098416"/>
            <a:ext cx="2300835" cy="228933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28700" y="6968969"/>
            <a:ext cx="2300835" cy="22893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677315" y="4488331"/>
            <a:ext cx="1163970" cy="1236621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1000007" y="7096563"/>
            <a:ext cx="5422255" cy="119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19"/>
              </a:lnSpc>
              <a:spcBef>
                <a:spcPct val="0"/>
              </a:spcBef>
            </a:pPr>
            <a:r>
              <a:rPr lang="en-US" sz="2599">
                <a:solidFill>
                  <a:srgbClr val="37281B"/>
                </a:solidFill>
                <a:latin typeface="Tenor Sans"/>
              </a:rPr>
              <a:t>Ditya Aslamiyah 2113053291</a:t>
            </a:r>
          </a:p>
          <a:p>
            <a:pPr>
              <a:lnSpc>
                <a:spcPts val="3119"/>
              </a:lnSpc>
              <a:spcBef>
                <a:spcPct val="0"/>
              </a:spcBef>
            </a:pPr>
            <a:r>
              <a:rPr lang="en-US" sz="2599">
                <a:solidFill>
                  <a:srgbClr val="37281B"/>
                </a:solidFill>
                <a:latin typeface="Tenor Sans"/>
              </a:rPr>
              <a:t>Valentina Setiyawati 2113053024</a:t>
            </a:r>
          </a:p>
          <a:p>
            <a:pPr>
              <a:lnSpc>
                <a:spcPts val="3119"/>
              </a:lnSpc>
              <a:spcBef>
                <a:spcPct val="0"/>
              </a:spcBef>
            </a:pPr>
            <a:r>
              <a:rPr lang="en-US" sz="2599">
                <a:solidFill>
                  <a:srgbClr val="37281B"/>
                </a:solidFill>
                <a:latin typeface="Tenor Sans"/>
              </a:rPr>
              <a:t>Zahra Dika Ramadhona 2113053156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C0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9470" y="6992735"/>
            <a:ext cx="2026177" cy="31474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633060">
            <a:off x="15537091" y="6824892"/>
            <a:ext cx="2750289" cy="329869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914004" y="190500"/>
            <a:ext cx="15688196" cy="9618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3385" lvl="1">
              <a:lnSpc>
                <a:spcPts val="5039"/>
              </a:lnSpc>
            </a:pPr>
            <a:r>
              <a:rPr lang="en-US" sz="4000" b="1" dirty="0" err="1" smtClean="0">
                <a:solidFill>
                  <a:srgbClr val="000000"/>
                </a:solidFill>
                <a:latin typeface="Tenor Sans" charset="0"/>
              </a:rPr>
              <a:t>Upaya</a:t>
            </a:r>
            <a:r>
              <a:rPr lang="en-US" sz="4000" b="1" dirty="0" smtClean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enor Sans" charset="0"/>
              </a:rPr>
              <a:t>menanggulangi</a:t>
            </a:r>
            <a:r>
              <a:rPr lang="en-US" sz="4000" b="1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enor Sans" charset="0"/>
              </a:rPr>
              <a:t>isu</a:t>
            </a:r>
            <a:r>
              <a:rPr lang="en-US" sz="4000" b="1" dirty="0">
                <a:solidFill>
                  <a:srgbClr val="000000"/>
                </a:solidFill>
                <a:latin typeface="Tenor Sans" charset="0"/>
              </a:rPr>
              <a:t> global </a:t>
            </a:r>
            <a:r>
              <a:rPr lang="en-US" sz="4000" b="1" dirty="0" err="1">
                <a:solidFill>
                  <a:srgbClr val="000000"/>
                </a:solidFill>
                <a:latin typeface="Tenor Sans" charset="0"/>
              </a:rPr>
              <a:t>dibidang</a:t>
            </a:r>
            <a:r>
              <a:rPr lang="en-US" sz="4000" b="1" dirty="0">
                <a:solidFill>
                  <a:srgbClr val="000000"/>
                </a:solidFill>
                <a:latin typeface="Tenor Sans" charset="0"/>
              </a:rPr>
              <a:t> IPTEK </a:t>
            </a:r>
            <a:endParaRPr lang="en-US" sz="4000" b="1" dirty="0" smtClean="0">
              <a:solidFill>
                <a:srgbClr val="000000"/>
              </a:solidFill>
              <a:latin typeface="Tenor Sans" charset="0"/>
            </a:endParaRPr>
          </a:p>
          <a:p>
            <a:pPr marL="453385" lvl="1">
              <a:lnSpc>
                <a:spcPts val="5039"/>
              </a:lnSpc>
            </a:pPr>
            <a:endParaRPr lang="en-US" sz="3200" b="1" dirty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a.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Berita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Hoax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  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Penegak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Hukum</a:t>
            </a:r>
            <a:endParaRPr lang="en-US" sz="3200" dirty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  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Melibatkan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penyelenggaraan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platform </a:t>
            </a:r>
            <a:endParaRPr lang="id-ID" sz="3200" dirty="0" smtClean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b.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Pornografi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perjudian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penipuan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tayangan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kekerasan</a:t>
            </a:r>
            <a:endParaRPr lang="en-US" sz="3200" dirty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   - I</a:t>
            </a:r>
            <a:r>
              <a:rPr lang="en-US" sz="3200" dirty="0" err="1" smtClean="0">
                <a:solidFill>
                  <a:srgbClr val="000000"/>
                </a:solidFill>
                <a:latin typeface="Tenor Sans" charset="0"/>
              </a:rPr>
              <a:t>kut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andilnnya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seluruh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pihak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dalam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pencegahan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id-ID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 charset="0"/>
              </a:rPr>
              <a:t>penanggulangan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 </a:t>
            </a:r>
            <a:endParaRPr lang="id-ID" sz="3200" dirty="0" smtClean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id-ID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    </a:t>
            </a:r>
            <a:r>
              <a:rPr lang="en-US" sz="3200" dirty="0" err="1" smtClean="0">
                <a:solidFill>
                  <a:srgbClr val="000000"/>
                </a:solidFill>
                <a:latin typeface="Tenor Sans" charset="0"/>
              </a:rPr>
              <a:t>kejahatan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pornografi</a:t>
            </a:r>
            <a:endParaRPr lang="en-US" sz="3200" dirty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c.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Cyberbullying</a:t>
            </a:r>
            <a:endParaRPr lang="en-US" sz="3200" dirty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  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- </a:t>
            </a:r>
            <a:r>
              <a:rPr lang="id-ID" sz="3200" dirty="0">
                <a:solidFill>
                  <a:srgbClr val="000000"/>
                </a:solidFill>
                <a:latin typeface="Tenor Sans" charset="0"/>
              </a:rPr>
              <a:t>M</a:t>
            </a:r>
            <a:r>
              <a:rPr lang="en-US" sz="3200" dirty="0" err="1" smtClean="0">
                <a:solidFill>
                  <a:srgbClr val="000000"/>
                </a:solidFill>
                <a:latin typeface="Tenor Sans" charset="0"/>
              </a:rPr>
              <a:t>enciptakan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kondisi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keluarga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harmonis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 charset="0"/>
              </a:rPr>
              <a:t>kondusif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bagi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tumbuh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           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id-ID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Tenor Sans" charset="0"/>
              </a:rPr>
              <a:t>dan</a:t>
            </a: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 charset="0"/>
              </a:rPr>
              <a:t>kembangnya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anak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  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- </a:t>
            </a:r>
            <a:r>
              <a:rPr lang="id-ID" sz="3200" dirty="0" err="1">
                <a:solidFill>
                  <a:srgbClr val="000000"/>
                </a:solidFill>
                <a:latin typeface="Tenor Sans" charset="0"/>
              </a:rPr>
              <a:t>M</a:t>
            </a:r>
            <a:r>
              <a:rPr lang="en-US" sz="3200" dirty="0" err="1" smtClean="0">
                <a:solidFill>
                  <a:srgbClr val="000000"/>
                </a:solidFill>
                <a:latin typeface="Tenor Sans" charset="0"/>
              </a:rPr>
              <a:t>emberikan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arahan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kepada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siswa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tentang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bagaimana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 charset="0"/>
              </a:rPr>
              <a:t>cara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menggunakan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 </a:t>
            </a:r>
            <a:endParaRPr lang="id-ID" sz="3200" dirty="0" smtClean="0">
              <a:solidFill>
                <a:srgbClr val="000000"/>
              </a:solidFill>
              <a:latin typeface="Tenor Sans" charset="0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id-ID" sz="3200" dirty="0">
                <a:solidFill>
                  <a:srgbClr val="000000"/>
                </a:solidFill>
                <a:latin typeface="Tenor Sans" charset="0"/>
              </a:rPr>
              <a:t> </a:t>
            </a:r>
            <a:r>
              <a:rPr lang="id-ID" sz="3200" dirty="0" smtClean="0">
                <a:solidFill>
                  <a:srgbClr val="000000"/>
                </a:solidFill>
                <a:latin typeface="Tenor Sans" charset="0"/>
              </a:rPr>
              <a:t>    </a:t>
            </a:r>
            <a:r>
              <a:rPr lang="en-US" sz="3200" dirty="0" smtClean="0">
                <a:solidFill>
                  <a:srgbClr val="000000"/>
                </a:solidFill>
                <a:latin typeface="Tenor Sans" charset="0"/>
              </a:rPr>
              <a:t>internet </a:t>
            </a:r>
            <a:r>
              <a:rPr lang="en-US" sz="3200" dirty="0">
                <a:solidFill>
                  <a:srgbClr val="000000"/>
                </a:solidFill>
                <a:latin typeface="Tenor Sans" charset="0"/>
              </a:rPr>
              <a:t>yang </a:t>
            </a:r>
            <a:r>
              <a:rPr lang="en-US" sz="3200" dirty="0" err="1">
                <a:solidFill>
                  <a:srgbClr val="000000"/>
                </a:solidFill>
                <a:latin typeface="Tenor Sans" charset="0"/>
              </a:rPr>
              <a:t>positif</a:t>
            </a:r>
            <a:endParaRPr lang="en-US" sz="3200" dirty="0">
              <a:solidFill>
                <a:srgbClr val="000000"/>
              </a:solidFill>
              <a:latin typeface="Tenor Sans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C0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48000" y="542731"/>
            <a:ext cx="11125200" cy="70788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10"/>
              </a:lnSpc>
              <a:spcBef>
                <a:spcPct val="0"/>
              </a:spcBef>
            </a:pPr>
            <a:r>
              <a:rPr lang="id-ID" sz="4400" b="1" dirty="0" smtClean="0">
                <a:solidFill>
                  <a:srgbClr val="000000"/>
                </a:solidFill>
                <a:latin typeface="Tenor Sans"/>
              </a:rPr>
              <a:t>KESIMPULAN</a:t>
            </a:r>
          </a:p>
          <a:p>
            <a:pPr algn="ctr">
              <a:lnSpc>
                <a:spcPts val="761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Tenor Sans"/>
            </a:endParaRPr>
          </a:p>
          <a:p>
            <a:pPr algn="ctr">
              <a:lnSpc>
                <a:spcPts val="4970"/>
              </a:lnSpc>
              <a:spcBef>
                <a:spcPct val="0"/>
              </a:spcBef>
            </a:pPr>
            <a:r>
              <a:rPr lang="id-ID" sz="2800" dirty="0"/>
              <a:t>I</a:t>
            </a:r>
            <a:r>
              <a:rPr lang="en-US" sz="2800" dirty="0" err="1"/>
              <a:t>su</a:t>
            </a:r>
            <a:r>
              <a:rPr lang="en-US" sz="2800" dirty="0"/>
              <a:t> global </a:t>
            </a:r>
            <a:r>
              <a:rPr lang="en-US" sz="2800" dirty="0" err="1"/>
              <a:t>didefinisikan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masalah-masalah</a:t>
            </a:r>
            <a:r>
              <a:rPr lang="en-US" sz="2800" dirty="0"/>
              <a:t> yang </a:t>
            </a:r>
            <a:r>
              <a:rPr lang="en-US" sz="2800" dirty="0" err="1"/>
              <a:t>berkembang</a:t>
            </a:r>
            <a:r>
              <a:rPr lang="en-US" sz="2800" dirty="0"/>
              <a:t> di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bahan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ditanggapi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dikritisi</a:t>
            </a:r>
            <a:r>
              <a:rPr lang="en-US" sz="2800" dirty="0"/>
              <a:t>. </a:t>
            </a:r>
            <a:r>
              <a:rPr lang="en-US" sz="2800" dirty="0" err="1"/>
              <a:t>Mempelajari</a:t>
            </a:r>
            <a:r>
              <a:rPr lang="en-US" sz="2800" dirty="0"/>
              <a:t> </a:t>
            </a:r>
            <a:r>
              <a:rPr lang="en-US" sz="2800" dirty="0" err="1"/>
              <a:t>isu</a:t>
            </a:r>
            <a:r>
              <a:rPr lang="en-US" sz="2800" dirty="0"/>
              <a:t> global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fungsi</a:t>
            </a:r>
            <a:r>
              <a:rPr lang="en-US" sz="2800" dirty="0"/>
              <a:t> di </a:t>
            </a:r>
            <a:r>
              <a:rPr lang="en-US" sz="2800" dirty="0" err="1"/>
              <a:t>antaranya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perspektif</a:t>
            </a:r>
            <a:r>
              <a:rPr lang="en-US" sz="2800" dirty="0"/>
              <a:t> global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kepentingan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pengajaran</a:t>
            </a:r>
            <a:r>
              <a:rPr lang="en-US" sz="2800" dirty="0"/>
              <a:t>. </a:t>
            </a:r>
            <a:r>
              <a:rPr lang="id-ID" sz="2800" dirty="0"/>
              <a:t>Dapat di simpulkan bahwa isu global merupakan masalah-masalah, peristiwa atau wacana yang mampu menyita perhatian masyarakat global, bagaimana masyarakat merespon isu tersebut salah satunya ditentukan oleh kuatnya pengaruh yang ditimbulkan dari isu tersebut.</a:t>
            </a:r>
            <a:endParaRPr lang="en-US" sz="3200" dirty="0">
              <a:solidFill>
                <a:srgbClr val="000000"/>
              </a:solidFill>
              <a:latin typeface="Tenor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64932" y="4691343"/>
            <a:ext cx="7774485" cy="1817674"/>
            <a:chOff x="0" y="0"/>
            <a:chExt cx="10365980" cy="2423565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0365980" cy="1460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640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750465"/>
              <a:ext cx="10365980" cy="685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639169" y="1028700"/>
            <a:ext cx="6620131" cy="607397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913181" y="4672293"/>
            <a:ext cx="9158734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39"/>
              </a:lnSpc>
              <a:spcBef>
                <a:spcPct val="0"/>
              </a:spcBef>
            </a:pPr>
            <a:r>
              <a:rPr lang="en-US" sz="9199">
                <a:solidFill>
                  <a:srgbClr val="37281B"/>
                </a:solidFill>
                <a:latin typeface="Tenor Sans"/>
              </a:rPr>
              <a:t>TERIMA KASIH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67497" y="5990694"/>
            <a:ext cx="2550665" cy="396219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222231">
            <a:off x="15573688" y="3896435"/>
            <a:ext cx="1855384" cy="28821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108123" y="850304"/>
            <a:ext cx="1163614" cy="173998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028700" y="2420504"/>
            <a:ext cx="14816647" cy="5494969"/>
            <a:chOff x="0" y="9922"/>
            <a:chExt cx="19755530" cy="7326626"/>
          </a:xfrm>
        </p:grpSpPr>
        <p:sp>
          <p:nvSpPr>
            <p:cNvPr id="6" name="TextBox 6"/>
            <p:cNvSpPr txBox="1"/>
            <p:nvPr/>
          </p:nvSpPr>
          <p:spPr>
            <a:xfrm>
              <a:off x="0" y="9922"/>
              <a:ext cx="18485530" cy="1270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560"/>
                </a:lnSpc>
                <a:spcBef>
                  <a:spcPct val="0"/>
                </a:spcBef>
              </a:pPr>
              <a:r>
                <a:rPr lang="en-US" sz="6300">
                  <a:solidFill>
                    <a:srgbClr val="37281B"/>
                  </a:solidFill>
                  <a:latin typeface="Atteron"/>
                </a:rPr>
                <a:t>A. Pengertian isu global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0" y="1628742"/>
              <a:ext cx="18485530" cy="57078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859"/>
                </a:lnSpc>
              </a:pP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Merujuk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pada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definisi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isu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dan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hakikat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istilah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global,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isu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global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didefinisikan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sebagai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masalah-masalah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yang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berkembang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di </a:t>
              </a:r>
              <a:r>
                <a:rPr lang="en-US" sz="4899" dirty="0" err="1">
                  <a:solidFill>
                    <a:srgbClr val="37281B"/>
                  </a:solidFill>
                  <a:latin typeface="Tenor Sans"/>
                </a:rPr>
                <a:t>masyarakat</a:t>
              </a:r>
              <a:r>
                <a:rPr lang="en-US" sz="4899" dirty="0">
                  <a:solidFill>
                    <a:srgbClr val="37281B"/>
                  </a:solidFill>
                  <a:latin typeface="Tenor Sans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Arimo"/>
                </a:rPr>
                <a:t>sebagai</a:t>
              </a:r>
              <a:r>
                <a:rPr lang="en-US" sz="4899" dirty="0">
                  <a:solidFill>
                    <a:srgbClr val="37281B"/>
                  </a:solidFill>
                  <a:latin typeface="Arimo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Arimo"/>
                </a:rPr>
                <a:t>bahan</a:t>
              </a:r>
              <a:r>
                <a:rPr lang="en-US" sz="4899" dirty="0">
                  <a:solidFill>
                    <a:srgbClr val="37281B"/>
                  </a:solidFill>
                  <a:latin typeface="Arimo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Arimo"/>
                </a:rPr>
                <a:t>dan</a:t>
              </a:r>
              <a:r>
                <a:rPr lang="en-US" sz="4899" dirty="0">
                  <a:solidFill>
                    <a:srgbClr val="37281B"/>
                  </a:solidFill>
                  <a:latin typeface="Arimo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Arimo"/>
                </a:rPr>
                <a:t>sumber</a:t>
              </a:r>
              <a:r>
                <a:rPr lang="en-US" sz="4899" dirty="0">
                  <a:solidFill>
                    <a:srgbClr val="37281B"/>
                  </a:solidFill>
                  <a:latin typeface="Arimo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Arimo"/>
                </a:rPr>
                <a:t>untuk</a:t>
              </a:r>
              <a:r>
                <a:rPr lang="en-US" sz="4899" dirty="0">
                  <a:solidFill>
                    <a:srgbClr val="37281B"/>
                  </a:solidFill>
                  <a:latin typeface="Arimo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Arimo"/>
                </a:rPr>
                <a:t>ditanggapi</a:t>
              </a:r>
              <a:r>
                <a:rPr lang="en-US" sz="4899" dirty="0">
                  <a:solidFill>
                    <a:srgbClr val="37281B"/>
                  </a:solidFill>
                  <a:latin typeface="Arimo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Arimo"/>
                </a:rPr>
                <a:t>dan</a:t>
              </a:r>
              <a:r>
                <a:rPr lang="en-US" sz="4899" dirty="0">
                  <a:solidFill>
                    <a:srgbClr val="37281B"/>
                  </a:solidFill>
                  <a:latin typeface="Arimo"/>
                </a:rPr>
                <a:t> </a:t>
              </a:r>
              <a:r>
                <a:rPr lang="en-US" sz="4899" dirty="0" err="1">
                  <a:solidFill>
                    <a:srgbClr val="37281B"/>
                  </a:solidFill>
                  <a:latin typeface="Arimo"/>
                </a:rPr>
                <a:t>dikritisi</a:t>
              </a:r>
              <a:r>
                <a:rPr lang="en-US" sz="4899" dirty="0">
                  <a:solidFill>
                    <a:srgbClr val="37281B"/>
                  </a:solidFill>
                  <a:latin typeface="Arimo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C0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7988" y="1400175"/>
            <a:ext cx="15633435" cy="8079447"/>
            <a:chOff x="0" y="0"/>
            <a:chExt cx="20844580" cy="10772595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20844580" cy="12995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7560"/>
                </a:lnSpc>
                <a:spcBef>
                  <a:spcPct val="0"/>
                </a:spcBef>
              </a:pPr>
              <a:r>
                <a:rPr lang="en-US" sz="6300" dirty="0">
                  <a:solidFill>
                    <a:srgbClr val="37281B"/>
                  </a:solidFill>
                  <a:latin typeface="Atteron"/>
                </a:rPr>
                <a:t>B. </a:t>
              </a:r>
              <a:r>
                <a:rPr lang="en-US" sz="4400" dirty="0" err="1" smtClean="0">
                  <a:solidFill>
                    <a:srgbClr val="37281B"/>
                  </a:solidFill>
                  <a:latin typeface="Atteron"/>
                </a:rPr>
                <a:t>Fungsi</a:t>
              </a:r>
              <a:r>
                <a:rPr lang="en-US" sz="4400" dirty="0" smtClean="0">
                  <a:solidFill>
                    <a:srgbClr val="37281B"/>
                  </a:solidFill>
                  <a:latin typeface="Atteron"/>
                </a:rPr>
                <a:t> </a:t>
              </a:r>
              <a:r>
                <a:rPr lang="en-US" sz="4400" dirty="0" err="1" smtClean="0">
                  <a:solidFill>
                    <a:srgbClr val="37281B"/>
                  </a:solidFill>
                  <a:latin typeface="Atteron"/>
                </a:rPr>
                <a:t>Isu</a:t>
              </a:r>
              <a:r>
                <a:rPr lang="en-US" sz="4400" dirty="0" smtClean="0">
                  <a:solidFill>
                    <a:srgbClr val="37281B"/>
                  </a:solidFill>
                  <a:latin typeface="Atteron"/>
                </a:rPr>
                <a:t> Global </a:t>
              </a:r>
              <a:r>
                <a:rPr lang="en-US" sz="4400" dirty="0" err="1" smtClean="0">
                  <a:solidFill>
                    <a:srgbClr val="37281B"/>
                  </a:solidFill>
                  <a:latin typeface="Atteron"/>
                </a:rPr>
                <a:t>Untuk</a:t>
              </a:r>
              <a:r>
                <a:rPr lang="en-US" sz="4400" dirty="0" smtClean="0">
                  <a:solidFill>
                    <a:srgbClr val="37281B"/>
                  </a:solidFill>
                  <a:latin typeface="Atteron"/>
                </a:rPr>
                <a:t> </a:t>
              </a:r>
              <a:r>
                <a:rPr lang="en-US" sz="4400" dirty="0" err="1" smtClean="0">
                  <a:solidFill>
                    <a:srgbClr val="37281B"/>
                  </a:solidFill>
                  <a:latin typeface="Atteron"/>
                </a:rPr>
                <a:t>Pelajaran</a:t>
              </a:r>
              <a:r>
                <a:rPr lang="en-US" sz="4400" dirty="0" smtClean="0">
                  <a:solidFill>
                    <a:srgbClr val="37281B"/>
                  </a:solidFill>
                  <a:latin typeface="Atteron"/>
                </a:rPr>
                <a:t> </a:t>
              </a:r>
              <a:r>
                <a:rPr lang="id-ID" sz="4400" dirty="0" smtClean="0">
                  <a:solidFill>
                    <a:srgbClr val="37281B"/>
                  </a:solidFill>
                  <a:latin typeface="Atteron"/>
                </a:rPr>
                <a:t>d</a:t>
              </a:r>
              <a:r>
                <a:rPr lang="en-US" sz="4400" dirty="0" smtClean="0">
                  <a:solidFill>
                    <a:srgbClr val="37281B"/>
                  </a:solidFill>
                  <a:latin typeface="Atteron"/>
                </a:rPr>
                <a:t>an </a:t>
              </a:r>
              <a:r>
                <a:rPr lang="en-US" sz="4400" dirty="0" err="1" smtClean="0">
                  <a:solidFill>
                    <a:srgbClr val="37281B"/>
                  </a:solidFill>
                  <a:latin typeface="Atteron"/>
                </a:rPr>
                <a:t>Pendidikan</a:t>
              </a:r>
              <a:r>
                <a:rPr lang="en-US" sz="4400" dirty="0" smtClean="0">
                  <a:solidFill>
                    <a:srgbClr val="37281B"/>
                  </a:solidFill>
                  <a:latin typeface="Atteron"/>
                </a:rPr>
                <a:t> </a:t>
              </a:r>
              <a:endParaRPr lang="en-US" sz="4400" dirty="0">
                <a:solidFill>
                  <a:srgbClr val="37281B"/>
                </a:solidFill>
                <a:latin typeface="Atteron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89617" y="1556397"/>
              <a:ext cx="18897600" cy="921619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899"/>
                </a:lnSpc>
              </a:pP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Mempelajari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isu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global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untuk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pembelajaran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pendidikan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bahasa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</a:p>
            <a:p>
              <a:pPr algn="l">
                <a:lnSpc>
                  <a:spcPts val="4899"/>
                </a:lnSpc>
              </a:pP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Indonesia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memiliki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fungsi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di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antaranya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memberikan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perspektif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global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untuk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kepentingan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pendidikan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pengajaran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.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Dengan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adanya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globalisasi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ini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maka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sangat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dibutuhkan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perspektif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global,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yakni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cara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pandang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,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cara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berperilaku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terhadap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suatu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masalah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atau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kejadian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dari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sudut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kepentingan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global (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dunia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/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nternasional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).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Dalam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ranah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pendidikan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pembelajaran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,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hal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ini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berarti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bahwa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subjek-subjek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pembelajar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harus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memiliki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pikiran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,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pemahaman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,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paradigma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luas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mengenai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apa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yang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ia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pelajari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.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Artinya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,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pelajar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tidak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cukup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mempelajari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sesuatu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hanya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berdasar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pada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apa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yang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ia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yakini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dengan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mengacu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pada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satu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sumber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3200" dirty="0" err="1">
                  <a:solidFill>
                    <a:srgbClr val="37281B"/>
                  </a:solidFill>
                  <a:latin typeface="Tenor Sans" charset="0"/>
                </a:rPr>
                <a:t>saja</a:t>
              </a:r>
              <a:r>
                <a:rPr lang="en-US" sz="3200" dirty="0">
                  <a:solidFill>
                    <a:srgbClr val="37281B"/>
                  </a:solidFill>
                  <a:latin typeface="Tenor Sans" charset="0"/>
                </a:rPr>
                <a:t>.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87028" y="1641009"/>
            <a:ext cx="3415268" cy="31335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629488" y="0"/>
            <a:ext cx="20574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 rot="3123993">
            <a:off x="755692" y="-154387"/>
            <a:ext cx="2550665" cy="396219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>
            <a:fillRect/>
          </a:stretch>
        </p:blipFill>
        <p:spPr>
          <a:xfrm rot="2009396">
            <a:off x="472115" y="2311602"/>
            <a:ext cx="2550665" cy="396219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281651" y="1028700"/>
            <a:ext cx="15356107" cy="2800252"/>
            <a:chOff x="0" y="0"/>
            <a:chExt cx="20474809" cy="3733669"/>
          </a:xfrm>
        </p:grpSpPr>
        <p:sp>
          <p:nvSpPr>
            <p:cNvPr id="5" name="TextBox 5"/>
            <p:cNvSpPr txBox="1"/>
            <p:nvPr/>
          </p:nvSpPr>
          <p:spPr>
            <a:xfrm>
              <a:off x="0" y="0"/>
              <a:ext cx="20474809" cy="1470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640"/>
                </a:lnSpc>
                <a:spcBef>
                  <a:spcPct val="0"/>
                </a:spcBef>
              </a:pPr>
              <a:r>
                <a:rPr lang="en-US" sz="7200" dirty="0">
                  <a:solidFill>
                    <a:srgbClr val="37281B"/>
                  </a:solidFill>
                  <a:latin typeface="Atteron"/>
                </a:rPr>
                <a:t>c. </a:t>
              </a:r>
              <a:r>
                <a:rPr lang="en-US" sz="6600" dirty="0" err="1" smtClean="0">
                  <a:solidFill>
                    <a:srgbClr val="37281B"/>
                  </a:solidFill>
                  <a:latin typeface="Atteron"/>
                </a:rPr>
                <a:t>Isu</a:t>
              </a:r>
              <a:r>
                <a:rPr lang="en-US" sz="6600" dirty="0" smtClean="0">
                  <a:solidFill>
                    <a:srgbClr val="37281B"/>
                  </a:solidFill>
                  <a:latin typeface="Atteron"/>
                </a:rPr>
                <a:t> </a:t>
              </a:r>
              <a:r>
                <a:rPr lang="en-US" sz="6600" dirty="0" err="1" smtClean="0">
                  <a:solidFill>
                    <a:srgbClr val="37281B"/>
                  </a:solidFill>
                  <a:latin typeface="Atteron"/>
                </a:rPr>
                <a:t>Isu</a:t>
              </a:r>
              <a:r>
                <a:rPr lang="en-US" sz="6600" dirty="0" smtClean="0">
                  <a:solidFill>
                    <a:srgbClr val="37281B"/>
                  </a:solidFill>
                  <a:latin typeface="Atteron"/>
                </a:rPr>
                <a:t> Global Yang </a:t>
              </a:r>
              <a:r>
                <a:rPr lang="en-US" sz="6600" dirty="0" err="1" smtClean="0">
                  <a:solidFill>
                    <a:srgbClr val="37281B"/>
                  </a:solidFill>
                  <a:latin typeface="Atteron"/>
                </a:rPr>
                <a:t>Ter</a:t>
              </a:r>
              <a:r>
                <a:rPr lang="id-ID" sz="6600" dirty="0">
                  <a:solidFill>
                    <a:srgbClr val="37281B"/>
                  </a:solidFill>
                  <a:latin typeface="Atteron"/>
                </a:rPr>
                <a:t>j</a:t>
              </a:r>
              <a:r>
                <a:rPr lang="en-US" sz="6600" dirty="0" err="1" smtClean="0">
                  <a:solidFill>
                    <a:srgbClr val="37281B"/>
                  </a:solidFill>
                  <a:latin typeface="Atteron"/>
                </a:rPr>
                <a:t>adi</a:t>
              </a:r>
              <a:r>
                <a:rPr lang="en-US" sz="6600" dirty="0" smtClean="0">
                  <a:solidFill>
                    <a:srgbClr val="37281B"/>
                  </a:solidFill>
                  <a:latin typeface="Atteron"/>
                </a:rPr>
                <a:t> </a:t>
              </a:r>
              <a:r>
                <a:rPr lang="en-US" sz="6600" dirty="0" err="1" smtClean="0">
                  <a:solidFill>
                    <a:srgbClr val="37281B"/>
                  </a:solidFill>
                  <a:latin typeface="Atteron"/>
                </a:rPr>
                <a:t>Masa</a:t>
              </a:r>
              <a:r>
                <a:rPr lang="en-US" sz="6600" dirty="0" smtClean="0">
                  <a:solidFill>
                    <a:srgbClr val="37281B"/>
                  </a:solidFill>
                  <a:latin typeface="Atteron"/>
                </a:rPr>
                <a:t>  </a:t>
              </a:r>
              <a:r>
                <a:rPr lang="en-US" sz="6600" dirty="0" err="1" smtClean="0">
                  <a:solidFill>
                    <a:srgbClr val="37281B"/>
                  </a:solidFill>
                  <a:latin typeface="Atteron"/>
                </a:rPr>
                <a:t>Kini</a:t>
              </a:r>
              <a:endParaRPr lang="en-US" sz="6600" dirty="0">
                <a:solidFill>
                  <a:srgbClr val="37281B"/>
                </a:solidFill>
                <a:latin typeface="Atteron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105019"/>
              <a:ext cx="20474809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505200" y="2433735"/>
            <a:ext cx="13490909" cy="6594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74"/>
              </a:lnSpc>
              <a:spcBef>
                <a:spcPct val="0"/>
              </a:spcBef>
            </a:pP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•</a:t>
            </a: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Isu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Global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Bidang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Pendidikan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394"/>
              </a:lnSpc>
              <a:spcBef>
                <a:spcPct val="0"/>
              </a:spcBef>
            </a:pP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- M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asalah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pemerataan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pendidikan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394"/>
              </a:lnSpc>
              <a:spcBef>
                <a:spcPct val="0"/>
              </a:spcBef>
            </a:pPr>
            <a:r>
              <a:rPr lang="id-ID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-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Masalah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mutu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pendidikan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</a:p>
          <a:p>
            <a:pPr>
              <a:lnSpc>
                <a:spcPts val="4394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Masalah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ef</a:t>
            </a: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I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siensi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pendidikan</a:t>
            </a:r>
            <a:endParaRPr lang="en-US" sz="3200" dirty="0" smtClean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394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Masalah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relevasi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pendidikan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</a:p>
          <a:p>
            <a:pPr>
              <a:lnSpc>
                <a:spcPts val="5474"/>
              </a:lnSpc>
              <a:spcBef>
                <a:spcPct val="0"/>
              </a:spcBef>
            </a:pP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5474"/>
              </a:lnSpc>
              <a:spcBef>
                <a:spcPct val="0"/>
              </a:spcBef>
            </a:pPr>
            <a:r>
              <a:rPr lang="en-US" sz="3200" dirty="0">
                <a:solidFill>
                  <a:srgbClr val="37281B"/>
                </a:solidFill>
                <a:latin typeface="Tenor Sans"/>
              </a:rPr>
              <a:t>•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Isu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Global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Bidang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Sosial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Budaya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394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Modernisasi</a:t>
            </a:r>
            <a:endParaRPr lang="en-US" sz="3200" dirty="0" smtClean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394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Korupsi</a:t>
            </a:r>
            <a:endParaRPr lang="en-US" sz="3200" dirty="0" smtClean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394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Radikalisme</a:t>
            </a:r>
            <a:endParaRPr lang="en-US" sz="3200" dirty="0" smtClean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394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Terorisme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 rot="3123993">
            <a:off x="755692" y="-154387"/>
            <a:ext cx="2550665" cy="396219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>
            <a:fillRect/>
          </a:stretch>
        </p:blipFill>
        <p:spPr>
          <a:xfrm rot="2009396">
            <a:off x="472115" y="2311602"/>
            <a:ext cx="2550665" cy="396219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281651" y="1028700"/>
            <a:ext cx="15356107" cy="1704765"/>
            <a:chOff x="0" y="0"/>
            <a:chExt cx="20474809" cy="2273020"/>
          </a:xfrm>
        </p:grpSpPr>
        <p:sp>
          <p:nvSpPr>
            <p:cNvPr id="5" name="TextBox 5"/>
            <p:cNvSpPr txBox="1"/>
            <p:nvPr/>
          </p:nvSpPr>
          <p:spPr>
            <a:xfrm>
              <a:off x="0" y="0"/>
              <a:ext cx="20474809" cy="1460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640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644519"/>
              <a:ext cx="20474809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65231" y="1508475"/>
            <a:ext cx="13894069" cy="7379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5"/>
              </a:lnSpc>
              <a:spcBef>
                <a:spcPct val="0"/>
              </a:spcBef>
            </a:pPr>
            <a:r>
              <a:rPr lang="en-US" sz="3200" dirty="0">
                <a:solidFill>
                  <a:srgbClr val="37281B"/>
                </a:solidFill>
                <a:latin typeface="Tenor Sans"/>
              </a:rPr>
              <a:t>•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Isu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Blobal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Bidang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Ekonomi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</a:p>
          <a:p>
            <a:pPr>
              <a:lnSpc>
                <a:spcPts val="4685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Normalisasi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kebijakan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di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negara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maju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ketidakpastian</a:t>
            </a:r>
            <a:r>
              <a:rPr lang="id-ID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pasar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</a:t>
            </a:r>
          </a:p>
          <a:p>
            <a:pPr>
              <a:lnSpc>
                <a:spcPts val="4685"/>
              </a:lnSpc>
              <a:spcBef>
                <a:spcPct val="0"/>
              </a:spcBef>
            </a:pPr>
            <a:r>
              <a:rPr lang="id-ID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keuangan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global</a:t>
            </a:r>
            <a:r>
              <a:rPr lang="id-ID" sz="3200" dirty="0">
                <a:solidFill>
                  <a:srgbClr val="37281B"/>
                </a:solidFill>
                <a:latin typeface="Tenor Sans"/>
              </a:rPr>
              <a:t>.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685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Meluasnya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sistem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pembayaran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digital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antarnegara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risiko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aset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endParaRPr lang="id-ID" sz="3200" dirty="0" smtClean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685"/>
              </a:lnSpc>
              <a:spcBef>
                <a:spcPct val="0"/>
              </a:spcBef>
            </a:pPr>
            <a:r>
              <a:rPr lang="id-ID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kripto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685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Pandemi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Covid-19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telah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menyebabkan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melebarnya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kesenjangan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, </a:t>
            </a:r>
            <a:endParaRPr lang="id-ID" sz="3200" dirty="0" smtClean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685"/>
              </a:lnSpc>
              <a:spcBef>
                <a:spcPct val="0"/>
              </a:spcBef>
            </a:pPr>
            <a:r>
              <a:rPr lang="id-ID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sehingga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diperlukan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inklusi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ekonomi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685"/>
              </a:lnSpc>
              <a:spcBef>
                <a:spcPct val="0"/>
              </a:spcBef>
            </a:pP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5405"/>
              </a:lnSpc>
              <a:spcBef>
                <a:spcPct val="0"/>
              </a:spcBef>
            </a:pPr>
            <a:r>
              <a:rPr lang="en-US" sz="3200" dirty="0">
                <a:solidFill>
                  <a:srgbClr val="37281B"/>
                </a:solidFill>
                <a:latin typeface="Tenor Sans"/>
              </a:rPr>
              <a:t>•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Isu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Global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Bidang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Ilmu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Pengetahuan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Teknologi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</a:p>
          <a:p>
            <a:pPr>
              <a:lnSpc>
                <a:spcPts val="4685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Berita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Hoax</a:t>
            </a:r>
          </a:p>
          <a:p>
            <a:pPr>
              <a:lnSpc>
                <a:spcPts val="4685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Pornografi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,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perjudian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,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penipuan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,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tayangan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kekerasan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4685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37281B"/>
                </a:solidFill>
                <a:latin typeface="Tenor Sans"/>
              </a:rPr>
              <a:t>   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-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Cyberbullying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C0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</a:blip>
          <a:srcRect/>
          <a:stretch>
            <a:fillRect/>
          </a:stretch>
        </p:blipFill>
        <p:spPr>
          <a:xfrm>
            <a:off x="2206077" y="-1214524"/>
            <a:ext cx="13856796" cy="1309467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26031" y="782866"/>
            <a:ext cx="18278034" cy="1819354"/>
            <a:chOff x="0" y="202436"/>
            <a:chExt cx="24370712" cy="2425806"/>
          </a:xfrm>
        </p:grpSpPr>
        <p:sp>
          <p:nvSpPr>
            <p:cNvPr id="4" name="TextBox 4"/>
            <p:cNvSpPr txBox="1"/>
            <p:nvPr/>
          </p:nvSpPr>
          <p:spPr>
            <a:xfrm>
              <a:off x="2193020" y="202436"/>
              <a:ext cx="22177692" cy="1403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9120"/>
                </a:lnSpc>
                <a:spcBef>
                  <a:spcPct val="0"/>
                </a:spcBef>
              </a:pPr>
              <a:r>
                <a:rPr lang="en-US" sz="5400" b="1" dirty="0" smtClean="0">
                  <a:solidFill>
                    <a:srgbClr val="37281B"/>
                  </a:solidFill>
                  <a:latin typeface="Tenor Sans" charset="0"/>
                </a:rPr>
                <a:t>D. </a:t>
              </a:r>
              <a:r>
                <a:rPr lang="en-US" sz="5400" b="1" dirty="0" err="1" smtClean="0">
                  <a:solidFill>
                    <a:srgbClr val="37281B"/>
                  </a:solidFill>
                  <a:latin typeface="Tenor Sans" charset="0"/>
                </a:rPr>
                <a:t>Dampak</a:t>
              </a:r>
              <a:r>
                <a:rPr lang="en-US" sz="5400" b="1" dirty="0" smtClean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5400" b="1" dirty="0" err="1" smtClean="0">
                  <a:solidFill>
                    <a:srgbClr val="37281B"/>
                  </a:solidFill>
                  <a:latin typeface="Tenor Sans" charset="0"/>
                </a:rPr>
                <a:t>Isu</a:t>
              </a:r>
              <a:r>
                <a:rPr lang="en-US" sz="5400" b="1" dirty="0" smtClean="0">
                  <a:solidFill>
                    <a:srgbClr val="37281B"/>
                  </a:solidFill>
                  <a:latin typeface="Tenor Sans" charset="0"/>
                </a:rPr>
                <a:t> Global </a:t>
              </a:r>
              <a:r>
                <a:rPr lang="en-US" sz="5400" b="1" dirty="0" err="1" smtClean="0">
                  <a:solidFill>
                    <a:srgbClr val="37281B"/>
                  </a:solidFill>
                  <a:latin typeface="Tenor Sans" charset="0"/>
                </a:rPr>
                <a:t>Masa</a:t>
              </a:r>
              <a:r>
                <a:rPr lang="en-US" sz="5400" b="1" dirty="0" smtClean="0">
                  <a:solidFill>
                    <a:srgbClr val="37281B"/>
                  </a:solidFill>
                  <a:latin typeface="Tenor Sans" charset="0"/>
                </a:rPr>
                <a:t> </a:t>
              </a:r>
              <a:r>
                <a:rPr lang="en-US" sz="5400" b="1" dirty="0" err="1" smtClean="0">
                  <a:solidFill>
                    <a:srgbClr val="37281B"/>
                  </a:solidFill>
                  <a:latin typeface="Tenor Sans" charset="0"/>
                </a:rPr>
                <a:t>Kini</a:t>
              </a:r>
              <a:endParaRPr lang="en-US" sz="5400" b="1" dirty="0">
                <a:solidFill>
                  <a:srgbClr val="37281B"/>
                </a:solidFill>
                <a:latin typeface="Tenor Sans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999592"/>
              <a:ext cx="22177692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00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0800000">
            <a:off x="377959" y="4361700"/>
            <a:ext cx="1828118" cy="19422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0800000">
            <a:off x="15763969" y="4361700"/>
            <a:ext cx="1828118" cy="194222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423739" y="2086521"/>
            <a:ext cx="12883061" cy="8181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99"/>
              </a:lnSpc>
              <a:spcBef>
                <a:spcPct val="0"/>
              </a:spcBef>
            </a:pPr>
            <a:r>
              <a:rPr lang="en-US" sz="3200" dirty="0">
                <a:solidFill>
                  <a:srgbClr val="37281B"/>
                </a:solidFill>
                <a:latin typeface="Tenor Sans"/>
              </a:rPr>
              <a:t>1.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Dampak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Dibidang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Pendidikan</a:t>
            </a:r>
            <a:endParaRPr lang="en-US" sz="3200" dirty="0">
              <a:solidFill>
                <a:srgbClr val="37281B"/>
              </a:solidFill>
              <a:latin typeface="Tenor Sans"/>
            </a:endParaRPr>
          </a:p>
          <a:p>
            <a:pPr marL="669286" lvl="1" indent="-334643">
              <a:lnSpc>
                <a:spcPts val="3719"/>
              </a:lnSpc>
              <a:spcBef>
                <a:spcPct val="0"/>
              </a:spcBef>
              <a:buFont typeface="Arial"/>
              <a:buChar char="•"/>
            </a:pP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Dunia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pendidikan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Indonesia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bisa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dikuasai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oleh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para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pemilik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modal.</a:t>
            </a:r>
          </a:p>
          <a:p>
            <a:pPr marL="669286" lvl="1" indent="-334643">
              <a:lnSpc>
                <a:spcPts val="3719"/>
              </a:lnSpc>
              <a:spcBef>
                <a:spcPct val="0"/>
              </a:spcBef>
              <a:buFont typeface="Arial"/>
              <a:buChar char="•"/>
            </a:pP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Dunia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pendidikan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akan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sangat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tergantung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pada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teknologi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yang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berdampak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munculnya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“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tradisi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serba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instant”.</a:t>
            </a:r>
          </a:p>
          <a:p>
            <a:pPr marL="669286" lvl="1" indent="-334643">
              <a:lnSpc>
                <a:spcPts val="3719"/>
              </a:lnSpc>
              <a:spcBef>
                <a:spcPct val="0"/>
              </a:spcBef>
              <a:buFont typeface="Arial"/>
              <a:buChar char="•"/>
            </a:pPr>
            <a:r>
              <a:rPr lang="en-US" sz="3200" dirty="0" err="1" smtClean="0">
                <a:solidFill>
                  <a:srgbClr val="37281B"/>
                </a:solidFill>
                <a:latin typeface="Tenor Sans"/>
              </a:rPr>
              <a:t>Globalisasi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akan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melahirkan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golongan-golongan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di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dalam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dunia</a:t>
            </a:r>
            <a:r>
              <a:rPr lang="en-US" sz="3200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37281B"/>
                </a:solidFill>
                <a:latin typeface="Tenor Sans"/>
              </a:rPr>
              <a:t>pendidikan</a:t>
            </a:r>
            <a:r>
              <a:rPr lang="en-US" sz="3200" dirty="0" smtClean="0">
                <a:solidFill>
                  <a:srgbClr val="37281B"/>
                </a:solidFill>
                <a:latin typeface="Tenor Sans"/>
              </a:rPr>
              <a:t>.</a:t>
            </a:r>
            <a:endParaRPr lang="id-ID" sz="3200" dirty="0" smtClean="0">
              <a:solidFill>
                <a:srgbClr val="37281B"/>
              </a:solidFill>
              <a:latin typeface="Tenor Sans"/>
            </a:endParaRPr>
          </a:p>
          <a:p>
            <a:pPr marL="334643" lvl="1">
              <a:lnSpc>
                <a:spcPts val="3719"/>
              </a:lnSpc>
              <a:spcBef>
                <a:spcPct val="0"/>
              </a:spcBef>
            </a:pPr>
            <a:endParaRPr lang="id-ID" sz="3200" dirty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5505"/>
              </a:lnSpc>
              <a:spcBef>
                <a:spcPct val="0"/>
              </a:spcBef>
            </a:pPr>
            <a:r>
              <a:rPr lang="id-ID" sz="3200" dirty="0" smtClean="0">
                <a:solidFill>
                  <a:srgbClr val="000000"/>
                </a:solidFill>
                <a:latin typeface="Tenor Sans"/>
              </a:rPr>
              <a:t>2.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Dampak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/>
              </a:rPr>
              <a:t>Dibidang</a:t>
            </a:r>
            <a:r>
              <a:rPr lang="en-US" sz="3200" dirty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/>
              </a:rPr>
              <a:t>Sosial</a:t>
            </a:r>
            <a:r>
              <a:rPr lang="en-US" sz="3200" dirty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Budaya</a:t>
            </a:r>
            <a:endParaRPr lang="en-US" sz="3200" dirty="0" smtClean="0">
              <a:solidFill>
                <a:srgbClr val="000000"/>
              </a:solidFill>
              <a:latin typeface="Tenor Sans"/>
            </a:endParaRPr>
          </a:p>
          <a:p>
            <a:pPr marL="774707" lvl="1" indent="-387354">
              <a:lnSpc>
                <a:spcPts val="4305"/>
              </a:lnSpc>
              <a:spcBef>
                <a:spcPct val="0"/>
              </a:spcBef>
              <a:buFont typeface="Arial"/>
              <a:buChar char="•"/>
            </a:pPr>
            <a:r>
              <a:rPr lang="en-US" sz="3588" dirty="0" err="1" smtClean="0">
                <a:solidFill>
                  <a:srgbClr val="000000"/>
                </a:solidFill>
                <a:latin typeface="Tenor Sans"/>
              </a:rPr>
              <a:t>Pertikaian</a:t>
            </a:r>
            <a:endParaRPr lang="en-US" sz="3588" dirty="0" smtClean="0">
              <a:solidFill>
                <a:srgbClr val="000000"/>
              </a:solidFill>
              <a:latin typeface="Tenor Sans"/>
            </a:endParaRPr>
          </a:p>
          <a:p>
            <a:pPr marL="688348" lvl="1" indent="-344174">
              <a:lnSpc>
                <a:spcPts val="3825"/>
              </a:lnSpc>
              <a:spcBef>
                <a:spcPct val="0"/>
              </a:spcBef>
              <a:buFont typeface="Arial"/>
              <a:buChar char="•"/>
            </a:pP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Konflik</a:t>
            </a:r>
            <a:r>
              <a:rPr lang="en-US" sz="3188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sosial</a:t>
            </a:r>
            <a:r>
              <a:rPr lang="en-US" sz="3188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antar</a:t>
            </a:r>
            <a:r>
              <a:rPr lang="en-US" sz="3188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remaja</a:t>
            </a:r>
            <a:endParaRPr lang="en-US" sz="3188" dirty="0" smtClean="0">
              <a:solidFill>
                <a:srgbClr val="000000"/>
              </a:solidFill>
              <a:latin typeface="Tenor Sans"/>
            </a:endParaRPr>
          </a:p>
          <a:p>
            <a:pPr marL="688348" lvl="1" indent="-344174">
              <a:lnSpc>
                <a:spcPts val="3825"/>
              </a:lnSpc>
              <a:spcBef>
                <a:spcPct val="0"/>
              </a:spcBef>
              <a:buFont typeface="Arial"/>
              <a:buChar char="•"/>
            </a:pP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Kenakalan</a:t>
            </a:r>
            <a:r>
              <a:rPr lang="en-US" sz="3188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remaja</a:t>
            </a:r>
            <a:endParaRPr lang="en-US" sz="3188" dirty="0" smtClean="0">
              <a:solidFill>
                <a:srgbClr val="000000"/>
              </a:solidFill>
              <a:latin typeface="Tenor Sans"/>
            </a:endParaRPr>
          </a:p>
          <a:p>
            <a:pPr marL="688348" lvl="1" indent="-344174">
              <a:lnSpc>
                <a:spcPts val="3825"/>
              </a:lnSpc>
              <a:spcBef>
                <a:spcPct val="0"/>
              </a:spcBef>
              <a:buFont typeface="Arial"/>
              <a:buChar char="•"/>
            </a:pP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Pengangguran</a:t>
            </a:r>
            <a:r>
              <a:rPr lang="en-US" sz="3188" dirty="0" smtClean="0">
                <a:solidFill>
                  <a:srgbClr val="000000"/>
                </a:solidFill>
                <a:latin typeface="Tenor Sans"/>
              </a:rPr>
              <a:t> </a:t>
            </a:r>
          </a:p>
          <a:p>
            <a:pPr marL="688348" lvl="1" indent="-344174">
              <a:lnSpc>
                <a:spcPts val="3825"/>
              </a:lnSpc>
              <a:spcBef>
                <a:spcPct val="0"/>
              </a:spcBef>
              <a:buFont typeface="Arial"/>
              <a:buChar char="•"/>
            </a:pP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Kesenjangan</a:t>
            </a:r>
            <a:r>
              <a:rPr lang="en-US" sz="3188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hukum</a:t>
            </a:r>
            <a:r>
              <a:rPr lang="en-US" sz="3188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kemiskinan</a:t>
            </a:r>
            <a:endParaRPr lang="en-US" sz="3188" dirty="0" smtClean="0">
              <a:solidFill>
                <a:srgbClr val="000000"/>
              </a:solidFill>
              <a:latin typeface="Tenor Sans"/>
            </a:endParaRPr>
          </a:p>
          <a:p>
            <a:pPr marL="688348" lvl="1" indent="-344174">
              <a:lnSpc>
                <a:spcPts val="3825"/>
              </a:lnSpc>
              <a:spcBef>
                <a:spcPct val="0"/>
              </a:spcBef>
              <a:buFont typeface="Arial"/>
              <a:buChar char="•"/>
            </a:pP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Pendidikan</a:t>
            </a:r>
            <a:r>
              <a:rPr lang="en-US" sz="3188" dirty="0" smtClean="0">
                <a:solidFill>
                  <a:srgbClr val="000000"/>
                </a:solidFill>
                <a:latin typeface="Tenor Sans"/>
              </a:rPr>
              <a:t> yang </a:t>
            </a:r>
            <a:r>
              <a:rPr lang="en-US" sz="3188" dirty="0" err="1" smtClean="0">
                <a:solidFill>
                  <a:srgbClr val="000000"/>
                </a:solidFill>
                <a:latin typeface="Tenor Sans"/>
              </a:rPr>
              <a:t>rendah</a:t>
            </a:r>
            <a:endParaRPr lang="en-US" sz="3188" dirty="0" smtClean="0">
              <a:solidFill>
                <a:srgbClr val="000000"/>
              </a:solidFill>
              <a:latin typeface="Tenor Sans"/>
            </a:endParaRPr>
          </a:p>
          <a:p>
            <a:pPr marL="334643" lvl="1">
              <a:lnSpc>
                <a:spcPts val="3719"/>
              </a:lnSpc>
              <a:spcBef>
                <a:spcPct val="0"/>
              </a:spcBef>
            </a:pPr>
            <a:endParaRPr lang="id-ID" sz="3099" dirty="0" smtClean="0">
              <a:solidFill>
                <a:srgbClr val="37281B"/>
              </a:solidFill>
              <a:latin typeface="Tenor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8000"/>
          </a:blip>
          <a:srcRect/>
          <a:stretch>
            <a:fillRect/>
          </a:stretch>
        </p:blipFill>
        <p:spPr>
          <a:xfrm rot="-3286771">
            <a:off x="12916545" y="-518035"/>
            <a:ext cx="3054802" cy="309347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68000"/>
          </a:blip>
          <a:srcRect/>
          <a:stretch>
            <a:fillRect/>
          </a:stretch>
        </p:blipFill>
        <p:spPr>
          <a:xfrm rot="2079200">
            <a:off x="15061022" y="2409748"/>
            <a:ext cx="3054802" cy="309347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28700" y="6992407"/>
            <a:ext cx="3711660" cy="1310240"/>
            <a:chOff x="0" y="0"/>
            <a:chExt cx="4948880" cy="1746986"/>
          </a:xfrm>
        </p:grpSpPr>
        <p:sp>
          <p:nvSpPr>
            <p:cNvPr id="5" name="TextBox 5"/>
            <p:cNvSpPr txBox="1"/>
            <p:nvPr/>
          </p:nvSpPr>
          <p:spPr>
            <a:xfrm>
              <a:off x="0" y="0"/>
              <a:ext cx="4948880" cy="495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939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207236"/>
              <a:ext cx="4948880" cy="53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11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1963607" y="6992407"/>
            <a:ext cx="3938737" cy="1326871"/>
            <a:chOff x="0" y="0"/>
            <a:chExt cx="5251650" cy="1769162"/>
          </a:xfrm>
        </p:grpSpPr>
        <p:sp>
          <p:nvSpPr>
            <p:cNvPr id="8" name="TextBox 8"/>
            <p:cNvSpPr txBox="1"/>
            <p:nvPr/>
          </p:nvSpPr>
          <p:spPr>
            <a:xfrm>
              <a:off x="0" y="0"/>
              <a:ext cx="4948880" cy="495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939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207236"/>
              <a:ext cx="4948880" cy="53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119"/>
                </a:lnSpc>
              </a:pPr>
              <a:endParaRPr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0" y="923430"/>
              <a:ext cx="5251650" cy="0"/>
            </a:xfrm>
            <a:prstGeom prst="line">
              <a:avLst/>
            </a:prstGeom>
            <a:ln w="12700" cap="flat">
              <a:solidFill>
                <a:srgbClr val="37281B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1371600" y="1028700"/>
            <a:ext cx="13563600" cy="70788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59"/>
              </a:lnSpc>
              <a:spcBef>
                <a:spcPct val="0"/>
              </a:spcBef>
            </a:pPr>
            <a:r>
              <a:rPr lang="en-US" sz="3799" dirty="0">
                <a:solidFill>
                  <a:srgbClr val="37281B"/>
                </a:solidFill>
                <a:latin typeface="Tenor Sans"/>
              </a:rPr>
              <a:t>3</a:t>
            </a:r>
            <a:r>
              <a:rPr lang="en-US" sz="3799" dirty="0" smtClean="0">
                <a:solidFill>
                  <a:srgbClr val="37281B"/>
                </a:solidFill>
                <a:latin typeface="Tenor Sans"/>
              </a:rPr>
              <a:t>.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Dampak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Dibidang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smtClean="0">
                <a:solidFill>
                  <a:srgbClr val="37281B"/>
                </a:solidFill>
                <a:latin typeface="Tenor Sans"/>
              </a:rPr>
              <a:t>IPTEK</a:t>
            </a:r>
          </a:p>
          <a:p>
            <a:pPr>
              <a:lnSpc>
                <a:spcPts val="4559"/>
              </a:lnSpc>
              <a:spcBef>
                <a:spcPct val="0"/>
              </a:spcBef>
            </a:pPr>
            <a:endParaRPr lang="en-US" sz="3799" dirty="0">
              <a:solidFill>
                <a:srgbClr val="37281B"/>
              </a:solidFill>
              <a:latin typeface="Tenor Sans"/>
            </a:endParaRPr>
          </a:p>
          <a:p>
            <a:pPr marL="820412" lvl="1" indent="-410206">
              <a:lnSpc>
                <a:spcPts val="4559"/>
              </a:lnSpc>
              <a:spcBef>
                <a:spcPct val="0"/>
              </a:spcBef>
              <a:buFont typeface="Arial"/>
              <a:buChar char="•"/>
            </a:pP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Anak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lebih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banyak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menghabiskan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waktu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menonton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TV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ketimbang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melakukan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hal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lainnya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(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seperti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belajar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dan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olah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raga). </a:t>
            </a:r>
          </a:p>
          <a:p>
            <a:pPr marL="820412" lvl="1" indent="-410206">
              <a:lnSpc>
                <a:spcPts val="4559"/>
              </a:lnSpc>
              <a:spcBef>
                <a:spcPct val="0"/>
              </a:spcBef>
              <a:buFont typeface="Arial"/>
              <a:buChar char="•"/>
            </a:pP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Anak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kehilangan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kemampuan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berbaur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dengan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masyarakat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dan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cenderung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nyaman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dengan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kehidupan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online. </a:t>
            </a:r>
          </a:p>
          <a:p>
            <a:pPr marL="820412" lvl="1" indent="-410206">
              <a:lnSpc>
                <a:spcPts val="4559"/>
              </a:lnSpc>
              <a:spcBef>
                <a:spcPct val="0"/>
              </a:spcBef>
              <a:buFont typeface="Arial"/>
              <a:buChar char="•"/>
            </a:pP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Pelanggaran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Hak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Cipta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,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Hak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Kekayaan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Intelektual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(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HaKI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)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adalah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hak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eksklusif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yang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diberikan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suatu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peraturan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kepada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seseorang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atau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sekelompok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orang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atas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karya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799" dirty="0" err="1">
                <a:solidFill>
                  <a:srgbClr val="37281B"/>
                </a:solidFill>
                <a:latin typeface="Tenor Sans"/>
              </a:rPr>
              <a:t>ciptanya</a:t>
            </a:r>
            <a:r>
              <a:rPr lang="en-US" sz="3799" dirty="0">
                <a:solidFill>
                  <a:srgbClr val="37281B"/>
                </a:solidFill>
                <a:latin typeface="Tenor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86532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54000" y="5295900"/>
            <a:ext cx="4836170" cy="5461981"/>
            <a:chOff x="0" y="0"/>
            <a:chExt cx="6448227" cy="728264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68000"/>
            </a:blip>
            <a:srcRect/>
            <a:stretch>
              <a:fillRect/>
            </a:stretch>
          </p:blipFill>
          <p:spPr>
            <a:xfrm rot="6965641">
              <a:off x="598994" y="567340"/>
              <a:ext cx="3429812" cy="3473228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68000"/>
            </a:blip>
            <a:srcRect/>
            <a:stretch>
              <a:fillRect/>
            </a:stretch>
          </p:blipFill>
          <p:spPr>
            <a:xfrm rot="-7662948">
              <a:off x="2310479" y="3127077"/>
              <a:ext cx="3429812" cy="3473228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547554" y="670666"/>
            <a:ext cx="15225846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05"/>
              </a:lnSpc>
              <a:spcBef>
                <a:spcPct val="0"/>
              </a:spcBef>
            </a:pPr>
            <a:r>
              <a:rPr lang="id-ID" sz="5400" dirty="0" smtClean="0">
                <a:solidFill>
                  <a:srgbClr val="000000"/>
                </a:solidFill>
                <a:latin typeface="Tenor Sans"/>
              </a:rPr>
              <a:t>E. </a:t>
            </a:r>
            <a:r>
              <a:rPr lang="id-ID" sz="5400" b="1" dirty="0" smtClean="0">
                <a:solidFill>
                  <a:srgbClr val="000000"/>
                </a:solidFill>
                <a:latin typeface="Tenor Sans"/>
              </a:rPr>
              <a:t>Upaya Menanggulangi Isu Global</a:t>
            </a:r>
            <a:endParaRPr lang="en-US" sz="5400" b="1" dirty="0">
              <a:solidFill>
                <a:srgbClr val="000000"/>
              </a:solidFill>
              <a:latin typeface="Tenor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19200" y="1849016"/>
            <a:ext cx="15925800" cy="7309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5317" lvl="1">
              <a:lnSpc>
                <a:spcPts val="3838"/>
              </a:lnSpc>
            </a:pPr>
            <a:r>
              <a:rPr lang="id-ID" sz="3198" dirty="0" smtClean="0">
                <a:solidFill>
                  <a:srgbClr val="37281B"/>
                </a:solidFill>
                <a:latin typeface="Tenor Sans"/>
              </a:rPr>
              <a:t>Upaya Menanggulangi Isu Global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Dibidang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>
                <a:solidFill>
                  <a:srgbClr val="37281B"/>
                </a:solidFill>
                <a:latin typeface="Tenor Sans"/>
              </a:rPr>
              <a:t>Pendidikan</a:t>
            </a:r>
            <a:r>
              <a:rPr lang="en-US" sz="3198" dirty="0">
                <a:solidFill>
                  <a:srgbClr val="37281B"/>
                </a:solidFill>
                <a:latin typeface="Tenor Sans"/>
              </a:rPr>
              <a:t> </a:t>
            </a:r>
            <a:endParaRPr lang="id-ID" sz="3198" dirty="0" smtClean="0">
              <a:solidFill>
                <a:srgbClr val="37281B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Mengikuti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penataran</a:t>
            </a:r>
            <a:endParaRPr lang="id-ID" sz="3198" dirty="0" smtClean="0">
              <a:solidFill>
                <a:srgbClr val="37281B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Mengikuti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kursus-kursus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pendidikan</a:t>
            </a:r>
            <a:endParaRPr lang="id-ID" sz="3198" dirty="0" smtClean="0">
              <a:solidFill>
                <a:srgbClr val="37281B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Memperbanyak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membaca</a:t>
            </a:r>
            <a:endParaRPr lang="id-ID" sz="3198" dirty="0" smtClean="0">
              <a:solidFill>
                <a:srgbClr val="37281B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Mengadakan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kunjungan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ke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sekolah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lain (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studi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komperatif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)</a:t>
            </a:r>
            <a:endParaRPr lang="id-ID" sz="3198" dirty="0" smtClean="0">
              <a:solidFill>
                <a:srgbClr val="37281B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Mengadakan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hubungan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dengan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wali</a:t>
            </a:r>
            <a:r>
              <a:rPr lang="en-US" sz="3198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198" dirty="0" err="1" smtClean="0">
                <a:solidFill>
                  <a:srgbClr val="37281B"/>
                </a:solidFill>
                <a:latin typeface="Tenor Sans"/>
              </a:rPr>
              <a:t>siswa</a:t>
            </a:r>
            <a:endParaRPr lang="id-ID" sz="3198" dirty="0" smtClean="0">
              <a:solidFill>
                <a:srgbClr val="37281B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Tenor Sans"/>
              </a:rPr>
              <a:t>Meningkatkan</a:t>
            </a:r>
            <a:r>
              <a:rPr lang="en-US" sz="3200" dirty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/>
              </a:rPr>
              <a:t>kualitas</a:t>
            </a:r>
            <a:r>
              <a:rPr lang="en-US" sz="3200" dirty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/>
              </a:rPr>
              <a:t>tenaga</a:t>
            </a:r>
            <a:r>
              <a:rPr lang="en-US" sz="3200" dirty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pendidik</a:t>
            </a:r>
            <a:endParaRPr lang="id-ID" sz="3200" dirty="0" smtClean="0">
              <a:solidFill>
                <a:srgbClr val="000000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Meningkatkan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/>
              </a:rPr>
              <a:t>efisiensi</a:t>
            </a:r>
            <a:r>
              <a:rPr lang="en-US" sz="3200" dirty="0">
                <a:solidFill>
                  <a:srgbClr val="000000"/>
                </a:solidFill>
                <a:latin typeface="Tenor Sans"/>
              </a:rPr>
              <a:t> proses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belajar</a:t>
            </a:r>
            <a:endParaRPr lang="id-ID" sz="3200" dirty="0" smtClean="0">
              <a:solidFill>
                <a:srgbClr val="000000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Menambah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/>
              </a:rPr>
              <a:t>penyediaan</a:t>
            </a:r>
            <a:r>
              <a:rPr lang="en-US" sz="3200" dirty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enor Sans"/>
              </a:rPr>
              <a:t>dana</a:t>
            </a:r>
            <a:r>
              <a:rPr lang="en-US" sz="3200" dirty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pendidikan</a:t>
            </a:r>
            <a:endParaRPr lang="id-ID" sz="3200" dirty="0" smtClean="0">
              <a:solidFill>
                <a:srgbClr val="000000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endParaRPr lang="id-ID" sz="3200" dirty="0">
              <a:solidFill>
                <a:srgbClr val="000000"/>
              </a:solidFill>
              <a:latin typeface="Tenor Sans"/>
            </a:endParaRPr>
          </a:p>
          <a:p>
            <a:pPr marL="345317" lvl="1">
              <a:lnSpc>
                <a:spcPts val="3838"/>
              </a:lnSpc>
            </a:pPr>
            <a:r>
              <a:rPr lang="id-ID" sz="3198" dirty="0">
                <a:solidFill>
                  <a:srgbClr val="37281B"/>
                </a:solidFill>
                <a:latin typeface="Tenor Sans"/>
              </a:rPr>
              <a:t>Upaya Menanggulangi Isu Global </a:t>
            </a:r>
            <a:r>
              <a:rPr lang="id-ID" sz="3200" dirty="0" smtClean="0">
                <a:solidFill>
                  <a:srgbClr val="000000"/>
                </a:solidFill>
                <a:latin typeface="Tenor Sans"/>
              </a:rPr>
              <a:t>Dibidang Sosial dan Budaya</a:t>
            </a: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Menjaga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persatuan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dan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kesatuan</a:t>
            </a:r>
            <a:endParaRPr lang="id-ID" sz="3200" dirty="0" smtClean="0">
              <a:solidFill>
                <a:srgbClr val="000000"/>
              </a:solidFill>
              <a:latin typeface="Tenor Sans"/>
            </a:endParaRP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Mendukung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aksi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perdamaia</a:t>
            </a:r>
            <a:r>
              <a:rPr lang="id-ID" sz="3200" dirty="0" smtClean="0">
                <a:solidFill>
                  <a:srgbClr val="000000"/>
                </a:solidFill>
                <a:latin typeface="Tenor Sans"/>
              </a:rPr>
              <a:t>n</a:t>
            </a:r>
          </a:p>
          <a:p>
            <a:pPr marL="802517" lvl="1" indent="-457200">
              <a:lnSpc>
                <a:spcPts val="3838"/>
              </a:lnSpc>
              <a:buFont typeface="Arial" pitchFamily="34" charset="0"/>
              <a:buChar char="•"/>
            </a:pP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Berperan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aktif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dalam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melaporkan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radikalisme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dan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enor Sans"/>
              </a:rPr>
              <a:t>terorisme</a:t>
            </a:r>
            <a:r>
              <a:rPr lang="en-US" sz="3200" dirty="0" smtClean="0">
                <a:solidFill>
                  <a:srgbClr val="000000"/>
                </a:solidFill>
                <a:latin typeface="Tenor Sans"/>
              </a:rPr>
              <a:t>.</a:t>
            </a:r>
            <a:endParaRPr lang="en-US" sz="3200" dirty="0">
              <a:solidFill>
                <a:srgbClr val="000000"/>
              </a:solidFill>
              <a:latin typeface="Tenor Sans"/>
            </a:endParaRPr>
          </a:p>
          <a:p>
            <a:pPr marL="345317" lvl="1">
              <a:lnSpc>
                <a:spcPts val="3838"/>
              </a:lnSpc>
            </a:pPr>
            <a:endParaRPr lang="en-US" sz="3200" dirty="0">
              <a:solidFill>
                <a:srgbClr val="000000"/>
              </a:solidFill>
              <a:latin typeface="Tenor Sans"/>
            </a:endParaRPr>
          </a:p>
        </p:txBody>
      </p:sp>
    </p:spTree>
    <p:extLst>
      <p:ext uri="{BB962C8B-B14F-4D97-AF65-F5344CB8AC3E}">
        <p14:creationId xmlns:p14="http://schemas.microsoft.com/office/powerpoint/2010/main" val="4276038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49300" y="8026405"/>
            <a:ext cx="3711660" cy="906371"/>
            <a:chOff x="0" y="0"/>
            <a:chExt cx="4948880" cy="1208494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494888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80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79869"/>
              <a:ext cx="4948880" cy="428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91650" y="8022977"/>
            <a:ext cx="3711660" cy="906371"/>
            <a:chOff x="0" y="0"/>
            <a:chExt cx="4948880" cy="1208494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494888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80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779869"/>
              <a:ext cx="4948880" cy="428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334000" y="8026405"/>
            <a:ext cx="3711660" cy="906371"/>
            <a:chOff x="0" y="0"/>
            <a:chExt cx="4948880" cy="1208494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494888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80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79869"/>
              <a:ext cx="4948880" cy="428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39860" y="342900"/>
            <a:ext cx="16022523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59"/>
              </a:lnSpc>
              <a:spcBef>
                <a:spcPct val="0"/>
              </a:spcBef>
            </a:pPr>
            <a:endParaRPr lang="en-US" sz="5299" b="1" dirty="0" smtClean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6359"/>
              </a:lnSpc>
              <a:spcBef>
                <a:spcPct val="0"/>
              </a:spcBef>
            </a:pPr>
            <a:endParaRPr lang="en-US" sz="4899" b="1" dirty="0">
              <a:solidFill>
                <a:srgbClr val="37281B"/>
              </a:solidFill>
              <a:latin typeface="Tenor Sans"/>
            </a:endParaRPr>
          </a:p>
        </p:txBody>
      </p:sp>
      <p:grpSp>
        <p:nvGrpSpPr>
          <p:cNvPr id="12" name="Group 2"/>
          <p:cNvGrpSpPr/>
          <p:nvPr/>
        </p:nvGrpSpPr>
        <p:grpSpPr>
          <a:xfrm>
            <a:off x="13648476" y="9048485"/>
            <a:ext cx="3330660" cy="696821"/>
            <a:chOff x="0" y="0"/>
            <a:chExt cx="4948880" cy="1208494"/>
          </a:xfrm>
        </p:grpSpPr>
        <p:sp>
          <p:nvSpPr>
            <p:cNvPr id="13" name="TextBox 3"/>
            <p:cNvSpPr txBox="1"/>
            <p:nvPr/>
          </p:nvSpPr>
          <p:spPr>
            <a:xfrm>
              <a:off x="0" y="0"/>
              <a:ext cx="494888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80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14" name="TextBox 4"/>
            <p:cNvSpPr txBox="1"/>
            <p:nvPr/>
          </p:nvSpPr>
          <p:spPr>
            <a:xfrm>
              <a:off x="0" y="779869"/>
              <a:ext cx="4948880" cy="428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5"/>
          <p:cNvGrpSpPr/>
          <p:nvPr/>
        </p:nvGrpSpPr>
        <p:grpSpPr>
          <a:xfrm>
            <a:off x="9590826" y="9045057"/>
            <a:ext cx="3330660" cy="696821"/>
            <a:chOff x="0" y="0"/>
            <a:chExt cx="4948880" cy="1208494"/>
          </a:xfrm>
        </p:grpSpPr>
        <p:sp>
          <p:nvSpPr>
            <p:cNvPr id="16" name="TextBox 6"/>
            <p:cNvSpPr txBox="1"/>
            <p:nvPr/>
          </p:nvSpPr>
          <p:spPr>
            <a:xfrm>
              <a:off x="0" y="0"/>
              <a:ext cx="494888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80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17" name="TextBox 7"/>
            <p:cNvSpPr txBox="1"/>
            <p:nvPr/>
          </p:nvSpPr>
          <p:spPr>
            <a:xfrm>
              <a:off x="0" y="779869"/>
              <a:ext cx="4948880" cy="428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8" name="Group 8"/>
          <p:cNvGrpSpPr/>
          <p:nvPr/>
        </p:nvGrpSpPr>
        <p:grpSpPr>
          <a:xfrm>
            <a:off x="5533176" y="9048485"/>
            <a:ext cx="3330660" cy="696821"/>
            <a:chOff x="0" y="0"/>
            <a:chExt cx="4948880" cy="1208494"/>
          </a:xfrm>
        </p:grpSpPr>
        <p:sp>
          <p:nvSpPr>
            <p:cNvPr id="19" name="TextBox 9"/>
            <p:cNvSpPr txBox="1"/>
            <p:nvPr/>
          </p:nvSpPr>
          <p:spPr>
            <a:xfrm>
              <a:off x="0" y="0"/>
              <a:ext cx="494888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80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20" name="TextBox 10"/>
            <p:cNvSpPr txBox="1"/>
            <p:nvPr/>
          </p:nvSpPr>
          <p:spPr>
            <a:xfrm>
              <a:off x="0" y="779869"/>
              <a:ext cx="4948880" cy="428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1" name="TextBox 11"/>
          <p:cNvSpPr txBox="1"/>
          <p:nvPr/>
        </p:nvSpPr>
        <p:spPr>
          <a:xfrm>
            <a:off x="1674926" y="800100"/>
            <a:ext cx="14377819" cy="11490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59"/>
              </a:lnSpc>
              <a:spcBef>
                <a:spcPct val="0"/>
              </a:spcBef>
            </a:pPr>
            <a:r>
              <a:rPr lang="en-US" sz="3500" b="1" dirty="0" err="1" smtClean="0">
                <a:solidFill>
                  <a:srgbClr val="37281B"/>
                </a:solidFill>
                <a:latin typeface="Tenor Sans"/>
              </a:rPr>
              <a:t>Menanggulangi</a:t>
            </a:r>
            <a:r>
              <a:rPr lang="en-US" sz="3500" b="1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500" b="1" dirty="0" err="1" smtClean="0">
                <a:solidFill>
                  <a:srgbClr val="37281B"/>
                </a:solidFill>
                <a:latin typeface="Tenor Sans"/>
              </a:rPr>
              <a:t>isu</a:t>
            </a:r>
            <a:r>
              <a:rPr lang="en-US" sz="3500" b="1" dirty="0" smtClean="0">
                <a:solidFill>
                  <a:srgbClr val="37281B"/>
                </a:solidFill>
                <a:latin typeface="Tenor Sans"/>
              </a:rPr>
              <a:t> global </a:t>
            </a:r>
            <a:r>
              <a:rPr lang="en-US" sz="3500" b="1" dirty="0" err="1" smtClean="0">
                <a:solidFill>
                  <a:srgbClr val="37281B"/>
                </a:solidFill>
                <a:latin typeface="Tenor Sans"/>
              </a:rPr>
              <a:t>ekonomi</a:t>
            </a:r>
            <a:r>
              <a:rPr lang="en-US" sz="3500" b="1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500" b="1" dirty="0" err="1" smtClean="0">
                <a:solidFill>
                  <a:srgbClr val="37281B"/>
                </a:solidFill>
                <a:latin typeface="Tenor Sans"/>
              </a:rPr>
              <a:t>tersebut</a:t>
            </a:r>
            <a:r>
              <a:rPr lang="en-US" sz="3500" b="1" dirty="0" smtClean="0">
                <a:solidFill>
                  <a:srgbClr val="37281B"/>
                </a:solidFill>
                <a:latin typeface="Tenor Sans"/>
              </a:rPr>
              <a:t>, </a:t>
            </a:r>
            <a:r>
              <a:rPr lang="en-US" sz="3500" b="1" dirty="0" err="1" smtClean="0">
                <a:solidFill>
                  <a:srgbClr val="37281B"/>
                </a:solidFill>
                <a:latin typeface="Tenor Sans"/>
              </a:rPr>
              <a:t>dapat</a:t>
            </a:r>
            <a:r>
              <a:rPr lang="en-US" sz="3500" b="1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500" b="1" dirty="0" err="1" smtClean="0">
                <a:solidFill>
                  <a:srgbClr val="37281B"/>
                </a:solidFill>
                <a:latin typeface="Tenor Sans"/>
              </a:rPr>
              <a:t>dilakukan</a:t>
            </a:r>
            <a:r>
              <a:rPr lang="en-US" sz="3500" b="1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500" b="1" dirty="0" err="1" smtClean="0">
                <a:solidFill>
                  <a:srgbClr val="37281B"/>
                </a:solidFill>
                <a:latin typeface="Tenor Sans"/>
              </a:rPr>
              <a:t>beberapa</a:t>
            </a:r>
            <a:r>
              <a:rPr lang="en-US" sz="3500" b="1" dirty="0" smtClean="0">
                <a:solidFill>
                  <a:srgbClr val="37281B"/>
                </a:solidFill>
                <a:latin typeface="Tenor Sans"/>
              </a:rPr>
              <a:t> </a:t>
            </a:r>
            <a:r>
              <a:rPr lang="en-US" sz="3500" b="1" dirty="0" err="1" smtClean="0">
                <a:solidFill>
                  <a:srgbClr val="37281B"/>
                </a:solidFill>
                <a:latin typeface="Tenor Sans"/>
              </a:rPr>
              <a:t>cara</a:t>
            </a:r>
            <a:r>
              <a:rPr lang="en-US" sz="3500" b="1" dirty="0" smtClean="0">
                <a:solidFill>
                  <a:srgbClr val="37281B"/>
                </a:solidFill>
                <a:latin typeface="Tenor Sans"/>
              </a:rPr>
              <a:t>, </a:t>
            </a:r>
            <a:r>
              <a:rPr lang="en-US" sz="3500" b="1" dirty="0" err="1" smtClean="0">
                <a:solidFill>
                  <a:srgbClr val="37281B"/>
                </a:solidFill>
                <a:latin typeface="Tenor Sans"/>
              </a:rPr>
              <a:t>antara</a:t>
            </a:r>
            <a:r>
              <a:rPr lang="en-US" sz="3500" b="1" dirty="0" smtClean="0">
                <a:solidFill>
                  <a:srgbClr val="37281B"/>
                </a:solidFill>
                <a:latin typeface="Tenor Sans"/>
              </a:rPr>
              <a:t> lain </a:t>
            </a:r>
            <a:r>
              <a:rPr lang="id-ID" sz="3500" b="1" dirty="0" smtClean="0">
                <a:solidFill>
                  <a:srgbClr val="37281B"/>
                </a:solidFill>
                <a:latin typeface="Tenor Sans"/>
              </a:rPr>
              <a:t>:</a:t>
            </a:r>
            <a:endParaRPr lang="id-ID" sz="1400" b="1" dirty="0" smtClean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6359"/>
              </a:lnSpc>
              <a:spcBef>
                <a:spcPct val="0"/>
              </a:spcBef>
            </a:pPr>
            <a:endParaRPr lang="en-US" sz="3500" b="1" dirty="0" smtClean="0">
              <a:solidFill>
                <a:srgbClr val="37281B"/>
              </a:solidFill>
              <a:latin typeface="Tenor Sans"/>
            </a:endParaRPr>
          </a:p>
          <a:p>
            <a:pPr marL="1200150" lvl="1" indent="-742950">
              <a:lnSpc>
                <a:spcPts val="6359"/>
              </a:lnSpc>
              <a:spcBef>
                <a:spcPct val="0"/>
              </a:spcBef>
              <a:buAutoNum type="arabicPeriod"/>
            </a:pPr>
            <a:r>
              <a:rPr lang="en-US" sz="3600" dirty="0" err="1" smtClean="0"/>
              <a:t>Bergabung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presidensi</a:t>
            </a:r>
            <a:r>
              <a:rPr lang="en-US" sz="3600" dirty="0" smtClean="0"/>
              <a:t> </a:t>
            </a:r>
            <a:r>
              <a:rPr lang="en-US" sz="3600" dirty="0"/>
              <a:t>G20 Indonesia </a:t>
            </a:r>
            <a:r>
              <a:rPr lang="en-US" sz="3600" dirty="0" err="1"/>
              <a:t>Tahun</a:t>
            </a:r>
            <a:r>
              <a:rPr lang="en-US" sz="3600" dirty="0"/>
              <a:t> 2022 </a:t>
            </a:r>
          </a:p>
          <a:p>
            <a:pPr marL="1200150" lvl="1" indent="-742950">
              <a:lnSpc>
                <a:spcPts val="6359"/>
              </a:lnSpc>
              <a:spcBef>
                <a:spcPct val="0"/>
              </a:spcBef>
              <a:buAutoNum type="arabicPeriod"/>
            </a:pPr>
            <a:r>
              <a:rPr lang="en-US" sz="3600" dirty="0" err="1" smtClean="0"/>
              <a:t>Pemerintah</a:t>
            </a:r>
            <a:r>
              <a:rPr lang="en-US" sz="3600" dirty="0" smtClean="0"/>
              <a:t> </a:t>
            </a:r>
            <a:r>
              <a:rPr lang="en-US" sz="3600" dirty="0"/>
              <a:t>Indonesia </a:t>
            </a:r>
            <a:r>
              <a:rPr lang="en-US" sz="3600" dirty="0" err="1"/>
              <a:t>memiliki</a:t>
            </a:r>
            <a:r>
              <a:rPr lang="en-US" sz="3600" dirty="0"/>
              <a:t> agenda-agenda </a:t>
            </a:r>
            <a:r>
              <a:rPr lang="en-US" sz="3600" dirty="0" err="1"/>
              <a:t>prioritas</a:t>
            </a:r>
            <a:r>
              <a:rPr lang="en-US" sz="3600" dirty="0"/>
              <a:t> </a:t>
            </a:r>
            <a:r>
              <a:rPr lang="en-US" sz="3600" dirty="0" err="1"/>
              <a:t>baik</a:t>
            </a:r>
            <a:r>
              <a:rPr lang="en-US" sz="3600" dirty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jalur</a:t>
            </a:r>
            <a:r>
              <a:rPr lang="en-US" sz="3600" dirty="0"/>
              <a:t> Sherpa </a:t>
            </a:r>
            <a:r>
              <a:rPr lang="en-US" sz="3600" dirty="0" err="1"/>
              <a:t>maupun</a:t>
            </a:r>
            <a:r>
              <a:rPr lang="en-US" sz="3600" dirty="0"/>
              <a:t> </a:t>
            </a:r>
            <a:r>
              <a:rPr lang="en-US" sz="3600" dirty="0" err="1"/>
              <a:t>jalur</a:t>
            </a:r>
            <a:r>
              <a:rPr lang="en-US" sz="3600" dirty="0"/>
              <a:t> </a:t>
            </a:r>
            <a:r>
              <a:rPr lang="en-US" sz="3600" dirty="0" err="1"/>
              <a:t>keuangan</a:t>
            </a:r>
            <a:r>
              <a:rPr lang="en-US" sz="3600" dirty="0"/>
              <a:t> yang </a:t>
            </a:r>
            <a:r>
              <a:rPr lang="en-US" sz="3600" dirty="0" err="1"/>
              <a:t>lebih</a:t>
            </a:r>
            <a:r>
              <a:rPr lang="en-US" sz="3600" dirty="0"/>
              <a:t> </a:t>
            </a:r>
            <a:r>
              <a:rPr lang="en-US" sz="3600" dirty="0" err="1"/>
              <a:t>fokus</a:t>
            </a:r>
            <a:r>
              <a:rPr lang="en-US" sz="3600" dirty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isu</a:t>
            </a:r>
            <a:r>
              <a:rPr lang="en-US" sz="3600" dirty="0"/>
              <a:t> </a:t>
            </a:r>
            <a:r>
              <a:rPr lang="en-US" sz="3600" dirty="0" err="1"/>
              <a:t>ekonomi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keuangan</a:t>
            </a:r>
            <a:r>
              <a:rPr lang="en-US" sz="3600" dirty="0"/>
              <a:t> </a:t>
            </a:r>
            <a:r>
              <a:rPr lang="en-US" sz="3600" dirty="0" err="1" smtClean="0"/>
              <a:t>internasional</a:t>
            </a:r>
            <a:r>
              <a:rPr lang="en-US" sz="3600" dirty="0"/>
              <a:t> </a:t>
            </a:r>
            <a:r>
              <a:rPr lang="en-US" sz="3600" dirty="0" smtClean="0"/>
              <a:t>(</a:t>
            </a:r>
            <a:r>
              <a:rPr lang="en-US" sz="3600" i="1" dirty="0"/>
              <a:t>exit </a:t>
            </a:r>
            <a:r>
              <a:rPr lang="en-US" sz="3600" i="1" dirty="0" smtClean="0"/>
              <a:t>policy)</a:t>
            </a:r>
          </a:p>
          <a:p>
            <a:pPr marL="1200150" lvl="1" indent="-742950">
              <a:lnSpc>
                <a:spcPts val="6359"/>
              </a:lnSpc>
              <a:spcBef>
                <a:spcPct val="0"/>
              </a:spcBef>
              <a:buAutoNum type="arabicPeriod"/>
            </a:pPr>
            <a:r>
              <a:rPr lang="id-ID" sz="3600" dirty="0" err="1"/>
              <a:t>M</a:t>
            </a:r>
            <a:r>
              <a:rPr lang="en-US" sz="3600" dirty="0" err="1" smtClean="0"/>
              <a:t>erumuskan</a:t>
            </a:r>
            <a:r>
              <a:rPr lang="en-US" sz="3600" dirty="0" smtClean="0"/>
              <a:t> </a:t>
            </a:r>
            <a:r>
              <a:rPr lang="en-US" sz="3600" dirty="0" err="1"/>
              <a:t>rancangan</a:t>
            </a:r>
            <a:r>
              <a:rPr lang="en-US" sz="3600" dirty="0"/>
              <a:t> </a:t>
            </a:r>
            <a:r>
              <a:rPr lang="en-US" sz="3600" dirty="0" err="1"/>
              <a:t>strategi</a:t>
            </a:r>
            <a:r>
              <a:rPr lang="en-US" sz="3600" dirty="0"/>
              <a:t> </a:t>
            </a:r>
            <a:r>
              <a:rPr lang="en-US" sz="3600" dirty="0" err="1"/>
              <a:t>terukur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menarik</a:t>
            </a:r>
            <a:r>
              <a:rPr lang="en-US" sz="3600" dirty="0"/>
              <a:t> </a:t>
            </a:r>
            <a:r>
              <a:rPr lang="en-US" sz="3600" dirty="0" err="1"/>
              <a:t>kembali</a:t>
            </a:r>
            <a:r>
              <a:rPr lang="en-US" sz="3600" dirty="0"/>
              <a:t> stimulus </a:t>
            </a:r>
            <a:r>
              <a:rPr lang="en-US" sz="3600" dirty="0" err="1"/>
              <a:t>fiskal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moneter</a:t>
            </a:r>
            <a:r>
              <a:rPr lang="en-US" sz="3600" dirty="0"/>
              <a:t> di </a:t>
            </a:r>
            <a:r>
              <a:rPr lang="en-US" sz="3600" dirty="0" err="1"/>
              <a:t>masa</a:t>
            </a:r>
            <a:r>
              <a:rPr lang="en-US" sz="3600" dirty="0"/>
              <a:t> </a:t>
            </a:r>
            <a:r>
              <a:rPr lang="en-US" sz="3600" dirty="0" err="1"/>
              <a:t>pandemi</a:t>
            </a:r>
            <a:r>
              <a:rPr lang="en-US" sz="3600" dirty="0"/>
              <a:t> </a:t>
            </a:r>
            <a:r>
              <a:rPr lang="en-US" sz="3600" dirty="0" err="1"/>
              <a:t>secara</a:t>
            </a:r>
            <a:r>
              <a:rPr lang="en-US" sz="3600" dirty="0"/>
              <a:t> </a:t>
            </a:r>
            <a:r>
              <a:rPr lang="en-US" sz="3600" dirty="0" err="1"/>
              <a:t>bertahap</a:t>
            </a:r>
            <a:r>
              <a:rPr lang="en-US" sz="3600" dirty="0"/>
              <a:t> </a:t>
            </a:r>
            <a:r>
              <a:rPr lang="en-US" sz="3600" dirty="0" err="1"/>
              <a:t>serta</a:t>
            </a:r>
            <a:r>
              <a:rPr lang="en-US" sz="3600" dirty="0"/>
              <a:t> </a:t>
            </a:r>
            <a:r>
              <a:rPr lang="en-US" sz="3600" dirty="0" err="1"/>
              <a:t>disesuaikan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perkembangan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kecepatan</a:t>
            </a:r>
            <a:r>
              <a:rPr lang="en-US" sz="3600" dirty="0"/>
              <a:t> </a:t>
            </a:r>
            <a:r>
              <a:rPr lang="en-US" sz="3600" dirty="0" err="1"/>
              <a:t>pemulihan</a:t>
            </a:r>
            <a:r>
              <a:rPr lang="en-US" sz="3600" dirty="0"/>
              <a:t> </a:t>
            </a:r>
            <a:r>
              <a:rPr lang="en-US" sz="3600" dirty="0" err="1"/>
              <a:t>antar</a:t>
            </a:r>
            <a:r>
              <a:rPr lang="en-US" sz="3600" dirty="0"/>
              <a:t> </a:t>
            </a:r>
            <a:r>
              <a:rPr lang="en-US" sz="3600" dirty="0" err="1"/>
              <a:t>negara</a:t>
            </a:r>
            <a:r>
              <a:rPr lang="en-US" sz="3600" dirty="0"/>
              <a:t>.</a:t>
            </a:r>
            <a:endParaRPr lang="en-US" sz="3600" dirty="0" smtClean="0"/>
          </a:p>
          <a:p>
            <a:pPr marL="514350" indent="-514350">
              <a:lnSpc>
                <a:spcPts val="6359"/>
              </a:lnSpc>
              <a:spcBef>
                <a:spcPct val="0"/>
              </a:spcBef>
              <a:buFontTx/>
              <a:buAutoNum type="arabicPeriod"/>
            </a:pPr>
            <a:endParaRPr lang="en-US" sz="3600" dirty="0"/>
          </a:p>
          <a:p>
            <a:pPr marL="514350" indent="-514350">
              <a:lnSpc>
                <a:spcPts val="6359"/>
              </a:lnSpc>
              <a:spcBef>
                <a:spcPct val="0"/>
              </a:spcBef>
              <a:buAutoNum type="arabicPeriod"/>
            </a:pPr>
            <a:endParaRPr lang="en-US" sz="3500" dirty="0" smtClean="0">
              <a:solidFill>
                <a:srgbClr val="37281B"/>
              </a:solidFill>
              <a:latin typeface="Tenor Sans"/>
            </a:endParaRPr>
          </a:p>
          <a:p>
            <a:pPr>
              <a:lnSpc>
                <a:spcPts val="6359"/>
              </a:lnSpc>
              <a:spcBef>
                <a:spcPct val="0"/>
              </a:spcBef>
            </a:pPr>
            <a:endParaRPr lang="en-US" sz="4899" dirty="0">
              <a:solidFill>
                <a:srgbClr val="37281B"/>
              </a:solidFill>
              <a:latin typeface="Tenor Sans"/>
            </a:endParaRPr>
          </a:p>
        </p:txBody>
      </p:sp>
    </p:spTree>
    <p:extLst>
      <p:ext uri="{BB962C8B-B14F-4D97-AF65-F5344CB8AC3E}">
        <p14:creationId xmlns:p14="http://schemas.microsoft.com/office/powerpoint/2010/main" val="2128249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712</Words>
  <Application>Microsoft Office PowerPoint</Application>
  <PresentationFormat>Custom</PresentationFormat>
  <Paragraphs>91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Atteron</vt:lpstr>
      <vt:lpstr>Calibri</vt:lpstr>
      <vt:lpstr>Arimo</vt:lpstr>
      <vt:lpstr>Tenor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Krem dan Emas Elegan Berkelas Sederhana Presentasi Natal</dc:title>
  <dc:creator>user</dc:creator>
  <cp:lastModifiedBy>ismail - [2010]</cp:lastModifiedBy>
  <cp:revision>10</cp:revision>
  <dcterms:created xsi:type="dcterms:W3CDTF">2006-08-16T00:00:00Z</dcterms:created>
  <dcterms:modified xsi:type="dcterms:W3CDTF">2022-03-15T06:03:28Z</dcterms:modified>
  <dc:identifier>DAE67BqorqQ</dc:identifier>
</cp:coreProperties>
</file>