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3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7" r:id="rId16"/>
    <p:sldId id="272" r:id="rId17"/>
    <p:sldId id="274" r:id="rId18"/>
    <p:sldId id="279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31187BD-C97A-4269-92CB-0ABA5395FEB9}" type="datetimeFigureOut">
              <a:rPr lang="id-ID" smtClean="0"/>
              <a:t>31/10/2018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2DB4A92-9314-4EFF-9806-A448A0C7614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7BD-C97A-4269-92CB-0ABA5395FEB9}" type="datetimeFigureOut">
              <a:rPr lang="id-ID" smtClean="0"/>
              <a:t>31/10/2018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4A92-9314-4EFF-9806-A448A0C7614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7BD-C97A-4269-92CB-0ABA5395FEB9}" type="datetimeFigureOut">
              <a:rPr lang="id-ID" smtClean="0"/>
              <a:t>31/10/2018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4A92-9314-4EFF-9806-A448A0C7614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7BD-C97A-4269-92CB-0ABA5395FEB9}" type="datetimeFigureOut">
              <a:rPr lang="id-ID" smtClean="0"/>
              <a:t>31/10/2018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4A92-9314-4EFF-9806-A448A0C7614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7BD-C97A-4269-92CB-0ABA5395FEB9}" type="datetimeFigureOut">
              <a:rPr lang="id-ID" smtClean="0"/>
              <a:t>31/10/2018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4A92-9314-4EFF-9806-A448A0C7614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7BD-C97A-4269-92CB-0ABA5395FEB9}" type="datetimeFigureOut">
              <a:rPr lang="id-ID" smtClean="0"/>
              <a:t>31/10/2018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4A92-9314-4EFF-9806-A448A0C7614D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7BD-C97A-4269-92CB-0ABA5395FEB9}" type="datetimeFigureOut">
              <a:rPr lang="id-ID" smtClean="0"/>
              <a:t>31/10/2018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4A92-9314-4EFF-9806-A448A0C7614D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7BD-C97A-4269-92CB-0ABA5395FEB9}" type="datetimeFigureOut">
              <a:rPr lang="id-ID" smtClean="0"/>
              <a:t>31/10/2018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4A92-9314-4EFF-9806-A448A0C7614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7BD-C97A-4269-92CB-0ABA5395FEB9}" type="datetimeFigureOut">
              <a:rPr lang="id-ID" smtClean="0"/>
              <a:t>31/10/2018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4A92-9314-4EFF-9806-A448A0C7614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31187BD-C97A-4269-92CB-0ABA5395FEB9}" type="datetimeFigureOut">
              <a:rPr lang="id-ID" smtClean="0"/>
              <a:t>31/10/2018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2DB4A92-9314-4EFF-9806-A448A0C7614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31187BD-C97A-4269-92CB-0ABA5395FEB9}" type="datetimeFigureOut">
              <a:rPr lang="id-ID" smtClean="0"/>
              <a:t>31/10/2018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2DB4A92-9314-4EFF-9806-A448A0C7614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31187BD-C97A-4269-92CB-0ABA5395FEB9}" type="datetimeFigureOut">
              <a:rPr lang="id-ID" smtClean="0"/>
              <a:t>31/10/2018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2DB4A92-9314-4EFF-9806-A448A0C7614D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KUALITAS PERAIRAN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717032"/>
            <a:ext cx="5221064" cy="1524000"/>
          </a:xfrm>
        </p:spPr>
        <p:txBody>
          <a:bodyPr/>
          <a:lstStyle/>
          <a:p>
            <a:r>
              <a:rPr lang="id-ID" dirty="0" smtClean="0"/>
              <a:t>Mempelajari </a:t>
            </a:r>
            <a:r>
              <a:rPr lang="id-ID" dirty="0"/>
              <a:t>tentang </a:t>
            </a:r>
            <a:r>
              <a:rPr lang="id-ID" dirty="0" smtClean="0"/>
              <a:t>standar kualitas perairan berdasarkan peruntukannya</a:t>
            </a:r>
            <a:r>
              <a:rPr lang="id-ID" dirty="0"/>
              <a:t>	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306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t="41431" r="31660" b="17888"/>
          <a:stretch/>
        </p:blipFill>
        <p:spPr bwMode="auto">
          <a:xfrm>
            <a:off x="-43641" y="1360400"/>
            <a:ext cx="9241129" cy="405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1" t="37716" r="32580" b="59108"/>
          <a:stretch/>
        </p:blipFill>
        <p:spPr bwMode="auto">
          <a:xfrm>
            <a:off x="126124" y="116632"/>
            <a:ext cx="8907517" cy="31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7" t="51832" r="31658" b="43256"/>
          <a:stretch/>
        </p:blipFill>
        <p:spPr bwMode="auto">
          <a:xfrm>
            <a:off x="-54512" y="432476"/>
            <a:ext cx="9252000" cy="48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43262"/>
              </p:ext>
            </p:extLst>
          </p:nvPr>
        </p:nvGraphicFramePr>
        <p:xfrm>
          <a:off x="3168272" y="942048"/>
          <a:ext cx="385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667"/>
                <a:gridCol w="998667"/>
                <a:gridCol w="713333"/>
                <a:gridCol w="1141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II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III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IV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3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8" t="28017" r="31540" b="17672"/>
          <a:stretch/>
        </p:blipFill>
        <p:spPr bwMode="auto">
          <a:xfrm>
            <a:off x="-18862" y="1412776"/>
            <a:ext cx="9197488" cy="539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54512" y="116632"/>
            <a:ext cx="9252000" cy="895223"/>
            <a:chOff x="-54512" y="475863"/>
            <a:chExt cx="9252000" cy="89522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1" t="37716" r="32580" b="59108"/>
            <a:stretch/>
          </p:blipFill>
          <p:spPr bwMode="auto">
            <a:xfrm>
              <a:off x="126124" y="475863"/>
              <a:ext cx="8907517" cy="315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7" t="51832" r="31658" b="43256"/>
            <a:stretch/>
          </p:blipFill>
          <p:spPr bwMode="auto">
            <a:xfrm>
              <a:off x="-54512" y="881845"/>
              <a:ext cx="9252000" cy="489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73418"/>
              </p:ext>
            </p:extLst>
          </p:nvPr>
        </p:nvGraphicFramePr>
        <p:xfrm>
          <a:off x="3168272" y="1041936"/>
          <a:ext cx="385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667"/>
                <a:gridCol w="998667"/>
                <a:gridCol w="713333"/>
                <a:gridCol w="1141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II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III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IV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t="27802" r="31661" b="47413"/>
          <a:stretch/>
        </p:blipFill>
        <p:spPr bwMode="auto">
          <a:xfrm>
            <a:off x="19060" y="1412776"/>
            <a:ext cx="9161452" cy="245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54512" y="116632"/>
            <a:ext cx="9252000" cy="895223"/>
            <a:chOff x="-54512" y="475863"/>
            <a:chExt cx="9252000" cy="89522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1" t="37716" r="32580" b="59108"/>
            <a:stretch/>
          </p:blipFill>
          <p:spPr bwMode="auto">
            <a:xfrm>
              <a:off x="126124" y="475863"/>
              <a:ext cx="8907517" cy="315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7" t="51832" r="31658" b="43256"/>
            <a:stretch/>
          </p:blipFill>
          <p:spPr bwMode="auto">
            <a:xfrm>
              <a:off x="-54512" y="881845"/>
              <a:ext cx="9252000" cy="489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300213"/>
              </p:ext>
            </p:extLst>
          </p:nvPr>
        </p:nvGraphicFramePr>
        <p:xfrm>
          <a:off x="3168272" y="1041936"/>
          <a:ext cx="385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667"/>
                <a:gridCol w="998667"/>
                <a:gridCol w="713333"/>
                <a:gridCol w="1141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II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III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IV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55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8" t="52155" r="31783" b="25435"/>
          <a:stretch/>
        </p:blipFill>
        <p:spPr bwMode="auto">
          <a:xfrm>
            <a:off x="-51696" y="1412776"/>
            <a:ext cx="9304216" cy="22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54512" y="116632"/>
            <a:ext cx="9252000" cy="895223"/>
            <a:chOff x="-54512" y="475863"/>
            <a:chExt cx="9252000" cy="89522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1" t="37716" r="32580" b="59108"/>
            <a:stretch/>
          </p:blipFill>
          <p:spPr bwMode="auto">
            <a:xfrm>
              <a:off x="126124" y="475863"/>
              <a:ext cx="8907517" cy="315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7" t="51832" r="31658" b="43256"/>
            <a:stretch/>
          </p:blipFill>
          <p:spPr bwMode="auto">
            <a:xfrm>
              <a:off x="-54512" y="881845"/>
              <a:ext cx="9252000" cy="489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262040"/>
              </p:ext>
            </p:extLst>
          </p:nvPr>
        </p:nvGraphicFramePr>
        <p:xfrm>
          <a:off x="3168272" y="1041936"/>
          <a:ext cx="385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667"/>
                <a:gridCol w="998667"/>
                <a:gridCol w="713333"/>
                <a:gridCol w="1141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II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III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IV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9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7" t="51832" r="31658" b="43256"/>
          <a:stretch/>
        </p:blipFill>
        <p:spPr bwMode="auto">
          <a:xfrm>
            <a:off x="-54512" y="332656"/>
            <a:ext cx="9252000" cy="48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02200"/>
              </p:ext>
            </p:extLst>
          </p:nvPr>
        </p:nvGraphicFramePr>
        <p:xfrm>
          <a:off x="3168272" y="851978"/>
          <a:ext cx="385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667"/>
                <a:gridCol w="998667"/>
                <a:gridCol w="713333"/>
                <a:gridCol w="1141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II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III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</a:rPr>
                        <a:t>IV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t="76853" r="31992" b="18136"/>
          <a:stretch/>
        </p:blipFill>
        <p:spPr bwMode="auto">
          <a:xfrm>
            <a:off x="-36512" y="1268760"/>
            <a:ext cx="9252000" cy="63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1" t="74874" r="42795" b="23099"/>
          <a:stretch/>
        </p:blipFill>
        <p:spPr bwMode="auto">
          <a:xfrm>
            <a:off x="-22905" y="47297"/>
            <a:ext cx="7306574" cy="25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28017" r="31661" b="43702"/>
          <a:stretch/>
        </p:blipFill>
        <p:spPr bwMode="auto">
          <a:xfrm>
            <a:off x="-36512" y="1893005"/>
            <a:ext cx="9252000" cy="28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59809" r="31661" b="18297"/>
          <a:stretch/>
        </p:blipFill>
        <p:spPr bwMode="auto">
          <a:xfrm>
            <a:off x="-45337" y="4661947"/>
            <a:ext cx="9252000" cy="219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1" t="26780" r="40947" b="59660"/>
          <a:stretch/>
        </p:blipFill>
        <p:spPr bwMode="auto">
          <a:xfrm>
            <a:off x="2771800" y="4729655"/>
            <a:ext cx="6372200" cy="114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3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BAKU MUTU AIR LIMBAH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Baku mutu air limbah adalah ukuran batas </a:t>
            </a:r>
            <a:r>
              <a:rPr lang="id-ID" dirty="0" smtClean="0"/>
              <a:t>atau kadar </a:t>
            </a:r>
            <a:r>
              <a:rPr lang="id-ID" dirty="0"/>
              <a:t>unsur pencemar dan/atau jumlah </a:t>
            </a:r>
            <a:r>
              <a:rPr lang="id-ID" dirty="0" smtClean="0"/>
              <a:t>unsur pencemar </a:t>
            </a:r>
            <a:r>
              <a:rPr lang="id-ID" dirty="0"/>
              <a:t>yang ditenggang keberadaannya </a:t>
            </a:r>
            <a:r>
              <a:rPr lang="id-ID" dirty="0" smtClean="0"/>
              <a:t>dalam air </a:t>
            </a:r>
            <a:r>
              <a:rPr lang="id-ID" dirty="0"/>
              <a:t>limbah yang akan dibuang atau dilepas </a:t>
            </a:r>
            <a:r>
              <a:rPr lang="id-ID" dirty="0" smtClean="0"/>
              <a:t>ke dalam </a:t>
            </a:r>
            <a:r>
              <a:rPr lang="id-ID" dirty="0"/>
              <a:t>media air dari suatu usaha </a:t>
            </a:r>
            <a:r>
              <a:rPr lang="id-ID" dirty="0" smtClean="0"/>
              <a:t>dan/atau kegiatan. (Permen LH RI NO. 5 </a:t>
            </a:r>
            <a:r>
              <a:rPr lang="id-ID" dirty="0"/>
              <a:t>TAHUN </a:t>
            </a:r>
            <a:r>
              <a:rPr lang="id-ID" dirty="0" smtClean="0"/>
              <a:t>2014 tentang baku mutu air limbah)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879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id-ID" dirty="0" smtClean="0"/>
              <a:t>Lampiran Permen LH RI NO. 5 TAHUN 2014 </a:t>
            </a:r>
          </a:p>
          <a:p>
            <a:pPr marL="0" indent="0" algn="ctr">
              <a:buNone/>
            </a:pPr>
            <a:r>
              <a:rPr lang="id-ID" dirty="0" smtClean="0"/>
              <a:t>tentang baku mutu air limbah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03569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NIRTIFIKASI dan DENITRIFIKASI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9390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Amonifikasi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Proses dekomposisi yang menghasilkan senyawa antara amonia (NH3) atau dalam larutan tanah menjadi amonium (NH4)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0718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Nitrifikasi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Proses biologis – mengoksidasi ion amonium menjadi bentuk nitrit atau nitrat</a:t>
            </a:r>
          </a:p>
          <a:p>
            <a:r>
              <a:rPr lang="id-ID" dirty="0" smtClean="0"/>
              <a:t>NH</a:t>
            </a:r>
            <a:r>
              <a:rPr lang="id-ID" baseline="-25000" dirty="0" smtClean="0"/>
              <a:t>4</a:t>
            </a:r>
            <a:r>
              <a:rPr lang="id-ID" baseline="30000" dirty="0" smtClean="0"/>
              <a:t>+</a:t>
            </a:r>
            <a:r>
              <a:rPr lang="id-ID" dirty="0" smtClean="0"/>
              <a:t>+1,5 O</a:t>
            </a:r>
            <a:r>
              <a:rPr lang="id-ID" baseline="-25000" dirty="0" smtClean="0"/>
              <a:t>2</a:t>
            </a:r>
            <a:r>
              <a:rPr lang="id-ID" dirty="0" smtClean="0"/>
              <a:t>           NO</a:t>
            </a:r>
            <a:r>
              <a:rPr lang="id-ID" baseline="-25000" dirty="0" smtClean="0"/>
              <a:t>2</a:t>
            </a:r>
            <a:r>
              <a:rPr lang="id-ID" baseline="32000" dirty="0" smtClean="0"/>
              <a:t>-</a:t>
            </a:r>
            <a:r>
              <a:rPr lang="id-ID" dirty="0" smtClean="0"/>
              <a:t>+2H</a:t>
            </a:r>
            <a:r>
              <a:rPr lang="id-ID" baseline="30000" dirty="0" smtClean="0"/>
              <a:t>+</a:t>
            </a:r>
            <a:r>
              <a:rPr lang="id-ID" dirty="0" smtClean="0"/>
              <a:t>+H</a:t>
            </a:r>
            <a:r>
              <a:rPr lang="id-ID" baseline="-25000" dirty="0" smtClean="0"/>
              <a:t>2</a:t>
            </a:r>
            <a:r>
              <a:rPr lang="id-ID" dirty="0" smtClean="0"/>
              <a:t>O </a:t>
            </a:r>
          </a:p>
          <a:p>
            <a:r>
              <a:rPr lang="id-ID" dirty="0" smtClean="0"/>
              <a:t>NO</a:t>
            </a:r>
            <a:r>
              <a:rPr lang="id-ID" baseline="-25000" dirty="0" smtClean="0"/>
              <a:t>2</a:t>
            </a:r>
            <a:r>
              <a:rPr lang="id-ID" baseline="34000" dirty="0" smtClean="0"/>
              <a:t>-</a:t>
            </a:r>
            <a:r>
              <a:rPr lang="id-ID" dirty="0" smtClean="0"/>
              <a:t> +0,5 O</a:t>
            </a:r>
            <a:r>
              <a:rPr lang="id-ID" baseline="-25000" dirty="0" smtClean="0"/>
              <a:t>2</a:t>
            </a:r>
            <a:r>
              <a:rPr lang="id-ID" dirty="0" smtClean="0"/>
              <a:t>            NO</a:t>
            </a:r>
            <a:r>
              <a:rPr lang="id-ID" baseline="-25000" dirty="0" smtClean="0"/>
              <a:t>3</a:t>
            </a:r>
            <a:r>
              <a:rPr lang="id-ID" baseline="32000" dirty="0" smtClean="0"/>
              <a:t>-</a:t>
            </a:r>
            <a:endParaRPr lang="id-ID" baseline="32000" dirty="0"/>
          </a:p>
          <a:p>
            <a:pPr marL="0" indent="0">
              <a:buNone/>
            </a:pPr>
            <a:r>
              <a:rPr lang="id-ID" dirty="0" smtClean="0"/>
              <a:t>Reaksi pertama dibantu oleh amonia oxidizing bacteria (AOB): Ntrosomonas, Nitrosococus, dll</a:t>
            </a:r>
          </a:p>
          <a:p>
            <a:pPr marL="0" indent="0">
              <a:buNone/>
            </a:pPr>
            <a:r>
              <a:rPr lang="id-ID" dirty="0" smtClean="0"/>
              <a:t>Reaksi kedua dibantu oleh nitrite oxidizing bacteria (NOB): Nitrobacter, Nitrococcus, dll</a:t>
            </a:r>
            <a:endParaRPr lang="id-ID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35896" y="314096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35896" y="3573016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90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420888"/>
            <a:ext cx="6196405" cy="2101831"/>
          </a:xfrm>
        </p:spPr>
        <p:txBody>
          <a:bodyPr/>
          <a:lstStyle/>
          <a:p>
            <a:pPr marL="0" indent="0" algn="ctr">
              <a:buNone/>
            </a:pPr>
            <a:r>
              <a:rPr lang="id-ID" dirty="0"/>
              <a:t>PERATURAN PEMERINTAH REPUBLIK INDONESIA</a:t>
            </a:r>
          </a:p>
          <a:p>
            <a:pPr marL="0" indent="0" algn="ctr">
              <a:buNone/>
            </a:pPr>
            <a:r>
              <a:rPr lang="id-ID" dirty="0"/>
              <a:t>NOMOR 82 TAHUN 2001</a:t>
            </a:r>
          </a:p>
          <a:p>
            <a:pPr marL="0" indent="0" algn="ctr">
              <a:buNone/>
            </a:pPr>
            <a:r>
              <a:rPr lang="id-ID" dirty="0" smtClean="0"/>
              <a:t>TENTANG PENGELOLAAN </a:t>
            </a:r>
            <a:r>
              <a:rPr lang="id-ID" dirty="0"/>
              <a:t>KUALITAS AIR DAN PENGENDALIAN PENCEMARAN AIR</a:t>
            </a:r>
          </a:p>
        </p:txBody>
      </p:sp>
    </p:spTree>
    <p:extLst>
      <p:ext uri="{BB962C8B-B14F-4D97-AF65-F5344CB8AC3E}">
        <p14:creationId xmlns:p14="http://schemas.microsoft.com/office/powerpoint/2010/main" val="3580999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451177"/>
          </a:xfrm>
        </p:spPr>
        <p:txBody>
          <a:bodyPr>
            <a:normAutofit fontScale="90000"/>
          </a:bodyPr>
          <a:lstStyle/>
          <a:p>
            <a:r>
              <a:rPr lang="id-ID" sz="2800" dirty="0" smtClean="0"/>
              <a:t>Nitrifikasi dipengaruhi beberapa faktor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052736"/>
            <a:ext cx="7416824" cy="5256584"/>
          </a:xfrm>
        </p:spPr>
        <p:txBody>
          <a:bodyPr/>
          <a:lstStyle/>
          <a:p>
            <a:r>
              <a:rPr lang="id-ID" dirty="0" smtClean="0"/>
              <a:t>Konsentrasi bakteri nitrifkasi, semakin tinggi konsentrasi, proses semakin cepat</a:t>
            </a:r>
          </a:p>
          <a:p>
            <a:r>
              <a:rPr lang="id-ID" dirty="0" smtClean="0"/>
              <a:t>Oksigen terlarut, proses penguraian amonia menjadi nitrit- untuk setiap 2 mg nitrogen dari amonia membutuhkan 4,37 mg oksigen.</a:t>
            </a:r>
          </a:p>
          <a:p>
            <a:r>
              <a:rPr lang="id-ID" dirty="0" smtClean="0"/>
              <a:t>Suhu, 25-35</a:t>
            </a:r>
            <a:r>
              <a:rPr lang="id-ID" baseline="32000" dirty="0" smtClean="0"/>
              <a:t>o</a:t>
            </a:r>
            <a:r>
              <a:rPr lang="id-ID" dirty="0" smtClean="0"/>
              <a:t>C. Suhu yang lebih rendah mengakibatkan lambatnya pertumbuhan mikroba.</a:t>
            </a:r>
          </a:p>
          <a:p>
            <a:r>
              <a:rPr lang="id-ID" dirty="0" smtClean="0"/>
              <a:t>pH, 7,5-8,5. Pada pH rendah nitrifikasi masih dapat berlangsung asalkan alkalinitas tinggi</a:t>
            </a:r>
          </a:p>
          <a:p>
            <a:r>
              <a:rPr lang="id-ID" dirty="0" smtClean="0"/>
              <a:t>Alkalinitas, selama proses nitrifikasi dihasilkan ion hidrogen sehingga perlu akalinitas. 1 gr nitrat – 7,1 gr CaCO3</a:t>
            </a:r>
          </a:p>
          <a:p>
            <a:r>
              <a:rPr lang="id-ID" dirty="0" smtClean="0"/>
              <a:t>Substrat, Rasio C:N media mempengaruhi nitrifikasi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268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48681"/>
            <a:ext cx="6965245" cy="792088"/>
          </a:xfrm>
        </p:spPr>
        <p:txBody>
          <a:bodyPr/>
          <a:lstStyle/>
          <a:p>
            <a:r>
              <a:rPr lang="id-ID" dirty="0" smtClean="0"/>
              <a:t>Denitrifikasi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75844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Proses reduksi nitrat dan nitrit, dimana nitrat dan nitrit diubah menjadi nitrogen dalam kondisi anaerobik</a:t>
            </a:r>
          </a:p>
          <a:p>
            <a:r>
              <a:rPr lang="id-ID" dirty="0" smtClean="0"/>
              <a:t>Bakteri yang berperan, </a:t>
            </a:r>
            <a:r>
              <a:rPr lang="id-ID" dirty="0"/>
              <a:t>Pseudomonas, </a:t>
            </a:r>
            <a:r>
              <a:rPr lang="id-ID" dirty="0" smtClean="0"/>
              <a:t>Denitro-bacillus, micrococcus, dll</a:t>
            </a:r>
          </a:p>
          <a:p>
            <a:r>
              <a:rPr lang="id-ID" dirty="0" smtClean="0"/>
              <a:t>Ada </a:t>
            </a:r>
            <a:r>
              <a:rPr lang="id-ID" dirty="0"/>
              <a:t>dua tahap </a:t>
            </a:r>
            <a:r>
              <a:rPr lang="id-ID" dirty="0" smtClean="0"/>
              <a:t>konversi </a:t>
            </a:r>
            <a:r>
              <a:rPr lang="id-ID" dirty="0"/>
              <a:t>dalam proses denitrifikasi </a:t>
            </a:r>
            <a:r>
              <a:rPr lang="id-ID" dirty="0" smtClean="0"/>
              <a:t>yaitu: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•Tahap </a:t>
            </a:r>
            <a:r>
              <a:rPr lang="id-ID" dirty="0"/>
              <a:t>nitrat menjadi nitrit</a:t>
            </a:r>
          </a:p>
          <a:p>
            <a:pPr marL="0" indent="0">
              <a:buNone/>
            </a:pPr>
            <a:r>
              <a:rPr lang="id-ID" dirty="0" smtClean="0"/>
              <a:t>	•Tahap </a:t>
            </a:r>
            <a:r>
              <a:rPr lang="id-ID" dirty="0"/>
              <a:t>nitrit menjadi gas nitrogen</a:t>
            </a:r>
          </a:p>
          <a:p>
            <a:endParaRPr lang="id-ID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94" b="5695"/>
          <a:stretch/>
        </p:blipFill>
        <p:spPr bwMode="auto">
          <a:xfrm>
            <a:off x="1606095" y="4653136"/>
            <a:ext cx="5918233" cy="12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2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451177"/>
          </a:xfrm>
        </p:spPr>
        <p:txBody>
          <a:bodyPr>
            <a:normAutofit fontScale="90000"/>
          </a:bodyPr>
          <a:lstStyle/>
          <a:p>
            <a:r>
              <a:rPr lang="id-ID" sz="2800" dirty="0" smtClean="0"/>
              <a:t>Denitrifikasi dipengaruhi beberapa faktor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052736"/>
            <a:ext cx="7416824" cy="5256584"/>
          </a:xfrm>
        </p:spPr>
        <p:txBody>
          <a:bodyPr>
            <a:normAutofit/>
          </a:bodyPr>
          <a:lstStyle/>
          <a:p>
            <a:r>
              <a:rPr lang="id-ID" dirty="0" smtClean="0"/>
              <a:t>Konsentrasi bakteri denitrifikasi, semakin tinggi konsentrasi proses berjalan baik</a:t>
            </a:r>
          </a:p>
          <a:p>
            <a:r>
              <a:rPr lang="id-ID" dirty="0" smtClean="0"/>
              <a:t>Bahan Organik, Bakteri organik termasuk bekteri heterotroph sehingga pada proses denitrifikasi membutuhkan bahan organik sebagai sumber karbon.</a:t>
            </a:r>
          </a:p>
          <a:p>
            <a:r>
              <a:rPr lang="id-ID" dirty="0" smtClean="0"/>
              <a:t>Oksigen terlarut, bakteri denitrifikasi termasuk bakteri fkultatif yang dapat hidup baik dengan sedikit atau tanpa oksigen. DO maksimal 0,2 ppm</a:t>
            </a:r>
          </a:p>
          <a:p>
            <a:r>
              <a:rPr lang="id-ID" dirty="0" smtClean="0"/>
              <a:t>pH, 7-8. </a:t>
            </a:r>
          </a:p>
          <a:p>
            <a:r>
              <a:rPr lang="id-ID" dirty="0" smtClean="0"/>
              <a:t>Suhu, Suhu mempengaruhi waktu retensi minimum. Waktu retensi minimum adalah 12 jam pada suhu 20-30</a:t>
            </a:r>
            <a:r>
              <a:rPr lang="id-ID" baseline="32000" dirty="0" smtClean="0"/>
              <a:t>o</a:t>
            </a:r>
            <a:r>
              <a:rPr lang="id-ID" dirty="0" smtClean="0"/>
              <a:t>C dan 2 hari pada suhu 10</a:t>
            </a:r>
            <a:r>
              <a:rPr lang="id-ID" baseline="32000" dirty="0" smtClean="0"/>
              <a:t>o</a:t>
            </a:r>
            <a:r>
              <a:rPr lang="id-ID" dirty="0" smtClean="0"/>
              <a:t>C.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20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id-ID" sz="2800" dirty="0" smtClean="0"/>
              <a:t>PERATURAN PEMERINTAH REPUBLIK INDONESIA</a:t>
            </a:r>
            <a:br>
              <a:rPr lang="id-ID" sz="2800" dirty="0" smtClean="0"/>
            </a:br>
            <a:r>
              <a:rPr lang="id-ID" sz="2800" dirty="0" smtClean="0"/>
              <a:t>NOMOR 82 TAHUN 2001</a:t>
            </a:r>
            <a:br>
              <a:rPr lang="id-ID" sz="2800" dirty="0" smtClean="0"/>
            </a:br>
            <a:endParaRPr lang="id-ID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Mutu air adalah kondisi kualitas air yang diukur dan atau </a:t>
            </a:r>
            <a:r>
              <a:rPr lang="id-ID" dirty="0" smtClean="0"/>
              <a:t>diuji berdasarkan </a:t>
            </a:r>
            <a:r>
              <a:rPr lang="id-ID" dirty="0"/>
              <a:t>parameter-parameter tertentu dan metoda </a:t>
            </a:r>
            <a:r>
              <a:rPr lang="id-ID" dirty="0" smtClean="0"/>
              <a:t>tertentu </a:t>
            </a:r>
            <a:r>
              <a:rPr lang="sv-SE" dirty="0" smtClean="0"/>
              <a:t>berdasarkan </a:t>
            </a:r>
            <a:r>
              <a:rPr lang="sv-SE" dirty="0"/>
              <a:t>peraturan perundang-undangan yang </a:t>
            </a:r>
            <a:r>
              <a:rPr lang="sv-SE" dirty="0" smtClean="0"/>
              <a:t>berlaku</a:t>
            </a:r>
            <a:endParaRPr lang="id-ID" dirty="0" smtClean="0"/>
          </a:p>
          <a:p>
            <a:r>
              <a:rPr lang="id-ID" dirty="0"/>
              <a:t>Kelas air adalah peringkat kualitas air yang dinilai masih layak </a:t>
            </a:r>
            <a:r>
              <a:rPr lang="id-ID" dirty="0" smtClean="0"/>
              <a:t>untuk dimanfaatkan </a:t>
            </a:r>
            <a:r>
              <a:rPr lang="id-ID" dirty="0"/>
              <a:t>bagi peruntukan </a:t>
            </a:r>
            <a:r>
              <a:rPr lang="id-ID" dirty="0" smtClean="0"/>
              <a:t>tertentu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0649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Baku mutu air adalah ukuran batas atau kadar makhluk hidup, zat</a:t>
            </a:r>
            <a:r>
              <a:rPr lang="id-ID" dirty="0" smtClean="0"/>
              <a:t>, energi</a:t>
            </a:r>
            <a:r>
              <a:rPr lang="id-ID" dirty="0"/>
              <a:t>, atau komponen yang ada atau harus ada dan atau </a:t>
            </a:r>
            <a:r>
              <a:rPr lang="id-ID" dirty="0" smtClean="0"/>
              <a:t>unsur </a:t>
            </a:r>
            <a:r>
              <a:rPr lang="sv-SE" dirty="0" smtClean="0"/>
              <a:t>pencemar </a:t>
            </a:r>
            <a:r>
              <a:rPr lang="sv-SE" dirty="0"/>
              <a:t>yang ditenggang keberadaannya di dalam </a:t>
            </a:r>
            <a:r>
              <a:rPr lang="sv-SE" dirty="0" smtClean="0"/>
              <a:t>air</a:t>
            </a:r>
            <a:endParaRPr lang="id-ID" dirty="0" smtClean="0"/>
          </a:p>
          <a:p>
            <a:r>
              <a:rPr lang="id-ID" dirty="0"/>
              <a:t>Status mutu air adalah tingkat kondisi mutu air yang </a:t>
            </a:r>
            <a:r>
              <a:rPr lang="id-ID" dirty="0" smtClean="0"/>
              <a:t>menunjukkan kondisi </a:t>
            </a:r>
            <a:r>
              <a:rPr lang="id-ID" dirty="0"/>
              <a:t>cemar atau kondisi baik pada suatu sumber air dalam </a:t>
            </a:r>
            <a:r>
              <a:rPr lang="id-ID" dirty="0" smtClean="0"/>
              <a:t>waktu tertentu </a:t>
            </a:r>
            <a:r>
              <a:rPr lang="id-ID" dirty="0"/>
              <a:t>dengan membandingkan dengan baku mutu air </a:t>
            </a:r>
            <a:r>
              <a:rPr lang="id-ID" dirty="0" smtClean="0"/>
              <a:t>yang ditetapkan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6585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293401" cy="1202485"/>
          </a:xfrm>
        </p:spPr>
        <p:txBody>
          <a:bodyPr>
            <a:normAutofit fontScale="90000"/>
          </a:bodyPr>
          <a:lstStyle/>
          <a:p>
            <a:r>
              <a:rPr lang="fi-FI" dirty="0"/>
              <a:t>Klasifikasi dan Kriteria Mutu 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Klasifikasi mutu air ditetapkan menjadi 4 (empat) kelas </a:t>
            </a:r>
            <a:r>
              <a:rPr lang="fi-FI" dirty="0" smtClean="0"/>
              <a:t>: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b="1" dirty="0" smtClean="0"/>
              <a:t>a. Kelas Satu</a:t>
            </a:r>
            <a:r>
              <a:rPr lang="id-ID" dirty="0" smtClean="0"/>
              <a:t>, </a:t>
            </a:r>
            <a:r>
              <a:rPr lang="id-ID" dirty="0"/>
              <a:t>air yang peruntukannya dapat digunakan untuk </a:t>
            </a:r>
            <a:r>
              <a:rPr lang="id-ID" dirty="0" smtClean="0"/>
              <a:t>air baku </a:t>
            </a:r>
            <a:r>
              <a:rPr lang="id-ID" dirty="0"/>
              <a:t>air minum, dan atau peruntukan lain yang </a:t>
            </a:r>
            <a:r>
              <a:rPr lang="id-ID" dirty="0" smtClean="0"/>
              <a:t>memper-syaratkan mutu </a:t>
            </a:r>
            <a:r>
              <a:rPr lang="id-ID" dirty="0"/>
              <a:t>air yang sama dengan kegunaan tersebut;</a:t>
            </a:r>
          </a:p>
        </p:txBody>
      </p:sp>
    </p:spTree>
    <p:extLst>
      <p:ext uri="{BB962C8B-B14F-4D97-AF65-F5344CB8AC3E}">
        <p14:creationId xmlns:p14="http://schemas.microsoft.com/office/powerpoint/2010/main" val="177998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/>
              <a:t>b. Kelas dua</a:t>
            </a:r>
            <a:r>
              <a:rPr lang="id-ID" dirty="0"/>
              <a:t>, air yang peruntukannya dapat digunakan </a:t>
            </a:r>
            <a:r>
              <a:rPr lang="id-ID" dirty="0" smtClean="0"/>
              <a:t>untuk prasarana/sarana </a:t>
            </a:r>
            <a:r>
              <a:rPr lang="id-ID" dirty="0"/>
              <a:t>rekreasi air, pembudidayaan ikan air tawar</a:t>
            </a:r>
            <a:r>
              <a:rPr lang="id-ID" dirty="0" smtClean="0"/>
              <a:t>, peternakan</a:t>
            </a:r>
            <a:r>
              <a:rPr lang="id-ID" dirty="0"/>
              <a:t>, air untuk mengairi pertanaman, dan atau </a:t>
            </a:r>
            <a:r>
              <a:rPr lang="id-ID" dirty="0" smtClean="0"/>
              <a:t>peruntukan lain </a:t>
            </a:r>
            <a:r>
              <a:rPr lang="id-ID" dirty="0"/>
              <a:t>yang mempersyaratkan mutu air yang sama dengan </a:t>
            </a:r>
            <a:r>
              <a:rPr lang="id-ID" dirty="0" smtClean="0"/>
              <a:t>kegunaan tersebut</a:t>
            </a:r>
            <a:r>
              <a:rPr lang="id-ID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7665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 smtClean="0"/>
              <a:t>c. Kelas </a:t>
            </a:r>
            <a:r>
              <a:rPr lang="id-ID" b="1" dirty="0"/>
              <a:t>tiga</a:t>
            </a:r>
            <a:r>
              <a:rPr lang="id-ID" dirty="0"/>
              <a:t>, air yang peruntukannya dapat digunakan </a:t>
            </a:r>
            <a:r>
              <a:rPr lang="id-ID" dirty="0" smtClean="0"/>
              <a:t>untuk pembudidayaan </a:t>
            </a:r>
            <a:r>
              <a:rPr lang="id-ID" dirty="0"/>
              <a:t>ikan air tawar, peternakan, air untuk </a:t>
            </a:r>
            <a:r>
              <a:rPr lang="id-ID" dirty="0" smtClean="0"/>
              <a:t>mengairi </a:t>
            </a:r>
            <a:r>
              <a:rPr lang="fi-FI" dirty="0" smtClean="0"/>
              <a:t>pertanaman</a:t>
            </a:r>
            <a:r>
              <a:rPr lang="fi-FI" dirty="0"/>
              <a:t>, dan atau peruntukan lain yang </a:t>
            </a:r>
            <a:r>
              <a:rPr lang="fi-FI" dirty="0" smtClean="0"/>
              <a:t>mempersyaratkan</a:t>
            </a:r>
            <a:r>
              <a:rPr lang="id-ID" dirty="0" smtClean="0"/>
              <a:t> mutu </a:t>
            </a:r>
            <a:r>
              <a:rPr lang="id-ID" dirty="0"/>
              <a:t>air yang sama dengan kegunaan tersebut;</a:t>
            </a:r>
          </a:p>
        </p:txBody>
      </p:sp>
    </p:spTree>
    <p:extLst>
      <p:ext uri="{BB962C8B-B14F-4D97-AF65-F5344CB8AC3E}">
        <p14:creationId xmlns:p14="http://schemas.microsoft.com/office/powerpoint/2010/main" val="15798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 smtClean="0"/>
              <a:t>d. Kelas </a:t>
            </a:r>
            <a:r>
              <a:rPr lang="id-ID" b="1" dirty="0"/>
              <a:t>empat</a:t>
            </a:r>
            <a:r>
              <a:rPr lang="id-ID" dirty="0"/>
              <a:t>, air yang peruntukannya dapat digunakan </a:t>
            </a:r>
            <a:r>
              <a:rPr lang="id-ID" dirty="0" smtClean="0"/>
              <a:t>untuk </a:t>
            </a:r>
            <a:r>
              <a:rPr lang="fi-FI" dirty="0" smtClean="0"/>
              <a:t>mengairi </a:t>
            </a:r>
            <a:r>
              <a:rPr lang="fi-FI" dirty="0"/>
              <a:t>pertanaman dan atau peruntukan lain </a:t>
            </a:r>
            <a:r>
              <a:rPr lang="fi-FI" dirty="0" smtClean="0"/>
              <a:t>yang</a:t>
            </a:r>
            <a:r>
              <a:rPr lang="id-ID" dirty="0" smtClean="0"/>
              <a:t> mempersyaratkan </a:t>
            </a:r>
            <a:r>
              <a:rPr lang="id-ID" dirty="0"/>
              <a:t>mutu air yang sama dengan kegunaan tersebut.</a:t>
            </a:r>
          </a:p>
        </p:txBody>
      </p:sp>
    </p:spTree>
    <p:extLst>
      <p:ext uri="{BB962C8B-B14F-4D97-AF65-F5344CB8AC3E}">
        <p14:creationId xmlns:p14="http://schemas.microsoft.com/office/powerpoint/2010/main" val="26194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7" t="28017" r="31658" b="24353"/>
          <a:stretch/>
        </p:blipFill>
        <p:spPr bwMode="auto">
          <a:xfrm>
            <a:off x="45526" y="24089"/>
            <a:ext cx="9098474" cy="466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5" t="27985" r="31582" b="62607"/>
          <a:stretch/>
        </p:blipFill>
        <p:spPr bwMode="auto">
          <a:xfrm>
            <a:off x="77133" y="4581128"/>
            <a:ext cx="9066867" cy="9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2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738</TotalTime>
  <Words>655</Words>
  <Application>Microsoft Office PowerPoint</Application>
  <PresentationFormat>On-screen Show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Pushpin</vt:lpstr>
      <vt:lpstr>KUALITAS PERAIRAN</vt:lpstr>
      <vt:lpstr>PowerPoint Presentation</vt:lpstr>
      <vt:lpstr>PERATURAN PEMERINTAH REPUBLIK INDONESIA NOMOR 82 TAHUN 2001 </vt:lpstr>
      <vt:lpstr>PowerPoint Presentation</vt:lpstr>
      <vt:lpstr>Klasifikasi dan Kriteria Mutu 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BAKU MUTU AIR LIMBAH</vt:lpstr>
      <vt:lpstr>PowerPoint Presentation</vt:lpstr>
      <vt:lpstr>NIRTIFIKASI dan DENITRIFIKASI</vt:lpstr>
      <vt:lpstr>Amonifikasi</vt:lpstr>
      <vt:lpstr>Nitrifikasi</vt:lpstr>
      <vt:lpstr>Nitrifikasi dipengaruhi beberapa faktor</vt:lpstr>
      <vt:lpstr>Denitrifikasi</vt:lpstr>
      <vt:lpstr>Denitrifikasi dipengaruhi beberapa faktor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BAKU MUTU AIR LIMBAH</dc:title>
  <dc:creator>user</dc:creator>
  <cp:lastModifiedBy>user</cp:lastModifiedBy>
  <cp:revision>30</cp:revision>
  <dcterms:created xsi:type="dcterms:W3CDTF">2017-12-20T04:24:07Z</dcterms:created>
  <dcterms:modified xsi:type="dcterms:W3CDTF">2018-10-31T07:46:39Z</dcterms:modified>
</cp:coreProperties>
</file>