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5"/>
  </p:notesMasterIdLst>
  <p:handoutMasterIdLst>
    <p:handoutMasterId r:id="rId16"/>
  </p:handoutMasterIdLst>
  <p:sldIdLst>
    <p:sldId id="345" r:id="rId2"/>
    <p:sldId id="365" r:id="rId3"/>
    <p:sldId id="346" r:id="rId4"/>
    <p:sldId id="347" r:id="rId5"/>
    <p:sldId id="367" r:id="rId6"/>
    <p:sldId id="349" r:id="rId7"/>
    <p:sldId id="350" r:id="rId8"/>
    <p:sldId id="352" r:id="rId9"/>
    <p:sldId id="353" r:id="rId10"/>
    <p:sldId id="366" r:id="rId11"/>
    <p:sldId id="354" r:id="rId12"/>
    <p:sldId id="355" r:id="rId13"/>
    <p:sldId id="356" r:id="rId14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CCFFCC"/>
    <a:srgbClr val="0000FF"/>
    <a:srgbClr val="0000CC"/>
    <a:srgbClr val="0066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AAA41-0E1A-4067-93A0-EE83AC6B7CA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BB0ED-F334-4EFC-8745-A32954B8F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271010"/>
            <a:ext cx="5681980" cy="4046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404F-9FF8-4A5E-8134-1312196509EF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30E89-03E0-4F4E-ADC4-8D4F1F74C685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EBD3-86B3-4209-9D92-12EDDACCA8E4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19E9-8D09-4E81-8D4F-59AB87D1D5DC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0999-9562-42D4-9352-75D484D03301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7174-FFB6-44EF-8B4F-7164C5DFE0C8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8E87-6C56-419A-8022-3628ECDA7154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7666-6176-4415-84C5-4AAB12FE2374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97ABC-1822-4977-A32D-1A6511A22FDB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974C-A007-4802-8422-C3D918173904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B3674-55EC-49B1-B193-B96E4620341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0647A16-5B59-4C3A-90F4-47B8E20FF63C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00335"/>
            <a:ext cx="3581400" cy="46166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METODE KULIT </a:t>
            </a:r>
          </a:p>
        </p:txBody>
      </p:sp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3200400" y="962561"/>
            <a:ext cx="5562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suatu bidang yang dibatasi oleh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y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f(x),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a, x = b dan sumbu X diputar terhadap sumbu Y, akan membentuk benda dengan volume: 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533400" y="876300"/>
            <a:ext cx="2555875" cy="1800225"/>
            <a:chOff x="336" y="552"/>
            <a:chExt cx="1610" cy="1134"/>
          </a:xfrm>
        </p:grpSpPr>
        <p:sp>
          <p:nvSpPr>
            <p:cNvPr id="62504" name="Text Box 18"/>
            <p:cNvSpPr txBox="1">
              <a:spLocks noChangeAspect="1" noChangeArrowheads="1"/>
            </p:cNvSpPr>
            <p:nvPr/>
          </p:nvSpPr>
          <p:spPr bwMode="auto">
            <a:xfrm>
              <a:off x="657" y="1135"/>
              <a:ext cx="7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baseline="0">
                  <a:latin typeface="Arial" pitchFamily="34" charset="0"/>
                  <a:cs typeface="Arial" pitchFamily="34" charset="0"/>
                </a:rPr>
                <a:t>Daerah</a:t>
              </a:r>
            </a:p>
          </p:txBody>
        </p:sp>
        <p:sp>
          <p:nvSpPr>
            <p:cNvPr id="62505" name="Line 6"/>
            <p:cNvSpPr>
              <a:spLocks noChangeAspect="1" noChangeShapeType="1"/>
            </p:cNvSpPr>
            <p:nvPr/>
          </p:nvSpPr>
          <p:spPr bwMode="auto">
            <a:xfrm>
              <a:off x="336" y="1424"/>
              <a:ext cx="1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6" name="Line 7"/>
            <p:cNvSpPr>
              <a:spLocks noChangeAspect="1" noChangeShapeType="1"/>
            </p:cNvSpPr>
            <p:nvPr/>
          </p:nvSpPr>
          <p:spPr bwMode="auto">
            <a:xfrm flipV="1">
              <a:off x="445" y="628"/>
              <a:ext cx="0" cy="8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7" name="Freeform 8"/>
            <p:cNvSpPr>
              <a:spLocks noChangeAspect="1"/>
            </p:cNvSpPr>
            <p:nvPr/>
          </p:nvSpPr>
          <p:spPr bwMode="auto">
            <a:xfrm>
              <a:off x="611" y="853"/>
              <a:ext cx="909" cy="247"/>
            </a:xfrm>
            <a:custGeom>
              <a:avLst/>
              <a:gdLst>
                <a:gd name="T0" fmla="*/ 0 w 2475"/>
                <a:gd name="T1" fmla="*/ 78 h 750"/>
                <a:gd name="T2" fmla="*/ 89 w 2475"/>
                <a:gd name="T3" fmla="*/ 19 h 750"/>
                <a:gd name="T4" fmla="*/ 223 w 2475"/>
                <a:gd name="T5" fmla="*/ 78 h 750"/>
                <a:gd name="T6" fmla="*/ 334 w 2475"/>
                <a:gd name="T7" fmla="*/ 0 h 7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75"/>
                <a:gd name="T13" fmla="*/ 0 h 750"/>
                <a:gd name="T14" fmla="*/ 2475 w 2475"/>
                <a:gd name="T15" fmla="*/ 750 h 7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75" h="750">
                  <a:moveTo>
                    <a:pt x="0" y="720"/>
                  </a:moveTo>
                  <a:cubicBezTo>
                    <a:pt x="192" y="450"/>
                    <a:pt x="385" y="180"/>
                    <a:pt x="660" y="180"/>
                  </a:cubicBezTo>
                  <a:cubicBezTo>
                    <a:pt x="935" y="180"/>
                    <a:pt x="1348" y="750"/>
                    <a:pt x="1650" y="720"/>
                  </a:cubicBezTo>
                  <a:cubicBezTo>
                    <a:pt x="1952" y="690"/>
                    <a:pt x="2213" y="345"/>
                    <a:pt x="2475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8" name="Line 9"/>
            <p:cNvSpPr>
              <a:spLocks noChangeAspect="1" noChangeShapeType="1"/>
            </p:cNvSpPr>
            <p:nvPr/>
          </p:nvSpPr>
          <p:spPr bwMode="auto">
            <a:xfrm>
              <a:off x="675" y="1021"/>
              <a:ext cx="0" cy="4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9" name="Line 10"/>
            <p:cNvSpPr>
              <a:spLocks noChangeAspect="1" noChangeShapeType="1"/>
            </p:cNvSpPr>
            <p:nvPr/>
          </p:nvSpPr>
          <p:spPr bwMode="auto">
            <a:xfrm>
              <a:off x="1447" y="935"/>
              <a:ext cx="0" cy="4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10" name="Text Box 11"/>
            <p:cNvSpPr txBox="1">
              <a:spLocks noChangeAspect="1" noChangeArrowheads="1"/>
            </p:cNvSpPr>
            <p:nvPr/>
          </p:nvSpPr>
          <p:spPr bwMode="auto">
            <a:xfrm>
              <a:off x="534" y="1394"/>
              <a:ext cx="297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2511" name="Text Box 12"/>
            <p:cNvSpPr txBox="1">
              <a:spLocks noChangeAspect="1" noChangeArrowheads="1"/>
            </p:cNvSpPr>
            <p:nvPr/>
          </p:nvSpPr>
          <p:spPr bwMode="auto">
            <a:xfrm>
              <a:off x="1300" y="1394"/>
              <a:ext cx="297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62512" name="Text Box 13"/>
            <p:cNvSpPr txBox="1">
              <a:spLocks noChangeAspect="1" noChangeArrowheads="1"/>
            </p:cNvSpPr>
            <p:nvPr/>
          </p:nvSpPr>
          <p:spPr bwMode="auto">
            <a:xfrm>
              <a:off x="1153" y="638"/>
              <a:ext cx="7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f(x)</a:t>
              </a:r>
            </a:p>
          </p:txBody>
        </p:sp>
        <p:sp>
          <p:nvSpPr>
            <p:cNvPr id="62513" name="Text Box 14"/>
            <p:cNvSpPr txBox="1">
              <a:spLocks noChangeAspect="1" noChangeArrowheads="1"/>
            </p:cNvSpPr>
            <p:nvPr/>
          </p:nvSpPr>
          <p:spPr bwMode="auto">
            <a:xfrm>
              <a:off x="423" y="552"/>
              <a:ext cx="297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2514" name="Text Box 15"/>
            <p:cNvSpPr txBox="1">
              <a:spLocks noChangeAspect="1" noChangeArrowheads="1"/>
            </p:cNvSpPr>
            <p:nvPr/>
          </p:nvSpPr>
          <p:spPr bwMode="auto">
            <a:xfrm>
              <a:off x="1498" y="1176"/>
              <a:ext cx="298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2515" name="Oval 16"/>
            <p:cNvSpPr>
              <a:spLocks noChangeAspect="1" noChangeArrowheads="1"/>
            </p:cNvSpPr>
            <p:nvPr/>
          </p:nvSpPr>
          <p:spPr bwMode="auto">
            <a:xfrm>
              <a:off x="347" y="1016"/>
              <a:ext cx="199" cy="9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16" name="Line 17"/>
            <p:cNvSpPr>
              <a:spLocks noChangeAspect="1" noChangeShapeType="1"/>
            </p:cNvSpPr>
            <p:nvPr/>
          </p:nvSpPr>
          <p:spPr bwMode="auto">
            <a:xfrm rot="2700000">
              <a:off x="328" y="1092"/>
              <a:ext cx="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400050" y="3581400"/>
            <a:ext cx="2495550" cy="1606550"/>
            <a:chOff x="192" y="2256"/>
            <a:chExt cx="1572" cy="1012"/>
          </a:xfrm>
        </p:grpSpPr>
        <p:sp>
          <p:nvSpPr>
            <p:cNvPr id="62491" name="Line 21"/>
            <p:cNvSpPr>
              <a:spLocks noChangeAspect="1" noChangeShapeType="1"/>
            </p:cNvSpPr>
            <p:nvPr/>
          </p:nvSpPr>
          <p:spPr bwMode="auto">
            <a:xfrm>
              <a:off x="318" y="3166"/>
              <a:ext cx="1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92" name="Line 22"/>
            <p:cNvSpPr>
              <a:spLocks noChangeAspect="1" noChangeShapeType="1"/>
            </p:cNvSpPr>
            <p:nvPr/>
          </p:nvSpPr>
          <p:spPr bwMode="auto">
            <a:xfrm flipV="1">
              <a:off x="428" y="2371"/>
              <a:ext cx="0" cy="8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93" name="Text Box 23"/>
            <p:cNvSpPr txBox="1">
              <a:spLocks noChangeAspect="1" noChangeArrowheads="1"/>
            </p:cNvSpPr>
            <p:nvPr/>
          </p:nvSpPr>
          <p:spPr bwMode="auto">
            <a:xfrm>
              <a:off x="195" y="2889"/>
              <a:ext cx="2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2494" name="Text Box 24"/>
            <p:cNvSpPr txBox="1">
              <a:spLocks noChangeAspect="1" noChangeArrowheads="1"/>
            </p:cNvSpPr>
            <p:nvPr/>
          </p:nvSpPr>
          <p:spPr bwMode="auto">
            <a:xfrm>
              <a:off x="192" y="2500"/>
              <a:ext cx="2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62495" name="Text Box 25"/>
            <p:cNvSpPr txBox="1">
              <a:spLocks noChangeAspect="1" noChangeArrowheads="1"/>
            </p:cNvSpPr>
            <p:nvPr/>
          </p:nvSpPr>
          <p:spPr bwMode="auto">
            <a:xfrm>
              <a:off x="912" y="2256"/>
              <a:ext cx="7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g(y)</a:t>
              </a:r>
            </a:p>
          </p:txBody>
        </p:sp>
        <p:sp>
          <p:nvSpPr>
            <p:cNvPr id="62496" name="Text Box 26"/>
            <p:cNvSpPr txBox="1">
              <a:spLocks noChangeAspect="1" noChangeArrowheads="1"/>
            </p:cNvSpPr>
            <p:nvPr/>
          </p:nvSpPr>
          <p:spPr bwMode="auto">
            <a:xfrm>
              <a:off x="405" y="2295"/>
              <a:ext cx="2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2497" name="Text Box 27"/>
            <p:cNvSpPr txBox="1">
              <a:spLocks noChangeAspect="1" noChangeArrowheads="1"/>
            </p:cNvSpPr>
            <p:nvPr/>
          </p:nvSpPr>
          <p:spPr bwMode="auto">
            <a:xfrm>
              <a:off x="1466" y="2908"/>
              <a:ext cx="2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2498" name="Oval 28"/>
            <p:cNvSpPr>
              <a:spLocks noChangeAspect="1" noChangeArrowheads="1"/>
            </p:cNvSpPr>
            <p:nvPr/>
          </p:nvSpPr>
          <p:spPr bwMode="auto">
            <a:xfrm rot="-5400000">
              <a:off x="881" y="3113"/>
              <a:ext cx="178" cy="10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99" name="Line 29"/>
            <p:cNvSpPr>
              <a:spLocks noChangeAspect="1" noChangeShapeType="1"/>
            </p:cNvSpPr>
            <p:nvPr/>
          </p:nvSpPr>
          <p:spPr bwMode="auto">
            <a:xfrm rot="5400000">
              <a:off x="993" y="3204"/>
              <a:ext cx="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0" name="Freeform 30"/>
            <p:cNvSpPr>
              <a:spLocks noChangeAspect="1"/>
            </p:cNvSpPr>
            <p:nvPr/>
          </p:nvSpPr>
          <p:spPr bwMode="auto">
            <a:xfrm>
              <a:off x="664" y="2478"/>
              <a:ext cx="559" cy="583"/>
            </a:xfrm>
            <a:custGeom>
              <a:avLst/>
              <a:gdLst>
                <a:gd name="T0" fmla="*/ 0 w 990"/>
                <a:gd name="T1" fmla="*/ 315 h 1080"/>
                <a:gd name="T2" fmla="*/ 211 w 990"/>
                <a:gd name="T3" fmla="*/ 210 h 1080"/>
                <a:gd name="T4" fmla="*/ 211 w 990"/>
                <a:gd name="T5" fmla="*/ 52 h 1080"/>
                <a:gd name="T6" fmla="*/ 316 w 990"/>
                <a:gd name="T7" fmla="*/ 0 h 10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0"/>
                <a:gd name="T13" fmla="*/ 0 h 1080"/>
                <a:gd name="T14" fmla="*/ 990 w 990"/>
                <a:gd name="T15" fmla="*/ 1080 h 10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0" h="1080">
                  <a:moveTo>
                    <a:pt x="0" y="1080"/>
                  </a:moveTo>
                  <a:cubicBezTo>
                    <a:pt x="275" y="975"/>
                    <a:pt x="550" y="870"/>
                    <a:pt x="660" y="720"/>
                  </a:cubicBezTo>
                  <a:cubicBezTo>
                    <a:pt x="770" y="570"/>
                    <a:pt x="605" y="300"/>
                    <a:pt x="660" y="180"/>
                  </a:cubicBezTo>
                  <a:cubicBezTo>
                    <a:pt x="715" y="60"/>
                    <a:pt x="852" y="30"/>
                    <a:pt x="99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1" name="Line 31"/>
            <p:cNvSpPr>
              <a:spLocks noChangeAspect="1" noChangeShapeType="1"/>
            </p:cNvSpPr>
            <p:nvPr/>
          </p:nvSpPr>
          <p:spPr bwMode="auto">
            <a:xfrm>
              <a:off x="429" y="3007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2" name="Line 32"/>
            <p:cNvSpPr>
              <a:spLocks noChangeAspect="1" noChangeShapeType="1"/>
            </p:cNvSpPr>
            <p:nvPr/>
          </p:nvSpPr>
          <p:spPr bwMode="auto">
            <a:xfrm>
              <a:off x="429" y="2608"/>
              <a:ext cx="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03" name="Text Box 33"/>
            <p:cNvSpPr txBox="1">
              <a:spLocks noChangeAspect="1" noChangeArrowheads="1"/>
            </p:cNvSpPr>
            <p:nvPr/>
          </p:nvSpPr>
          <p:spPr bwMode="auto">
            <a:xfrm>
              <a:off x="330" y="2691"/>
              <a:ext cx="7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baseline="0">
                  <a:latin typeface="Arial" pitchFamily="34" charset="0"/>
                  <a:cs typeface="Arial" pitchFamily="34" charset="0"/>
                </a:rPr>
                <a:t>Daerah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479939" y="2286000"/>
            <a:ext cx="2011680" cy="1005195"/>
            <a:chOff x="4305300" y="2370778"/>
            <a:chExt cx="2011680" cy="1005195"/>
          </a:xfrm>
        </p:grpSpPr>
        <p:sp>
          <p:nvSpPr>
            <p:cNvPr id="62482" name="Rectangle 45"/>
            <p:cNvSpPr>
              <a:spLocks noChangeArrowheads="1"/>
            </p:cNvSpPr>
            <p:nvPr/>
          </p:nvSpPr>
          <p:spPr bwMode="auto">
            <a:xfrm>
              <a:off x="4305300" y="2375848"/>
              <a:ext cx="2011680" cy="10001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84" name="Rectangle 37"/>
            <p:cNvSpPr>
              <a:spLocks noChangeArrowheads="1"/>
            </p:cNvSpPr>
            <p:nvPr/>
          </p:nvSpPr>
          <p:spPr bwMode="auto">
            <a:xfrm>
              <a:off x="4343400" y="2700338"/>
              <a:ext cx="19511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x 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</a:p>
          </p:txBody>
        </p:sp>
        <p:grpSp>
          <p:nvGrpSpPr>
            <p:cNvPr id="62485" name="Group 38"/>
            <p:cNvGrpSpPr>
              <a:grpSpLocks/>
            </p:cNvGrpSpPr>
            <p:nvPr/>
          </p:nvGrpSpPr>
          <p:grpSpPr bwMode="auto">
            <a:xfrm>
              <a:off x="5105400" y="2370778"/>
              <a:ext cx="493713" cy="984215"/>
              <a:chOff x="503" y="720"/>
              <a:chExt cx="311" cy="587"/>
            </a:xfrm>
            <a:noFill/>
          </p:grpSpPr>
          <p:sp>
            <p:nvSpPr>
              <p:cNvPr id="62487" name="Rectangle 42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14" cy="2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62488" name="Rectangle 43"/>
              <p:cNvSpPr>
                <a:spLocks noChangeArrowheads="1"/>
              </p:cNvSpPr>
              <p:nvPr/>
            </p:nvSpPr>
            <p:spPr bwMode="auto">
              <a:xfrm>
                <a:off x="503" y="1070"/>
                <a:ext cx="205" cy="2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</p:grpSp>
      <p:sp>
        <p:nvSpPr>
          <p:cNvPr id="340015" name="Rectangle 47"/>
          <p:cNvSpPr>
            <a:spLocks noChangeArrowheads="1"/>
          </p:cNvSpPr>
          <p:nvPr/>
        </p:nvSpPr>
        <p:spPr bwMode="auto">
          <a:xfrm>
            <a:off x="3124200" y="3603625"/>
            <a:ext cx="5562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suatu bidang yang dibatasi oleh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= g(x), y = c, y = d dan sumbu Y diputar terhadap sumbu X, akan membentuk benda dengan volume: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56760" y="4876800"/>
            <a:ext cx="2103120" cy="1000125"/>
            <a:chOff x="4343400" y="4953000"/>
            <a:chExt cx="2103120" cy="1000125"/>
          </a:xfrm>
        </p:grpSpPr>
        <p:sp>
          <p:nvSpPr>
            <p:cNvPr id="62473" name="Rectangle 49"/>
            <p:cNvSpPr>
              <a:spLocks noChangeArrowheads="1"/>
            </p:cNvSpPr>
            <p:nvPr/>
          </p:nvSpPr>
          <p:spPr bwMode="auto">
            <a:xfrm>
              <a:off x="4343400" y="4953000"/>
              <a:ext cx="2103120" cy="1000125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75" name="Rectangle 51"/>
            <p:cNvSpPr>
              <a:spLocks noChangeArrowheads="1"/>
            </p:cNvSpPr>
            <p:nvPr/>
          </p:nvSpPr>
          <p:spPr bwMode="auto">
            <a:xfrm>
              <a:off x="4383789" y="5237163"/>
              <a:ext cx="202170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y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62476" name="Group 52"/>
            <p:cNvGrpSpPr>
              <a:grpSpLocks/>
            </p:cNvGrpSpPr>
            <p:nvPr/>
          </p:nvGrpSpPr>
          <p:grpSpPr bwMode="auto">
            <a:xfrm>
              <a:off x="5181600" y="4953000"/>
              <a:ext cx="503176" cy="917147"/>
              <a:chOff x="502" y="720"/>
              <a:chExt cx="299" cy="547"/>
            </a:xfrm>
          </p:grpSpPr>
          <p:sp>
            <p:nvSpPr>
              <p:cNvPr id="62478" name="Rectangle 56"/>
              <p:cNvSpPr>
                <a:spLocks noChangeArrowheads="1"/>
              </p:cNvSpPr>
              <p:nvPr/>
            </p:nvSpPr>
            <p:spPr bwMode="auto">
              <a:xfrm>
                <a:off x="599" y="720"/>
                <a:ext cx="202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62479" name="Rectangle 57"/>
              <p:cNvSpPr>
                <a:spLocks noChangeArrowheads="1"/>
              </p:cNvSpPr>
              <p:nvPr/>
            </p:nvSpPr>
            <p:spPr bwMode="auto">
              <a:xfrm>
                <a:off x="502" y="1030"/>
                <a:ext cx="193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</p:grp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4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0" grpId="0"/>
      <p:bldP spid="339971" grpId="0"/>
      <p:bldP spid="3400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990600" y="637075"/>
            <a:ext cx="7543800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A dan B adalah 2 titik pada kurva dalam pers. parameter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f(t) dan y = g(t) dan jika persyaratan kontinu memenuhi,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maka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panjang busur AB adalah: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286000" y="2667000"/>
            <a:ext cx="3581400" cy="1143000"/>
            <a:chOff x="2286000" y="2667000"/>
            <a:chExt cx="3581400" cy="1143000"/>
          </a:xfrm>
        </p:grpSpPr>
        <p:sp>
          <p:nvSpPr>
            <p:cNvPr id="7" name="Rectangle 37"/>
            <p:cNvSpPr>
              <a:spLocks noChangeArrowheads="1"/>
            </p:cNvSpPr>
            <p:nvPr/>
          </p:nvSpPr>
          <p:spPr bwMode="auto">
            <a:xfrm>
              <a:off x="2286000" y="2667000"/>
              <a:ext cx="3581400" cy="1143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39"/>
            <p:cNvSpPr>
              <a:spLocks noChangeArrowheads="1"/>
            </p:cNvSpPr>
            <p:nvPr/>
          </p:nvSpPr>
          <p:spPr bwMode="auto">
            <a:xfrm>
              <a:off x="2701925" y="3048000"/>
              <a:ext cx="30130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 (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(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dt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645539" y="2880034"/>
              <a:ext cx="455613" cy="728662"/>
              <a:chOff x="3803650" y="3148013"/>
              <a:chExt cx="455613" cy="728662"/>
            </a:xfrm>
          </p:grpSpPr>
          <p:sp>
            <p:nvSpPr>
              <p:cNvPr id="9" name="Rectangle 41"/>
              <p:cNvSpPr>
                <a:spLocks noChangeArrowheads="1"/>
              </p:cNvSpPr>
              <p:nvPr/>
            </p:nvSpPr>
            <p:spPr bwMode="auto">
              <a:xfrm>
                <a:off x="3803650" y="3476625"/>
                <a:ext cx="39846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10" name="Rectangle 42"/>
              <p:cNvSpPr>
                <a:spLocks noChangeArrowheads="1"/>
              </p:cNvSpPr>
              <p:nvPr/>
            </p:nvSpPr>
            <p:spPr bwMode="auto">
              <a:xfrm>
                <a:off x="3803650" y="3148013"/>
                <a:ext cx="4556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11" name="Line 43"/>
              <p:cNvSpPr>
                <a:spLocks noChangeShapeType="1"/>
              </p:cNvSpPr>
              <p:nvPr/>
            </p:nvSpPr>
            <p:spPr bwMode="auto">
              <a:xfrm>
                <a:off x="3903663" y="3529013"/>
                <a:ext cx="274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Line 44"/>
            <p:cNvSpPr>
              <a:spLocks noChangeShapeType="1"/>
            </p:cNvSpPr>
            <p:nvPr/>
          </p:nvSpPr>
          <p:spPr bwMode="auto">
            <a:xfrm flipV="1">
              <a:off x="3581400" y="2895600"/>
              <a:ext cx="1554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3054018" y="2721591"/>
              <a:ext cx="488950" cy="969123"/>
              <a:chOff x="512" y="720"/>
              <a:chExt cx="308" cy="578"/>
            </a:xfrm>
          </p:grpSpPr>
          <p:sp>
            <p:nvSpPr>
              <p:cNvPr id="18" name="Rectangle 49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20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</a:t>
                </a:r>
                <a:r>
                  <a:rPr lang="en-US" sz="2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9" name="Rectangle 50"/>
              <p:cNvSpPr>
                <a:spLocks noChangeArrowheads="1"/>
              </p:cNvSpPr>
              <p:nvPr/>
            </p:nvSpPr>
            <p:spPr bwMode="auto">
              <a:xfrm>
                <a:off x="512" y="1059"/>
                <a:ext cx="220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</a:t>
                </a:r>
                <a:r>
                  <a:rPr lang="en-US" sz="2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573626" y="2874346"/>
              <a:ext cx="455574" cy="728662"/>
              <a:chOff x="3803650" y="3148013"/>
              <a:chExt cx="455574" cy="728662"/>
            </a:xfrm>
          </p:grpSpPr>
          <p:sp>
            <p:nvSpPr>
              <p:cNvPr id="24" name="Rectangle 41"/>
              <p:cNvSpPr>
                <a:spLocks noChangeArrowheads="1"/>
              </p:cNvSpPr>
              <p:nvPr/>
            </p:nvSpPr>
            <p:spPr bwMode="auto">
              <a:xfrm>
                <a:off x="3803650" y="3476625"/>
                <a:ext cx="39846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25" name="Rectangle 42"/>
              <p:cNvSpPr>
                <a:spLocks noChangeArrowheads="1"/>
              </p:cNvSpPr>
              <p:nvPr/>
            </p:nvSpPr>
            <p:spPr bwMode="auto">
              <a:xfrm>
                <a:off x="3803650" y="3148013"/>
                <a:ext cx="45557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>
                <a:off x="3903663" y="3529013"/>
                <a:ext cx="274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5725" y="224135"/>
            <a:ext cx="38862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352259" name="Rectangle 3"/>
          <p:cNvSpPr>
            <a:spLocks noChangeArrowheads="1"/>
          </p:cNvSpPr>
          <p:nvPr/>
        </p:nvSpPr>
        <p:spPr bwMode="auto">
          <a:xfrm>
            <a:off x="457200" y="914400"/>
            <a:ext cx="8382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1.	Hitung panjang busur kurva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2/3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dari titik (1, 1) sampai titik (8, 4)</a:t>
            </a:r>
          </a:p>
          <a:p>
            <a:pPr marL="384175" indent="-384175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   </a:t>
            </a:r>
          </a:p>
        </p:txBody>
      </p:sp>
      <p:sp>
        <p:nvSpPr>
          <p:cNvPr id="70717" name="Rectangle 4"/>
          <p:cNvSpPr>
            <a:spLocks noChangeArrowheads="1"/>
          </p:cNvSpPr>
          <p:nvPr/>
        </p:nvSpPr>
        <p:spPr bwMode="auto">
          <a:xfrm>
            <a:off x="990600" y="207105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2/3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maka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0691" name="Rectangle 23"/>
          <p:cNvSpPr>
            <a:spLocks noChangeArrowheads="1"/>
          </p:cNvSpPr>
          <p:nvPr/>
        </p:nvSpPr>
        <p:spPr bwMode="auto">
          <a:xfrm>
            <a:off x="990600" y="2980046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Panjang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busur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2819400" y="2680648"/>
            <a:ext cx="2438400" cy="977506"/>
            <a:chOff x="2819400" y="4347914"/>
            <a:chExt cx="2438400" cy="977506"/>
          </a:xfrm>
        </p:grpSpPr>
        <p:sp>
          <p:nvSpPr>
            <p:cNvPr id="70692" name="Rectangle 26"/>
            <p:cNvSpPr>
              <a:spLocks noChangeArrowheads="1"/>
            </p:cNvSpPr>
            <p:nvPr/>
          </p:nvSpPr>
          <p:spPr bwMode="auto">
            <a:xfrm>
              <a:off x="2819400" y="4648200"/>
              <a:ext cx="2438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s  =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1 +         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3249304" y="4347914"/>
              <a:ext cx="1643371" cy="977506"/>
              <a:chOff x="3249304" y="4347914"/>
              <a:chExt cx="1643371" cy="977506"/>
            </a:xfrm>
          </p:grpSpPr>
          <p:sp>
            <p:nvSpPr>
              <p:cNvPr id="70693" name="Line 30"/>
              <p:cNvSpPr>
                <a:spLocks noChangeShapeType="1"/>
              </p:cNvSpPr>
              <p:nvPr/>
            </p:nvSpPr>
            <p:spPr bwMode="auto">
              <a:xfrm>
                <a:off x="3747448" y="4558352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0694" name="Group 31"/>
              <p:cNvGrpSpPr>
                <a:grpSpLocks/>
              </p:cNvGrpSpPr>
              <p:nvPr/>
            </p:nvGrpSpPr>
            <p:grpSpPr bwMode="auto">
              <a:xfrm>
                <a:off x="3249304" y="4347914"/>
                <a:ext cx="479425" cy="977506"/>
                <a:chOff x="503" y="760"/>
                <a:chExt cx="302" cy="583"/>
              </a:xfrm>
            </p:grpSpPr>
            <p:sp>
              <p:nvSpPr>
                <p:cNvPr id="70713" name="Rectangle 35"/>
                <p:cNvSpPr>
                  <a:spLocks noChangeArrowheads="1"/>
                </p:cNvSpPr>
                <p:nvPr/>
              </p:nvSpPr>
              <p:spPr bwMode="auto">
                <a:xfrm>
                  <a:off x="600" y="760"/>
                  <a:ext cx="205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8</a:t>
                  </a:r>
                </a:p>
              </p:txBody>
            </p:sp>
            <p:sp>
              <p:nvSpPr>
                <p:cNvPr id="70714" name="Rectangle 36"/>
                <p:cNvSpPr>
                  <a:spLocks noChangeArrowheads="1"/>
                </p:cNvSpPr>
                <p:nvPr/>
              </p:nvSpPr>
              <p:spPr bwMode="auto">
                <a:xfrm>
                  <a:off x="503" y="1106"/>
                  <a:ext cx="205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</p:grpSp>
          <p:grpSp>
            <p:nvGrpSpPr>
              <p:cNvPr id="70695" name="Group 73"/>
              <p:cNvGrpSpPr>
                <a:grpSpLocks/>
              </p:cNvGrpSpPr>
              <p:nvPr/>
            </p:nvGrpSpPr>
            <p:grpSpPr bwMode="auto">
              <a:xfrm>
                <a:off x="4114800" y="4522460"/>
                <a:ext cx="777875" cy="709614"/>
                <a:chOff x="2954" y="1739"/>
                <a:chExt cx="490" cy="447"/>
              </a:xfrm>
            </p:grpSpPr>
            <p:sp>
              <p:nvSpPr>
                <p:cNvPr id="70709" name="Rectangle 38"/>
                <p:cNvSpPr>
                  <a:spLocks noChangeArrowheads="1"/>
                </p:cNvSpPr>
                <p:nvPr/>
              </p:nvSpPr>
              <p:spPr bwMode="auto">
                <a:xfrm>
                  <a:off x="2954" y="1934"/>
                  <a:ext cx="49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9x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2/3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</a:t>
                  </a:r>
                </a:p>
              </p:txBody>
            </p:sp>
            <p:sp>
              <p:nvSpPr>
                <p:cNvPr id="70710" name="Rectangle 39"/>
                <p:cNvSpPr>
                  <a:spLocks noChangeArrowheads="1"/>
                </p:cNvSpPr>
                <p:nvPr/>
              </p:nvSpPr>
              <p:spPr bwMode="auto">
                <a:xfrm>
                  <a:off x="3050" y="173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</a:t>
                  </a:r>
                </a:p>
              </p:txBody>
            </p:sp>
            <p:sp>
              <p:nvSpPr>
                <p:cNvPr id="7071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84" y="1946"/>
                  <a:ext cx="346" cy="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120" name="Group 119"/>
          <p:cNvGrpSpPr/>
          <p:nvPr/>
        </p:nvGrpSpPr>
        <p:grpSpPr>
          <a:xfrm>
            <a:off x="5146675" y="2694296"/>
            <a:ext cx="2625725" cy="990921"/>
            <a:chOff x="5603875" y="4495479"/>
            <a:chExt cx="2625725" cy="990921"/>
          </a:xfrm>
        </p:grpSpPr>
        <p:sp>
          <p:nvSpPr>
            <p:cNvPr id="70689" name="Rectangle 43"/>
            <p:cNvSpPr>
              <a:spLocks noChangeArrowheads="1"/>
            </p:cNvSpPr>
            <p:nvPr/>
          </p:nvSpPr>
          <p:spPr bwMode="auto">
            <a:xfrm>
              <a:off x="5603875" y="4800600"/>
              <a:ext cx="26257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  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       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0696" name="Group 45"/>
            <p:cNvGrpSpPr>
              <a:grpSpLocks/>
            </p:cNvGrpSpPr>
            <p:nvPr/>
          </p:nvGrpSpPr>
          <p:grpSpPr bwMode="auto">
            <a:xfrm>
              <a:off x="6073776" y="4495479"/>
              <a:ext cx="423863" cy="990921"/>
              <a:chOff x="503" y="752"/>
              <a:chExt cx="267" cy="591"/>
            </a:xfrm>
          </p:grpSpPr>
          <p:sp>
            <p:nvSpPr>
              <p:cNvPr id="70705" name="Rectangle 49"/>
              <p:cNvSpPr>
                <a:spLocks noChangeArrowheads="1"/>
              </p:cNvSpPr>
              <p:nvPr/>
            </p:nvSpPr>
            <p:spPr bwMode="auto">
              <a:xfrm>
                <a:off x="565" y="752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</a:t>
                </a:r>
              </a:p>
            </p:txBody>
          </p:sp>
          <p:sp>
            <p:nvSpPr>
              <p:cNvPr id="70706" name="Rectangle 50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</p:grpSp>
        <p:grpSp>
          <p:nvGrpSpPr>
            <p:cNvPr id="70697" name="Group 56"/>
            <p:cNvGrpSpPr>
              <a:grpSpLocks/>
            </p:cNvGrpSpPr>
            <p:nvPr/>
          </p:nvGrpSpPr>
          <p:grpSpPr bwMode="auto">
            <a:xfrm>
              <a:off x="5916613" y="4665664"/>
              <a:ext cx="325438" cy="739776"/>
              <a:chOff x="2311" y="1270"/>
              <a:chExt cx="205" cy="466"/>
            </a:xfrm>
          </p:grpSpPr>
          <p:sp>
            <p:nvSpPr>
              <p:cNvPr id="70701" name="Rectangle 57"/>
              <p:cNvSpPr>
                <a:spLocks noChangeArrowheads="1"/>
              </p:cNvSpPr>
              <p:nvPr/>
            </p:nvSpPr>
            <p:spPr bwMode="auto">
              <a:xfrm>
                <a:off x="2311" y="148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0702" name="Rectangle 58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70703" name="Line 59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6359856" y="4648200"/>
              <a:ext cx="1281113" cy="763588"/>
              <a:chOff x="6342063" y="4683125"/>
              <a:chExt cx="1281113" cy="763588"/>
            </a:xfrm>
          </p:grpSpPr>
          <p:sp>
            <p:nvSpPr>
              <p:cNvPr id="70690" name="Rectangle 79"/>
              <p:cNvSpPr>
                <a:spLocks noChangeArrowheads="1"/>
              </p:cNvSpPr>
              <p:nvPr/>
            </p:nvSpPr>
            <p:spPr bwMode="auto">
              <a:xfrm>
                <a:off x="6342063" y="4683125"/>
                <a:ext cx="12811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9x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2/3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+ 4</a:t>
                </a:r>
              </a:p>
            </p:txBody>
          </p:sp>
          <p:sp>
            <p:nvSpPr>
              <p:cNvPr id="70698" name="Line 60"/>
              <p:cNvSpPr>
                <a:spLocks noChangeShapeType="1"/>
              </p:cNvSpPr>
              <p:nvPr/>
            </p:nvSpPr>
            <p:spPr bwMode="auto">
              <a:xfrm>
                <a:off x="6553531" y="4696773"/>
                <a:ext cx="914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699" name="Line 80"/>
              <p:cNvSpPr>
                <a:spLocks noChangeShapeType="1"/>
              </p:cNvSpPr>
              <p:nvPr/>
            </p:nvSpPr>
            <p:spPr bwMode="auto">
              <a:xfrm>
                <a:off x="6459538" y="5087938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00" name="Rectangle 81"/>
              <p:cNvSpPr>
                <a:spLocks noChangeArrowheads="1"/>
              </p:cNvSpPr>
              <p:nvPr/>
            </p:nvSpPr>
            <p:spPr bwMode="auto">
              <a:xfrm>
                <a:off x="6778317" y="5046663"/>
                <a:ext cx="56515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1/3</a:t>
                </a:r>
              </a:p>
            </p:txBody>
          </p:sp>
        </p:grpSp>
      </p:grp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2590800" y="1881189"/>
            <a:ext cx="1610035" cy="784226"/>
            <a:chOff x="3200400" y="2185989"/>
            <a:chExt cx="1610035" cy="784226"/>
          </a:xfrm>
        </p:grpSpPr>
        <p:grpSp>
          <p:nvGrpSpPr>
            <p:cNvPr id="70719" name="Group 13"/>
            <p:cNvGrpSpPr>
              <a:grpSpLocks/>
            </p:cNvGrpSpPr>
            <p:nvPr/>
          </p:nvGrpSpPr>
          <p:grpSpPr bwMode="auto">
            <a:xfrm>
              <a:off x="3865562" y="2244727"/>
              <a:ext cx="325438" cy="725488"/>
              <a:chOff x="2311" y="1270"/>
              <a:chExt cx="205" cy="457"/>
            </a:xfrm>
          </p:grpSpPr>
          <p:sp>
            <p:nvSpPr>
              <p:cNvPr id="70732" name="Rectangle 10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0733" name="Rectangle 11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70734" name="Line 12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0720" name="Group 14"/>
            <p:cNvGrpSpPr>
              <a:grpSpLocks/>
            </p:cNvGrpSpPr>
            <p:nvPr/>
          </p:nvGrpSpPr>
          <p:grpSpPr bwMode="auto">
            <a:xfrm>
              <a:off x="3200400" y="2185989"/>
              <a:ext cx="455613" cy="781050"/>
              <a:chOff x="2784" y="2160"/>
              <a:chExt cx="287" cy="492"/>
            </a:xfrm>
          </p:grpSpPr>
          <p:sp>
            <p:nvSpPr>
              <p:cNvPr id="70729" name="Rectangle 15"/>
              <p:cNvSpPr>
                <a:spLocks noChangeArrowheads="1"/>
              </p:cNvSpPr>
              <p:nvPr/>
            </p:nvSpPr>
            <p:spPr bwMode="auto">
              <a:xfrm>
                <a:off x="2784" y="240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0730" name="Rectangle 16"/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0731" name="Line 17"/>
              <p:cNvSpPr>
                <a:spLocks noChangeShapeType="1"/>
              </p:cNvSpPr>
              <p:nvPr/>
            </p:nvSpPr>
            <p:spPr bwMode="auto">
              <a:xfrm>
                <a:off x="2847" y="2416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3" name="Rectangle 112"/>
            <p:cNvSpPr/>
            <p:nvPr/>
          </p:nvSpPr>
          <p:spPr>
            <a:xfrm>
              <a:off x="3630304" y="2375848"/>
              <a:ext cx="11801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  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-1/3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4101152" y="1828800"/>
            <a:ext cx="3366448" cy="812168"/>
            <a:chOff x="3962400" y="2119952"/>
            <a:chExt cx="3366448" cy="812168"/>
          </a:xfrm>
        </p:grpSpPr>
        <p:grpSp>
          <p:nvGrpSpPr>
            <p:cNvPr id="70718" name="Group 5"/>
            <p:cNvGrpSpPr>
              <a:grpSpLocks/>
            </p:cNvGrpSpPr>
            <p:nvPr/>
          </p:nvGrpSpPr>
          <p:grpSpPr bwMode="auto">
            <a:xfrm>
              <a:off x="4698691" y="2119952"/>
              <a:ext cx="455613" cy="781050"/>
              <a:chOff x="2784" y="2160"/>
              <a:chExt cx="287" cy="492"/>
            </a:xfrm>
          </p:grpSpPr>
          <p:sp>
            <p:nvSpPr>
              <p:cNvPr id="70735" name="Rectangle 6"/>
              <p:cNvSpPr>
                <a:spLocks noChangeArrowheads="1"/>
              </p:cNvSpPr>
              <p:nvPr/>
            </p:nvSpPr>
            <p:spPr bwMode="auto">
              <a:xfrm>
                <a:off x="2784" y="240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0736" name="Rectangle 7"/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0737" name="Line 8"/>
              <p:cNvSpPr>
                <a:spLocks noChangeShapeType="1"/>
              </p:cNvSpPr>
              <p:nvPr/>
            </p:nvSpPr>
            <p:spPr bwMode="auto">
              <a:xfrm>
                <a:off x="2847" y="2433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0722" name="Group 74"/>
            <p:cNvGrpSpPr>
              <a:grpSpLocks/>
            </p:cNvGrpSpPr>
            <p:nvPr/>
          </p:nvGrpSpPr>
          <p:grpSpPr bwMode="auto">
            <a:xfrm>
              <a:off x="6550973" y="2182818"/>
              <a:ext cx="777875" cy="749302"/>
              <a:chOff x="2954" y="1731"/>
              <a:chExt cx="490" cy="472"/>
            </a:xfrm>
          </p:grpSpPr>
          <p:sp>
            <p:nvSpPr>
              <p:cNvPr id="70723" name="Rectangle 75"/>
              <p:cNvSpPr>
                <a:spLocks noChangeArrowheads="1"/>
              </p:cNvSpPr>
              <p:nvPr/>
            </p:nvSpPr>
            <p:spPr bwMode="auto">
              <a:xfrm>
                <a:off x="2954" y="1951"/>
                <a:ext cx="49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2/3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</a:p>
            </p:txBody>
          </p:sp>
          <p:sp>
            <p:nvSpPr>
              <p:cNvPr id="70724" name="Rectangle 76"/>
              <p:cNvSpPr>
                <a:spLocks noChangeArrowheads="1"/>
              </p:cNvSpPr>
              <p:nvPr/>
            </p:nvSpPr>
            <p:spPr bwMode="auto">
              <a:xfrm>
                <a:off x="3038" y="173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70725" name="Line 77"/>
              <p:cNvSpPr>
                <a:spLocks noChangeShapeType="1"/>
              </p:cNvSpPr>
              <p:nvPr/>
            </p:nvSpPr>
            <p:spPr bwMode="auto">
              <a:xfrm flipV="1">
                <a:off x="2984" y="1946"/>
                <a:ext cx="346" cy="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2" name="Rectangle 111"/>
            <p:cNvSpPr/>
            <p:nvPr/>
          </p:nvSpPr>
          <p:spPr>
            <a:xfrm>
              <a:off x="3962400" y="2362200"/>
              <a:ext cx="27270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dan   (     )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=    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-2/3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=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0721" name="Group 18"/>
            <p:cNvGrpSpPr>
              <a:grpSpLocks/>
            </p:cNvGrpSpPr>
            <p:nvPr/>
          </p:nvGrpSpPr>
          <p:grpSpPr bwMode="auto">
            <a:xfrm>
              <a:off x="5513696" y="2205368"/>
              <a:ext cx="325438" cy="725488"/>
              <a:chOff x="2311" y="1270"/>
              <a:chExt cx="205" cy="457"/>
            </a:xfrm>
          </p:grpSpPr>
          <p:sp>
            <p:nvSpPr>
              <p:cNvPr id="70726" name="Rectangle 19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</a:p>
            </p:txBody>
          </p:sp>
          <p:sp>
            <p:nvSpPr>
              <p:cNvPr id="70727" name="Rectangle 20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70728" name="Line 21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21" name="Group 120"/>
          <p:cNvGrpSpPr/>
          <p:nvPr/>
        </p:nvGrpSpPr>
        <p:grpSpPr>
          <a:xfrm>
            <a:off x="990600" y="3721409"/>
            <a:ext cx="5840060" cy="725487"/>
            <a:chOff x="1371600" y="2250744"/>
            <a:chExt cx="5840060" cy="725487"/>
          </a:xfrm>
        </p:grpSpPr>
        <p:sp>
          <p:nvSpPr>
            <p:cNvPr id="122" name="Rectangle 62"/>
            <p:cNvSpPr>
              <a:spLocks noChangeArrowheads="1"/>
            </p:cNvSpPr>
            <p:nvPr/>
          </p:nvSpPr>
          <p:spPr bwMode="auto">
            <a:xfrm>
              <a:off x="1371600" y="2420937"/>
              <a:ext cx="58400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Misal: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9x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2/3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+ 4,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6x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-1/3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1/3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du</a:t>
              </a:r>
            </a:p>
          </p:txBody>
        </p:sp>
        <p:grpSp>
          <p:nvGrpSpPr>
            <p:cNvPr id="123" name="Group 67"/>
            <p:cNvGrpSpPr>
              <a:grpSpLocks/>
            </p:cNvGrpSpPr>
            <p:nvPr/>
          </p:nvGrpSpPr>
          <p:grpSpPr bwMode="auto">
            <a:xfrm>
              <a:off x="5998192" y="2250747"/>
              <a:ext cx="325438" cy="725488"/>
              <a:chOff x="2311" y="1270"/>
              <a:chExt cx="205" cy="457"/>
            </a:xfrm>
          </p:grpSpPr>
          <p:sp>
            <p:nvSpPr>
              <p:cNvPr id="124" name="Rectangle 68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125" name="Rectangle 69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26" name="Line 70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7" name="Rectangle 72"/>
          <p:cNvSpPr>
            <a:spLocks noChangeArrowheads="1"/>
          </p:cNvSpPr>
          <p:nvPr/>
        </p:nvSpPr>
        <p:spPr bwMode="auto">
          <a:xfrm>
            <a:off x="1000434" y="4400490"/>
            <a:ext cx="4674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Untuk x = 1, u = 13,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untuk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 = 8, u = 40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039504" y="4849651"/>
            <a:ext cx="2133600" cy="1017749"/>
            <a:chOff x="914400" y="519901"/>
            <a:chExt cx="2133600" cy="1017749"/>
          </a:xfrm>
        </p:grpSpPr>
        <p:sp>
          <p:nvSpPr>
            <p:cNvPr id="129" name="Rectangle 84"/>
            <p:cNvSpPr>
              <a:spLocks noChangeArrowheads="1"/>
            </p:cNvSpPr>
            <p:nvPr/>
          </p:nvSpPr>
          <p:spPr bwMode="auto">
            <a:xfrm>
              <a:off x="914400" y="838200"/>
              <a:ext cx="21336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1/2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du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30" name="Group 99"/>
            <p:cNvGrpSpPr>
              <a:grpSpLocks/>
            </p:cNvGrpSpPr>
            <p:nvPr/>
          </p:nvGrpSpPr>
          <p:grpSpPr bwMode="auto">
            <a:xfrm>
              <a:off x="1703696" y="519901"/>
              <a:ext cx="620713" cy="1017749"/>
              <a:chOff x="503" y="736"/>
              <a:chExt cx="391" cy="607"/>
            </a:xfrm>
          </p:grpSpPr>
          <p:sp>
            <p:nvSpPr>
              <p:cNvPr id="135" name="Rectangle 103"/>
              <p:cNvSpPr>
                <a:spLocks noChangeArrowheads="1"/>
              </p:cNvSpPr>
              <p:nvPr/>
            </p:nvSpPr>
            <p:spPr bwMode="auto">
              <a:xfrm>
                <a:off x="600" y="736"/>
                <a:ext cx="294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40</a:t>
                </a:r>
              </a:p>
            </p:txBody>
          </p:sp>
          <p:sp>
            <p:nvSpPr>
              <p:cNvPr id="136" name="Rectangle 104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94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13</a:t>
                </a:r>
              </a:p>
            </p:txBody>
          </p:sp>
        </p:grpSp>
        <p:grpSp>
          <p:nvGrpSpPr>
            <p:cNvPr id="131" name="Group 114"/>
            <p:cNvGrpSpPr>
              <a:grpSpLocks/>
            </p:cNvGrpSpPr>
            <p:nvPr/>
          </p:nvGrpSpPr>
          <p:grpSpPr bwMode="auto">
            <a:xfrm>
              <a:off x="1362075" y="685800"/>
              <a:ext cx="466725" cy="725488"/>
              <a:chOff x="864" y="2891"/>
              <a:chExt cx="294" cy="457"/>
            </a:xfrm>
          </p:grpSpPr>
          <p:sp>
            <p:nvSpPr>
              <p:cNvPr id="132" name="Rectangle 106"/>
              <p:cNvSpPr>
                <a:spLocks noChangeArrowheads="1"/>
              </p:cNvSpPr>
              <p:nvPr/>
            </p:nvSpPr>
            <p:spPr bwMode="auto">
              <a:xfrm>
                <a:off x="864" y="3098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18</a:t>
                </a:r>
              </a:p>
            </p:txBody>
          </p:sp>
          <p:sp>
            <p:nvSpPr>
              <p:cNvPr id="133" name="Rectangle 107"/>
              <p:cNvSpPr>
                <a:spLocks noChangeArrowheads="1"/>
              </p:cNvSpPr>
              <p:nvPr/>
            </p:nvSpPr>
            <p:spPr bwMode="auto">
              <a:xfrm>
                <a:off x="912" y="289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34" name="Line 108"/>
              <p:cNvSpPr>
                <a:spLocks noChangeShapeType="1"/>
              </p:cNvSpPr>
              <p:nvPr/>
            </p:nvSpPr>
            <p:spPr bwMode="auto">
              <a:xfrm>
                <a:off x="953" y="3111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3020704" y="4982212"/>
            <a:ext cx="2106304" cy="795338"/>
            <a:chOff x="865496" y="2557462"/>
            <a:chExt cx="2106304" cy="795338"/>
          </a:xfrm>
        </p:grpSpPr>
        <p:grpSp>
          <p:nvGrpSpPr>
            <p:cNvPr id="138" name="Group 42"/>
            <p:cNvGrpSpPr/>
            <p:nvPr/>
          </p:nvGrpSpPr>
          <p:grpSpPr>
            <a:xfrm>
              <a:off x="1057275" y="2557462"/>
              <a:ext cx="1701491" cy="795338"/>
              <a:chOff x="1057275" y="2557462"/>
              <a:chExt cx="1701491" cy="795338"/>
            </a:xfrm>
          </p:grpSpPr>
          <p:grpSp>
            <p:nvGrpSpPr>
              <p:cNvPr id="140" name="Group 116"/>
              <p:cNvGrpSpPr>
                <a:grpSpLocks/>
              </p:cNvGrpSpPr>
              <p:nvPr/>
            </p:nvGrpSpPr>
            <p:grpSpPr bwMode="auto">
              <a:xfrm>
                <a:off x="1057275" y="2563504"/>
                <a:ext cx="466725" cy="725488"/>
                <a:chOff x="864" y="2891"/>
                <a:chExt cx="294" cy="457"/>
              </a:xfrm>
            </p:grpSpPr>
            <p:sp>
              <p:nvSpPr>
                <p:cNvPr id="147" name="Rectangle 117"/>
                <p:cNvSpPr>
                  <a:spLocks noChangeArrowheads="1"/>
                </p:cNvSpPr>
                <p:nvPr/>
              </p:nvSpPr>
              <p:spPr bwMode="auto">
                <a:xfrm>
                  <a:off x="864" y="3098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18</a:t>
                  </a:r>
                </a:p>
              </p:txBody>
            </p:sp>
            <p:sp>
              <p:nvSpPr>
                <p:cNvPr id="148" name="Rectangle 118"/>
                <p:cNvSpPr>
                  <a:spLocks noChangeArrowheads="1"/>
                </p:cNvSpPr>
                <p:nvPr/>
              </p:nvSpPr>
              <p:spPr bwMode="auto">
                <a:xfrm>
                  <a:off x="912" y="2891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149" name="Line 119"/>
                <p:cNvSpPr>
                  <a:spLocks noChangeShapeType="1"/>
                </p:cNvSpPr>
                <p:nvPr/>
              </p:nvSpPr>
              <p:spPr bwMode="auto">
                <a:xfrm>
                  <a:off x="953" y="3120"/>
                  <a:ext cx="1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41" name="Group 40"/>
              <p:cNvGrpSpPr/>
              <p:nvPr/>
            </p:nvGrpSpPr>
            <p:grpSpPr>
              <a:xfrm>
                <a:off x="1537648" y="2600017"/>
                <a:ext cx="331788" cy="725487"/>
                <a:chOff x="3648075" y="1541463"/>
                <a:chExt cx="331788" cy="725487"/>
              </a:xfrm>
            </p:grpSpPr>
            <p:sp>
              <p:nvSpPr>
                <p:cNvPr id="144" name="Rectangle 121"/>
                <p:cNvSpPr>
                  <a:spLocks noChangeArrowheads="1"/>
                </p:cNvSpPr>
                <p:nvPr/>
              </p:nvSpPr>
              <p:spPr bwMode="auto">
                <a:xfrm>
                  <a:off x="3654425" y="1870075"/>
                  <a:ext cx="325438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145" name="Rectangle 122"/>
                <p:cNvSpPr>
                  <a:spLocks noChangeArrowheads="1"/>
                </p:cNvSpPr>
                <p:nvPr/>
              </p:nvSpPr>
              <p:spPr bwMode="auto">
                <a:xfrm>
                  <a:off x="3648075" y="1541463"/>
                  <a:ext cx="325438" cy="396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46" name="Line 123"/>
                <p:cNvSpPr>
                  <a:spLocks noChangeShapeType="1"/>
                </p:cNvSpPr>
                <p:nvPr/>
              </p:nvSpPr>
              <p:spPr bwMode="auto">
                <a:xfrm>
                  <a:off x="3699515" y="1891352"/>
                  <a:ext cx="2159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2" name="Rectangle 124"/>
              <p:cNvSpPr>
                <a:spLocks noChangeArrowheads="1"/>
              </p:cNvSpPr>
              <p:nvPr/>
            </p:nvSpPr>
            <p:spPr bwMode="auto">
              <a:xfrm>
                <a:off x="2292041" y="2557462"/>
                <a:ext cx="46672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40</a:t>
                </a:r>
              </a:p>
            </p:txBody>
          </p:sp>
          <p:sp>
            <p:nvSpPr>
              <p:cNvPr id="143" name="Rectangle 125"/>
              <p:cNvSpPr>
                <a:spLocks noChangeArrowheads="1"/>
              </p:cNvSpPr>
              <p:nvPr/>
            </p:nvSpPr>
            <p:spPr bwMode="auto">
              <a:xfrm>
                <a:off x="2286000" y="2955925"/>
                <a:ext cx="46672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13</a:t>
                </a:r>
              </a:p>
            </p:txBody>
          </p:sp>
        </p:grpSp>
        <p:sp>
          <p:nvSpPr>
            <p:cNvPr id="139" name="Rectangle 84"/>
            <p:cNvSpPr>
              <a:spLocks noChangeArrowheads="1"/>
            </p:cNvSpPr>
            <p:nvPr/>
          </p:nvSpPr>
          <p:spPr bwMode="auto">
            <a:xfrm>
              <a:off x="865496" y="2743200"/>
              <a:ext cx="2106304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    [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3/2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919548" y="4984108"/>
            <a:ext cx="2901756" cy="744538"/>
            <a:chOff x="3048000" y="3850944"/>
            <a:chExt cx="2901756" cy="744538"/>
          </a:xfrm>
        </p:grpSpPr>
        <p:grpSp>
          <p:nvGrpSpPr>
            <p:cNvPr id="151" name="Group 130"/>
            <p:cNvGrpSpPr>
              <a:grpSpLocks/>
            </p:cNvGrpSpPr>
            <p:nvPr/>
          </p:nvGrpSpPr>
          <p:grpSpPr bwMode="auto">
            <a:xfrm>
              <a:off x="3267075" y="3850944"/>
              <a:ext cx="466725" cy="744538"/>
              <a:chOff x="3326" y="2891"/>
              <a:chExt cx="294" cy="469"/>
            </a:xfrm>
          </p:grpSpPr>
          <p:sp>
            <p:nvSpPr>
              <p:cNvPr id="153" name="Rectangle 127"/>
              <p:cNvSpPr>
                <a:spLocks noChangeArrowheads="1"/>
              </p:cNvSpPr>
              <p:nvPr/>
            </p:nvSpPr>
            <p:spPr bwMode="auto">
              <a:xfrm>
                <a:off x="3326" y="3110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27</a:t>
                </a:r>
              </a:p>
            </p:txBody>
          </p:sp>
          <p:sp>
            <p:nvSpPr>
              <p:cNvPr id="154" name="Rectangle 128"/>
              <p:cNvSpPr>
                <a:spLocks noChangeArrowheads="1"/>
              </p:cNvSpPr>
              <p:nvPr/>
            </p:nvSpPr>
            <p:spPr bwMode="auto">
              <a:xfrm>
                <a:off x="3354" y="289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55" name="Line 129"/>
              <p:cNvSpPr>
                <a:spLocks noChangeShapeType="1"/>
              </p:cNvSpPr>
              <p:nvPr/>
            </p:nvSpPr>
            <p:spPr bwMode="auto">
              <a:xfrm>
                <a:off x="3384" y="3120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3048000" y="4038600"/>
              <a:ext cx="29017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    (40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– 13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 = 7,6</a:t>
              </a:r>
              <a:endParaRPr lang="en-US" sz="2000" baseline="3000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8" grpId="0"/>
      <p:bldP spid="352259" grpId="0" build="p"/>
      <p:bldP spid="70717" grpId="0"/>
      <p:bldP spid="70691" grpId="0"/>
      <p:bldP spid="1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552450" y="381000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2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Hitung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panjang busur kurva x = 3y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3/2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1 dari y = 0 sampai y 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4 </a:t>
            </a:r>
          </a:p>
          <a:p>
            <a:pPr marL="457200" indent="-457200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1743" name="Rectangle 33"/>
          <p:cNvSpPr>
            <a:spLocks noChangeArrowheads="1"/>
          </p:cNvSpPr>
          <p:nvPr/>
        </p:nvSpPr>
        <p:spPr bwMode="auto">
          <a:xfrm>
            <a:off x="990600" y="2426979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Panjang busur  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5029200" y="2141229"/>
            <a:ext cx="2397125" cy="965768"/>
            <a:chOff x="5451475" y="3434955"/>
            <a:chExt cx="2397125" cy="965768"/>
          </a:xfrm>
        </p:grpSpPr>
        <p:sp>
          <p:nvSpPr>
            <p:cNvPr id="71742" name="Rectangle 31"/>
            <p:cNvSpPr>
              <a:spLocks noChangeArrowheads="1"/>
            </p:cNvSpPr>
            <p:nvPr/>
          </p:nvSpPr>
          <p:spPr bwMode="auto">
            <a:xfrm>
              <a:off x="5451475" y="3733800"/>
              <a:ext cx="23971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 + 81y dy</a:t>
              </a:r>
            </a:p>
          </p:txBody>
        </p:sp>
        <p:grpSp>
          <p:nvGrpSpPr>
            <p:cNvPr id="71747" name="Group 46"/>
            <p:cNvGrpSpPr>
              <a:grpSpLocks/>
            </p:cNvGrpSpPr>
            <p:nvPr/>
          </p:nvGrpSpPr>
          <p:grpSpPr bwMode="auto">
            <a:xfrm>
              <a:off x="5999163" y="3434955"/>
              <a:ext cx="403226" cy="965768"/>
              <a:chOff x="503" y="769"/>
              <a:chExt cx="254" cy="576"/>
            </a:xfrm>
          </p:grpSpPr>
          <p:sp>
            <p:nvSpPr>
              <p:cNvPr id="71758" name="Rectangle 50"/>
              <p:cNvSpPr>
                <a:spLocks noChangeArrowheads="1"/>
              </p:cNvSpPr>
              <p:nvPr/>
            </p:nvSpPr>
            <p:spPr bwMode="auto">
              <a:xfrm>
                <a:off x="551" y="769"/>
                <a:ext cx="206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1759" name="Rectangle 51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6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  <p:grpSp>
          <p:nvGrpSpPr>
            <p:cNvPr id="71748" name="Group 52"/>
            <p:cNvGrpSpPr>
              <a:grpSpLocks/>
            </p:cNvGrpSpPr>
            <p:nvPr/>
          </p:nvGrpSpPr>
          <p:grpSpPr bwMode="auto">
            <a:xfrm>
              <a:off x="5764213" y="3598863"/>
              <a:ext cx="325438" cy="725488"/>
              <a:chOff x="2311" y="1270"/>
              <a:chExt cx="205" cy="457"/>
            </a:xfrm>
          </p:grpSpPr>
          <p:sp>
            <p:nvSpPr>
              <p:cNvPr id="71754" name="Rectangle 53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71755" name="Rectangle 54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71756" name="Line 55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1749" name="Line 56"/>
            <p:cNvSpPr>
              <a:spLocks noChangeShapeType="1"/>
            </p:cNvSpPr>
            <p:nvPr/>
          </p:nvSpPr>
          <p:spPr bwMode="auto">
            <a:xfrm>
              <a:off x="6438260" y="3752850"/>
              <a:ext cx="868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784475" y="2154877"/>
            <a:ext cx="2320925" cy="952359"/>
            <a:chOff x="2860675" y="3301197"/>
            <a:chExt cx="2320925" cy="952359"/>
          </a:xfrm>
        </p:grpSpPr>
        <p:sp>
          <p:nvSpPr>
            <p:cNvPr id="71744" name="Rectangle 34"/>
            <p:cNvSpPr>
              <a:spLocks noChangeArrowheads="1"/>
            </p:cNvSpPr>
            <p:nvPr/>
          </p:nvSpPr>
          <p:spPr bwMode="auto">
            <a:xfrm>
              <a:off x="2860675" y="3581400"/>
              <a:ext cx="2320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+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</a:p>
          </p:txBody>
        </p:sp>
        <p:sp>
          <p:nvSpPr>
            <p:cNvPr id="71745" name="Line 35"/>
            <p:cNvSpPr>
              <a:spLocks noChangeShapeType="1"/>
            </p:cNvSpPr>
            <p:nvPr/>
          </p:nvSpPr>
          <p:spPr bwMode="auto">
            <a:xfrm>
              <a:off x="3796352" y="3442648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1746" name="Group 36"/>
            <p:cNvGrpSpPr>
              <a:grpSpLocks/>
            </p:cNvGrpSpPr>
            <p:nvPr/>
          </p:nvGrpSpPr>
          <p:grpSpPr bwMode="auto">
            <a:xfrm>
              <a:off x="3290248" y="3301197"/>
              <a:ext cx="479425" cy="952359"/>
              <a:chOff x="503" y="775"/>
              <a:chExt cx="302" cy="568"/>
            </a:xfrm>
          </p:grpSpPr>
          <p:sp>
            <p:nvSpPr>
              <p:cNvPr id="71763" name="Rectangle 40"/>
              <p:cNvSpPr>
                <a:spLocks noChangeArrowheads="1"/>
              </p:cNvSpPr>
              <p:nvPr/>
            </p:nvSpPr>
            <p:spPr bwMode="auto">
              <a:xfrm>
                <a:off x="600" y="775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71764" name="Rectangle 41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grpSp>
          <p:nvGrpSpPr>
            <p:cNvPr id="71750" name="Group 59"/>
            <p:cNvGrpSpPr>
              <a:grpSpLocks/>
            </p:cNvGrpSpPr>
            <p:nvPr/>
          </p:nvGrpSpPr>
          <p:grpSpPr bwMode="auto">
            <a:xfrm>
              <a:off x="4142096" y="3410920"/>
              <a:ext cx="466725" cy="725488"/>
              <a:chOff x="2767" y="1001"/>
              <a:chExt cx="294" cy="457"/>
            </a:xfrm>
          </p:grpSpPr>
          <p:sp>
            <p:nvSpPr>
              <p:cNvPr id="71751" name="Rectangle 60"/>
              <p:cNvSpPr>
                <a:spLocks noChangeArrowheads="1"/>
              </p:cNvSpPr>
              <p:nvPr/>
            </p:nvSpPr>
            <p:spPr bwMode="auto">
              <a:xfrm>
                <a:off x="2800" y="120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71752" name="Rectangle 61"/>
              <p:cNvSpPr>
                <a:spLocks noChangeArrowheads="1"/>
              </p:cNvSpPr>
              <p:nvPr/>
            </p:nvSpPr>
            <p:spPr bwMode="auto">
              <a:xfrm>
                <a:off x="2767" y="100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81</a:t>
                </a:r>
              </a:p>
            </p:txBody>
          </p:sp>
          <p:sp>
            <p:nvSpPr>
              <p:cNvPr id="71753" name="Line 62"/>
              <p:cNvSpPr>
                <a:spLocks noChangeShapeType="1"/>
              </p:cNvSpPr>
              <p:nvPr/>
            </p:nvSpPr>
            <p:spPr bwMode="auto">
              <a:xfrm>
                <a:off x="2808" y="1230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990600" y="1379229"/>
            <a:ext cx="1474171" cy="730251"/>
            <a:chOff x="2151058" y="2895600"/>
            <a:chExt cx="1474171" cy="730251"/>
          </a:xfrm>
        </p:grpSpPr>
        <p:grpSp>
          <p:nvGrpSpPr>
            <p:cNvPr id="71725" name="Group 6"/>
            <p:cNvGrpSpPr>
              <a:grpSpLocks/>
            </p:cNvGrpSpPr>
            <p:nvPr/>
          </p:nvGrpSpPr>
          <p:grpSpPr bwMode="auto">
            <a:xfrm>
              <a:off x="2151058" y="2895600"/>
              <a:ext cx="469899" cy="727075"/>
              <a:chOff x="2784" y="2194"/>
              <a:chExt cx="296" cy="458"/>
            </a:xfrm>
          </p:grpSpPr>
          <p:sp>
            <p:nvSpPr>
              <p:cNvPr id="71739" name="Rectangle 7"/>
              <p:cNvSpPr>
                <a:spLocks noChangeArrowheads="1"/>
              </p:cNvSpPr>
              <p:nvPr/>
            </p:nvSpPr>
            <p:spPr bwMode="auto">
              <a:xfrm>
                <a:off x="2784" y="240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1740" name="Rectangle 8"/>
              <p:cNvSpPr>
                <a:spLocks noChangeArrowheads="1"/>
              </p:cNvSpPr>
              <p:nvPr/>
            </p:nvSpPr>
            <p:spPr bwMode="auto">
              <a:xfrm>
                <a:off x="2793" y="2194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1741" name="Line 9"/>
              <p:cNvSpPr>
                <a:spLocks noChangeShapeType="1"/>
              </p:cNvSpPr>
              <p:nvPr/>
            </p:nvSpPr>
            <p:spPr bwMode="auto">
              <a:xfrm>
                <a:off x="2847" y="2433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1729" name="Rectangle 26"/>
            <p:cNvSpPr>
              <a:spLocks noChangeArrowheads="1"/>
            </p:cNvSpPr>
            <p:nvPr/>
          </p:nvSpPr>
          <p:spPr bwMode="auto">
            <a:xfrm>
              <a:off x="2573338" y="3035300"/>
              <a:ext cx="10518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1/2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1726" name="Group 10"/>
            <p:cNvGrpSpPr>
              <a:grpSpLocks/>
            </p:cNvGrpSpPr>
            <p:nvPr/>
          </p:nvGrpSpPr>
          <p:grpSpPr bwMode="auto">
            <a:xfrm>
              <a:off x="2785115" y="2900363"/>
              <a:ext cx="325437" cy="725488"/>
              <a:chOff x="2311" y="1270"/>
              <a:chExt cx="205" cy="457"/>
            </a:xfrm>
          </p:grpSpPr>
          <p:sp>
            <p:nvSpPr>
              <p:cNvPr id="71736" name="Rectangle 11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71737" name="Rectangle 12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</a:p>
            </p:txBody>
          </p:sp>
          <p:sp>
            <p:nvSpPr>
              <p:cNvPr id="71738" name="Line 13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2383695" y="1330325"/>
            <a:ext cx="2340705" cy="781050"/>
            <a:chOff x="3124200" y="3048000"/>
            <a:chExt cx="2340705" cy="781050"/>
          </a:xfrm>
        </p:grpSpPr>
        <p:grpSp>
          <p:nvGrpSpPr>
            <p:cNvPr id="71727" name="Group 14"/>
            <p:cNvGrpSpPr>
              <a:grpSpLocks/>
            </p:cNvGrpSpPr>
            <p:nvPr/>
          </p:nvGrpSpPr>
          <p:grpSpPr bwMode="auto">
            <a:xfrm>
              <a:off x="4012892" y="3048000"/>
              <a:ext cx="455612" cy="781050"/>
              <a:chOff x="2784" y="2160"/>
              <a:chExt cx="287" cy="492"/>
            </a:xfrm>
          </p:grpSpPr>
          <p:sp>
            <p:nvSpPr>
              <p:cNvPr id="71733" name="Rectangle 15"/>
              <p:cNvSpPr>
                <a:spLocks noChangeArrowheads="1"/>
              </p:cNvSpPr>
              <p:nvPr/>
            </p:nvSpPr>
            <p:spPr bwMode="auto">
              <a:xfrm>
                <a:off x="2784" y="240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1734" name="Rectangle 16"/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1735" name="Line 17"/>
              <p:cNvSpPr>
                <a:spLocks noChangeShapeType="1"/>
              </p:cNvSpPr>
              <p:nvPr/>
            </p:nvSpPr>
            <p:spPr bwMode="auto">
              <a:xfrm>
                <a:off x="2847" y="2416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1728" name="Group 28"/>
            <p:cNvGrpSpPr>
              <a:grpSpLocks/>
            </p:cNvGrpSpPr>
            <p:nvPr/>
          </p:nvGrpSpPr>
          <p:grpSpPr bwMode="auto">
            <a:xfrm>
              <a:off x="4786952" y="3070224"/>
              <a:ext cx="466725" cy="739776"/>
              <a:chOff x="2767" y="1001"/>
              <a:chExt cx="294" cy="466"/>
            </a:xfrm>
          </p:grpSpPr>
          <p:sp>
            <p:nvSpPr>
              <p:cNvPr id="71730" name="Rectangle 19"/>
              <p:cNvSpPr>
                <a:spLocks noChangeArrowheads="1"/>
              </p:cNvSpPr>
              <p:nvPr/>
            </p:nvSpPr>
            <p:spPr bwMode="auto">
              <a:xfrm>
                <a:off x="2815" y="121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71731" name="Rectangle 20"/>
              <p:cNvSpPr>
                <a:spLocks noChangeArrowheads="1"/>
              </p:cNvSpPr>
              <p:nvPr/>
            </p:nvSpPr>
            <p:spPr bwMode="auto">
              <a:xfrm>
                <a:off x="2767" y="1001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81</a:t>
                </a:r>
              </a:p>
            </p:txBody>
          </p:sp>
          <p:sp>
            <p:nvSpPr>
              <p:cNvPr id="71732" name="Line 21"/>
              <p:cNvSpPr>
                <a:spLocks noChangeShapeType="1"/>
              </p:cNvSpPr>
              <p:nvPr/>
            </p:nvSpPr>
            <p:spPr bwMode="auto">
              <a:xfrm>
                <a:off x="2808" y="1230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0" name="Rectangle 89"/>
            <p:cNvSpPr/>
            <p:nvPr/>
          </p:nvSpPr>
          <p:spPr>
            <a:xfrm>
              <a:off x="3124200" y="3244334"/>
              <a:ext cx="23407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maka  (     )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=      y</a:t>
              </a:r>
              <a:endParaRPr lang="en-US"/>
            </a:p>
          </p:txBody>
        </p:sp>
      </p:grpSp>
      <p:sp>
        <p:nvSpPr>
          <p:cNvPr id="92" name="Rectangle 91"/>
          <p:cNvSpPr/>
          <p:nvPr/>
        </p:nvSpPr>
        <p:spPr>
          <a:xfrm>
            <a:off x="4648200" y="1512519"/>
            <a:ext cx="1297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sehingga </a:t>
            </a: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1009425" y="3001653"/>
            <a:ext cx="5758692" cy="739776"/>
            <a:chOff x="1009425" y="3151496"/>
            <a:chExt cx="5758692" cy="739776"/>
          </a:xfrm>
        </p:grpSpPr>
        <p:sp>
          <p:nvSpPr>
            <p:cNvPr id="96" name="Rectangle 66"/>
            <p:cNvSpPr>
              <a:spLocks noChangeArrowheads="1"/>
            </p:cNvSpPr>
            <p:nvPr/>
          </p:nvSpPr>
          <p:spPr bwMode="auto">
            <a:xfrm>
              <a:off x="1009425" y="3329226"/>
              <a:ext cx="57586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Misal: u = 4 + 81y,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maka  du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81dy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,  dy  =      du </a:t>
              </a:r>
            </a:p>
          </p:txBody>
        </p:sp>
        <p:grpSp>
          <p:nvGrpSpPr>
            <p:cNvPr id="97" name="Group 103"/>
            <p:cNvGrpSpPr>
              <a:grpSpLocks/>
            </p:cNvGrpSpPr>
            <p:nvPr/>
          </p:nvGrpSpPr>
          <p:grpSpPr bwMode="auto">
            <a:xfrm>
              <a:off x="5818496" y="3151496"/>
              <a:ext cx="466725" cy="739776"/>
              <a:chOff x="3768" y="3024"/>
              <a:chExt cx="294" cy="466"/>
            </a:xfrm>
          </p:grpSpPr>
          <p:sp>
            <p:nvSpPr>
              <p:cNvPr id="98" name="Rectangle 96"/>
              <p:cNvSpPr>
                <a:spLocks noChangeArrowheads="1"/>
              </p:cNvSpPr>
              <p:nvPr/>
            </p:nvSpPr>
            <p:spPr bwMode="auto">
              <a:xfrm>
                <a:off x="3768" y="3240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81</a:t>
                </a:r>
              </a:p>
            </p:txBody>
          </p:sp>
          <p:sp>
            <p:nvSpPr>
              <p:cNvPr id="99" name="Rectangle 97"/>
              <p:cNvSpPr>
                <a:spLocks noChangeArrowheads="1"/>
              </p:cNvSpPr>
              <p:nvPr/>
            </p:nvSpPr>
            <p:spPr bwMode="auto">
              <a:xfrm>
                <a:off x="3801" y="302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00" name="Line 98"/>
              <p:cNvSpPr>
                <a:spLocks noChangeShapeType="1"/>
              </p:cNvSpPr>
              <p:nvPr/>
            </p:nvSpPr>
            <p:spPr bwMode="auto">
              <a:xfrm>
                <a:off x="3818" y="3253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1" name="Rectangle 100"/>
          <p:cNvSpPr/>
          <p:nvPr/>
        </p:nvSpPr>
        <p:spPr>
          <a:xfrm>
            <a:off x="1066800" y="3741429"/>
            <a:ext cx="5791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 = 0, u = 4, dan untuk y = 4, u = 328, jadi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1066800" y="4225924"/>
            <a:ext cx="2667000" cy="984213"/>
            <a:chOff x="990600" y="746159"/>
            <a:chExt cx="2667000" cy="984213"/>
          </a:xfrm>
        </p:grpSpPr>
        <p:grpSp>
          <p:nvGrpSpPr>
            <p:cNvPr id="114" name="Group 78"/>
            <p:cNvGrpSpPr>
              <a:grpSpLocks/>
            </p:cNvGrpSpPr>
            <p:nvPr/>
          </p:nvGrpSpPr>
          <p:grpSpPr bwMode="auto">
            <a:xfrm>
              <a:off x="2209801" y="746159"/>
              <a:ext cx="608013" cy="984213"/>
              <a:chOff x="503" y="756"/>
              <a:chExt cx="383" cy="587"/>
            </a:xfrm>
          </p:grpSpPr>
          <p:sp>
            <p:nvSpPr>
              <p:cNvPr id="125" name="Rectangle 82"/>
              <p:cNvSpPr>
                <a:spLocks noChangeArrowheads="1"/>
              </p:cNvSpPr>
              <p:nvPr/>
            </p:nvSpPr>
            <p:spPr bwMode="auto">
              <a:xfrm>
                <a:off x="503" y="756"/>
                <a:ext cx="383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328</a:t>
                </a:r>
              </a:p>
            </p:txBody>
          </p:sp>
          <p:sp>
            <p:nvSpPr>
              <p:cNvPr id="126" name="Rectangle 83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</p:grpSp>
        <p:grpSp>
          <p:nvGrpSpPr>
            <p:cNvPr id="115" name="Group 43"/>
            <p:cNvGrpSpPr/>
            <p:nvPr/>
          </p:nvGrpSpPr>
          <p:grpSpPr>
            <a:xfrm>
              <a:off x="990600" y="909647"/>
              <a:ext cx="2667000" cy="739777"/>
              <a:chOff x="990600" y="909647"/>
              <a:chExt cx="2667000" cy="739777"/>
            </a:xfrm>
          </p:grpSpPr>
          <p:sp>
            <p:nvSpPr>
              <p:cNvPr id="116" name="Rectangle 76"/>
              <p:cNvSpPr>
                <a:spLocks noChangeArrowheads="1"/>
              </p:cNvSpPr>
              <p:nvPr/>
            </p:nvSpPr>
            <p:spPr bwMode="auto">
              <a:xfrm>
                <a:off x="990600" y="1044575"/>
                <a:ext cx="2667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          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u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1/2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du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17" name="Group 103"/>
              <p:cNvGrpSpPr>
                <a:grpSpLocks/>
              </p:cNvGrpSpPr>
              <p:nvPr/>
            </p:nvGrpSpPr>
            <p:grpSpPr bwMode="auto">
              <a:xfrm>
                <a:off x="1881188" y="909647"/>
                <a:ext cx="466725" cy="739777"/>
                <a:chOff x="3768" y="3024"/>
                <a:chExt cx="294" cy="466"/>
              </a:xfrm>
            </p:grpSpPr>
            <p:sp>
              <p:nvSpPr>
                <p:cNvPr id="122" name="Rectangle 96"/>
                <p:cNvSpPr>
                  <a:spLocks noChangeArrowheads="1"/>
                </p:cNvSpPr>
                <p:nvPr/>
              </p:nvSpPr>
              <p:spPr bwMode="auto">
                <a:xfrm>
                  <a:off x="3768" y="3240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81</a:t>
                  </a:r>
                </a:p>
              </p:txBody>
            </p:sp>
            <p:sp>
              <p:nvSpPr>
                <p:cNvPr id="123" name="Rectangle 97"/>
                <p:cNvSpPr>
                  <a:spLocks noChangeArrowheads="1"/>
                </p:cNvSpPr>
                <p:nvPr/>
              </p:nvSpPr>
              <p:spPr bwMode="auto">
                <a:xfrm>
                  <a:off x="3801" y="302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124" name="Line 98"/>
                <p:cNvSpPr>
                  <a:spLocks noChangeShapeType="1"/>
                </p:cNvSpPr>
                <p:nvPr/>
              </p:nvSpPr>
              <p:spPr bwMode="auto">
                <a:xfrm>
                  <a:off x="3818" y="3253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18" name="Group 99"/>
              <p:cNvGrpSpPr>
                <a:grpSpLocks/>
              </p:cNvGrpSpPr>
              <p:nvPr/>
            </p:nvGrpSpPr>
            <p:grpSpPr bwMode="auto">
              <a:xfrm>
                <a:off x="1582737" y="915988"/>
                <a:ext cx="325437" cy="725488"/>
                <a:chOff x="2311" y="1270"/>
                <a:chExt cx="205" cy="457"/>
              </a:xfrm>
            </p:grpSpPr>
            <p:sp>
              <p:nvSpPr>
                <p:cNvPr id="119" name="Rectangle 100"/>
                <p:cNvSpPr>
                  <a:spLocks noChangeArrowheads="1"/>
                </p:cNvSpPr>
                <p:nvPr/>
              </p:nvSpPr>
              <p:spPr bwMode="auto">
                <a:xfrm>
                  <a:off x="2311" y="1477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20" name="Rectangle 101"/>
                <p:cNvSpPr>
                  <a:spLocks noChangeArrowheads="1"/>
                </p:cNvSpPr>
                <p:nvPr/>
              </p:nvSpPr>
              <p:spPr bwMode="auto">
                <a:xfrm>
                  <a:off x="2311" y="127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sp>
              <p:nvSpPr>
                <p:cNvPr id="121" name="Line 102"/>
                <p:cNvSpPr>
                  <a:spLocks noChangeShapeType="1"/>
                </p:cNvSpPr>
                <p:nvPr/>
              </p:nvSpPr>
              <p:spPr bwMode="auto">
                <a:xfrm>
                  <a:off x="2352" y="1499"/>
                  <a:ext cx="1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139" name="Group 138"/>
          <p:cNvGrpSpPr/>
          <p:nvPr/>
        </p:nvGrpSpPr>
        <p:grpSpPr>
          <a:xfrm>
            <a:off x="3505200" y="4329421"/>
            <a:ext cx="2286000" cy="763588"/>
            <a:chOff x="838200" y="2551112"/>
            <a:chExt cx="2286000" cy="763588"/>
          </a:xfrm>
        </p:grpSpPr>
        <p:grpSp>
          <p:nvGrpSpPr>
            <p:cNvPr id="140" name="Group 104"/>
            <p:cNvGrpSpPr>
              <a:grpSpLocks/>
            </p:cNvGrpSpPr>
            <p:nvPr/>
          </p:nvGrpSpPr>
          <p:grpSpPr bwMode="auto">
            <a:xfrm>
              <a:off x="1103644" y="2551112"/>
              <a:ext cx="608012" cy="725488"/>
              <a:chOff x="3024" y="2400"/>
              <a:chExt cx="383" cy="457"/>
            </a:xfrm>
          </p:grpSpPr>
          <p:sp>
            <p:nvSpPr>
              <p:cNvPr id="148" name="Rectangle 91"/>
              <p:cNvSpPr>
                <a:spLocks noChangeArrowheads="1"/>
              </p:cNvSpPr>
              <p:nvPr/>
            </p:nvSpPr>
            <p:spPr bwMode="auto">
              <a:xfrm>
                <a:off x="3024" y="2607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162</a:t>
                </a:r>
              </a:p>
            </p:txBody>
          </p:sp>
          <p:sp>
            <p:nvSpPr>
              <p:cNvPr id="149" name="Rectangle 92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50" name="Line 93"/>
              <p:cNvSpPr>
                <a:spLocks noChangeShapeType="1"/>
              </p:cNvSpPr>
              <p:nvPr/>
            </p:nvSpPr>
            <p:spPr bwMode="auto">
              <a:xfrm>
                <a:off x="3092" y="2629"/>
                <a:ext cx="2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41" name="Rectangle 109"/>
            <p:cNvSpPr>
              <a:spLocks noChangeArrowheads="1"/>
            </p:cNvSpPr>
            <p:nvPr/>
          </p:nvSpPr>
          <p:spPr bwMode="auto">
            <a:xfrm>
              <a:off x="2516188" y="2590800"/>
              <a:ext cx="608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328</a:t>
              </a:r>
            </a:p>
          </p:txBody>
        </p:sp>
        <p:sp>
          <p:nvSpPr>
            <p:cNvPr id="142" name="Rectangle 110"/>
            <p:cNvSpPr>
              <a:spLocks noChangeArrowheads="1"/>
            </p:cNvSpPr>
            <p:nvPr/>
          </p:nvSpPr>
          <p:spPr bwMode="auto">
            <a:xfrm>
              <a:off x="2511426" y="2917825"/>
              <a:ext cx="32543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838200" y="2743200"/>
              <a:ext cx="18902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       [    u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3/2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]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44" name="Group 105"/>
            <p:cNvGrpSpPr>
              <a:grpSpLocks/>
            </p:cNvGrpSpPr>
            <p:nvPr/>
          </p:nvGrpSpPr>
          <p:grpSpPr bwMode="auto">
            <a:xfrm>
              <a:off x="1738952" y="2563504"/>
              <a:ext cx="325437" cy="725488"/>
              <a:chOff x="2311" y="1270"/>
              <a:chExt cx="205" cy="457"/>
            </a:xfrm>
          </p:grpSpPr>
          <p:sp>
            <p:nvSpPr>
              <p:cNvPr id="145" name="Rectangle 106"/>
              <p:cNvSpPr>
                <a:spLocks noChangeArrowheads="1"/>
              </p:cNvSpPr>
              <p:nvPr/>
            </p:nvSpPr>
            <p:spPr bwMode="auto">
              <a:xfrm>
                <a:off x="2311" y="147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46" name="Rectangle 107"/>
              <p:cNvSpPr>
                <a:spLocks noChangeArrowheads="1"/>
              </p:cNvSpPr>
              <p:nvPr/>
            </p:nvSpPr>
            <p:spPr bwMode="auto">
              <a:xfrm>
                <a:off x="2311" y="12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47" name="Line 108"/>
              <p:cNvSpPr>
                <a:spLocks noChangeShapeType="1"/>
              </p:cNvSpPr>
              <p:nvPr/>
            </p:nvSpPr>
            <p:spPr bwMode="auto">
              <a:xfrm>
                <a:off x="2352" y="1499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1" name="Group 150"/>
          <p:cNvGrpSpPr/>
          <p:nvPr/>
        </p:nvGrpSpPr>
        <p:grpSpPr>
          <a:xfrm>
            <a:off x="1361974" y="5294312"/>
            <a:ext cx="2537874" cy="725488"/>
            <a:chOff x="1857742" y="941696"/>
            <a:chExt cx="2537874" cy="725488"/>
          </a:xfrm>
        </p:grpSpPr>
        <p:grpSp>
          <p:nvGrpSpPr>
            <p:cNvPr id="152" name="Group 111"/>
            <p:cNvGrpSpPr>
              <a:grpSpLocks/>
            </p:cNvGrpSpPr>
            <p:nvPr/>
          </p:nvGrpSpPr>
          <p:grpSpPr bwMode="auto">
            <a:xfrm>
              <a:off x="2133600" y="941696"/>
              <a:ext cx="608013" cy="725488"/>
              <a:chOff x="3024" y="2400"/>
              <a:chExt cx="383" cy="457"/>
            </a:xfrm>
          </p:grpSpPr>
          <p:sp>
            <p:nvSpPr>
              <p:cNvPr id="154" name="Rectangle 112"/>
              <p:cNvSpPr>
                <a:spLocks noChangeArrowheads="1"/>
              </p:cNvSpPr>
              <p:nvPr/>
            </p:nvSpPr>
            <p:spPr bwMode="auto">
              <a:xfrm>
                <a:off x="3024" y="2607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243</a:t>
                </a:r>
              </a:p>
            </p:txBody>
          </p:sp>
          <p:sp>
            <p:nvSpPr>
              <p:cNvPr id="155" name="Rectangle 113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56" name="Line 114"/>
              <p:cNvSpPr>
                <a:spLocks noChangeShapeType="1"/>
              </p:cNvSpPr>
              <p:nvPr/>
            </p:nvSpPr>
            <p:spPr bwMode="auto">
              <a:xfrm>
                <a:off x="3083" y="2620"/>
                <a:ext cx="2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3" name="Rectangle 115"/>
            <p:cNvSpPr>
              <a:spLocks noChangeArrowheads="1"/>
            </p:cNvSpPr>
            <p:nvPr/>
          </p:nvSpPr>
          <p:spPr bwMode="auto">
            <a:xfrm>
              <a:off x="1857742" y="1119188"/>
              <a:ext cx="25378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   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(328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4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901283" y="5293672"/>
            <a:ext cx="2347117" cy="739776"/>
            <a:chOff x="3581400" y="3075296"/>
            <a:chExt cx="2347117" cy="739776"/>
          </a:xfrm>
        </p:grpSpPr>
        <p:grpSp>
          <p:nvGrpSpPr>
            <p:cNvPr id="158" name="Group 116"/>
            <p:cNvGrpSpPr>
              <a:grpSpLocks/>
            </p:cNvGrpSpPr>
            <p:nvPr/>
          </p:nvGrpSpPr>
          <p:grpSpPr bwMode="auto">
            <a:xfrm>
              <a:off x="3874139" y="3075301"/>
              <a:ext cx="608013" cy="739777"/>
              <a:chOff x="3024" y="2400"/>
              <a:chExt cx="383" cy="466"/>
            </a:xfrm>
          </p:grpSpPr>
          <p:sp>
            <p:nvSpPr>
              <p:cNvPr id="161" name="Rectangle 117"/>
              <p:cNvSpPr>
                <a:spLocks noChangeArrowheads="1"/>
              </p:cNvSpPr>
              <p:nvPr/>
            </p:nvSpPr>
            <p:spPr bwMode="auto">
              <a:xfrm>
                <a:off x="3024" y="2616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243</a:t>
                </a:r>
              </a:p>
            </p:txBody>
          </p:sp>
          <p:sp>
            <p:nvSpPr>
              <p:cNvPr id="162" name="Rectangle 118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</a:t>
                </a:r>
              </a:p>
            </p:txBody>
          </p:sp>
          <p:sp>
            <p:nvSpPr>
              <p:cNvPr id="163" name="Line 119"/>
              <p:cNvSpPr>
                <a:spLocks noChangeShapeType="1"/>
              </p:cNvSpPr>
              <p:nvPr/>
            </p:nvSpPr>
            <p:spPr bwMode="auto">
              <a:xfrm>
                <a:off x="3083" y="2629"/>
                <a:ext cx="2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9" name="Line 120"/>
            <p:cNvSpPr>
              <a:spLocks noChangeShapeType="1"/>
            </p:cNvSpPr>
            <p:nvPr/>
          </p:nvSpPr>
          <p:spPr bwMode="auto">
            <a:xfrm>
              <a:off x="4988256" y="3268640"/>
              <a:ext cx="2743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581400" y="3244334"/>
              <a:ext cx="23471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        (8282 – 1)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  <p:bldP spid="71743" grpId="0"/>
      <p:bldP spid="92" grpId="0"/>
      <p:bldP spid="1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76588" y="304800"/>
            <a:ext cx="27432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304800" y="990600"/>
            <a:ext cx="76596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Hitung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panjang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busur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kurva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lnSpc>
                <a:spcPct val="150000"/>
              </a:lnSpc>
              <a:spcAft>
                <a:spcPts val="1800"/>
              </a:spcAft>
            </a:pP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	x 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= t</a:t>
            </a:r>
            <a:r>
              <a:rPr lang="en-US" sz="2000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, y = t</a:t>
            </a:r>
            <a:r>
              <a:rPr lang="en-US" sz="2000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dari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t = 0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sampai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t = 4 </a:t>
            </a:r>
            <a:endParaRPr lang="en-US" sz="2000" baseline="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Hitung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panjang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busur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kurva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  <a:p>
            <a:pPr marL="457200" indent="-457200">
              <a:lnSpc>
                <a:spcPct val="150000"/>
              </a:lnSpc>
              <a:spcAft>
                <a:spcPts val="1800"/>
              </a:spcAft>
            </a:pP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	24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xy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= 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+ 48 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dari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x = 2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sampai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x = 4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Hitung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panjang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busur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kurva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:</a:t>
            </a:r>
          </a:p>
          <a:p>
            <a:pPr marL="457200" indent="-457200">
              <a:lnSpc>
                <a:spcPct val="150000"/>
              </a:lnSpc>
              <a:spcAft>
                <a:spcPts val="1800"/>
              </a:spcAft>
            </a:pP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	x = 2cos t + cos2t + 1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dan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y = 2 sin t + sin2t ,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antara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t = 0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sd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t = 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Hitung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panjang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busur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kurva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:</a:t>
            </a:r>
          </a:p>
          <a:p>
            <a:pPr marL="457200" indent="-457200">
              <a:lnSpc>
                <a:spcPct val="150000"/>
              </a:lnSpc>
              <a:spcAft>
                <a:spcPts val="1800"/>
              </a:spcAft>
            </a:pP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	x = a cos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3 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t di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kuadran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1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dan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 y = a sin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t 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antara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t = 0 </a:t>
            </a:r>
            <a:r>
              <a:rPr lang="en-US" sz="2000" baseline="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sd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t = 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en-US" sz="2000" baseline="0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  <a:p>
            <a:pPr marL="457200" indent="-457200">
              <a:lnSpc>
                <a:spcPct val="150000"/>
              </a:lnSpc>
              <a:spcAft>
                <a:spcPts val="1800"/>
              </a:spcAft>
            </a:pPr>
            <a:endParaRPr lang="en-US" sz="2000" baseline="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54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35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/>
      <p:bldP spid="3543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57250" y="381000"/>
            <a:ext cx="6312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pada sumbu Y tetapi pada  x = xp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38200" y="990600"/>
            <a:ext cx="2860676" cy="1880894"/>
            <a:chOff x="2473324" y="990600"/>
            <a:chExt cx="2860676" cy="1880894"/>
          </a:xfrm>
        </p:grpSpPr>
        <p:grpSp>
          <p:nvGrpSpPr>
            <p:cNvPr id="29" name="Group 28"/>
            <p:cNvGrpSpPr/>
            <p:nvPr/>
          </p:nvGrpSpPr>
          <p:grpSpPr>
            <a:xfrm>
              <a:off x="2473324" y="990600"/>
              <a:ext cx="2860676" cy="1800225"/>
              <a:chOff x="720724" y="990600"/>
              <a:chExt cx="2860676" cy="1800225"/>
            </a:xfrm>
          </p:grpSpPr>
          <p:grpSp>
            <p:nvGrpSpPr>
              <p:cNvPr id="13" name="Group 58"/>
              <p:cNvGrpSpPr>
                <a:grpSpLocks/>
              </p:cNvGrpSpPr>
              <p:nvPr/>
            </p:nvGrpSpPr>
            <p:grpSpPr bwMode="auto">
              <a:xfrm>
                <a:off x="720724" y="990600"/>
                <a:ext cx="2860676" cy="1800225"/>
                <a:chOff x="144" y="552"/>
                <a:chExt cx="1802" cy="1134"/>
              </a:xfrm>
            </p:grpSpPr>
            <p:sp>
              <p:nvSpPr>
                <p:cNvPr id="14" name="Text Box 1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57" y="1135"/>
                  <a:ext cx="793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baseline="0">
                      <a:latin typeface="Arial" pitchFamily="34" charset="0"/>
                      <a:cs typeface="Arial" pitchFamily="34" charset="0"/>
                    </a:rPr>
                    <a:t>Daerah</a:t>
                  </a:r>
                </a:p>
              </p:txBody>
            </p:sp>
            <p:sp>
              <p:nvSpPr>
                <p:cNvPr id="15" name="Line 6"/>
                <p:cNvSpPr>
                  <a:spLocks noChangeAspect="1" noChangeShapeType="1"/>
                </p:cNvSpPr>
                <p:nvPr/>
              </p:nvSpPr>
              <p:spPr bwMode="auto">
                <a:xfrm>
                  <a:off x="144" y="1424"/>
                  <a:ext cx="161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Line 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88" y="628"/>
                  <a:ext cx="0" cy="89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Freeform 8"/>
                <p:cNvSpPr>
                  <a:spLocks noChangeAspect="1"/>
                </p:cNvSpPr>
                <p:nvPr/>
              </p:nvSpPr>
              <p:spPr bwMode="auto">
                <a:xfrm>
                  <a:off x="611" y="853"/>
                  <a:ext cx="909" cy="247"/>
                </a:xfrm>
                <a:custGeom>
                  <a:avLst/>
                  <a:gdLst>
                    <a:gd name="T0" fmla="*/ 0 w 2475"/>
                    <a:gd name="T1" fmla="*/ 78 h 750"/>
                    <a:gd name="T2" fmla="*/ 89 w 2475"/>
                    <a:gd name="T3" fmla="*/ 19 h 750"/>
                    <a:gd name="T4" fmla="*/ 223 w 2475"/>
                    <a:gd name="T5" fmla="*/ 78 h 750"/>
                    <a:gd name="T6" fmla="*/ 334 w 2475"/>
                    <a:gd name="T7" fmla="*/ 0 h 75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75"/>
                    <a:gd name="T13" fmla="*/ 0 h 750"/>
                    <a:gd name="T14" fmla="*/ 2475 w 2475"/>
                    <a:gd name="T15" fmla="*/ 750 h 75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75" h="750">
                      <a:moveTo>
                        <a:pt x="0" y="720"/>
                      </a:moveTo>
                      <a:cubicBezTo>
                        <a:pt x="192" y="450"/>
                        <a:pt x="385" y="180"/>
                        <a:pt x="660" y="180"/>
                      </a:cubicBezTo>
                      <a:cubicBezTo>
                        <a:pt x="935" y="180"/>
                        <a:pt x="1348" y="750"/>
                        <a:pt x="1650" y="720"/>
                      </a:cubicBezTo>
                      <a:cubicBezTo>
                        <a:pt x="1952" y="690"/>
                        <a:pt x="2213" y="345"/>
                        <a:pt x="2475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675" y="1021"/>
                  <a:ext cx="0" cy="41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0"/>
                <p:cNvSpPr>
                  <a:spLocks noChangeAspect="1" noChangeShapeType="1"/>
                </p:cNvSpPr>
                <p:nvPr/>
              </p:nvSpPr>
              <p:spPr bwMode="auto">
                <a:xfrm>
                  <a:off x="1447" y="935"/>
                  <a:ext cx="0" cy="48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Text Box 1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34" y="1394"/>
                  <a:ext cx="297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a</a:t>
                  </a:r>
                </a:p>
              </p:txBody>
            </p:sp>
            <p:sp>
              <p:nvSpPr>
                <p:cNvPr id="21" name="Text Box 1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00" y="1394"/>
                  <a:ext cx="297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  <p:sp>
              <p:nvSpPr>
                <p:cNvPr id="22" name="Text Box 1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53" y="638"/>
                  <a:ext cx="793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 = f(x)</a:t>
                  </a:r>
                </a:p>
              </p:txBody>
            </p:sp>
            <p:sp>
              <p:nvSpPr>
                <p:cNvPr id="23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0" y="552"/>
                  <a:ext cx="297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24" name="Text Box 1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498" y="1176"/>
                  <a:ext cx="298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25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377" y="822"/>
                  <a:ext cx="199" cy="9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"/>
                <p:cNvSpPr>
                  <a:spLocks noChangeAspect="1" noChangeShapeType="1"/>
                </p:cNvSpPr>
                <p:nvPr/>
              </p:nvSpPr>
              <p:spPr bwMode="auto">
                <a:xfrm rot="2700000">
                  <a:off x="358" y="898"/>
                  <a:ext cx="6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 bwMode="auto">
              <a:xfrm rot="10800000" flipH="1" flipV="1">
                <a:off x="1254122" y="1158875"/>
                <a:ext cx="0" cy="1371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0" name="Rectangle 29"/>
            <p:cNvSpPr/>
            <p:nvPr/>
          </p:nvSpPr>
          <p:spPr>
            <a:xfrm>
              <a:off x="2778456" y="2471384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xp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865496" y="3257490"/>
            <a:ext cx="6312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Sumbu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putar </a:t>
            </a:r>
            <a:r>
              <a:rPr lang="en-US" sz="2000" u="sng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bukan</a:t>
            </a:r>
            <a:r>
              <a:rPr lang="en-US" sz="2000" baseline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pada sumbu X tetapi pada  y = yp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3948752" y="3872552"/>
            <a:ext cx="2836113" cy="1000125"/>
            <a:chOff x="4192592" y="4925704"/>
            <a:chExt cx="2836113" cy="1000125"/>
          </a:xfrm>
        </p:grpSpPr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192592" y="4925704"/>
              <a:ext cx="2834640" cy="10001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4282440" y="5257800"/>
              <a:ext cx="27462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(y – yp)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52" name="Group 52"/>
            <p:cNvGrpSpPr>
              <a:grpSpLocks/>
            </p:cNvGrpSpPr>
            <p:nvPr/>
          </p:nvGrpSpPr>
          <p:grpSpPr bwMode="auto">
            <a:xfrm>
              <a:off x="5030143" y="4952998"/>
              <a:ext cx="506542" cy="930559"/>
              <a:chOff x="412" y="720"/>
              <a:chExt cx="301" cy="555"/>
            </a:xfrm>
          </p:grpSpPr>
          <p:sp>
            <p:nvSpPr>
              <p:cNvPr id="53" name="Rectangle 56"/>
              <p:cNvSpPr>
                <a:spLocks noChangeArrowheads="1"/>
              </p:cNvSpPr>
              <p:nvPr/>
            </p:nvSpPr>
            <p:spPr bwMode="auto">
              <a:xfrm>
                <a:off x="511" y="720"/>
                <a:ext cx="202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54" name="Rectangle 57"/>
              <p:cNvSpPr>
                <a:spLocks noChangeArrowheads="1"/>
              </p:cNvSpPr>
              <p:nvPr/>
            </p:nvSpPr>
            <p:spPr bwMode="auto">
              <a:xfrm>
                <a:off x="412" y="1038"/>
                <a:ext cx="193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765175" y="3876677"/>
            <a:ext cx="2740025" cy="2066926"/>
            <a:chOff x="765175" y="3876677"/>
            <a:chExt cx="2740025" cy="2066926"/>
          </a:xfrm>
        </p:grpSpPr>
        <p:grpSp>
          <p:nvGrpSpPr>
            <p:cNvPr id="76" name="Group 75"/>
            <p:cNvGrpSpPr/>
            <p:nvPr/>
          </p:nvGrpSpPr>
          <p:grpSpPr>
            <a:xfrm>
              <a:off x="765175" y="3876677"/>
              <a:ext cx="2740025" cy="2066926"/>
              <a:chOff x="765175" y="3876677"/>
              <a:chExt cx="2740025" cy="2066926"/>
            </a:xfrm>
          </p:grpSpPr>
          <p:grpSp>
            <p:nvGrpSpPr>
              <p:cNvPr id="35" name="Group 59"/>
              <p:cNvGrpSpPr>
                <a:grpSpLocks/>
              </p:cNvGrpSpPr>
              <p:nvPr/>
            </p:nvGrpSpPr>
            <p:grpSpPr bwMode="auto">
              <a:xfrm>
                <a:off x="765175" y="3876677"/>
                <a:ext cx="2740025" cy="2066926"/>
                <a:chOff x="192" y="2256"/>
                <a:chExt cx="1726" cy="1302"/>
              </a:xfrm>
            </p:grpSpPr>
            <p:sp>
              <p:nvSpPr>
                <p:cNvPr id="36" name="Line 21"/>
                <p:cNvSpPr>
                  <a:spLocks noChangeAspect="1" noChangeShapeType="1"/>
                </p:cNvSpPr>
                <p:nvPr/>
              </p:nvSpPr>
              <p:spPr bwMode="auto">
                <a:xfrm>
                  <a:off x="318" y="3366"/>
                  <a:ext cx="136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Line 2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28" y="2371"/>
                  <a:ext cx="0" cy="10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95" y="2889"/>
                  <a:ext cx="297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c</a:t>
                  </a:r>
                </a:p>
              </p:txBody>
            </p:sp>
            <p:sp>
              <p:nvSpPr>
                <p:cNvPr id="39" name="Text Box 2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92" y="2500"/>
                  <a:ext cx="297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</a:t>
                  </a:r>
                </a:p>
              </p:txBody>
            </p:sp>
            <p:sp>
              <p:nvSpPr>
                <p:cNvPr id="40" name="Text Box 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912" y="2256"/>
                  <a:ext cx="793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 = g(y)</a:t>
                  </a:r>
                </a:p>
              </p:txBody>
            </p:sp>
            <p:sp>
              <p:nvSpPr>
                <p:cNvPr id="41" name="Text Box 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05" y="2295"/>
                  <a:ext cx="297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Y</a:t>
                  </a:r>
                </a:p>
              </p:txBody>
            </p:sp>
            <p:sp>
              <p:nvSpPr>
                <p:cNvPr id="42" name="Text Box 2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620" y="3267"/>
                  <a:ext cx="29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</a:p>
              </p:txBody>
            </p:sp>
            <p:sp>
              <p:nvSpPr>
                <p:cNvPr id="43" name="Oval 28"/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881" y="3113"/>
                  <a:ext cx="178" cy="10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Line 29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993" y="3204"/>
                  <a:ext cx="6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Freeform 30"/>
                <p:cNvSpPr>
                  <a:spLocks noChangeAspect="1"/>
                </p:cNvSpPr>
                <p:nvPr/>
              </p:nvSpPr>
              <p:spPr bwMode="auto">
                <a:xfrm>
                  <a:off x="664" y="2478"/>
                  <a:ext cx="559" cy="583"/>
                </a:xfrm>
                <a:custGeom>
                  <a:avLst/>
                  <a:gdLst>
                    <a:gd name="T0" fmla="*/ 0 w 990"/>
                    <a:gd name="T1" fmla="*/ 315 h 1080"/>
                    <a:gd name="T2" fmla="*/ 211 w 990"/>
                    <a:gd name="T3" fmla="*/ 210 h 1080"/>
                    <a:gd name="T4" fmla="*/ 211 w 990"/>
                    <a:gd name="T5" fmla="*/ 52 h 1080"/>
                    <a:gd name="T6" fmla="*/ 316 w 990"/>
                    <a:gd name="T7" fmla="*/ 0 h 10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90"/>
                    <a:gd name="T13" fmla="*/ 0 h 1080"/>
                    <a:gd name="T14" fmla="*/ 990 w 990"/>
                    <a:gd name="T15" fmla="*/ 1080 h 10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90" h="1080">
                      <a:moveTo>
                        <a:pt x="0" y="1080"/>
                      </a:moveTo>
                      <a:cubicBezTo>
                        <a:pt x="275" y="975"/>
                        <a:pt x="550" y="870"/>
                        <a:pt x="660" y="720"/>
                      </a:cubicBezTo>
                      <a:cubicBezTo>
                        <a:pt x="770" y="570"/>
                        <a:pt x="605" y="300"/>
                        <a:pt x="660" y="180"/>
                      </a:cubicBezTo>
                      <a:cubicBezTo>
                        <a:pt x="715" y="60"/>
                        <a:pt x="852" y="30"/>
                        <a:pt x="990" y="0"/>
                      </a:cubicBez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429" y="3007"/>
                  <a:ext cx="3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" name="Line 32"/>
                <p:cNvSpPr>
                  <a:spLocks noChangeAspect="1" noChangeShapeType="1"/>
                </p:cNvSpPr>
                <p:nvPr/>
              </p:nvSpPr>
              <p:spPr bwMode="auto">
                <a:xfrm>
                  <a:off x="429" y="2608"/>
                  <a:ext cx="61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Text Box 3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0" y="2691"/>
                  <a:ext cx="793" cy="2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baseline="0">
                      <a:latin typeface="Arial" pitchFamily="34" charset="0"/>
                      <a:cs typeface="Arial" pitchFamily="34" charset="0"/>
                    </a:rPr>
                    <a:t>Daerah</a:t>
                  </a:r>
                </a:p>
              </p:txBody>
            </p:sp>
          </p:grpSp>
          <p:cxnSp>
            <p:nvCxnSpPr>
              <p:cNvPr id="56" name="Straight Connector 55"/>
              <p:cNvCxnSpPr/>
              <p:nvPr/>
            </p:nvCxnSpPr>
            <p:spPr bwMode="auto">
              <a:xfrm rot="5400000" flipH="1" flipV="1">
                <a:off x="1813322" y="4345230"/>
                <a:ext cx="0" cy="195024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7" name="Rectangle 56"/>
            <p:cNvSpPr/>
            <p:nvPr/>
          </p:nvSpPr>
          <p:spPr>
            <a:xfrm>
              <a:off x="2744826" y="5086290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yp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989696" y="990600"/>
            <a:ext cx="2834640" cy="1021037"/>
            <a:chOff x="3989696" y="1285875"/>
            <a:chExt cx="2834640" cy="1021037"/>
          </a:xfrm>
          <a:noFill/>
        </p:grpSpPr>
        <p:grpSp>
          <p:nvGrpSpPr>
            <p:cNvPr id="33" name="Group 32"/>
            <p:cNvGrpSpPr/>
            <p:nvPr/>
          </p:nvGrpSpPr>
          <p:grpSpPr>
            <a:xfrm>
              <a:off x="4114800" y="1322696"/>
              <a:ext cx="2675732" cy="984216"/>
              <a:chOff x="1447800" y="3581401"/>
              <a:chExt cx="2675732" cy="984216"/>
            </a:xfrm>
            <a:grpFill/>
          </p:grpSpPr>
          <p:sp>
            <p:nvSpPr>
              <p:cNvPr id="9" name="Rectangle 37"/>
              <p:cNvSpPr>
                <a:spLocks noChangeArrowheads="1"/>
              </p:cNvSpPr>
              <p:nvPr/>
            </p:nvSpPr>
            <p:spPr bwMode="auto">
              <a:xfrm>
                <a:off x="1447800" y="3910960"/>
                <a:ext cx="2675732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2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(x – xp) y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</a:t>
                </a:r>
              </a:p>
            </p:txBody>
          </p:sp>
          <p:grpSp>
            <p:nvGrpSpPr>
              <p:cNvPr id="10" name="Group 38"/>
              <p:cNvGrpSpPr>
                <a:grpSpLocks/>
              </p:cNvGrpSpPr>
              <p:nvPr/>
            </p:nvGrpSpPr>
            <p:grpSpPr bwMode="auto">
              <a:xfrm>
                <a:off x="2209800" y="3581401"/>
                <a:ext cx="493713" cy="984216"/>
                <a:chOff x="503" y="720"/>
                <a:chExt cx="311" cy="587"/>
              </a:xfrm>
              <a:grpFill/>
            </p:grpSpPr>
            <p:sp>
              <p:nvSpPr>
                <p:cNvPr id="11" name="Rectangle 42"/>
                <p:cNvSpPr>
                  <a:spLocks noChangeArrowheads="1"/>
                </p:cNvSpPr>
                <p:nvPr/>
              </p:nvSpPr>
              <p:spPr bwMode="auto">
                <a:xfrm>
                  <a:off x="600" y="720"/>
                  <a:ext cx="214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12" name="Rectangle 43"/>
                <p:cNvSpPr>
                  <a:spLocks noChangeArrowheads="1"/>
                </p:cNvSpPr>
                <p:nvPr/>
              </p:nvSpPr>
              <p:spPr bwMode="auto">
                <a:xfrm>
                  <a:off x="503" y="1070"/>
                  <a:ext cx="205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</p:grpSp>
        </p:grp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3989696" y="1285875"/>
              <a:ext cx="2834640" cy="1000125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89696" y="2133600"/>
            <a:ext cx="2834640" cy="1021037"/>
            <a:chOff x="3989696" y="1285875"/>
            <a:chExt cx="2834640" cy="1021037"/>
          </a:xfrm>
          <a:noFill/>
        </p:grpSpPr>
        <p:grpSp>
          <p:nvGrpSpPr>
            <p:cNvPr id="60" name="Group 32"/>
            <p:cNvGrpSpPr/>
            <p:nvPr/>
          </p:nvGrpSpPr>
          <p:grpSpPr>
            <a:xfrm>
              <a:off x="4114800" y="1322696"/>
              <a:ext cx="2675732" cy="984216"/>
              <a:chOff x="1447800" y="3581401"/>
              <a:chExt cx="2675732" cy="984216"/>
            </a:xfrm>
            <a:grpFill/>
          </p:grpSpPr>
          <p:sp>
            <p:nvSpPr>
              <p:cNvPr id="62" name="Rectangle 37"/>
              <p:cNvSpPr>
                <a:spLocks noChangeArrowheads="1"/>
              </p:cNvSpPr>
              <p:nvPr/>
            </p:nvSpPr>
            <p:spPr bwMode="auto">
              <a:xfrm>
                <a:off x="1447800" y="3910960"/>
                <a:ext cx="2675732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2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(xp – x) y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</a:t>
                </a:r>
              </a:p>
            </p:txBody>
          </p:sp>
          <p:grpSp>
            <p:nvGrpSpPr>
              <p:cNvPr id="63" name="Group 38"/>
              <p:cNvGrpSpPr>
                <a:grpSpLocks/>
              </p:cNvGrpSpPr>
              <p:nvPr/>
            </p:nvGrpSpPr>
            <p:grpSpPr bwMode="auto">
              <a:xfrm>
                <a:off x="2209800" y="3581401"/>
                <a:ext cx="493713" cy="984216"/>
                <a:chOff x="503" y="720"/>
                <a:chExt cx="311" cy="587"/>
              </a:xfrm>
              <a:grpFill/>
            </p:grpSpPr>
            <p:sp>
              <p:nvSpPr>
                <p:cNvPr id="64" name="Rectangle 42"/>
                <p:cNvSpPr>
                  <a:spLocks noChangeArrowheads="1"/>
                </p:cNvSpPr>
                <p:nvPr/>
              </p:nvSpPr>
              <p:spPr bwMode="auto">
                <a:xfrm>
                  <a:off x="600" y="720"/>
                  <a:ext cx="214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65" name="Rectangle 43"/>
                <p:cNvSpPr>
                  <a:spLocks noChangeArrowheads="1"/>
                </p:cNvSpPr>
                <p:nvPr/>
              </p:nvSpPr>
              <p:spPr bwMode="auto">
                <a:xfrm>
                  <a:off x="503" y="1070"/>
                  <a:ext cx="205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</p:grpSp>
        </p:grp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989696" y="1285875"/>
              <a:ext cx="2834640" cy="1000125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871648" y="1170296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kiri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1648" y="2277562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xp di kanan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948752" y="5109523"/>
            <a:ext cx="2836113" cy="1000125"/>
            <a:chOff x="4192592" y="4925704"/>
            <a:chExt cx="2836113" cy="1000125"/>
          </a:xfrm>
        </p:grpSpPr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192592" y="4925704"/>
              <a:ext cx="2834640" cy="10001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51"/>
            <p:cNvSpPr>
              <a:spLocks noChangeArrowheads="1"/>
            </p:cNvSpPr>
            <p:nvPr/>
          </p:nvSpPr>
          <p:spPr bwMode="auto">
            <a:xfrm>
              <a:off x="4282440" y="5257800"/>
              <a:ext cx="27462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(yp – y)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71" name="Group 52"/>
            <p:cNvGrpSpPr>
              <a:grpSpLocks/>
            </p:cNvGrpSpPr>
            <p:nvPr/>
          </p:nvGrpSpPr>
          <p:grpSpPr bwMode="auto">
            <a:xfrm>
              <a:off x="5030141" y="4952998"/>
              <a:ext cx="506541" cy="930559"/>
              <a:chOff x="412" y="720"/>
              <a:chExt cx="301" cy="555"/>
            </a:xfrm>
          </p:grpSpPr>
          <p:sp>
            <p:nvSpPr>
              <p:cNvPr id="72" name="Rectangle 56"/>
              <p:cNvSpPr>
                <a:spLocks noChangeArrowheads="1"/>
              </p:cNvSpPr>
              <p:nvPr/>
            </p:nvSpPr>
            <p:spPr bwMode="auto">
              <a:xfrm>
                <a:off x="511" y="720"/>
                <a:ext cx="202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73" name="Rectangle 57"/>
              <p:cNvSpPr>
                <a:spLocks noChangeArrowheads="1"/>
              </p:cNvSpPr>
              <p:nvPr/>
            </p:nvSpPr>
            <p:spPr bwMode="auto">
              <a:xfrm>
                <a:off x="412" y="1038"/>
                <a:ext cx="193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</p:grpSp>
      <p:sp>
        <p:nvSpPr>
          <p:cNvPr id="74" name="Rectangle 73"/>
          <p:cNvSpPr/>
          <p:nvPr/>
        </p:nvSpPr>
        <p:spPr>
          <a:xfrm>
            <a:off x="6934200" y="4038600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bawah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934200" y="5145866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untuk yp di atas kurva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66" grpId="0"/>
      <p:bldP spid="67" grpId="0"/>
      <p:bldP spid="74" grpId="0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263525"/>
            <a:ext cx="32004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340995" name="Rectangle 3"/>
          <p:cNvSpPr>
            <a:spLocks noChangeArrowheads="1"/>
          </p:cNvSpPr>
          <p:nvPr/>
        </p:nvSpPr>
        <p:spPr bwMode="auto">
          <a:xfrm>
            <a:off x="533400" y="914400"/>
            <a:ext cx="8077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Suatu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daerah dibatasi parabola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, sumbu x, dan garis x = 2 diputar terhadap sumbu Y.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	Tentukan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volume benda akibat putaran tersebut.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	Jawab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: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62000" y="2590800"/>
            <a:ext cx="2338388" cy="2590800"/>
            <a:chOff x="624" y="1584"/>
            <a:chExt cx="1473" cy="1632"/>
          </a:xfrm>
        </p:grpSpPr>
        <p:sp>
          <p:nvSpPr>
            <p:cNvPr id="63519" name="Line 6"/>
            <p:cNvSpPr>
              <a:spLocks noChangeAspect="1" noChangeShapeType="1"/>
            </p:cNvSpPr>
            <p:nvPr/>
          </p:nvSpPr>
          <p:spPr bwMode="auto">
            <a:xfrm>
              <a:off x="751" y="2858"/>
              <a:ext cx="115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0" name="Line 7"/>
            <p:cNvSpPr>
              <a:spLocks noChangeAspect="1" noChangeShapeType="1"/>
            </p:cNvSpPr>
            <p:nvPr/>
          </p:nvSpPr>
          <p:spPr bwMode="auto">
            <a:xfrm flipV="1">
              <a:off x="874" y="1856"/>
              <a:ext cx="0" cy="11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1" name="Line 8"/>
            <p:cNvSpPr>
              <a:spLocks noChangeAspect="1" noChangeShapeType="1"/>
            </p:cNvSpPr>
            <p:nvPr/>
          </p:nvSpPr>
          <p:spPr bwMode="auto">
            <a:xfrm>
              <a:off x="1280" y="1901"/>
              <a:ext cx="1" cy="9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2" name="Text Box 9"/>
            <p:cNvSpPr txBox="1">
              <a:spLocks noChangeAspect="1" noChangeArrowheads="1"/>
            </p:cNvSpPr>
            <p:nvPr/>
          </p:nvSpPr>
          <p:spPr bwMode="auto">
            <a:xfrm>
              <a:off x="1114" y="2849"/>
              <a:ext cx="336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3523" name="Text Box 10"/>
            <p:cNvSpPr txBox="1">
              <a:spLocks noChangeAspect="1" noChangeArrowheads="1"/>
            </p:cNvSpPr>
            <p:nvPr/>
          </p:nvSpPr>
          <p:spPr bwMode="auto">
            <a:xfrm>
              <a:off x="991" y="1584"/>
              <a:ext cx="898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3524" name="Text Box 11"/>
            <p:cNvSpPr txBox="1">
              <a:spLocks noChangeAspect="1" noChangeArrowheads="1"/>
            </p:cNvSpPr>
            <p:nvPr/>
          </p:nvSpPr>
          <p:spPr bwMode="auto">
            <a:xfrm>
              <a:off x="848" y="1761"/>
              <a:ext cx="33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3525" name="Text Box 12"/>
            <p:cNvSpPr txBox="1">
              <a:spLocks noChangeAspect="1" noChangeArrowheads="1"/>
            </p:cNvSpPr>
            <p:nvPr/>
          </p:nvSpPr>
          <p:spPr bwMode="auto">
            <a:xfrm>
              <a:off x="1661" y="2577"/>
              <a:ext cx="33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3526" name="Oval 13"/>
            <p:cNvSpPr>
              <a:spLocks noChangeAspect="1" noChangeArrowheads="1"/>
            </p:cNvSpPr>
            <p:nvPr/>
          </p:nvSpPr>
          <p:spPr bwMode="auto">
            <a:xfrm>
              <a:off x="763" y="2346"/>
              <a:ext cx="225" cy="12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7" name="Line 14"/>
            <p:cNvSpPr>
              <a:spLocks noChangeAspect="1" noChangeShapeType="1"/>
            </p:cNvSpPr>
            <p:nvPr/>
          </p:nvSpPr>
          <p:spPr bwMode="auto">
            <a:xfrm rot="2700000">
              <a:off x="738" y="2441"/>
              <a:ext cx="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8" name="Freeform 15"/>
            <p:cNvSpPr>
              <a:spLocks noChangeAspect="1"/>
            </p:cNvSpPr>
            <p:nvPr/>
          </p:nvSpPr>
          <p:spPr bwMode="auto">
            <a:xfrm>
              <a:off x="876" y="1870"/>
              <a:ext cx="420" cy="991"/>
            </a:xfrm>
            <a:custGeom>
              <a:avLst/>
              <a:gdLst>
                <a:gd name="T0" fmla="*/ 0 w 499"/>
                <a:gd name="T1" fmla="*/ 834 h 1178"/>
                <a:gd name="T2" fmla="*/ 183 w 499"/>
                <a:gd name="T3" fmla="*/ 608 h 1178"/>
                <a:gd name="T4" fmla="*/ 354 w 499"/>
                <a:gd name="T5" fmla="*/ 0 h 1178"/>
                <a:gd name="T6" fmla="*/ 0 60000 65536"/>
                <a:gd name="T7" fmla="*/ 0 60000 65536"/>
                <a:gd name="T8" fmla="*/ 0 60000 65536"/>
                <a:gd name="T9" fmla="*/ 0 w 499"/>
                <a:gd name="T10" fmla="*/ 0 h 1178"/>
                <a:gd name="T11" fmla="*/ 499 w 499"/>
                <a:gd name="T12" fmla="*/ 1178 h 1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178">
                  <a:moveTo>
                    <a:pt x="0" y="1178"/>
                  </a:moveTo>
                  <a:cubicBezTo>
                    <a:pt x="88" y="1117"/>
                    <a:pt x="176" y="1056"/>
                    <a:pt x="259" y="860"/>
                  </a:cubicBezTo>
                  <a:cubicBezTo>
                    <a:pt x="342" y="664"/>
                    <a:pt x="460" y="157"/>
                    <a:pt x="499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29" name="Text Box 16"/>
            <p:cNvSpPr txBox="1">
              <a:spLocks noChangeAspect="1" noChangeArrowheads="1"/>
            </p:cNvSpPr>
            <p:nvPr/>
          </p:nvSpPr>
          <p:spPr bwMode="auto">
            <a:xfrm>
              <a:off x="624" y="2849"/>
              <a:ext cx="33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63530" name="Text Box 17"/>
            <p:cNvSpPr txBox="1">
              <a:spLocks noChangeAspect="1" noChangeArrowheads="1"/>
            </p:cNvSpPr>
            <p:nvPr/>
          </p:nvSpPr>
          <p:spPr bwMode="auto">
            <a:xfrm>
              <a:off x="1199" y="2346"/>
              <a:ext cx="898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Daerah</a:t>
              </a:r>
            </a:p>
          </p:txBody>
        </p:sp>
        <p:sp>
          <p:nvSpPr>
            <p:cNvPr id="63531" name="Line 18"/>
            <p:cNvSpPr>
              <a:spLocks noChangeAspect="1" noChangeShapeType="1"/>
            </p:cNvSpPr>
            <p:nvPr/>
          </p:nvSpPr>
          <p:spPr bwMode="auto">
            <a:xfrm flipH="1">
              <a:off x="1199" y="2631"/>
              <a:ext cx="3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352800" y="2286000"/>
            <a:ext cx="1920240" cy="890320"/>
            <a:chOff x="3124200" y="2816184"/>
            <a:chExt cx="1920240" cy="890320"/>
          </a:xfrm>
        </p:grpSpPr>
        <p:sp>
          <p:nvSpPr>
            <p:cNvPr id="63506" name="Rectangle 24"/>
            <p:cNvSpPr>
              <a:spLocks noChangeArrowheads="1"/>
            </p:cNvSpPr>
            <p:nvPr/>
          </p:nvSpPr>
          <p:spPr bwMode="auto">
            <a:xfrm>
              <a:off x="3124200" y="3087688"/>
              <a:ext cx="19202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y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3507" name="Group 25"/>
            <p:cNvGrpSpPr>
              <a:grpSpLocks/>
            </p:cNvGrpSpPr>
            <p:nvPr/>
          </p:nvGrpSpPr>
          <p:grpSpPr bwMode="auto">
            <a:xfrm>
              <a:off x="3863336" y="2816184"/>
              <a:ext cx="542926" cy="890320"/>
              <a:chOff x="503" y="812"/>
              <a:chExt cx="342" cy="531"/>
            </a:xfrm>
          </p:grpSpPr>
          <p:sp>
            <p:nvSpPr>
              <p:cNvPr id="63515" name="Rectangle 29"/>
              <p:cNvSpPr>
                <a:spLocks noChangeArrowheads="1"/>
              </p:cNvSpPr>
              <p:nvPr/>
            </p:nvSpPr>
            <p:spPr bwMode="auto">
              <a:xfrm>
                <a:off x="631" y="812"/>
                <a:ext cx="214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63516" name="Rectangle 30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3581400" y="3997656"/>
            <a:ext cx="1594587" cy="802944"/>
            <a:chOff x="3657600" y="4378656"/>
            <a:chExt cx="1594587" cy="802944"/>
          </a:xfrm>
        </p:grpSpPr>
        <p:sp>
          <p:nvSpPr>
            <p:cNvPr id="63495" name="Rectangle 37"/>
            <p:cNvSpPr>
              <a:spLocks noChangeArrowheads="1"/>
            </p:cNvSpPr>
            <p:nvPr/>
          </p:nvSpPr>
          <p:spPr bwMode="auto">
            <a:xfrm>
              <a:off x="3657600" y="4572000"/>
              <a:ext cx="14045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2 [   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3496" name="Group 41"/>
            <p:cNvGrpSpPr>
              <a:grpSpLocks/>
            </p:cNvGrpSpPr>
            <p:nvPr/>
          </p:nvGrpSpPr>
          <p:grpSpPr bwMode="auto">
            <a:xfrm>
              <a:off x="4351435" y="4378656"/>
              <a:ext cx="327025" cy="790575"/>
              <a:chOff x="3887" y="2334"/>
              <a:chExt cx="206" cy="498"/>
            </a:xfrm>
          </p:grpSpPr>
          <p:sp>
            <p:nvSpPr>
              <p:cNvPr id="63503" name="Rectangle 38"/>
              <p:cNvSpPr>
                <a:spLocks noChangeArrowheads="1"/>
              </p:cNvSpPr>
              <p:nvPr/>
            </p:nvSpPr>
            <p:spPr bwMode="auto">
              <a:xfrm>
                <a:off x="3888" y="233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3504" name="Rectangle 39"/>
              <p:cNvSpPr>
                <a:spLocks noChangeArrowheads="1"/>
              </p:cNvSpPr>
              <p:nvPr/>
            </p:nvSpPr>
            <p:spPr bwMode="auto">
              <a:xfrm>
                <a:off x="3887" y="25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63505" name="Line 40"/>
              <p:cNvSpPr>
                <a:spLocks noChangeShapeType="1"/>
              </p:cNvSpPr>
              <p:nvPr/>
            </p:nvSpPr>
            <p:spPr bwMode="auto">
              <a:xfrm>
                <a:off x="3920" y="2592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3497" name="Rectangle 42"/>
            <p:cNvSpPr>
              <a:spLocks noChangeArrowheads="1"/>
            </p:cNvSpPr>
            <p:nvPr/>
          </p:nvSpPr>
          <p:spPr bwMode="auto">
            <a:xfrm>
              <a:off x="4906112" y="4449763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63498" name="Rectangle 43"/>
            <p:cNvSpPr>
              <a:spLocks noChangeArrowheads="1"/>
            </p:cNvSpPr>
            <p:nvPr/>
          </p:nvSpPr>
          <p:spPr bwMode="auto">
            <a:xfrm>
              <a:off x="4926749" y="47847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3581400" y="3048000"/>
            <a:ext cx="1944763" cy="969123"/>
            <a:chOff x="5216856" y="2791354"/>
            <a:chExt cx="1944763" cy="969123"/>
          </a:xfrm>
        </p:grpSpPr>
        <p:grpSp>
          <p:nvGrpSpPr>
            <p:cNvPr id="63508" name="Group 31"/>
            <p:cNvGrpSpPr>
              <a:grpSpLocks/>
            </p:cNvGrpSpPr>
            <p:nvPr/>
          </p:nvGrpSpPr>
          <p:grpSpPr bwMode="auto">
            <a:xfrm>
              <a:off x="5826456" y="2791354"/>
              <a:ext cx="479425" cy="969123"/>
              <a:chOff x="503" y="765"/>
              <a:chExt cx="302" cy="578"/>
            </a:xfrm>
          </p:grpSpPr>
          <p:sp>
            <p:nvSpPr>
              <p:cNvPr id="63510" name="Rectangle 35"/>
              <p:cNvSpPr>
                <a:spLocks noChangeArrowheads="1"/>
              </p:cNvSpPr>
              <p:nvPr/>
            </p:nvSpPr>
            <p:spPr bwMode="auto">
              <a:xfrm>
                <a:off x="600" y="765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3511" name="Rectangle 36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5216856" y="3091442"/>
              <a:ext cx="19447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2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 x x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dx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581400" y="4876800"/>
            <a:ext cx="3206327" cy="790575"/>
            <a:chOff x="3657600" y="5132696"/>
            <a:chExt cx="3206327" cy="790575"/>
          </a:xfrm>
        </p:grpSpPr>
        <p:grpSp>
          <p:nvGrpSpPr>
            <p:cNvPr id="63499" name="Group 44"/>
            <p:cNvGrpSpPr>
              <a:grpSpLocks/>
            </p:cNvGrpSpPr>
            <p:nvPr/>
          </p:nvGrpSpPr>
          <p:grpSpPr bwMode="auto">
            <a:xfrm>
              <a:off x="4392304" y="5132696"/>
              <a:ext cx="327025" cy="790575"/>
              <a:chOff x="3887" y="2334"/>
              <a:chExt cx="206" cy="498"/>
            </a:xfrm>
          </p:grpSpPr>
          <p:sp>
            <p:nvSpPr>
              <p:cNvPr id="63500" name="Rectangle 45"/>
              <p:cNvSpPr>
                <a:spLocks noChangeArrowheads="1"/>
              </p:cNvSpPr>
              <p:nvPr/>
            </p:nvSpPr>
            <p:spPr bwMode="auto">
              <a:xfrm>
                <a:off x="3888" y="233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3501" name="Rectangle 46"/>
              <p:cNvSpPr>
                <a:spLocks noChangeArrowheads="1"/>
              </p:cNvSpPr>
              <p:nvPr/>
            </p:nvSpPr>
            <p:spPr bwMode="auto">
              <a:xfrm>
                <a:off x="3887" y="258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63502" name="Line 47"/>
              <p:cNvSpPr>
                <a:spLocks noChangeShapeType="1"/>
              </p:cNvSpPr>
              <p:nvPr/>
            </p:nvSpPr>
            <p:spPr bwMode="auto">
              <a:xfrm>
                <a:off x="3920" y="2592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3657600" y="5314890"/>
              <a:ext cx="32063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2 [     16] = 8  sat. luas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09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533400" y="276761"/>
            <a:ext cx="7772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 startAt="2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Suatu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daerah dibatasi kurva y =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dan garis y = 1 dan x = 2 diputar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terhadap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garis y = – 2 sebagai sumbu putar.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	Tentukan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volume benda yang terbentuk karena perputaran itu.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	Jawab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: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33400" y="1981200"/>
            <a:ext cx="3160713" cy="2286000"/>
            <a:chOff x="528" y="1488"/>
            <a:chExt cx="1991" cy="1746"/>
          </a:xfrm>
        </p:grpSpPr>
        <p:sp>
          <p:nvSpPr>
            <p:cNvPr id="64553" name="Text Box 5"/>
            <p:cNvSpPr txBox="1">
              <a:spLocks noChangeAspect="1" noChangeArrowheads="1"/>
            </p:cNvSpPr>
            <p:nvPr/>
          </p:nvSpPr>
          <p:spPr bwMode="auto">
            <a:xfrm>
              <a:off x="542" y="2336"/>
              <a:ext cx="439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1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4" name="Line 6"/>
            <p:cNvSpPr>
              <a:spLocks noChangeAspect="1" noChangeShapeType="1"/>
            </p:cNvSpPr>
            <p:nvPr/>
          </p:nvSpPr>
          <p:spPr bwMode="auto">
            <a:xfrm>
              <a:off x="720" y="2674"/>
              <a:ext cx="10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5" name="Line 7"/>
            <p:cNvSpPr>
              <a:spLocks noChangeAspect="1" noChangeShapeType="1"/>
            </p:cNvSpPr>
            <p:nvPr/>
          </p:nvSpPr>
          <p:spPr bwMode="auto">
            <a:xfrm flipV="1">
              <a:off x="849" y="1603"/>
              <a:ext cx="1" cy="15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6" name="Line 8"/>
            <p:cNvSpPr>
              <a:spLocks noChangeAspect="1" noChangeShapeType="1"/>
            </p:cNvSpPr>
            <p:nvPr/>
          </p:nvSpPr>
          <p:spPr bwMode="auto">
            <a:xfrm>
              <a:off x="1272" y="1783"/>
              <a:ext cx="0" cy="8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57" name="Text Box 9"/>
            <p:cNvSpPr txBox="1">
              <a:spLocks noChangeAspect="1" noChangeArrowheads="1"/>
            </p:cNvSpPr>
            <p:nvPr/>
          </p:nvSpPr>
          <p:spPr bwMode="auto">
            <a:xfrm>
              <a:off x="1098" y="2665"/>
              <a:ext cx="35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4558" name="Text Box 10"/>
            <p:cNvSpPr txBox="1">
              <a:spLocks noChangeAspect="1" noChangeArrowheads="1"/>
            </p:cNvSpPr>
            <p:nvPr/>
          </p:nvSpPr>
          <p:spPr bwMode="auto">
            <a:xfrm>
              <a:off x="971" y="1488"/>
              <a:ext cx="934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4559" name="Text Box 11"/>
            <p:cNvSpPr txBox="1">
              <a:spLocks noChangeAspect="1" noChangeArrowheads="1"/>
            </p:cNvSpPr>
            <p:nvPr/>
          </p:nvSpPr>
          <p:spPr bwMode="auto">
            <a:xfrm>
              <a:off x="542" y="1539"/>
              <a:ext cx="35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4560" name="Text Box 12"/>
            <p:cNvSpPr txBox="1">
              <a:spLocks noChangeAspect="1" noChangeArrowheads="1"/>
            </p:cNvSpPr>
            <p:nvPr/>
          </p:nvSpPr>
          <p:spPr bwMode="auto">
            <a:xfrm>
              <a:off x="1714" y="2551"/>
              <a:ext cx="350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4561" name="Oval 13"/>
            <p:cNvSpPr>
              <a:spLocks noChangeAspect="1" noChangeArrowheads="1"/>
            </p:cNvSpPr>
            <p:nvPr/>
          </p:nvSpPr>
          <p:spPr bwMode="auto">
            <a:xfrm rot="-5400000">
              <a:off x="1256" y="2977"/>
              <a:ext cx="208" cy="12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2" name="Line 14"/>
            <p:cNvSpPr>
              <a:spLocks noChangeAspect="1" noChangeShapeType="1"/>
            </p:cNvSpPr>
            <p:nvPr/>
          </p:nvSpPr>
          <p:spPr bwMode="auto">
            <a:xfrm rot="2700000">
              <a:off x="1299" y="2965"/>
              <a:ext cx="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3" name="Freeform 15"/>
            <p:cNvSpPr>
              <a:spLocks noChangeAspect="1"/>
            </p:cNvSpPr>
            <p:nvPr/>
          </p:nvSpPr>
          <p:spPr bwMode="auto">
            <a:xfrm>
              <a:off x="850" y="1754"/>
              <a:ext cx="438" cy="922"/>
            </a:xfrm>
            <a:custGeom>
              <a:avLst/>
              <a:gdLst>
                <a:gd name="T0" fmla="*/ 0 w 499"/>
                <a:gd name="T1" fmla="*/ 722 h 1178"/>
                <a:gd name="T2" fmla="*/ 199 w 499"/>
                <a:gd name="T3" fmla="*/ 527 h 1178"/>
                <a:gd name="T4" fmla="*/ 384 w 499"/>
                <a:gd name="T5" fmla="*/ 0 h 1178"/>
                <a:gd name="T6" fmla="*/ 0 60000 65536"/>
                <a:gd name="T7" fmla="*/ 0 60000 65536"/>
                <a:gd name="T8" fmla="*/ 0 60000 65536"/>
                <a:gd name="T9" fmla="*/ 0 w 499"/>
                <a:gd name="T10" fmla="*/ 0 h 1178"/>
                <a:gd name="T11" fmla="*/ 499 w 499"/>
                <a:gd name="T12" fmla="*/ 1178 h 1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1178">
                  <a:moveTo>
                    <a:pt x="0" y="1178"/>
                  </a:moveTo>
                  <a:cubicBezTo>
                    <a:pt x="88" y="1117"/>
                    <a:pt x="176" y="1056"/>
                    <a:pt x="259" y="860"/>
                  </a:cubicBezTo>
                  <a:cubicBezTo>
                    <a:pt x="342" y="664"/>
                    <a:pt x="460" y="157"/>
                    <a:pt x="499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4" name="Text Box 16"/>
            <p:cNvSpPr txBox="1">
              <a:spLocks noChangeAspect="1" noChangeArrowheads="1"/>
            </p:cNvSpPr>
            <p:nvPr/>
          </p:nvSpPr>
          <p:spPr bwMode="auto">
            <a:xfrm>
              <a:off x="588" y="2665"/>
              <a:ext cx="351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64565" name="Line 17"/>
            <p:cNvSpPr>
              <a:spLocks noChangeAspect="1" noChangeShapeType="1"/>
            </p:cNvSpPr>
            <p:nvPr/>
          </p:nvSpPr>
          <p:spPr bwMode="auto">
            <a:xfrm>
              <a:off x="719" y="3032"/>
              <a:ext cx="1043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6" name="Text Box 18"/>
            <p:cNvSpPr txBox="1">
              <a:spLocks noChangeAspect="1" noChangeArrowheads="1"/>
            </p:cNvSpPr>
            <p:nvPr/>
          </p:nvSpPr>
          <p:spPr bwMode="auto">
            <a:xfrm>
              <a:off x="1584" y="2892"/>
              <a:ext cx="935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– 2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7" name="Text Box 19"/>
            <p:cNvSpPr txBox="1">
              <a:spLocks noChangeAspect="1" noChangeArrowheads="1"/>
            </p:cNvSpPr>
            <p:nvPr/>
          </p:nvSpPr>
          <p:spPr bwMode="auto">
            <a:xfrm>
              <a:off x="1158" y="1728"/>
              <a:ext cx="68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(2, 4)</a:t>
              </a:r>
            </a:p>
          </p:txBody>
        </p:sp>
        <p:sp>
          <p:nvSpPr>
            <p:cNvPr id="64568" name="Line 20"/>
            <p:cNvSpPr>
              <a:spLocks noChangeShapeType="1"/>
            </p:cNvSpPr>
            <p:nvPr/>
          </p:nvSpPr>
          <p:spPr bwMode="auto">
            <a:xfrm>
              <a:off x="836" y="2462"/>
              <a:ext cx="86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69" name="Text Box 21"/>
            <p:cNvSpPr txBox="1">
              <a:spLocks noChangeAspect="1" noChangeArrowheads="1"/>
            </p:cNvSpPr>
            <p:nvPr/>
          </p:nvSpPr>
          <p:spPr bwMode="auto">
            <a:xfrm>
              <a:off x="1176" y="2045"/>
              <a:ext cx="935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Daerah</a:t>
              </a:r>
            </a:p>
          </p:txBody>
        </p:sp>
        <p:sp>
          <p:nvSpPr>
            <p:cNvPr id="64570" name="Line 22"/>
            <p:cNvSpPr>
              <a:spLocks noChangeAspect="1" noChangeShapeType="1"/>
            </p:cNvSpPr>
            <p:nvPr/>
          </p:nvSpPr>
          <p:spPr bwMode="auto">
            <a:xfrm flipH="1">
              <a:off x="1176" y="2310"/>
              <a:ext cx="35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71" name="Line 23"/>
            <p:cNvSpPr>
              <a:spLocks noChangeAspect="1" noChangeShapeType="1"/>
            </p:cNvSpPr>
            <p:nvPr/>
          </p:nvSpPr>
          <p:spPr bwMode="auto">
            <a:xfrm>
              <a:off x="864" y="1868"/>
              <a:ext cx="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72" name="Text Box 24"/>
            <p:cNvSpPr txBox="1">
              <a:spLocks noChangeAspect="1" noChangeArrowheads="1"/>
            </p:cNvSpPr>
            <p:nvPr/>
          </p:nvSpPr>
          <p:spPr bwMode="auto">
            <a:xfrm>
              <a:off x="1657" y="2310"/>
              <a:ext cx="599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1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73" name="Text Box 25"/>
            <p:cNvSpPr txBox="1">
              <a:spLocks noChangeAspect="1" noChangeArrowheads="1"/>
            </p:cNvSpPr>
            <p:nvPr/>
          </p:nvSpPr>
          <p:spPr bwMode="auto">
            <a:xfrm>
              <a:off x="528" y="1728"/>
              <a:ext cx="439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4 </a:t>
              </a:r>
              <a:endParaRPr lang="en-US" sz="2000" baseline="30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733800" y="1600201"/>
            <a:ext cx="4495802" cy="1169988"/>
            <a:chOff x="2256" y="1296"/>
            <a:chExt cx="2832" cy="737"/>
          </a:xfrm>
        </p:grpSpPr>
        <p:sp>
          <p:nvSpPr>
            <p:cNvPr id="64550" name="Rectangle 27"/>
            <p:cNvSpPr>
              <a:spLocks noChangeArrowheads="1"/>
            </p:cNvSpPr>
            <p:nvPr/>
          </p:nvSpPr>
          <p:spPr bwMode="auto">
            <a:xfrm>
              <a:off x="2256" y="1296"/>
              <a:ext cx="2832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Kurva y =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diubah menjadi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Batasnya y = 1 dan y = 4.  </a:t>
              </a:r>
            </a:p>
            <a:p>
              <a:pPr>
                <a:spcAft>
                  <a:spcPts val="600"/>
                </a:spcAft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Diputar terhadap y = – 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4551" name="Line 28"/>
            <p:cNvSpPr>
              <a:spLocks noChangeShapeType="1"/>
            </p:cNvSpPr>
            <p:nvPr/>
          </p:nvSpPr>
          <p:spPr bwMode="auto">
            <a:xfrm>
              <a:off x="4720" y="1327"/>
              <a:ext cx="1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spcAft>
                  <a:spcPts val="600"/>
                </a:spcAft>
              </a:pPr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005840" y="4267200"/>
            <a:ext cx="3108960" cy="984214"/>
            <a:chOff x="3733800" y="3693472"/>
            <a:chExt cx="3108960" cy="984214"/>
          </a:xfrm>
        </p:grpSpPr>
        <p:sp>
          <p:nvSpPr>
            <p:cNvPr id="64542" name="Rectangle 32"/>
            <p:cNvSpPr>
              <a:spLocks noChangeArrowheads="1"/>
            </p:cNvSpPr>
            <p:nvPr/>
          </p:nvSpPr>
          <p:spPr bwMode="auto">
            <a:xfrm>
              <a:off x="3733800" y="3995738"/>
              <a:ext cx="3108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 + 2) 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64543" name="Group 33"/>
            <p:cNvGrpSpPr>
              <a:grpSpLocks/>
            </p:cNvGrpSpPr>
            <p:nvPr/>
          </p:nvGrpSpPr>
          <p:grpSpPr bwMode="auto">
            <a:xfrm>
              <a:off x="4419600" y="3693472"/>
              <a:ext cx="479425" cy="984214"/>
              <a:chOff x="503" y="720"/>
              <a:chExt cx="302" cy="587"/>
            </a:xfrm>
          </p:grpSpPr>
          <p:sp>
            <p:nvSpPr>
              <p:cNvPr id="64546" name="Rectangle 37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64547" name="Rectangle 38"/>
              <p:cNvSpPr>
                <a:spLocks noChangeArrowheads="1"/>
              </p:cNvSpPr>
              <p:nvPr/>
            </p:nvSpPr>
            <p:spPr bwMode="auto">
              <a:xfrm>
                <a:off x="503" y="107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</p:grpSp>
        <p:sp>
          <p:nvSpPr>
            <p:cNvPr id="64544" name="Line 45"/>
            <p:cNvSpPr>
              <a:spLocks noChangeShapeType="1"/>
            </p:cNvSpPr>
            <p:nvPr/>
          </p:nvSpPr>
          <p:spPr bwMode="auto">
            <a:xfrm>
              <a:off x="5686112" y="4038600"/>
              <a:ext cx="1828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3855720" y="3038475"/>
            <a:ext cx="2834640" cy="1000125"/>
            <a:chOff x="4192592" y="4925704"/>
            <a:chExt cx="2834640" cy="1000125"/>
          </a:xfrm>
          <a:noFill/>
        </p:grpSpPr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4192592" y="4925704"/>
              <a:ext cx="2834640" cy="1000125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51"/>
            <p:cNvSpPr>
              <a:spLocks noChangeArrowheads="1"/>
            </p:cNvSpPr>
            <p:nvPr/>
          </p:nvSpPr>
          <p:spPr bwMode="auto">
            <a:xfrm>
              <a:off x="4282440" y="5257800"/>
              <a:ext cx="2675732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 – yp) 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76" name="Group 52"/>
            <p:cNvGrpSpPr>
              <a:grpSpLocks/>
            </p:cNvGrpSpPr>
            <p:nvPr/>
          </p:nvGrpSpPr>
          <p:grpSpPr bwMode="auto">
            <a:xfrm>
              <a:off x="4998169" y="4952998"/>
              <a:ext cx="555344" cy="930559"/>
              <a:chOff x="393" y="720"/>
              <a:chExt cx="330" cy="555"/>
            </a:xfrm>
            <a:grpFill/>
          </p:grpSpPr>
          <p:sp>
            <p:nvSpPr>
              <p:cNvPr id="77" name="Rectangle 56"/>
              <p:cNvSpPr>
                <a:spLocks noChangeArrowheads="1"/>
              </p:cNvSpPr>
              <p:nvPr/>
            </p:nvSpPr>
            <p:spPr bwMode="auto">
              <a:xfrm>
                <a:off x="521" y="720"/>
                <a:ext cx="202" cy="2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</a:p>
            </p:txBody>
          </p:sp>
          <p:sp>
            <p:nvSpPr>
              <p:cNvPr id="78" name="Rectangle 57"/>
              <p:cNvSpPr>
                <a:spLocks noChangeArrowheads="1"/>
              </p:cNvSpPr>
              <p:nvPr/>
            </p:nvSpPr>
            <p:spPr bwMode="auto">
              <a:xfrm>
                <a:off x="393" y="1038"/>
                <a:ext cx="193" cy="2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</a:t>
                </a: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3505200" y="4267347"/>
            <a:ext cx="2651760" cy="1017749"/>
            <a:chOff x="1434152" y="797258"/>
            <a:chExt cx="2651760" cy="1017749"/>
          </a:xfrm>
        </p:grpSpPr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1434152" y="1100138"/>
              <a:ext cx="26517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1/2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</a:p>
          </p:txBody>
        </p:sp>
        <p:grpSp>
          <p:nvGrpSpPr>
            <p:cNvPr id="51" name="Group 49"/>
            <p:cNvGrpSpPr>
              <a:grpSpLocks/>
            </p:cNvGrpSpPr>
            <p:nvPr/>
          </p:nvGrpSpPr>
          <p:grpSpPr bwMode="auto">
            <a:xfrm>
              <a:off x="1961866" y="797258"/>
              <a:ext cx="479426" cy="1017749"/>
              <a:chOff x="503" y="720"/>
              <a:chExt cx="302" cy="607"/>
            </a:xfrm>
          </p:grpSpPr>
          <p:sp>
            <p:nvSpPr>
              <p:cNvPr id="52" name="Rectangle 53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53" name="Rectangle 54"/>
              <p:cNvSpPr>
                <a:spLocks noChangeArrowheads="1"/>
              </p:cNvSpPr>
              <p:nvPr/>
            </p:nvSpPr>
            <p:spPr bwMode="auto">
              <a:xfrm>
                <a:off x="503" y="109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1005840" y="5280025"/>
            <a:ext cx="3017520" cy="784225"/>
            <a:chOff x="1005840" y="5280025"/>
            <a:chExt cx="3017520" cy="784225"/>
          </a:xfrm>
        </p:grpSpPr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1005840" y="5486400"/>
              <a:ext cx="30175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[    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5/2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y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3/2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]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56" name="Group 61"/>
            <p:cNvGrpSpPr>
              <a:grpSpLocks/>
            </p:cNvGrpSpPr>
            <p:nvPr/>
          </p:nvGrpSpPr>
          <p:grpSpPr bwMode="auto">
            <a:xfrm>
              <a:off x="1960562" y="5334000"/>
              <a:ext cx="325438" cy="730250"/>
              <a:chOff x="4224" y="3102"/>
              <a:chExt cx="205" cy="460"/>
            </a:xfrm>
          </p:grpSpPr>
          <p:sp>
            <p:nvSpPr>
              <p:cNvPr id="61" name="Rectangle 58"/>
              <p:cNvSpPr>
                <a:spLocks noChangeArrowheads="1"/>
              </p:cNvSpPr>
              <p:nvPr/>
            </p:nvSpPr>
            <p:spPr bwMode="auto">
              <a:xfrm>
                <a:off x="4224" y="310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5" name="Rectangle 59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79" name="Line 60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7" name="Group 62"/>
            <p:cNvGrpSpPr>
              <a:grpSpLocks/>
            </p:cNvGrpSpPr>
            <p:nvPr/>
          </p:nvGrpSpPr>
          <p:grpSpPr bwMode="auto">
            <a:xfrm>
              <a:off x="2895600" y="5303198"/>
              <a:ext cx="325438" cy="730250"/>
              <a:chOff x="4224" y="3102"/>
              <a:chExt cx="205" cy="460"/>
            </a:xfrm>
          </p:grpSpPr>
          <p:sp>
            <p:nvSpPr>
              <p:cNvPr id="58" name="Rectangle 63"/>
              <p:cNvSpPr>
                <a:spLocks noChangeArrowheads="1"/>
              </p:cNvSpPr>
              <p:nvPr/>
            </p:nvSpPr>
            <p:spPr bwMode="auto">
              <a:xfrm>
                <a:off x="4224" y="310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59" name="Rectangle 64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0" name="Line 65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1" name="Rectangle 66"/>
            <p:cNvSpPr>
              <a:spLocks noChangeArrowheads="1"/>
            </p:cNvSpPr>
            <p:nvPr/>
          </p:nvSpPr>
          <p:spPr bwMode="auto">
            <a:xfrm>
              <a:off x="3684896" y="52800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82" name="Rectangle 67"/>
            <p:cNvSpPr>
              <a:spLocks noChangeArrowheads="1"/>
            </p:cNvSpPr>
            <p:nvPr/>
          </p:nvSpPr>
          <p:spPr bwMode="auto">
            <a:xfrm>
              <a:off x="3686483" y="56229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962400" y="5313671"/>
            <a:ext cx="3200400" cy="741385"/>
            <a:chOff x="4283597" y="5313671"/>
            <a:chExt cx="3200400" cy="741385"/>
          </a:xfrm>
        </p:grpSpPr>
        <p:sp>
          <p:nvSpPr>
            <p:cNvPr id="84" name="Rectangle 83"/>
            <p:cNvSpPr/>
            <p:nvPr/>
          </p:nvSpPr>
          <p:spPr>
            <a:xfrm>
              <a:off x="4283597" y="5480938"/>
              <a:ext cx="3200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  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 (      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     –     )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85" name="Group 62"/>
            <p:cNvGrpSpPr>
              <a:grpSpLocks/>
            </p:cNvGrpSpPr>
            <p:nvPr/>
          </p:nvGrpSpPr>
          <p:grpSpPr bwMode="auto">
            <a:xfrm>
              <a:off x="5666096" y="5320352"/>
              <a:ext cx="469901" cy="730250"/>
              <a:chOff x="4180" y="3102"/>
              <a:chExt cx="296" cy="460"/>
            </a:xfrm>
          </p:grpSpPr>
          <p:sp>
            <p:nvSpPr>
              <p:cNvPr id="86" name="Rectangle 63"/>
              <p:cNvSpPr>
                <a:spLocks noChangeArrowheads="1"/>
              </p:cNvSpPr>
              <p:nvPr/>
            </p:nvSpPr>
            <p:spPr bwMode="auto">
              <a:xfrm>
                <a:off x="4180" y="3102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7" name="Rectangle 64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88" name="Line 65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4" name="Group 62"/>
            <p:cNvGrpSpPr>
              <a:grpSpLocks/>
            </p:cNvGrpSpPr>
            <p:nvPr/>
          </p:nvGrpSpPr>
          <p:grpSpPr bwMode="auto">
            <a:xfrm>
              <a:off x="5070144" y="5313671"/>
              <a:ext cx="469901" cy="733425"/>
              <a:chOff x="4180" y="3102"/>
              <a:chExt cx="296" cy="462"/>
            </a:xfrm>
          </p:grpSpPr>
          <p:sp>
            <p:nvSpPr>
              <p:cNvPr id="95" name="Rectangle 63"/>
              <p:cNvSpPr>
                <a:spLocks noChangeArrowheads="1"/>
              </p:cNvSpPr>
              <p:nvPr/>
            </p:nvSpPr>
            <p:spPr bwMode="auto">
              <a:xfrm>
                <a:off x="4180" y="3102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6" name="Rectangle 64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97" name="Line 65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0" name="Group 62"/>
            <p:cNvGrpSpPr>
              <a:grpSpLocks/>
            </p:cNvGrpSpPr>
            <p:nvPr/>
          </p:nvGrpSpPr>
          <p:grpSpPr bwMode="auto">
            <a:xfrm>
              <a:off x="6324600" y="5320352"/>
              <a:ext cx="336550" cy="733425"/>
              <a:chOff x="4224" y="3102"/>
              <a:chExt cx="212" cy="462"/>
            </a:xfrm>
          </p:grpSpPr>
          <p:sp>
            <p:nvSpPr>
              <p:cNvPr id="71" name="Rectangle 63"/>
              <p:cNvSpPr>
                <a:spLocks noChangeArrowheads="1"/>
              </p:cNvSpPr>
              <p:nvPr/>
            </p:nvSpPr>
            <p:spPr bwMode="auto">
              <a:xfrm>
                <a:off x="4230" y="310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2" name="Rectangle 64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80" name="Line 65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3" name="Group 62"/>
            <p:cNvGrpSpPr>
              <a:grpSpLocks/>
            </p:cNvGrpSpPr>
            <p:nvPr/>
          </p:nvGrpSpPr>
          <p:grpSpPr bwMode="auto">
            <a:xfrm>
              <a:off x="6898944" y="5321631"/>
              <a:ext cx="336550" cy="733425"/>
              <a:chOff x="4224" y="3102"/>
              <a:chExt cx="212" cy="462"/>
            </a:xfrm>
          </p:grpSpPr>
          <p:sp>
            <p:nvSpPr>
              <p:cNvPr id="90" name="Rectangle 63"/>
              <p:cNvSpPr>
                <a:spLocks noChangeArrowheads="1"/>
              </p:cNvSpPr>
              <p:nvPr/>
            </p:nvSpPr>
            <p:spPr bwMode="auto">
              <a:xfrm>
                <a:off x="4230" y="310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1" name="Rectangle 64"/>
              <p:cNvSpPr>
                <a:spLocks noChangeArrowheads="1"/>
              </p:cNvSpPr>
              <p:nvPr/>
            </p:nvSpPr>
            <p:spPr bwMode="auto">
              <a:xfrm>
                <a:off x="4224" y="3312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92" name="Line 65"/>
              <p:cNvSpPr>
                <a:spLocks noChangeShapeType="1"/>
              </p:cNvSpPr>
              <p:nvPr/>
            </p:nvSpPr>
            <p:spPr bwMode="auto">
              <a:xfrm>
                <a:off x="4256" y="3336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6961174" y="5362575"/>
            <a:ext cx="1253869" cy="733425"/>
            <a:chOff x="7391400" y="4572000"/>
            <a:chExt cx="1253869" cy="733425"/>
          </a:xfrm>
        </p:grpSpPr>
        <p:grpSp>
          <p:nvGrpSpPr>
            <p:cNvPr id="98" name="Group 72"/>
            <p:cNvGrpSpPr>
              <a:grpSpLocks/>
            </p:cNvGrpSpPr>
            <p:nvPr/>
          </p:nvGrpSpPr>
          <p:grpSpPr bwMode="auto">
            <a:xfrm>
              <a:off x="7961325" y="4572000"/>
              <a:ext cx="469901" cy="733425"/>
              <a:chOff x="3898" y="3324"/>
              <a:chExt cx="296" cy="462"/>
            </a:xfrm>
          </p:grpSpPr>
          <p:sp>
            <p:nvSpPr>
              <p:cNvPr id="99" name="Rectangle 69"/>
              <p:cNvSpPr>
                <a:spLocks noChangeArrowheads="1"/>
              </p:cNvSpPr>
              <p:nvPr/>
            </p:nvSpPr>
            <p:spPr bwMode="auto">
              <a:xfrm>
                <a:off x="3945" y="3324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7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0" name="Rectangle 70"/>
              <p:cNvSpPr>
                <a:spLocks noChangeArrowheads="1"/>
              </p:cNvSpPr>
              <p:nvPr/>
            </p:nvSpPr>
            <p:spPr bwMode="auto">
              <a:xfrm>
                <a:off x="3898" y="3534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15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1" name="Line 71"/>
              <p:cNvSpPr>
                <a:spLocks noChangeShapeType="1"/>
              </p:cNvSpPr>
              <p:nvPr/>
            </p:nvSpPr>
            <p:spPr bwMode="auto">
              <a:xfrm>
                <a:off x="3954" y="3541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2" name="Rectangle 101"/>
            <p:cNvSpPr/>
            <p:nvPr/>
          </p:nvSpPr>
          <p:spPr>
            <a:xfrm>
              <a:off x="7391400" y="4724400"/>
              <a:ext cx="125386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43      </a:t>
              </a:r>
              <a:r>
                <a:rPr lang="el-GR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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3400" y="279737"/>
            <a:ext cx="77724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3.	Hitung volume torus yang terbentuk oleh perputaran lingkaran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+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4 terhadap garis 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3 sebagai sumbu putar </a:t>
            </a:r>
          </a:p>
          <a:p>
            <a:pPr marL="384175" indent="-384175"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457200" y="1524000"/>
            <a:ext cx="2514600" cy="2057400"/>
            <a:chOff x="615" y="1740"/>
            <a:chExt cx="1690" cy="1399"/>
          </a:xfrm>
        </p:grpSpPr>
        <p:sp>
          <p:nvSpPr>
            <p:cNvPr id="7" name="Oval 5"/>
            <p:cNvSpPr>
              <a:spLocks noChangeAspect="1" noChangeArrowheads="1"/>
            </p:cNvSpPr>
            <p:nvPr/>
          </p:nvSpPr>
          <p:spPr bwMode="auto">
            <a:xfrm>
              <a:off x="987" y="2197"/>
              <a:ext cx="773" cy="7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"/>
            <p:cNvSpPr>
              <a:spLocks noChangeAspect="1" noChangeShapeType="1"/>
            </p:cNvSpPr>
            <p:nvPr/>
          </p:nvSpPr>
          <p:spPr bwMode="auto">
            <a:xfrm>
              <a:off x="1368" y="1981"/>
              <a:ext cx="0" cy="1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7"/>
            <p:cNvSpPr>
              <a:spLocks noChangeAspect="1" noChangeShapeType="1"/>
            </p:cNvSpPr>
            <p:nvPr/>
          </p:nvSpPr>
          <p:spPr bwMode="auto">
            <a:xfrm>
              <a:off x="847" y="2580"/>
              <a:ext cx="13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8"/>
            <p:cNvSpPr>
              <a:spLocks noChangeAspect="1" noChangeShapeType="1"/>
            </p:cNvSpPr>
            <p:nvPr/>
          </p:nvSpPr>
          <p:spPr bwMode="auto">
            <a:xfrm>
              <a:off x="1944" y="1981"/>
              <a:ext cx="0" cy="11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9"/>
            <p:cNvSpPr>
              <a:spLocks noChangeAspect="1" noChangeArrowheads="1"/>
            </p:cNvSpPr>
            <p:nvPr/>
          </p:nvSpPr>
          <p:spPr bwMode="auto">
            <a:xfrm>
              <a:off x="1845" y="2907"/>
              <a:ext cx="193" cy="12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"/>
            <p:cNvSpPr txBox="1">
              <a:spLocks noChangeAspect="1" noChangeArrowheads="1"/>
            </p:cNvSpPr>
            <p:nvPr/>
          </p:nvSpPr>
          <p:spPr bwMode="auto">
            <a:xfrm>
              <a:off x="1968" y="2340"/>
              <a:ext cx="33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13" name="Text Box 11"/>
            <p:cNvSpPr txBox="1">
              <a:spLocks noChangeAspect="1" noChangeArrowheads="1"/>
            </p:cNvSpPr>
            <p:nvPr/>
          </p:nvSpPr>
          <p:spPr bwMode="auto">
            <a:xfrm>
              <a:off x="1072" y="1886"/>
              <a:ext cx="33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14" name="Text Box 12"/>
            <p:cNvSpPr txBox="1">
              <a:spLocks noChangeAspect="1" noChangeArrowheads="1"/>
            </p:cNvSpPr>
            <p:nvPr/>
          </p:nvSpPr>
          <p:spPr bwMode="auto">
            <a:xfrm>
              <a:off x="1307" y="2561"/>
              <a:ext cx="33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15" name="Text Box 13"/>
            <p:cNvSpPr txBox="1">
              <a:spLocks noChangeAspect="1" noChangeArrowheads="1"/>
            </p:cNvSpPr>
            <p:nvPr/>
          </p:nvSpPr>
          <p:spPr bwMode="auto">
            <a:xfrm>
              <a:off x="1620" y="1740"/>
              <a:ext cx="651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3</a:t>
              </a:r>
            </a:p>
          </p:txBody>
        </p:sp>
        <p:sp>
          <p:nvSpPr>
            <p:cNvPr id="16" name="Text Box 14"/>
            <p:cNvSpPr txBox="1">
              <a:spLocks noChangeAspect="1" noChangeArrowheads="1"/>
            </p:cNvSpPr>
            <p:nvPr/>
          </p:nvSpPr>
          <p:spPr bwMode="auto">
            <a:xfrm>
              <a:off x="1677" y="2550"/>
              <a:ext cx="33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7" name="Text Box 15"/>
            <p:cNvSpPr txBox="1">
              <a:spLocks noChangeAspect="1" noChangeArrowheads="1"/>
            </p:cNvSpPr>
            <p:nvPr/>
          </p:nvSpPr>
          <p:spPr bwMode="auto">
            <a:xfrm>
              <a:off x="615" y="2551"/>
              <a:ext cx="47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2 </a:t>
              </a: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3352800" y="1352550"/>
            <a:ext cx="4800600" cy="400050"/>
            <a:chOff x="2112" y="1008"/>
            <a:chExt cx="3024" cy="252"/>
          </a:xfrm>
        </p:grpSpPr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112" y="1008"/>
              <a:ext cx="30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Ubah fungsi itu menjadi   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 4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436" y="1030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52800" y="2846696"/>
            <a:ext cx="2895600" cy="979184"/>
            <a:chOff x="6387152" y="1905000"/>
            <a:chExt cx="2895600" cy="979184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387152" y="2209800"/>
              <a:ext cx="2895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V = 2.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(3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x)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7285039" y="1904999"/>
              <a:ext cx="528638" cy="979183"/>
              <a:chOff x="580" y="720"/>
              <a:chExt cx="333" cy="584"/>
            </a:xfrm>
          </p:grpSpPr>
          <p:sp>
            <p:nvSpPr>
              <p:cNvPr id="24" name="Rectangle 26"/>
              <p:cNvSpPr>
                <a:spLocks noChangeArrowheads="1"/>
              </p:cNvSpPr>
              <p:nvPr/>
            </p:nvSpPr>
            <p:spPr bwMode="auto">
              <a:xfrm>
                <a:off x="708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5" name="Rectangle 27"/>
              <p:cNvSpPr>
                <a:spLocks noChangeArrowheads="1"/>
              </p:cNvSpPr>
              <p:nvPr/>
            </p:nvSpPr>
            <p:spPr bwMode="auto">
              <a:xfrm>
                <a:off x="580" y="1067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-2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5957248" y="2893321"/>
            <a:ext cx="2834640" cy="943973"/>
            <a:chOff x="3615690" y="3186752"/>
            <a:chExt cx="2834640" cy="943973"/>
          </a:xfrm>
        </p:grpSpPr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3615690" y="3462338"/>
              <a:ext cx="28346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(3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x)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grpSp>
          <p:nvGrpSpPr>
            <p:cNvPr id="28" name="Group 32"/>
            <p:cNvGrpSpPr>
              <a:grpSpLocks/>
            </p:cNvGrpSpPr>
            <p:nvPr/>
          </p:nvGrpSpPr>
          <p:grpSpPr bwMode="auto">
            <a:xfrm>
              <a:off x="4010026" y="3186752"/>
              <a:ext cx="506413" cy="943973"/>
              <a:chOff x="437" y="720"/>
              <a:chExt cx="319" cy="563"/>
            </a:xfrm>
          </p:grpSpPr>
          <p:sp>
            <p:nvSpPr>
              <p:cNvPr id="30" name="Rectangle 36"/>
              <p:cNvSpPr>
                <a:spLocks noChangeArrowheads="1"/>
              </p:cNvSpPr>
              <p:nvPr/>
            </p:nvSpPr>
            <p:spPr bwMode="auto">
              <a:xfrm>
                <a:off x="551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31" name="Rectangle 37"/>
              <p:cNvSpPr>
                <a:spLocks noChangeArrowheads="1"/>
              </p:cNvSpPr>
              <p:nvPr/>
            </p:nvSpPr>
            <p:spPr bwMode="auto">
              <a:xfrm>
                <a:off x="437" y="104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-2</a:t>
                </a:r>
              </a:p>
            </p:txBody>
          </p:sp>
        </p:grp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>
              <a:off x="5331464" y="3502025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66801" y="3657599"/>
            <a:ext cx="4258440" cy="1044574"/>
            <a:chOff x="609601" y="3935103"/>
            <a:chExt cx="4258440" cy="1044574"/>
          </a:xfrm>
        </p:grpSpPr>
        <p:grpSp>
          <p:nvGrpSpPr>
            <p:cNvPr id="33" name="Group 95"/>
            <p:cNvGrpSpPr/>
            <p:nvPr/>
          </p:nvGrpSpPr>
          <p:grpSpPr>
            <a:xfrm>
              <a:off x="609601" y="3935103"/>
              <a:ext cx="2286000" cy="1044574"/>
              <a:chOff x="609601" y="3935103"/>
              <a:chExt cx="2286000" cy="1044574"/>
            </a:xfrm>
          </p:grpSpPr>
          <p:grpSp>
            <p:nvGrpSpPr>
              <p:cNvPr id="40" name="Group 39"/>
              <p:cNvGrpSpPr>
                <a:grpSpLocks/>
              </p:cNvGrpSpPr>
              <p:nvPr/>
            </p:nvGrpSpPr>
            <p:grpSpPr bwMode="auto">
              <a:xfrm>
                <a:off x="1183969" y="3935103"/>
                <a:ext cx="479426" cy="1044574"/>
                <a:chOff x="608" y="720"/>
                <a:chExt cx="302" cy="623"/>
              </a:xfrm>
            </p:grpSpPr>
            <p:sp>
              <p:nvSpPr>
                <p:cNvPr id="43" name="Rectangle 43"/>
                <p:cNvSpPr>
                  <a:spLocks noChangeArrowheads="1"/>
                </p:cNvSpPr>
                <p:nvPr/>
              </p:nvSpPr>
              <p:spPr bwMode="auto">
                <a:xfrm>
                  <a:off x="705" y="720"/>
                  <a:ext cx="205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4" name="Rectangle 44"/>
                <p:cNvSpPr>
                  <a:spLocks noChangeArrowheads="1"/>
                </p:cNvSpPr>
                <p:nvPr/>
              </p:nvSpPr>
              <p:spPr bwMode="auto">
                <a:xfrm>
                  <a:off x="608" y="1106"/>
                  <a:ext cx="258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-2</a:t>
                  </a:r>
                </a:p>
              </p:txBody>
            </p:sp>
          </p:grpSp>
          <p:sp>
            <p:nvSpPr>
              <p:cNvPr id="41" name="Rectangle 45"/>
              <p:cNvSpPr>
                <a:spLocks noChangeArrowheads="1"/>
              </p:cNvSpPr>
              <p:nvPr/>
            </p:nvSpPr>
            <p:spPr bwMode="auto">
              <a:xfrm>
                <a:off x="609601" y="4267200"/>
                <a:ext cx="2286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12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 – 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42" name="Line 53"/>
              <p:cNvSpPr>
                <a:spLocks noChangeShapeType="1"/>
              </p:cNvSpPr>
              <p:nvPr/>
            </p:nvSpPr>
            <p:spPr bwMode="auto">
              <a:xfrm>
                <a:off x="1652256" y="4308144"/>
                <a:ext cx="6400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" name="Group 96"/>
            <p:cNvGrpSpPr/>
            <p:nvPr/>
          </p:nvGrpSpPr>
          <p:grpSpPr>
            <a:xfrm>
              <a:off x="2644355" y="3984623"/>
              <a:ext cx="2223686" cy="935589"/>
              <a:chOff x="5105400" y="3984623"/>
              <a:chExt cx="2223686" cy="93558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105400" y="4267200"/>
                <a:ext cx="222368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4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x4 – x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dx 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36" name="Group 47"/>
              <p:cNvGrpSpPr>
                <a:grpSpLocks/>
              </p:cNvGrpSpPr>
              <p:nvPr/>
            </p:nvGrpSpPr>
            <p:grpSpPr bwMode="auto">
              <a:xfrm>
                <a:off x="5482277" y="3984623"/>
                <a:ext cx="506413" cy="935589"/>
                <a:chOff x="379" y="720"/>
                <a:chExt cx="319" cy="558"/>
              </a:xfrm>
            </p:grpSpPr>
            <p:sp>
              <p:nvSpPr>
                <p:cNvPr id="38" name="Rectangle 51"/>
                <p:cNvSpPr>
                  <a:spLocks noChangeArrowheads="1"/>
                </p:cNvSpPr>
                <p:nvPr/>
              </p:nvSpPr>
              <p:spPr bwMode="auto">
                <a:xfrm>
                  <a:off x="493" y="720"/>
                  <a:ext cx="205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39" name="Rectangle 52"/>
                <p:cNvSpPr>
                  <a:spLocks noChangeArrowheads="1"/>
                </p:cNvSpPr>
                <p:nvPr/>
              </p:nvSpPr>
              <p:spPr bwMode="auto">
                <a:xfrm>
                  <a:off x="379" y="1041"/>
                  <a:ext cx="258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-2</a:t>
                  </a:r>
                </a:p>
              </p:txBody>
            </p:sp>
          </p:grpSp>
          <p:sp>
            <p:nvSpPr>
              <p:cNvPr id="37" name="Line 54"/>
              <p:cNvSpPr>
                <a:spLocks noChangeShapeType="1"/>
              </p:cNvSpPr>
              <p:nvPr/>
            </p:nvSpPr>
            <p:spPr bwMode="auto">
              <a:xfrm>
                <a:off x="6169664" y="4308144"/>
                <a:ext cx="6400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87" name="Group 86"/>
          <p:cNvGrpSpPr/>
          <p:nvPr/>
        </p:nvGrpSpPr>
        <p:grpSpPr>
          <a:xfrm>
            <a:off x="1028170" y="4558352"/>
            <a:ext cx="6287030" cy="775648"/>
            <a:chOff x="1028170" y="4558352"/>
            <a:chExt cx="6287030" cy="775648"/>
          </a:xfrm>
        </p:grpSpPr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1028170" y="4705350"/>
              <a:ext cx="624081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[12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 {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(4 –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1/2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+ 2 arcsin     } +      (4 –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3/2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47" name="Group 60"/>
            <p:cNvGrpSpPr>
              <a:grpSpLocks/>
            </p:cNvGrpSpPr>
            <p:nvPr/>
          </p:nvGrpSpPr>
          <p:grpSpPr bwMode="auto">
            <a:xfrm>
              <a:off x="4537714" y="4590102"/>
              <a:ext cx="325438" cy="730250"/>
              <a:chOff x="4656" y="1662"/>
              <a:chExt cx="205" cy="460"/>
            </a:xfrm>
          </p:grpSpPr>
          <p:sp>
            <p:nvSpPr>
              <p:cNvPr id="58" name="Rectangle 57"/>
              <p:cNvSpPr>
                <a:spLocks noChangeArrowheads="1"/>
              </p:cNvSpPr>
              <p:nvPr/>
            </p:nvSpPr>
            <p:spPr bwMode="auto">
              <a:xfrm>
                <a:off x="4656" y="166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</a:p>
            </p:txBody>
          </p:sp>
          <p:sp>
            <p:nvSpPr>
              <p:cNvPr id="59" name="Rectangle 58"/>
              <p:cNvSpPr>
                <a:spLocks noChangeArrowheads="1"/>
              </p:cNvSpPr>
              <p:nvPr/>
            </p:nvSpPr>
            <p:spPr bwMode="auto">
              <a:xfrm>
                <a:off x="4656" y="187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0" name="Line 59"/>
              <p:cNvSpPr>
                <a:spLocks noChangeShapeType="1"/>
              </p:cNvSpPr>
              <p:nvPr/>
            </p:nvSpPr>
            <p:spPr bwMode="auto">
              <a:xfrm>
                <a:off x="4688" y="1884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" name="Group 61"/>
            <p:cNvGrpSpPr>
              <a:grpSpLocks/>
            </p:cNvGrpSpPr>
            <p:nvPr/>
          </p:nvGrpSpPr>
          <p:grpSpPr bwMode="auto">
            <a:xfrm>
              <a:off x="1981200" y="4572000"/>
              <a:ext cx="325438" cy="730250"/>
              <a:chOff x="4656" y="1662"/>
              <a:chExt cx="205" cy="460"/>
            </a:xfrm>
          </p:grpSpPr>
          <p:sp>
            <p:nvSpPr>
              <p:cNvPr id="55" name="Rectangle 62"/>
              <p:cNvSpPr>
                <a:spLocks noChangeArrowheads="1"/>
              </p:cNvSpPr>
              <p:nvPr/>
            </p:nvSpPr>
            <p:spPr bwMode="auto">
              <a:xfrm>
                <a:off x="4656" y="166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</a:p>
            </p:txBody>
          </p:sp>
          <p:sp>
            <p:nvSpPr>
              <p:cNvPr id="56" name="Rectangle 63"/>
              <p:cNvSpPr>
                <a:spLocks noChangeArrowheads="1"/>
              </p:cNvSpPr>
              <p:nvPr/>
            </p:nvSpPr>
            <p:spPr bwMode="auto">
              <a:xfrm>
                <a:off x="4656" y="187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7" name="Line 64"/>
              <p:cNvSpPr>
                <a:spLocks noChangeShapeType="1"/>
              </p:cNvSpPr>
              <p:nvPr/>
            </p:nvSpPr>
            <p:spPr bwMode="auto">
              <a:xfrm>
                <a:off x="4688" y="1884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" name="Group 65"/>
            <p:cNvGrpSpPr>
              <a:grpSpLocks/>
            </p:cNvGrpSpPr>
            <p:nvPr/>
          </p:nvGrpSpPr>
          <p:grpSpPr bwMode="auto">
            <a:xfrm>
              <a:off x="5181600" y="4558352"/>
              <a:ext cx="325438" cy="730250"/>
              <a:chOff x="4656" y="1662"/>
              <a:chExt cx="205" cy="460"/>
            </a:xfrm>
          </p:grpSpPr>
          <p:sp>
            <p:nvSpPr>
              <p:cNvPr id="52" name="Rectangle 66"/>
              <p:cNvSpPr>
                <a:spLocks noChangeArrowheads="1"/>
              </p:cNvSpPr>
              <p:nvPr/>
            </p:nvSpPr>
            <p:spPr bwMode="auto">
              <a:xfrm>
                <a:off x="4656" y="16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53" name="Rectangle 67"/>
              <p:cNvSpPr>
                <a:spLocks noChangeArrowheads="1"/>
              </p:cNvSpPr>
              <p:nvPr/>
            </p:nvSpPr>
            <p:spPr bwMode="auto">
              <a:xfrm>
                <a:off x="4656" y="187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4" name="Line 68"/>
              <p:cNvSpPr>
                <a:spLocks noChangeShapeType="1"/>
              </p:cNvSpPr>
              <p:nvPr/>
            </p:nvSpPr>
            <p:spPr bwMode="auto">
              <a:xfrm>
                <a:off x="4688" y="1884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0" name="Rectangle 69"/>
            <p:cNvSpPr>
              <a:spLocks noChangeArrowheads="1"/>
            </p:cNvSpPr>
            <p:nvPr/>
          </p:nvSpPr>
          <p:spPr bwMode="auto">
            <a:xfrm>
              <a:off x="6953250" y="45720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1" name="Rectangle 70"/>
            <p:cNvSpPr>
              <a:spLocks noChangeArrowheads="1"/>
            </p:cNvSpPr>
            <p:nvPr/>
          </p:nvSpPr>
          <p:spPr bwMode="auto">
            <a:xfrm>
              <a:off x="6905625" y="4937125"/>
              <a:ext cx="409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-2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413760" y="1798363"/>
            <a:ext cx="2834640" cy="1021037"/>
            <a:chOff x="3989696" y="1285875"/>
            <a:chExt cx="2834640" cy="1021037"/>
          </a:xfrm>
          <a:noFill/>
        </p:grpSpPr>
        <p:grpSp>
          <p:nvGrpSpPr>
            <p:cNvPr id="62" name="Group 32"/>
            <p:cNvGrpSpPr/>
            <p:nvPr/>
          </p:nvGrpSpPr>
          <p:grpSpPr>
            <a:xfrm>
              <a:off x="4114800" y="1322696"/>
              <a:ext cx="2675732" cy="984216"/>
              <a:chOff x="1447800" y="3581401"/>
              <a:chExt cx="2675732" cy="984216"/>
            </a:xfrm>
            <a:grpFill/>
          </p:grpSpPr>
          <p:sp>
            <p:nvSpPr>
              <p:cNvPr id="64" name="Rectangle 37"/>
              <p:cNvSpPr>
                <a:spLocks noChangeArrowheads="1"/>
              </p:cNvSpPr>
              <p:nvPr/>
            </p:nvSpPr>
            <p:spPr bwMode="auto">
              <a:xfrm>
                <a:off x="1447800" y="3910960"/>
                <a:ext cx="2675732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V = 2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(xp – x) y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</a:t>
                </a:r>
              </a:p>
            </p:txBody>
          </p:sp>
          <p:grpSp>
            <p:nvGrpSpPr>
              <p:cNvPr id="65" name="Group 38"/>
              <p:cNvGrpSpPr>
                <a:grpSpLocks/>
              </p:cNvGrpSpPr>
              <p:nvPr/>
            </p:nvGrpSpPr>
            <p:grpSpPr bwMode="auto">
              <a:xfrm>
                <a:off x="2209800" y="3581401"/>
                <a:ext cx="493713" cy="984216"/>
                <a:chOff x="503" y="720"/>
                <a:chExt cx="311" cy="587"/>
              </a:xfrm>
              <a:grpFill/>
            </p:grpSpPr>
            <p:sp>
              <p:nvSpPr>
                <p:cNvPr id="66" name="Rectangle 42"/>
                <p:cNvSpPr>
                  <a:spLocks noChangeArrowheads="1"/>
                </p:cNvSpPr>
                <p:nvPr/>
              </p:nvSpPr>
              <p:spPr bwMode="auto">
                <a:xfrm>
                  <a:off x="600" y="720"/>
                  <a:ext cx="214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67" name="Rectangle 43"/>
                <p:cNvSpPr>
                  <a:spLocks noChangeArrowheads="1"/>
                </p:cNvSpPr>
                <p:nvPr/>
              </p:nvSpPr>
              <p:spPr bwMode="auto">
                <a:xfrm>
                  <a:off x="503" y="1070"/>
                  <a:ext cx="205" cy="23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</p:grpSp>
        </p:grp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989696" y="1285875"/>
              <a:ext cx="2834640" cy="1000125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5181600" y="5848290"/>
            <a:ext cx="1066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 24 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9" name="Rectangle 56"/>
          <p:cNvSpPr>
            <a:spLocks noChangeArrowheads="1"/>
          </p:cNvSpPr>
          <p:nvPr/>
        </p:nvSpPr>
        <p:spPr bwMode="auto">
          <a:xfrm>
            <a:off x="1021489" y="5314890"/>
            <a:ext cx="45977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[12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 (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2 arcsin 1)  – 12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 (2 arcsin –1)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]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0" name="Rectangle 56"/>
          <p:cNvSpPr>
            <a:spLocks noChangeArrowheads="1"/>
          </p:cNvSpPr>
          <p:nvPr/>
        </p:nvSpPr>
        <p:spPr bwMode="auto">
          <a:xfrm>
            <a:off x="1021489" y="5848290"/>
            <a:ext cx="42482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12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 .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2.90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/180  + 12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/>
              </a:rPr>
              <a:t>.2.90/180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533400" y="152400"/>
            <a:ext cx="64770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Aft>
                <a:spcPts val="600"/>
              </a:spcAft>
              <a:tabLst>
                <a:tab pos="343217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4.	Daerah yang dibatasi parabola y = – x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– 3x + 6 dan garis x + y – 3 = 0 diputar terhadap garis  x = 3</a:t>
            </a:r>
          </a:p>
          <a:p>
            <a:pPr marL="384175" indent="-384175">
              <a:tabLst>
                <a:tab pos="343217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62000" y="1524000"/>
            <a:ext cx="2819400" cy="2438400"/>
            <a:chOff x="528" y="1248"/>
            <a:chExt cx="1776" cy="1536"/>
          </a:xfrm>
        </p:grpSpPr>
        <p:sp>
          <p:nvSpPr>
            <p:cNvPr id="66594" name="Line 5"/>
            <p:cNvSpPr>
              <a:spLocks noChangeAspect="1" noChangeShapeType="1"/>
            </p:cNvSpPr>
            <p:nvPr/>
          </p:nvSpPr>
          <p:spPr bwMode="auto">
            <a:xfrm>
              <a:off x="528" y="2302"/>
              <a:ext cx="13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95" name="Line 6"/>
            <p:cNvSpPr>
              <a:spLocks noChangeAspect="1" noChangeShapeType="1"/>
            </p:cNvSpPr>
            <p:nvPr/>
          </p:nvSpPr>
          <p:spPr bwMode="auto">
            <a:xfrm flipV="1">
              <a:off x="1277" y="1248"/>
              <a:ext cx="0" cy="12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96" name="Freeform 7"/>
            <p:cNvSpPr>
              <a:spLocks noChangeAspect="1"/>
            </p:cNvSpPr>
            <p:nvPr/>
          </p:nvSpPr>
          <p:spPr bwMode="auto">
            <a:xfrm>
              <a:off x="836" y="1499"/>
              <a:ext cx="655" cy="824"/>
            </a:xfrm>
            <a:custGeom>
              <a:avLst/>
              <a:gdLst>
                <a:gd name="T0" fmla="*/ 0 w 1650"/>
                <a:gd name="T1" fmla="*/ 236 h 2880"/>
                <a:gd name="T2" fmla="*/ 130 w 1650"/>
                <a:gd name="T3" fmla="*/ 0 h 2880"/>
                <a:gd name="T4" fmla="*/ 260 w 1650"/>
                <a:gd name="T5" fmla="*/ 236 h 2880"/>
                <a:gd name="T6" fmla="*/ 0 60000 65536"/>
                <a:gd name="T7" fmla="*/ 0 60000 65536"/>
                <a:gd name="T8" fmla="*/ 0 60000 65536"/>
                <a:gd name="T9" fmla="*/ 0 w 1650"/>
                <a:gd name="T10" fmla="*/ 0 h 2880"/>
                <a:gd name="T11" fmla="*/ 1650 w 1650"/>
                <a:gd name="T12" fmla="*/ 2880 h 2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0" h="2880">
                  <a:moveTo>
                    <a:pt x="0" y="2880"/>
                  </a:moveTo>
                  <a:cubicBezTo>
                    <a:pt x="275" y="1440"/>
                    <a:pt x="550" y="0"/>
                    <a:pt x="825" y="0"/>
                  </a:cubicBezTo>
                  <a:cubicBezTo>
                    <a:pt x="1100" y="0"/>
                    <a:pt x="1375" y="1440"/>
                    <a:pt x="1650" y="288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97" name="Line 8"/>
            <p:cNvSpPr>
              <a:spLocks noChangeAspect="1" noChangeShapeType="1"/>
            </p:cNvSpPr>
            <p:nvPr/>
          </p:nvSpPr>
          <p:spPr bwMode="auto">
            <a:xfrm>
              <a:off x="742" y="1456"/>
              <a:ext cx="962" cy="9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98" name="Text Box 9"/>
            <p:cNvSpPr txBox="1">
              <a:spLocks noChangeAspect="1" noChangeArrowheads="1"/>
            </p:cNvSpPr>
            <p:nvPr/>
          </p:nvSpPr>
          <p:spPr bwMode="auto">
            <a:xfrm>
              <a:off x="1649" y="2064"/>
              <a:ext cx="42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6599" name="Text Box 10"/>
            <p:cNvSpPr txBox="1">
              <a:spLocks noChangeAspect="1" noChangeArrowheads="1"/>
            </p:cNvSpPr>
            <p:nvPr/>
          </p:nvSpPr>
          <p:spPr bwMode="auto">
            <a:xfrm>
              <a:off x="1183" y="1306"/>
              <a:ext cx="427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6600" name="Text Box 11"/>
            <p:cNvSpPr txBox="1">
              <a:spLocks noChangeAspect="1" noChangeArrowheads="1"/>
            </p:cNvSpPr>
            <p:nvPr/>
          </p:nvSpPr>
          <p:spPr bwMode="auto">
            <a:xfrm>
              <a:off x="1317" y="1920"/>
              <a:ext cx="42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  <p:sp>
          <p:nvSpPr>
            <p:cNvPr id="66601" name="Text Box 12"/>
            <p:cNvSpPr txBox="1">
              <a:spLocks noChangeAspect="1" noChangeArrowheads="1"/>
            </p:cNvSpPr>
            <p:nvPr/>
          </p:nvSpPr>
          <p:spPr bwMode="auto">
            <a:xfrm>
              <a:off x="700" y="1616"/>
              <a:ext cx="42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Q</a:t>
              </a:r>
            </a:p>
          </p:txBody>
        </p:sp>
        <p:sp>
          <p:nvSpPr>
            <p:cNvPr id="66602" name="Text Box 13"/>
            <p:cNvSpPr txBox="1">
              <a:spLocks noChangeAspect="1" noChangeArrowheads="1"/>
            </p:cNvSpPr>
            <p:nvPr/>
          </p:nvSpPr>
          <p:spPr bwMode="auto">
            <a:xfrm>
              <a:off x="982" y="2270"/>
              <a:ext cx="42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66603" name="Line 14"/>
            <p:cNvSpPr>
              <a:spLocks noChangeAspect="1" noChangeShapeType="1"/>
            </p:cNvSpPr>
            <p:nvPr/>
          </p:nvSpPr>
          <p:spPr bwMode="auto">
            <a:xfrm>
              <a:off x="1610" y="1456"/>
              <a:ext cx="0" cy="1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604" name="Oval 15"/>
            <p:cNvSpPr>
              <a:spLocks noChangeAspect="1" noChangeArrowheads="1"/>
            </p:cNvSpPr>
            <p:nvPr/>
          </p:nvSpPr>
          <p:spPr bwMode="auto">
            <a:xfrm>
              <a:off x="1491" y="1745"/>
              <a:ext cx="213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605" name="Text Box 16"/>
            <p:cNvSpPr txBox="1">
              <a:spLocks noChangeAspect="1" noChangeArrowheads="1"/>
            </p:cNvSpPr>
            <p:nvPr/>
          </p:nvSpPr>
          <p:spPr bwMode="auto">
            <a:xfrm>
              <a:off x="1341" y="1488"/>
              <a:ext cx="96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3</a:t>
              </a:r>
            </a:p>
          </p:txBody>
        </p:sp>
        <p:sp>
          <p:nvSpPr>
            <p:cNvPr id="66606" name="Text Box 17"/>
            <p:cNvSpPr txBox="1">
              <a:spLocks noChangeAspect="1" noChangeArrowheads="1"/>
            </p:cNvSpPr>
            <p:nvPr/>
          </p:nvSpPr>
          <p:spPr bwMode="auto">
            <a:xfrm>
              <a:off x="534" y="2495"/>
              <a:ext cx="159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3x + 16</a:t>
              </a:r>
            </a:p>
          </p:txBody>
        </p:sp>
        <p:sp>
          <p:nvSpPr>
            <p:cNvPr id="66607" name="Line 18"/>
            <p:cNvSpPr>
              <a:spLocks noChangeAspect="1" noChangeShapeType="1"/>
            </p:cNvSpPr>
            <p:nvPr/>
          </p:nvSpPr>
          <p:spPr bwMode="auto">
            <a:xfrm flipV="1">
              <a:off x="956" y="2034"/>
              <a:ext cx="0" cy="4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4085" name="Rectangle 21"/>
          <p:cNvSpPr>
            <a:spLocks noChangeArrowheads="1"/>
          </p:cNvSpPr>
          <p:nvPr/>
        </p:nvSpPr>
        <p:spPr bwMode="auto">
          <a:xfrm>
            <a:off x="3429000" y="1200090"/>
            <a:ext cx="525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Kurva berpotongan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di  P(1, 2) dan Q (–3, 6)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3505200" y="1600200"/>
            <a:ext cx="3328987" cy="1017750"/>
            <a:chOff x="3505200" y="2133600"/>
            <a:chExt cx="3328987" cy="1017750"/>
          </a:xfrm>
        </p:grpSpPr>
        <p:sp>
          <p:nvSpPr>
            <p:cNvPr id="66587" name="Rectangle 23"/>
            <p:cNvSpPr>
              <a:spLocks noChangeArrowheads="1"/>
            </p:cNvSpPr>
            <p:nvPr/>
          </p:nvSpPr>
          <p:spPr bwMode="auto">
            <a:xfrm>
              <a:off x="3505200" y="2458557"/>
              <a:ext cx="332898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 – x)(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y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grpSp>
          <p:nvGrpSpPr>
            <p:cNvPr id="66588" name="Group 24"/>
            <p:cNvGrpSpPr>
              <a:grpSpLocks/>
            </p:cNvGrpSpPr>
            <p:nvPr/>
          </p:nvGrpSpPr>
          <p:grpSpPr bwMode="auto">
            <a:xfrm>
              <a:off x="4216091" y="2133600"/>
              <a:ext cx="479425" cy="1017750"/>
              <a:chOff x="503" y="736"/>
              <a:chExt cx="302" cy="607"/>
            </a:xfrm>
          </p:grpSpPr>
          <p:sp>
            <p:nvSpPr>
              <p:cNvPr id="66590" name="Rectangle 28"/>
              <p:cNvSpPr>
                <a:spLocks noChangeArrowheads="1"/>
              </p:cNvSpPr>
              <p:nvPr/>
            </p:nvSpPr>
            <p:spPr bwMode="auto">
              <a:xfrm>
                <a:off x="600" y="736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6591" name="Rectangle 29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-3</a:t>
                </a: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3505200" y="2610599"/>
            <a:ext cx="5257800" cy="970801"/>
            <a:chOff x="1905000" y="3793926"/>
            <a:chExt cx="5257800" cy="970801"/>
          </a:xfrm>
        </p:grpSpPr>
        <p:sp>
          <p:nvSpPr>
            <p:cNvPr id="66580" name="Rectangle 32"/>
            <p:cNvSpPr>
              <a:spLocks noChangeArrowheads="1"/>
            </p:cNvSpPr>
            <p:nvPr/>
          </p:nvSpPr>
          <p:spPr bwMode="auto">
            <a:xfrm>
              <a:off x="1905000" y="4071938"/>
              <a:ext cx="5257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 – x)[(–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3x + 6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(– x + 3)]dx</a:t>
              </a:r>
            </a:p>
          </p:txBody>
        </p:sp>
        <p:grpSp>
          <p:nvGrpSpPr>
            <p:cNvPr id="66581" name="Group 33"/>
            <p:cNvGrpSpPr>
              <a:grpSpLocks/>
            </p:cNvGrpSpPr>
            <p:nvPr/>
          </p:nvGrpSpPr>
          <p:grpSpPr bwMode="auto">
            <a:xfrm>
              <a:off x="2563503" y="3793926"/>
              <a:ext cx="421378" cy="970801"/>
              <a:chOff x="503" y="764"/>
              <a:chExt cx="335" cy="579"/>
            </a:xfrm>
          </p:grpSpPr>
          <p:sp>
            <p:nvSpPr>
              <p:cNvPr id="66583" name="Rectangle 37"/>
              <p:cNvSpPr>
                <a:spLocks noChangeArrowheads="1"/>
              </p:cNvSpPr>
              <p:nvPr/>
            </p:nvSpPr>
            <p:spPr bwMode="auto">
              <a:xfrm>
                <a:off x="633" y="764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6584" name="Rectangle 38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-3</a:t>
                </a: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3559792" y="3429000"/>
            <a:ext cx="3816350" cy="1044575"/>
            <a:chOff x="1060450" y="4724400"/>
            <a:chExt cx="3816350" cy="1044575"/>
          </a:xfrm>
        </p:grpSpPr>
        <p:sp>
          <p:nvSpPr>
            <p:cNvPr id="66573" name="Rectangle 41"/>
            <p:cNvSpPr>
              <a:spLocks noChangeArrowheads="1"/>
            </p:cNvSpPr>
            <p:nvPr/>
          </p:nvSpPr>
          <p:spPr bwMode="auto">
            <a:xfrm>
              <a:off x="1060450" y="5062538"/>
              <a:ext cx="38163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V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 – x)(–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2x + 3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6574" name="Group 42"/>
            <p:cNvGrpSpPr>
              <a:grpSpLocks/>
            </p:cNvGrpSpPr>
            <p:nvPr/>
          </p:nvGrpSpPr>
          <p:grpSpPr bwMode="auto">
            <a:xfrm>
              <a:off x="1752600" y="4724400"/>
              <a:ext cx="479425" cy="1044575"/>
              <a:chOff x="503" y="720"/>
              <a:chExt cx="302" cy="623"/>
            </a:xfrm>
          </p:grpSpPr>
          <p:sp>
            <p:nvSpPr>
              <p:cNvPr id="66576" name="Rectangle 46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6577" name="Rectangle 47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-3</a:t>
                </a:r>
              </a:p>
            </p:txBody>
          </p:sp>
        </p:grpSp>
      </p:grp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066800" y="4213226"/>
            <a:ext cx="3657600" cy="1044574"/>
            <a:chOff x="821368" y="4899024"/>
            <a:chExt cx="3657600" cy="1044574"/>
          </a:xfrm>
        </p:grpSpPr>
        <p:sp>
          <p:nvSpPr>
            <p:cNvPr id="58" name="Rectangle 41"/>
            <p:cNvSpPr>
              <a:spLocks noChangeArrowheads="1"/>
            </p:cNvSpPr>
            <p:nvPr/>
          </p:nvSpPr>
          <p:spPr bwMode="auto">
            <a:xfrm>
              <a:off x="821368" y="5247266"/>
              <a:ext cx="3657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V  = 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(x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9x + 9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59" name="Group 42"/>
            <p:cNvGrpSpPr>
              <a:grpSpLocks/>
            </p:cNvGrpSpPr>
            <p:nvPr/>
          </p:nvGrpSpPr>
          <p:grpSpPr bwMode="auto">
            <a:xfrm>
              <a:off x="1606552" y="4899024"/>
              <a:ext cx="479426" cy="1044574"/>
              <a:chOff x="503" y="720"/>
              <a:chExt cx="302" cy="623"/>
            </a:xfrm>
          </p:grpSpPr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600" y="720"/>
                <a:ext cx="205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auto">
              <a:xfrm>
                <a:off x="503" y="1106"/>
                <a:ext cx="258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-3</a:t>
                </a: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4495800" y="4404445"/>
            <a:ext cx="3958436" cy="777155"/>
            <a:chOff x="990600" y="5290330"/>
            <a:chExt cx="3958436" cy="777155"/>
          </a:xfrm>
        </p:grpSpPr>
        <p:grpSp>
          <p:nvGrpSpPr>
            <p:cNvPr id="55" name="Group 54"/>
            <p:cNvGrpSpPr/>
            <p:nvPr/>
          </p:nvGrpSpPr>
          <p:grpSpPr>
            <a:xfrm>
              <a:off x="2570162" y="5320352"/>
              <a:ext cx="325438" cy="730250"/>
              <a:chOff x="6324600" y="4937125"/>
              <a:chExt cx="325438" cy="730250"/>
            </a:xfrm>
          </p:grpSpPr>
          <p:sp>
            <p:nvSpPr>
              <p:cNvPr id="66570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6571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6572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4" name="Rectangle 41"/>
            <p:cNvSpPr>
              <a:spLocks noChangeArrowheads="1"/>
            </p:cNvSpPr>
            <p:nvPr/>
          </p:nvSpPr>
          <p:spPr bwMode="auto">
            <a:xfrm>
              <a:off x="990600" y="5453642"/>
              <a:ext cx="3733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[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    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+ 9x ]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779896" y="5312392"/>
              <a:ext cx="327334" cy="733485"/>
              <a:chOff x="6324600" y="4937125"/>
              <a:chExt cx="327334" cy="733485"/>
            </a:xfrm>
          </p:grpSpPr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1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3352800" y="5334000"/>
              <a:ext cx="327334" cy="733485"/>
              <a:chOff x="6324600" y="4937125"/>
              <a:chExt cx="327334" cy="733485"/>
            </a:xfrm>
          </p:grpSpPr>
          <p:sp>
            <p:nvSpPr>
              <p:cNvPr id="73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4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5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6" name="Rectangle 46"/>
            <p:cNvSpPr>
              <a:spLocks noChangeArrowheads="1"/>
            </p:cNvSpPr>
            <p:nvPr/>
          </p:nvSpPr>
          <p:spPr bwMode="auto">
            <a:xfrm>
              <a:off x="4536744" y="5290330"/>
              <a:ext cx="325438" cy="39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77" name="Rectangle 46"/>
            <p:cNvSpPr>
              <a:spLocks noChangeArrowheads="1"/>
            </p:cNvSpPr>
            <p:nvPr/>
          </p:nvSpPr>
          <p:spPr bwMode="auto">
            <a:xfrm>
              <a:off x="4536744" y="5633338"/>
              <a:ext cx="4122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-3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127760" y="5257800"/>
            <a:ext cx="5120640" cy="763507"/>
            <a:chOff x="914400" y="5347648"/>
            <a:chExt cx="5120640" cy="763507"/>
          </a:xfrm>
        </p:grpSpPr>
        <p:grpSp>
          <p:nvGrpSpPr>
            <p:cNvPr id="80" name="Group 54"/>
            <p:cNvGrpSpPr/>
            <p:nvPr/>
          </p:nvGrpSpPr>
          <p:grpSpPr>
            <a:xfrm>
              <a:off x="2514600" y="5364022"/>
              <a:ext cx="325438" cy="730250"/>
              <a:chOff x="6324600" y="4937125"/>
              <a:chExt cx="325438" cy="730250"/>
            </a:xfrm>
          </p:grpSpPr>
          <p:sp>
            <p:nvSpPr>
              <p:cNvPr id="92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3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94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1" name="Rectangle 41"/>
            <p:cNvSpPr>
              <a:spLocks noChangeArrowheads="1"/>
            </p:cNvSpPr>
            <p:nvPr/>
          </p:nvSpPr>
          <p:spPr bwMode="auto">
            <a:xfrm>
              <a:off x="914400" y="5497312"/>
              <a:ext cx="51206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V  =  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     –     –     + 9 –      – 9 +       + 27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82" name="Group 67"/>
            <p:cNvGrpSpPr/>
            <p:nvPr/>
          </p:nvGrpSpPr>
          <p:grpSpPr>
            <a:xfrm>
              <a:off x="2008496" y="5356062"/>
              <a:ext cx="327334" cy="733485"/>
              <a:chOff x="6324600" y="4937125"/>
              <a:chExt cx="327334" cy="733485"/>
            </a:xfrm>
          </p:grpSpPr>
          <p:sp>
            <p:nvSpPr>
              <p:cNvPr id="89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90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1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3" name="Group 71"/>
            <p:cNvGrpSpPr/>
            <p:nvPr/>
          </p:nvGrpSpPr>
          <p:grpSpPr>
            <a:xfrm>
              <a:off x="3025466" y="5377670"/>
              <a:ext cx="327334" cy="733485"/>
              <a:chOff x="6324600" y="4937125"/>
              <a:chExt cx="327334" cy="733485"/>
            </a:xfrm>
          </p:grpSpPr>
          <p:sp>
            <p:nvSpPr>
              <p:cNvPr id="86" name="Rectangle 49"/>
              <p:cNvSpPr>
                <a:spLocks noChangeArrowheads="1"/>
              </p:cNvSpPr>
              <p:nvPr/>
            </p:nvSpPr>
            <p:spPr bwMode="auto">
              <a:xfrm>
                <a:off x="6324600" y="493712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8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5" name="Group 67"/>
            <p:cNvGrpSpPr/>
            <p:nvPr/>
          </p:nvGrpSpPr>
          <p:grpSpPr>
            <a:xfrm>
              <a:off x="3913496" y="5347648"/>
              <a:ext cx="470000" cy="733485"/>
              <a:chOff x="6275696" y="4937125"/>
              <a:chExt cx="470000" cy="733485"/>
            </a:xfrm>
          </p:grpSpPr>
          <p:sp>
            <p:nvSpPr>
              <p:cNvPr id="96" name="Rectangle 49"/>
              <p:cNvSpPr>
                <a:spLocks noChangeArrowheads="1"/>
              </p:cNvSpPr>
              <p:nvPr/>
            </p:nvSpPr>
            <p:spPr bwMode="auto">
              <a:xfrm>
                <a:off x="6275696" y="4937125"/>
                <a:ext cx="470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81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7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8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9" name="Group 67"/>
            <p:cNvGrpSpPr/>
            <p:nvPr/>
          </p:nvGrpSpPr>
          <p:grpSpPr>
            <a:xfrm>
              <a:off x="4926552" y="5347648"/>
              <a:ext cx="470000" cy="733485"/>
              <a:chOff x="6275696" y="4937125"/>
              <a:chExt cx="470000" cy="733485"/>
            </a:xfrm>
          </p:grpSpPr>
          <p:sp>
            <p:nvSpPr>
              <p:cNvPr id="100" name="Rectangle 49"/>
              <p:cNvSpPr>
                <a:spLocks noChangeArrowheads="1"/>
              </p:cNvSpPr>
              <p:nvPr/>
            </p:nvSpPr>
            <p:spPr bwMode="auto">
              <a:xfrm>
                <a:off x="6275696" y="4937125"/>
                <a:ext cx="470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81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1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2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8" name="Group 107"/>
          <p:cNvGrpSpPr/>
          <p:nvPr/>
        </p:nvGrpSpPr>
        <p:grpSpPr>
          <a:xfrm>
            <a:off x="6137531" y="5257800"/>
            <a:ext cx="1253869" cy="733485"/>
            <a:chOff x="6096000" y="5257800"/>
            <a:chExt cx="1253869" cy="733485"/>
          </a:xfrm>
        </p:grpSpPr>
        <p:sp>
          <p:nvSpPr>
            <p:cNvPr id="54" name="Rectangle 53"/>
            <p:cNvSpPr/>
            <p:nvPr/>
          </p:nvSpPr>
          <p:spPr>
            <a:xfrm>
              <a:off x="6096000" y="5410200"/>
              <a:ext cx="125386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85     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04" name="Group 67"/>
            <p:cNvGrpSpPr/>
            <p:nvPr/>
          </p:nvGrpSpPr>
          <p:grpSpPr>
            <a:xfrm>
              <a:off x="6745618" y="5257800"/>
              <a:ext cx="336220" cy="733485"/>
              <a:chOff x="6315714" y="4937125"/>
              <a:chExt cx="336220" cy="733485"/>
            </a:xfrm>
          </p:grpSpPr>
          <p:sp>
            <p:nvSpPr>
              <p:cNvPr id="105" name="Rectangle 49"/>
              <p:cNvSpPr>
                <a:spLocks noChangeArrowheads="1"/>
              </p:cNvSpPr>
              <p:nvPr/>
            </p:nvSpPr>
            <p:spPr bwMode="auto">
              <a:xfrm>
                <a:off x="6315714" y="493712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6" name="Rectangle 50"/>
              <p:cNvSpPr>
                <a:spLocks noChangeArrowheads="1"/>
              </p:cNvSpPr>
              <p:nvPr/>
            </p:nvSpPr>
            <p:spPr bwMode="auto">
              <a:xfrm>
                <a:off x="6324600" y="52705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7" name="Line 51"/>
              <p:cNvSpPr>
                <a:spLocks noChangeShapeType="1"/>
              </p:cNvSpPr>
              <p:nvPr/>
            </p:nvSpPr>
            <p:spPr bwMode="auto">
              <a:xfrm>
                <a:off x="6375400" y="5289550"/>
                <a:ext cx="215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/>
      <p:bldP spid="3440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37848" y="277952"/>
            <a:ext cx="28194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381000" y="1017925"/>
            <a:ext cx="82867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volume benda putar yang terbentuk karena perputaran luasan 4x</a:t>
            </a:r>
            <a:r>
              <a:rPr lang="en-US" sz="2000" baseline="3000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+ 9y</a:t>
            </a:r>
            <a:r>
              <a:rPr lang="en-US" sz="2000" baseline="3000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 = 36 terhadap sumbu X. Gunakan metode cakram. </a:t>
            </a:r>
            <a:endParaRPr lang="en-US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volume benda putar yang terbentuk karena perputaran luasan dibatasi x = 9 – y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dan x – y – 7 = 0 thd sb X = 4. Gunakan metode kulit.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volume benda putar yang terbentuk karena perputaran luasan y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=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4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(1 –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) thd sb X.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volume benda putar yang terbentuk karena perputaran luasan yang dibatasi  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– y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= 16, y = 0,  x = 8 terhadap sumbu Y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volume benda putar yang terbentuk karena perputaran luasan yang dibatasi   y =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,  y = 4x –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 terhadap garis Y = 6  </a:t>
            </a:r>
            <a:endParaRPr lang="en-US" sz="2000" baseline="0">
              <a:latin typeface="Arial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0" grpId="0"/>
      <p:bldP spid="3450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1976803" y="381000"/>
            <a:ext cx="5109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baseline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PANJANG BUSUR KURVA DATAR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066800" y="2971800"/>
            <a:ext cx="2743200" cy="1828800"/>
            <a:chOff x="720" y="768"/>
            <a:chExt cx="1920" cy="1152"/>
          </a:xfrm>
        </p:grpSpPr>
        <p:sp>
          <p:nvSpPr>
            <p:cNvPr id="68625" name="Line 7"/>
            <p:cNvSpPr>
              <a:spLocks noChangeShapeType="1"/>
            </p:cNvSpPr>
            <p:nvPr/>
          </p:nvSpPr>
          <p:spPr bwMode="auto">
            <a:xfrm>
              <a:off x="840" y="848"/>
              <a:ext cx="0" cy="8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6" name="Line 8"/>
            <p:cNvSpPr>
              <a:spLocks noChangeShapeType="1"/>
            </p:cNvSpPr>
            <p:nvPr/>
          </p:nvSpPr>
          <p:spPr bwMode="auto">
            <a:xfrm>
              <a:off x="720" y="1622"/>
              <a:ext cx="16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7" name="Freeform 9"/>
            <p:cNvSpPr>
              <a:spLocks noChangeAspect="1"/>
            </p:cNvSpPr>
            <p:nvPr/>
          </p:nvSpPr>
          <p:spPr bwMode="auto">
            <a:xfrm>
              <a:off x="952" y="973"/>
              <a:ext cx="1022" cy="349"/>
            </a:xfrm>
            <a:custGeom>
              <a:avLst/>
              <a:gdLst>
                <a:gd name="T0" fmla="*/ 0 w 2640"/>
                <a:gd name="T1" fmla="*/ 84 h 1350"/>
                <a:gd name="T2" fmla="*/ 25 w 2640"/>
                <a:gd name="T3" fmla="*/ 84 h 1350"/>
                <a:gd name="T4" fmla="*/ 123 w 2640"/>
                <a:gd name="T5" fmla="*/ 48 h 1350"/>
                <a:gd name="T6" fmla="*/ 247 w 2640"/>
                <a:gd name="T7" fmla="*/ 72 h 1350"/>
                <a:gd name="T8" fmla="*/ 321 w 2640"/>
                <a:gd name="T9" fmla="*/ 24 h 1350"/>
                <a:gd name="T10" fmla="*/ 396 w 2640"/>
                <a:gd name="T11" fmla="*/ 0 h 13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40"/>
                <a:gd name="T19" fmla="*/ 0 h 1350"/>
                <a:gd name="T20" fmla="*/ 2640 w 2640"/>
                <a:gd name="T21" fmla="*/ 1350 h 13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40" h="1350">
                  <a:moveTo>
                    <a:pt x="0" y="1260"/>
                  </a:moveTo>
                  <a:cubicBezTo>
                    <a:pt x="13" y="1305"/>
                    <a:pt x="27" y="1350"/>
                    <a:pt x="165" y="1260"/>
                  </a:cubicBezTo>
                  <a:cubicBezTo>
                    <a:pt x="303" y="1170"/>
                    <a:pt x="578" y="750"/>
                    <a:pt x="825" y="720"/>
                  </a:cubicBezTo>
                  <a:cubicBezTo>
                    <a:pt x="1072" y="690"/>
                    <a:pt x="1430" y="1140"/>
                    <a:pt x="1650" y="1080"/>
                  </a:cubicBezTo>
                  <a:cubicBezTo>
                    <a:pt x="1870" y="1020"/>
                    <a:pt x="1980" y="540"/>
                    <a:pt x="2145" y="360"/>
                  </a:cubicBezTo>
                  <a:cubicBezTo>
                    <a:pt x="2310" y="180"/>
                    <a:pt x="2475" y="90"/>
                    <a:pt x="264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8" name="Line 10"/>
            <p:cNvSpPr>
              <a:spLocks noChangeShapeType="1"/>
            </p:cNvSpPr>
            <p:nvPr/>
          </p:nvSpPr>
          <p:spPr bwMode="auto">
            <a:xfrm>
              <a:off x="1086" y="1272"/>
              <a:ext cx="0" cy="3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9" name="Line 11"/>
            <p:cNvSpPr>
              <a:spLocks noChangeShapeType="1"/>
            </p:cNvSpPr>
            <p:nvPr/>
          </p:nvSpPr>
          <p:spPr bwMode="auto">
            <a:xfrm>
              <a:off x="1784" y="1055"/>
              <a:ext cx="0" cy="5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30" name="Text Box 12"/>
            <p:cNvSpPr txBox="1">
              <a:spLocks noChangeArrowheads="1"/>
            </p:cNvSpPr>
            <p:nvPr/>
          </p:nvSpPr>
          <p:spPr bwMode="auto">
            <a:xfrm>
              <a:off x="2119" y="1395"/>
              <a:ext cx="34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8631" name="Text Box 13"/>
            <p:cNvSpPr txBox="1">
              <a:spLocks noChangeArrowheads="1"/>
            </p:cNvSpPr>
            <p:nvPr/>
          </p:nvSpPr>
          <p:spPr bwMode="auto">
            <a:xfrm>
              <a:off x="836" y="791"/>
              <a:ext cx="34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8632" name="Text Box 14"/>
            <p:cNvSpPr txBox="1">
              <a:spLocks noChangeArrowheads="1"/>
            </p:cNvSpPr>
            <p:nvPr/>
          </p:nvSpPr>
          <p:spPr bwMode="auto">
            <a:xfrm>
              <a:off x="1361" y="768"/>
              <a:ext cx="127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f(x)</a:t>
              </a:r>
            </a:p>
          </p:txBody>
        </p:sp>
        <p:sp>
          <p:nvSpPr>
            <p:cNvPr id="68633" name="Text Box 15"/>
            <p:cNvSpPr txBox="1">
              <a:spLocks noChangeArrowheads="1"/>
            </p:cNvSpPr>
            <p:nvPr/>
          </p:nvSpPr>
          <p:spPr bwMode="auto">
            <a:xfrm>
              <a:off x="910" y="1612"/>
              <a:ext cx="34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8634" name="Text Box 16"/>
            <p:cNvSpPr txBox="1">
              <a:spLocks noChangeArrowheads="1"/>
            </p:cNvSpPr>
            <p:nvPr/>
          </p:nvSpPr>
          <p:spPr bwMode="auto">
            <a:xfrm>
              <a:off x="1622" y="1612"/>
              <a:ext cx="34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762000" y="941875"/>
            <a:ext cx="7467600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charset="0"/>
                <a:sym typeface="Symbol" pitchFamily="18" charset="2"/>
              </a:rPr>
              <a:t>Teorema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. Jika fungsi f dan turunannya f’ kontinu dalam interval </a:t>
            </a:r>
            <a:endParaRPr lang="en-US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tertutup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[a, b] maka panjang busur dari kurva y = f(x) mulai dari </a:t>
            </a:r>
            <a:endParaRPr lang="en-US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titik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(a, f(a)) sampai titik (b, f(b)) adalah: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114800" y="3200400"/>
            <a:ext cx="2651760" cy="1143000"/>
            <a:chOff x="4114800" y="3200400"/>
            <a:chExt cx="2651760" cy="1143000"/>
          </a:xfrm>
        </p:grpSpPr>
        <p:sp>
          <p:nvSpPr>
            <p:cNvPr id="68614" name="Rectangle 32"/>
            <p:cNvSpPr>
              <a:spLocks noChangeArrowheads="1"/>
            </p:cNvSpPr>
            <p:nvPr/>
          </p:nvSpPr>
          <p:spPr bwMode="auto">
            <a:xfrm>
              <a:off x="4114800" y="3200400"/>
              <a:ext cx="2651760" cy="1143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5" name="Rectangle 19"/>
            <p:cNvSpPr>
              <a:spLocks noChangeArrowheads="1"/>
            </p:cNvSpPr>
            <p:nvPr/>
          </p:nvSpPr>
          <p:spPr bwMode="auto">
            <a:xfrm>
              <a:off x="4267200" y="3608388"/>
              <a:ext cx="24688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+ (    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5611504" y="3429000"/>
              <a:ext cx="455613" cy="746125"/>
              <a:chOff x="5919788" y="4968875"/>
              <a:chExt cx="455613" cy="746125"/>
            </a:xfrm>
          </p:grpSpPr>
          <p:sp>
            <p:nvSpPr>
              <p:cNvPr id="68616" name="Rectangle 20"/>
              <p:cNvSpPr>
                <a:spLocks noChangeArrowheads="1"/>
              </p:cNvSpPr>
              <p:nvPr/>
            </p:nvSpPr>
            <p:spPr bwMode="auto">
              <a:xfrm>
                <a:off x="5919788" y="5314950"/>
                <a:ext cx="4556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68617" name="Rectangle 21"/>
              <p:cNvSpPr>
                <a:spLocks noChangeArrowheads="1"/>
              </p:cNvSpPr>
              <p:nvPr/>
            </p:nvSpPr>
            <p:spPr bwMode="auto">
              <a:xfrm>
                <a:off x="5919788" y="4968875"/>
                <a:ext cx="455613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68618" name="Line 22"/>
              <p:cNvSpPr>
                <a:spLocks noChangeShapeType="1"/>
              </p:cNvSpPr>
              <p:nvPr/>
            </p:nvSpPr>
            <p:spPr bwMode="auto">
              <a:xfrm>
                <a:off x="6006152" y="5361296"/>
                <a:ext cx="274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>
              <a:off x="5159992" y="3491552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1" name="Rectangle 29"/>
            <p:cNvSpPr>
              <a:spLocks noChangeArrowheads="1"/>
            </p:cNvSpPr>
            <p:nvPr/>
          </p:nvSpPr>
          <p:spPr bwMode="auto">
            <a:xfrm>
              <a:off x="4827896" y="3352800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8622" name="Rectangle 30"/>
            <p:cNvSpPr>
              <a:spLocks noChangeArrowheads="1"/>
            </p:cNvSpPr>
            <p:nvPr/>
          </p:nvSpPr>
          <p:spPr bwMode="auto">
            <a:xfrm>
              <a:off x="4634552" y="3858904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0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5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5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/>
      <p:bldP spid="35022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2514600"/>
            <a:ext cx="2362200" cy="1925638"/>
            <a:chOff x="432" y="576"/>
            <a:chExt cx="1392" cy="1213"/>
          </a:xfrm>
        </p:grpSpPr>
        <p:sp>
          <p:nvSpPr>
            <p:cNvPr id="69666" name="Text Box 4"/>
            <p:cNvSpPr txBox="1">
              <a:spLocks noChangeArrowheads="1"/>
            </p:cNvSpPr>
            <p:nvPr/>
          </p:nvSpPr>
          <p:spPr bwMode="auto">
            <a:xfrm>
              <a:off x="1056" y="1104"/>
              <a:ext cx="768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g(y)</a:t>
              </a:r>
            </a:p>
          </p:txBody>
        </p:sp>
        <p:sp>
          <p:nvSpPr>
            <p:cNvPr id="69667" name="Line 5"/>
            <p:cNvSpPr>
              <a:spLocks noChangeShapeType="1"/>
            </p:cNvSpPr>
            <p:nvPr/>
          </p:nvSpPr>
          <p:spPr bwMode="auto">
            <a:xfrm>
              <a:off x="675" y="650"/>
              <a:ext cx="0" cy="11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68" name="Line 6"/>
            <p:cNvSpPr>
              <a:spLocks noChangeShapeType="1"/>
            </p:cNvSpPr>
            <p:nvPr/>
          </p:nvSpPr>
          <p:spPr bwMode="auto">
            <a:xfrm>
              <a:off x="559" y="1648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69" name="Text Box 7"/>
            <p:cNvSpPr txBox="1">
              <a:spLocks noChangeArrowheads="1"/>
            </p:cNvSpPr>
            <p:nvPr/>
          </p:nvSpPr>
          <p:spPr bwMode="auto">
            <a:xfrm>
              <a:off x="1248" y="1392"/>
              <a:ext cx="339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69670" name="Text Box 8"/>
            <p:cNvSpPr txBox="1">
              <a:spLocks noChangeArrowheads="1"/>
            </p:cNvSpPr>
            <p:nvPr/>
          </p:nvSpPr>
          <p:spPr bwMode="auto">
            <a:xfrm>
              <a:off x="672" y="576"/>
              <a:ext cx="338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69671" name="Text Box 9"/>
            <p:cNvSpPr txBox="1">
              <a:spLocks noChangeArrowheads="1"/>
            </p:cNvSpPr>
            <p:nvPr/>
          </p:nvSpPr>
          <p:spPr bwMode="auto">
            <a:xfrm>
              <a:off x="432" y="1253"/>
              <a:ext cx="339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9672" name="Text Box 10"/>
            <p:cNvSpPr txBox="1">
              <a:spLocks noChangeArrowheads="1"/>
            </p:cNvSpPr>
            <p:nvPr/>
          </p:nvSpPr>
          <p:spPr bwMode="auto">
            <a:xfrm>
              <a:off x="432" y="811"/>
              <a:ext cx="339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69673" name="Freeform 11"/>
            <p:cNvSpPr>
              <a:spLocks/>
            </p:cNvSpPr>
            <p:nvPr/>
          </p:nvSpPr>
          <p:spPr bwMode="auto">
            <a:xfrm>
              <a:off x="997" y="841"/>
              <a:ext cx="338" cy="662"/>
            </a:xfrm>
            <a:custGeom>
              <a:avLst/>
              <a:gdLst>
                <a:gd name="T0" fmla="*/ 231 w 495"/>
                <a:gd name="T1" fmla="*/ 487 h 900"/>
                <a:gd name="T2" fmla="*/ 77 w 495"/>
                <a:gd name="T3" fmla="*/ 390 h 900"/>
                <a:gd name="T4" fmla="*/ 0 w 495"/>
                <a:gd name="T5" fmla="*/ 0 h 900"/>
                <a:gd name="T6" fmla="*/ 0 60000 65536"/>
                <a:gd name="T7" fmla="*/ 0 60000 65536"/>
                <a:gd name="T8" fmla="*/ 0 60000 65536"/>
                <a:gd name="T9" fmla="*/ 0 w 495"/>
                <a:gd name="T10" fmla="*/ 0 h 900"/>
                <a:gd name="T11" fmla="*/ 495 w 495"/>
                <a:gd name="T12" fmla="*/ 900 h 9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5" h="900">
                  <a:moveTo>
                    <a:pt x="495" y="900"/>
                  </a:moveTo>
                  <a:cubicBezTo>
                    <a:pt x="371" y="885"/>
                    <a:pt x="247" y="870"/>
                    <a:pt x="165" y="720"/>
                  </a:cubicBezTo>
                  <a:cubicBezTo>
                    <a:pt x="83" y="570"/>
                    <a:pt x="41" y="285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74" name="Line 12"/>
            <p:cNvSpPr>
              <a:spLocks noChangeShapeType="1"/>
            </p:cNvSpPr>
            <p:nvPr/>
          </p:nvSpPr>
          <p:spPr bwMode="auto">
            <a:xfrm>
              <a:off x="685" y="973"/>
              <a:ext cx="3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75" name="Line 13"/>
            <p:cNvSpPr>
              <a:spLocks noChangeShapeType="1"/>
            </p:cNvSpPr>
            <p:nvPr/>
          </p:nvSpPr>
          <p:spPr bwMode="auto">
            <a:xfrm>
              <a:off x="685" y="1415"/>
              <a:ext cx="4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1249" name="Rectangle 17"/>
          <p:cNvSpPr>
            <a:spLocks noChangeArrowheads="1"/>
          </p:cNvSpPr>
          <p:nvPr/>
        </p:nvSpPr>
        <p:spPr bwMode="auto">
          <a:xfrm>
            <a:off x="762000" y="560875"/>
            <a:ext cx="7696200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Teorema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. Jika fungsi g dan turunannya g’ kontinu dalam interval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tertutup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[c, d] maka panjang busur dari kurva x = g(y) mulai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dari</a:t>
            </a: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titik (c, g(c)) sampai titik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(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d, g(d)) adalah: </a:t>
            </a: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4191000" y="2895600"/>
            <a:ext cx="2651760" cy="1143000"/>
            <a:chOff x="4114800" y="3200400"/>
            <a:chExt cx="2651760" cy="1143000"/>
          </a:xfrm>
        </p:grpSpPr>
        <p:sp>
          <p:nvSpPr>
            <p:cNvPr id="48" name="Rectangle 32"/>
            <p:cNvSpPr>
              <a:spLocks noChangeArrowheads="1"/>
            </p:cNvSpPr>
            <p:nvPr/>
          </p:nvSpPr>
          <p:spPr bwMode="auto">
            <a:xfrm>
              <a:off x="4114800" y="3200400"/>
              <a:ext cx="2651760" cy="1143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19"/>
            <p:cNvSpPr>
              <a:spLocks noChangeArrowheads="1"/>
            </p:cNvSpPr>
            <p:nvPr/>
          </p:nvSpPr>
          <p:spPr bwMode="auto">
            <a:xfrm>
              <a:off x="4267200" y="3608388"/>
              <a:ext cx="24688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+ (    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50" name="Group 29"/>
            <p:cNvGrpSpPr/>
            <p:nvPr/>
          </p:nvGrpSpPr>
          <p:grpSpPr>
            <a:xfrm>
              <a:off x="5611504" y="3429000"/>
              <a:ext cx="455574" cy="746185"/>
              <a:chOff x="5919788" y="4968875"/>
              <a:chExt cx="455574" cy="746185"/>
            </a:xfrm>
          </p:grpSpPr>
          <p:sp>
            <p:nvSpPr>
              <p:cNvPr id="54" name="Rectangle 20"/>
              <p:cNvSpPr>
                <a:spLocks noChangeArrowheads="1"/>
              </p:cNvSpPr>
              <p:nvPr/>
            </p:nvSpPr>
            <p:spPr bwMode="auto">
              <a:xfrm>
                <a:off x="5919788" y="5314950"/>
                <a:ext cx="45557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5" name="Rectangle 21"/>
              <p:cNvSpPr>
                <a:spLocks noChangeArrowheads="1"/>
              </p:cNvSpPr>
              <p:nvPr/>
            </p:nvSpPr>
            <p:spPr bwMode="auto">
              <a:xfrm>
                <a:off x="5919788" y="4968875"/>
                <a:ext cx="45557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6" name="Line 22"/>
              <p:cNvSpPr>
                <a:spLocks noChangeShapeType="1"/>
              </p:cNvSpPr>
              <p:nvPr/>
            </p:nvSpPr>
            <p:spPr bwMode="auto">
              <a:xfrm>
                <a:off x="6006152" y="5361296"/>
                <a:ext cx="274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" name="Line 24"/>
            <p:cNvSpPr>
              <a:spLocks noChangeShapeType="1"/>
            </p:cNvSpPr>
            <p:nvPr/>
          </p:nvSpPr>
          <p:spPr bwMode="auto">
            <a:xfrm>
              <a:off x="5159992" y="3491552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29"/>
            <p:cNvSpPr>
              <a:spLocks noChangeArrowheads="1"/>
            </p:cNvSpPr>
            <p:nvPr/>
          </p:nvSpPr>
          <p:spPr bwMode="auto">
            <a:xfrm>
              <a:off x="4827896" y="33528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3" name="Rectangle 30"/>
            <p:cNvSpPr>
              <a:spLocks noChangeArrowheads="1"/>
            </p:cNvSpPr>
            <p:nvPr/>
          </p:nvSpPr>
          <p:spPr bwMode="auto">
            <a:xfrm>
              <a:off x="4634552" y="3858904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49" grpId="1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6979</TotalTime>
  <Words>1366</Words>
  <Application>Microsoft Office PowerPoint</Application>
  <PresentationFormat>On-screen Show (4:3)</PresentationFormat>
  <Paragraphs>364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1_Mountain Top</vt:lpstr>
      <vt:lpstr>METODE KULIT </vt:lpstr>
      <vt:lpstr>PowerPoint Presentation</vt:lpstr>
      <vt:lpstr>CONTOH SOAL</vt:lpstr>
      <vt:lpstr>PowerPoint Presentation</vt:lpstr>
      <vt:lpstr>PowerPoint Presentation</vt:lpstr>
      <vt:lpstr>PowerPoint Presentation</vt:lpstr>
      <vt:lpstr>LATIHAN</vt:lpstr>
      <vt:lpstr>PowerPoint Presentation</vt:lpstr>
      <vt:lpstr>PowerPoint Presentation</vt:lpstr>
      <vt:lpstr>PowerPoint Presentation</vt:lpstr>
      <vt:lpstr>CONTOH SOAL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794</cp:revision>
  <cp:lastPrinted>2019-06-17T07:33:05Z</cp:lastPrinted>
  <dcterms:created xsi:type="dcterms:W3CDTF">2003-09-17T10:33:32Z</dcterms:created>
  <dcterms:modified xsi:type="dcterms:W3CDTF">2023-05-15T07:19:38Z</dcterms:modified>
</cp:coreProperties>
</file>