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1" r:id="rId7"/>
    <p:sldId id="262"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86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9735AD-B5E3-4B63-B20C-C10081EAA05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7854E34-B8B3-47B5-B32B-747F623B1117}">
      <dgm:prSet phldrT="[Text]"/>
      <dgm:spPr/>
      <dgm:t>
        <a:bodyPr/>
        <a:lstStyle/>
        <a:p>
          <a:r>
            <a:rPr lang="en-US" dirty="0">
              <a:solidFill>
                <a:srgbClr val="FF0000"/>
              </a:solidFill>
            </a:rPr>
            <a:t>1.</a:t>
          </a:r>
          <a:r>
            <a:rPr lang="en-US" dirty="0"/>
            <a:t> </a:t>
          </a:r>
          <a:r>
            <a:rPr lang="en-US" dirty="0">
              <a:solidFill>
                <a:srgbClr val="FF0000"/>
              </a:solidFill>
            </a:rPr>
            <a:t>PRO&amp;KONTRA</a:t>
          </a:r>
        </a:p>
      </dgm:t>
    </dgm:pt>
    <dgm:pt modelId="{6F36AC45-CC5D-492B-9BE2-C69ABDD22D41}" type="parTrans" cxnId="{0A01FE02-0E4A-45B8-A40F-0C6CBC323999}">
      <dgm:prSet/>
      <dgm:spPr/>
      <dgm:t>
        <a:bodyPr/>
        <a:lstStyle/>
        <a:p>
          <a:endParaRPr lang="en-US"/>
        </a:p>
      </dgm:t>
    </dgm:pt>
    <dgm:pt modelId="{E10F24F5-DF99-4FB2-B950-6A945F7FB10D}" type="sibTrans" cxnId="{0A01FE02-0E4A-45B8-A40F-0C6CBC323999}">
      <dgm:prSet/>
      <dgm:spPr/>
      <dgm:t>
        <a:bodyPr/>
        <a:lstStyle/>
        <a:p>
          <a:endParaRPr lang="en-US"/>
        </a:p>
      </dgm:t>
    </dgm:pt>
    <dgm:pt modelId="{A5C1BBA4-38F6-4C97-B699-113352D4C579}">
      <dgm:prSet phldrT="[Text]"/>
      <dgm:spPr/>
      <dgm:t>
        <a:bodyPr/>
        <a:lstStyle/>
        <a:p>
          <a:r>
            <a:rPr lang="en-US" dirty="0">
              <a:solidFill>
                <a:srgbClr val="FF0000"/>
              </a:solidFill>
            </a:rPr>
            <a:t>3</a:t>
          </a:r>
          <a:r>
            <a:rPr lang="en-US" dirty="0"/>
            <a:t>. </a:t>
          </a:r>
          <a:r>
            <a:rPr lang="en-US" b="1" dirty="0">
              <a:solidFill>
                <a:srgbClr val="FF0000"/>
              </a:solidFill>
            </a:rPr>
            <a:t>DAMPAK EKONOMI-SOSIAL-LINGKUNGAN : TURUNNYA PENDAPATAN&amp; KESEJAHTERAAN, TURUNNYA PRODUKSI HASIL PERIKANAN KARENA KERUSAKAN EKOSISTEM LAUT</a:t>
          </a:r>
        </a:p>
      </dgm:t>
    </dgm:pt>
    <dgm:pt modelId="{DAF73C4C-B4DD-4807-8862-3FFD998D5731}" type="parTrans" cxnId="{FB92FD69-10FF-4721-BEE5-407856C2DDDC}">
      <dgm:prSet/>
      <dgm:spPr/>
      <dgm:t>
        <a:bodyPr/>
        <a:lstStyle/>
        <a:p>
          <a:endParaRPr lang="en-US"/>
        </a:p>
      </dgm:t>
    </dgm:pt>
    <dgm:pt modelId="{FD04616D-3482-4FE9-B7F2-19A0BDDB88D8}" type="sibTrans" cxnId="{FB92FD69-10FF-4721-BEE5-407856C2DDDC}">
      <dgm:prSet/>
      <dgm:spPr/>
      <dgm:t>
        <a:bodyPr/>
        <a:lstStyle/>
        <a:p>
          <a:endParaRPr lang="en-US"/>
        </a:p>
      </dgm:t>
    </dgm:pt>
    <dgm:pt modelId="{8A875980-9D92-4C26-BF89-1E4C9D66ED8C}">
      <dgm:prSet phldrT="[Text]"/>
      <dgm:spPr/>
      <dgm:t>
        <a:bodyPr/>
        <a:lstStyle/>
        <a:p>
          <a:r>
            <a:rPr lang="en-US" dirty="0">
              <a:solidFill>
                <a:srgbClr val="FF0000"/>
              </a:solidFill>
            </a:rPr>
            <a:t>4</a:t>
          </a:r>
          <a:r>
            <a:rPr lang="en-US" dirty="0"/>
            <a:t>. </a:t>
          </a:r>
          <a:r>
            <a:rPr lang="en-US" b="1" dirty="0">
              <a:solidFill>
                <a:srgbClr val="FF0000"/>
              </a:solidFill>
            </a:rPr>
            <a:t>PERANG TANDING PENDEKATAN  (RASIONALISASI, EKOLOGIS, COMMUNITY)</a:t>
          </a:r>
        </a:p>
      </dgm:t>
    </dgm:pt>
    <dgm:pt modelId="{F0354C48-1A3E-4716-B9B9-FF48EAE1BDAF}" type="parTrans" cxnId="{18FCA924-E9FD-4175-9F69-F72789171DF4}">
      <dgm:prSet/>
      <dgm:spPr/>
      <dgm:t>
        <a:bodyPr/>
        <a:lstStyle/>
        <a:p>
          <a:endParaRPr lang="en-US"/>
        </a:p>
      </dgm:t>
    </dgm:pt>
    <dgm:pt modelId="{F4044C97-7884-433C-824D-656891CC6D39}" type="sibTrans" cxnId="{18FCA924-E9FD-4175-9F69-F72789171DF4}">
      <dgm:prSet/>
      <dgm:spPr/>
      <dgm:t>
        <a:bodyPr/>
        <a:lstStyle/>
        <a:p>
          <a:endParaRPr lang="en-US"/>
        </a:p>
      </dgm:t>
    </dgm:pt>
    <dgm:pt modelId="{33630AE9-0E33-4DD6-BFCE-D47F6700DB73}">
      <dgm:prSet phldrT="[Text]"/>
      <dgm:spPr/>
      <dgm:t>
        <a:bodyPr/>
        <a:lstStyle/>
        <a:p>
          <a:r>
            <a:rPr lang="en-US" b="1" u="sng" dirty="0">
              <a:solidFill>
                <a:srgbClr val="FFC000"/>
              </a:solidFill>
            </a:rPr>
            <a:t>TUJUAN</a:t>
          </a:r>
          <a:r>
            <a:rPr lang="en-US" b="1" dirty="0">
              <a:solidFill>
                <a:srgbClr val="FFC000"/>
              </a:solidFill>
            </a:rPr>
            <a:t>: ANALISIS RESIKO MENGGUNAKAN MODEL IARM (</a:t>
          </a:r>
          <a:r>
            <a:rPr lang="id-ID" dirty="0"/>
            <a:t>analisis resiko implementasi kebijakan pelarangan cantrang di Teluk Lampung dengan menggunakan model IARM</a:t>
          </a:r>
          <a:endParaRPr lang="en-US" b="1" dirty="0">
            <a:solidFill>
              <a:srgbClr val="FF0000"/>
            </a:solidFill>
          </a:endParaRPr>
        </a:p>
      </dgm:t>
    </dgm:pt>
    <dgm:pt modelId="{1DFF3F9A-9937-4BBE-B490-8DCD70E6C155}" type="parTrans" cxnId="{5CFDAF13-4D83-40F1-9AA7-04024CACF094}">
      <dgm:prSet/>
      <dgm:spPr/>
      <dgm:t>
        <a:bodyPr/>
        <a:lstStyle/>
        <a:p>
          <a:endParaRPr lang="en-US"/>
        </a:p>
      </dgm:t>
    </dgm:pt>
    <dgm:pt modelId="{A377F4CC-9D2C-4CBD-8864-1DC30F93B539}" type="sibTrans" cxnId="{5CFDAF13-4D83-40F1-9AA7-04024CACF094}">
      <dgm:prSet/>
      <dgm:spPr/>
      <dgm:t>
        <a:bodyPr/>
        <a:lstStyle/>
        <a:p>
          <a:endParaRPr lang="en-US"/>
        </a:p>
      </dgm:t>
    </dgm:pt>
    <dgm:pt modelId="{5578499F-FB1B-4BF0-B65D-38CDDCD049FC}">
      <dgm:prSet phldrT="[Text]"/>
      <dgm:spPr/>
      <dgm:t>
        <a:bodyPr/>
        <a:lstStyle/>
        <a:p>
          <a:r>
            <a:rPr lang="en-US" b="1" u="sng" dirty="0">
              <a:solidFill>
                <a:srgbClr val="FFC000"/>
              </a:solidFill>
            </a:rPr>
            <a:t>REKOMENDASI</a:t>
          </a:r>
          <a:r>
            <a:rPr lang="en-US" b="1" dirty="0">
              <a:solidFill>
                <a:srgbClr val="FFC000"/>
              </a:solidFill>
            </a:rPr>
            <a:t>:</a:t>
          </a:r>
          <a:r>
            <a:rPr lang="en-US" b="1" dirty="0">
              <a:solidFill>
                <a:srgbClr val="FF0000"/>
              </a:solidFill>
            </a:rPr>
            <a:t> PERBAIKAN KEBIJAKAN PUBLIK, SEBAGAI ANTISIPASI KEGAGALAN IMPLEMENTASI DAN PERWUJUDAN PEMERINTAHAN DEMOKRATIS</a:t>
          </a:r>
        </a:p>
      </dgm:t>
    </dgm:pt>
    <dgm:pt modelId="{7B28DBDB-A7FC-4DC4-8FD1-2FE2848A3581}" type="parTrans" cxnId="{40E3A51D-8FBB-4C9E-9DC8-5313104266AC}">
      <dgm:prSet/>
      <dgm:spPr/>
      <dgm:t>
        <a:bodyPr/>
        <a:lstStyle/>
        <a:p>
          <a:endParaRPr lang="en-US"/>
        </a:p>
      </dgm:t>
    </dgm:pt>
    <dgm:pt modelId="{105151D6-324D-440B-B8D7-38D1BB81C9E3}" type="sibTrans" cxnId="{40E3A51D-8FBB-4C9E-9DC8-5313104266AC}">
      <dgm:prSet/>
      <dgm:spPr/>
      <dgm:t>
        <a:bodyPr/>
        <a:lstStyle/>
        <a:p>
          <a:endParaRPr lang="en-US"/>
        </a:p>
      </dgm:t>
    </dgm:pt>
    <dgm:pt modelId="{B886389F-17D5-46D0-88F9-55EAC681C714}">
      <dgm:prSet phldrT="[Text]"/>
      <dgm:spPr/>
      <dgm:t>
        <a:bodyPr/>
        <a:lstStyle/>
        <a:p>
          <a:r>
            <a:rPr lang="en-US" dirty="0">
              <a:solidFill>
                <a:srgbClr val="FF0000"/>
              </a:solidFill>
            </a:rPr>
            <a:t>2</a:t>
          </a:r>
          <a:r>
            <a:rPr lang="en-US" dirty="0"/>
            <a:t>. </a:t>
          </a:r>
          <a:r>
            <a:rPr lang="en-US" b="1" dirty="0">
              <a:solidFill>
                <a:srgbClr val="FF0000"/>
              </a:solidFill>
            </a:rPr>
            <a:t>PENOLAKAN, KONFLIK HORIZONTAL&amp;VERTIKAL</a:t>
          </a:r>
        </a:p>
      </dgm:t>
    </dgm:pt>
    <dgm:pt modelId="{8851A3E3-D1DE-4AC6-8FAA-4DDFBD6CCEFB}" type="parTrans" cxnId="{CD06A1FF-6867-42D0-BCB6-8D48F7ED11E5}">
      <dgm:prSet/>
      <dgm:spPr/>
      <dgm:t>
        <a:bodyPr/>
        <a:lstStyle/>
        <a:p>
          <a:endParaRPr lang="en-US"/>
        </a:p>
      </dgm:t>
    </dgm:pt>
    <dgm:pt modelId="{4ADF6BB4-B0EC-4274-A868-70E3A0569DE4}" type="sibTrans" cxnId="{CD06A1FF-6867-42D0-BCB6-8D48F7ED11E5}">
      <dgm:prSet/>
      <dgm:spPr/>
      <dgm:t>
        <a:bodyPr/>
        <a:lstStyle/>
        <a:p>
          <a:endParaRPr lang="en-US"/>
        </a:p>
      </dgm:t>
    </dgm:pt>
    <dgm:pt modelId="{F25E1C87-94C2-4259-9C9B-5FF01A3BFD13}" type="pres">
      <dgm:prSet presAssocID="{BF9735AD-B5E3-4B63-B20C-C10081EAA059}" presName="diagram" presStyleCnt="0">
        <dgm:presLayoutVars>
          <dgm:dir/>
          <dgm:resizeHandles val="exact"/>
        </dgm:presLayoutVars>
      </dgm:prSet>
      <dgm:spPr/>
    </dgm:pt>
    <dgm:pt modelId="{B5677E4C-2CE6-4338-B1EF-E5EA701CFB14}" type="pres">
      <dgm:prSet presAssocID="{37854E34-B8B3-47B5-B32B-747F623B1117}" presName="node" presStyleLbl="node1" presStyleIdx="0" presStyleCnt="6">
        <dgm:presLayoutVars>
          <dgm:bulletEnabled val="1"/>
        </dgm:presLayoutVars>
      </dgm:prSet>
      <dgm:spPr/>
    </dgm:pt>
    <dgm:pt modelId="{72376636-0DA7-441C-8593-F51921464C9D}" type="pres">
      <dgm:prSet presAssocID="{E10F24F5-DF99-4FB2-B950-6A945F7FB10D}" presName="sibTrans" presStyleCnt="0"/>
      <dgm:spPr/>
    </dgm:pt>
    <dgm:pt modelId="{22AB0BBA-D3F4-4A02-9EC6-4196FF31EFE7}" type="pres">
      <dgm:prSet presAssocID="{B886389F-17D5-46D0-88F9-55EAC681C714}" presName="node" presStyleLbl="node1" presStyleIdx="1" presStyleCnt="6">
        <dgm:presLayoutVars>
          <dgm:bulletEnabled val="1"/>
        </dgm:presLayoutVars>
      </dgm:prSet>
      <dgm:spPr/>
    </dgm:pt>
    <dgm:pt modelId="{563DDD92-89C0-44C7-BE07-2E2D42D23855}" type="pres">
      <dgm:prSet presAssocID="{4ADF6BB4-B0EC-4274-A868-70E3A0569DE4}" presName="sibTrans" presStyleCnt="0"/>
      <dgm:spPr/>
    </dgm:pt>
    <dgm:pt modelId="{8B694993-B299-43EC-BB9B-A77BFA314F54}" type="pres">
      <dgm:prSet presAssocID="{A5C1BBA4-38F6-4C97-B699-113352D4C579}" presName="node" presStyleLbl="node1" presStyleIdx="2" presStyleCnt="6">
        <dgm:presLayoutVars>
          <dgm:bulletEnabled val="1"/>
        </dgm:presLayoutVars>
      </dgm:prSet>
      <dgm:spPr/>
    </dgm:pt>
    <dgm:pt modelId="{5D0925E7-6C9B-4006-B889-BBE336D25622}" type="pres">
      <dgm:prSet presAssocID="{FD04616D-3482-4FE9-B7F2-19A0BDDB88D8}" presName="sibTrans" presStyleCnt="0"/>
      <dgm:spPr/>
    </dgm:pt>
    <dgm:pt modelId="{924EB240-0B58-4DD1-AD69-A0765FACA10D}" type="pres">
      <dgm:prSet presAssocID="{8A875980-9D92-4C26-BF89-1E4C9D66ED8C}" presName="node" presStyleLbl="node1" presStyleIdx="3" presStyleCnt="6">
        <dgm:presLayoutVars>
          <dgm:bulletEnabled val="1"/>
        </dgm:presLayoutVars>
      </dgm:prSet>
      <dgm:spPr/>
    </dgm:pt>
    <dgm:pt modelId="{54B3D036-A2E4-4EC5-904C-AC257C1B0456}" type="pres">
      <dgm:prSet presAssocID="{F4044C97-7884-433C-824D-656891CC6D39}" presName="sibTrans" presStyleCnt="0"/>
      <dgm:spPr/>
    </dgm:pt>
    <dgm:pt modelId="{A49E7114-86F5-4334-9A63-F651D1E822DF}" type="pres">
      <dgm:prSet presAssocID="{33630AE9-0E33-4DD6-BFCE-D47F6700DB73}" presName="node" presStyleLbl="node1" presStyleIdx="4" presStyleCnt="6">
        <dgm:presLayoutVars>
          <dgm:bulletEnabled val="1"/>
        </dgm:presLayoutVars>
      </dgm:prSet>
      <dgm:spPr/>
    </dgm:pt>
    <dgm:pt modelId="{C1453354-0791-4754-AA7D-9A05625AB067}" type="pres">
      <dgm:prSet presAssocID="{A377F4CC-9D2C-4CBD-8864-1DC30F93B539}" presName="sibTrans" presStyleCnt="0"/>
      <dgm:spPr/>
    </dgm:pt>
    <dgm:pt modelId="{58282B7F-1AD3-44FE-BF94-40CA34291FFF}" type="pres">
      <dgm:prSet presAssocID="{5578499F-FB1B-4BF0-B65D-38CDDCD049FC}" presName="node" presStyleLbl="node1" presStyleIdx="5" presStyleCnt="6">
        <dgm:presLayoutVars>
          <dgm:bulletEnabled val="1"/>
        </dgm:presLayoutVars>
      </dgm:prSet>
      <dgm:spPr/>
    </dgm:pt>
  </dgm:ptLst>
  <dgm:cxnLst>
    <dgm:cxn modelId="{0A01FE02-0E4A-45B8-A40F-0C6CBC323999}" srcId="{BF9735AD-B5E3-4B63-B20C-C10081EAA059}" destId="{37854E34-B8B3-47B5-B32B-747F623B1117}" srcOrd="0" destOrd="0" parTransId="{6F36AC45-CC5D-492B-9BE2-C69ABDD22D41}" sibTransId="{E10F24F5-DF99-4FB2-B950-6A945F7FB10D}"/>
    <dgm:cxn modelId="{5CFDAF13-4D83-40F1-9AA7-04024CACF094}" srcId="{BF9735AD-B5E3-4B63-B20C-C10081EAA059}" destId="{33630AE9-0E33-4DD6-BFCE-D47F6700DB73}" srcOrd="4" destOrd="0" parTransId="{1DFF3F9A-9937-4BBE-B490-8DCD70E6C155}" sibTransId="{A377F4CC-9D2C-4CBD-8864-1DC30F93B539}"/>
    <dgm:cxn modelId="{B804E919-D80A-43E3-9476-3AE11ADB3A14}" type="presOf" srcId="{8A875980-9D92-4C26-BF89-1E4C9D66ED8C}" destId="{924EB240-0B58-4DD1-AD69-A0765FACA10D}" srcOrd="0" destOrd="0" presId="urn:microsoft.com/office/officeart/2005/8/layout/default"/>
    <dgm:cxn modelId="{40E3A51D-8FBB-4C9E-9DC8-5313104266AC}" srcId="{BF9735AD-B5E3-4B63-B20C-C10081EAA059}" destId="{5578499F-FB1B-4BF0-B65D-38CDDCD049FC}" srcOrd="5" destOrd="0" parTransId="{7B28DBDB-A7FC-4DC4-8FD1-2FE2848A3581}" sibTransId="{105151D6-324D-440B-B8D7-38D1BB81C9E3}"/>
    <dgm:cxn modelId="{18FCA924-E9FD-4175-9F69-F72789171DF4}" srcId="{BF9735AD-B5E3-4B63-B20C-C10081EAA059}" destId="{8A875980-9D92-4C26-BF89-1E4C9D66ED8C}" srcOrd="3" destOrd="0" parTransId="{F0354C48-1A3E-4716-B9B9-FF48EAE1BDAF}" sibTransId="{F4044C97-7884-433C-824D-656891CC6D39}"/>
    <dgm:cxn modelId="{B90E3136-3661-499C-8354-74E096397EB2}" type="presOf" srcId="{33630AE9-0E33-4DD6-BFCE-D47F6700DB73}" destId="{A49E7114-86F5-4334-9A63-F651D1E822DF}" srcOrd="0" destOrd="0" presId="urn:microsoft.com/office/officeart/2005/8/layout/default"/>
    <dgm:cxn modelId="{FB92FD69-10FF-4721-BEE5-407856C2DDDC}" srcId="{BF9735AD-B5E3-4B63-B20C-C10081EAA059}" destId="{A5C1BBA4-38F6-4C97-B699-113352D4C579}" srcOrd="2" destOrd="0" parTransId="{DAF73C4C-B4DD-4807-8862-3FFD998D5731}" sibTransId="{FD04616D-3482-4FE9-B7F2-19A0BDDB88D8}"/>
    <dgm:cxn modelId="{4E234451-0461-4F0F-8F28-6EA33FF58901}" type="presOf" srcId="{BF9735AD-B5E3-4B63-B20C-C10081EAA059}" destId="{F25E1C87-94C2-4259-9C9B-5FF01A3BFD13}" srcOrd="0" destOrd="0" presId="urn:microsoft.com/office/officeart/2005/8/layout/default"/>
    <dgm:cxn modelId="{EE49F795-3916-4988-A387-C8F159A72984}" type="presOf" srcId="{B886389F-17D5-46D0-88F9-55EAC681C714}" destId="{22AB0BBA-D3F4-4A02-9EC6-4196FF31EFE7}" srcOrd="0" destOrd="0" presId="urn:microsoft.com/office/officeart/2005/8/layout/default"/>
    <dgm:cxn modelId="{9C9D54A3-CCC3-450A-8513-B491BF75A4C7}" type="presOf" srcId="{A5C1BBA4-38F6-4C97-B699-113352D4C579}" destId="{8B694993-B299-43EC-BB9B-A77BFA314F54}" srcOrd="0" destOrd="0" presId="urn:microsoft.com/office/officeart/2005/8/layout/default"/>
    <dgm:cxn modelId="{83858EA7-6306-4A14-B135-2B47424CAD41}" type="presOf" srcId="{37854E34-B8B3-47B5-B32B-747F623B1117}" destId="{B5677E4C-2CE6-4338-B1EF-E5EA701CFB14}" srcOrd="0" destOrd="0" presId="urn:microsoft.com/office/officeart/2005/8/layout/default"/>
    <dgm:cxn modelId="{4B0705EF-EE17-4B75-A691-B318D3842410}" type="presOf" srcId="{5578499F-FB1B-4BF0-B65D-38CDDCD049FC}" destId="{58282B7F-1AD3-44FE-BF94-40CA34291FFF}" srcOrd="0" destOrd="0" presId="urn:microsoft.com/office/officeart/2005/8/layout/default"/>
    <dgm:cxn modelId="{CD06A1FF-6867-42D0-BCB6-8D48F7ED11E5}" srcId="{BF9735AD-B5E3-4B63-B20C-C10081EAA059}" destId="{B886389F-17D5-46D0-88F9-55EAC681C714}" srcOrd="1" destOrd="0" parTransId="{8851A3E3-D1DE-4AC6-8FAA-4DDFBD6CCEFB}" sibTransId="{4ADF6BB4-B0EC-4274-A868-70E3A0569DE4}"/>
    <dgm:cxn modelId="{6FBCA626-EA85-415C-9C3D-71CEBD754B34}" type="presParOf" srcId="{F25E1C87-94C2-4259-9C9B-5FF01A3BFD13}" destId="{B5677E4C-2CE6-4338-B1EF-E5EA701CFB14}" srcOrd="0" destOrd="0" presId="urn:microsoft.com/office/officeart/2005/8/layout/default"/>
    <dgm:cxn modelId="{31000762-2516-4CF2-891C-492641DEA8EF}" type="presParOf" srcId="{F25E1C87-94C2-4259-9C9B-5FF01A3BFD13}" destId="{72376636-0DA7-441C-8593-F51921464C9D}" srcOrd="1" destOrd="0" presId="urn:microsoft.com/office/officeart/2005/8/layout/default"/>
    <dgm:cxn modelId="{041C9FB7-75A5-47CB-9FC0-8FA8FDD505CD}" type="presParOf" srcId="{F25E1C87-94C2-4259-9C9B-5FF01A3BFD13}" destId="{22AB0BBA-D3F4-4A02-9EC6-4196FF31EFE7}" srcOrd="2" destOrd="0" presId="urn:microsoft.com/office/officeart/2005/8/layout/default"/>
    <dgm:cxn modelId="{38F12FDE-2176-40A2-B905-888344200F30}" type="presParOf" srcId="{F25E1C87-94C2-4259-9C9B-5FF01A3BFD13}" destId="{563DDD92-89C0-44C7-BE07-2E2D42D23855}" srcOrd="3" destOrd="0" presId="urn:microsoft.com/office/officeart/2005/8/layout/default"/>
    <dgm:cxn modelId="{379111FA-F52E-457F-852F-112E98156391}" type="presParOf" srcId="{F25E1C87-94C2-4259-9C9B-5FF01A3BFD13}" destId="{8B694993-B299-43EC-BB9B-A77BFA314F54}" srcOrd="4" destOrd="0" presId="urn:microsoft.com/office/officeart/2005/8/layout/default"/>
    <dgm:cxn modelId="{5F0DCDF7-0E21-49BF-BA4E-A340D2A78DC2}" type="presParOf" srcId="{F25E1C87-94C2-4259-9C9B-5FF01A3BFD13}" destId="{5D0925E7-6C9B-4006-B889-BBE336D25622}" srcOrd="5" destOrd="0" presId="urn:microsoft.com/office/officeart/2005/8/layout/default"/>
    <dgm:cxn modelId="{E96708D7-BA1B-454B-AAA8-E18B295B2AA7}" type="presParOf" srcId="{F25E1C87-94C2-4259-9C9B-5FF01A3BFD13}" destId="{924EB240-0B58-4DD1-AD69-A0765FACA10D}" srcOrd="6" destOrd="0" presId="urn:microsoft.com/office/officeart/2005/8/layout/default"/>
    <dgm:cxn modelId="{45F50E4F-6A56-46E3-8E45-BF08FE3C9970}" type="presParOf" srcId="{F25E1C87-94C2-4259-9C9B-5FF01A3BFD13}" destId="{54B3D036-A2E4-4EC5-904C-AC257C1B0456}" srcOrd="7" destOrd="0" presId="urn:microsoft.com/office/officeart/2005/8/layout/default"/>
    <dgm:cxn modelId="{DDEE1C4D-364B-4C84-B076-4B540D84965F}" type="presParOf" srcId="{F25E1C87-94C2-4259-9C9B-5FF01A3BFD13}" destId="{A49E7114-86F5-4334-9A63-F651D1E822DF}" srcOrd="8" destOrd="0" presId="urn:microsoft.com/office/officeart/2005/8/layout/default"/>
    <dgm:cxn modelId="{13C232C1-3223-4242-A06F-6BB4F778CED6}" type="presParOf" srcId="{F25E1C87-94C2-4259-9C9B-5FF01A3BFD13}" destId="{C1453354-0791-4754-AA7D-9A05625AB067}" srcOrd="9" destOrd="0" presId="urn:microsoft.com/office/officeart/2005/8/layout/default"/>
    <dgm:cxn modelId="{64FA9114-CB1C-47AE-BB06-10A4C96AD454}" type="presParOf" srcId="{F25E1C87-94C2-4259-9C9B-5FF01A3BFD13}" destId="{58282B7F-1AD3-44FE-BF94-40CA34291FFF}"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677E4C-2CE6-4338-B1EF-E5EA701CFB14}">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0000"/>
              </a:solidFill>
            </a:rPr>
            <a:t>1.</a:t>
          </a:r>
          <a:r>
            <a:rPr lang="en-US" sz="1800" kern="1200" dirty="0"/>
            <a:t> </a:t>
          </a:r>
          <a:r>
            <a:rPr lang="en-US" sz="1800" kern="1200" dirty="0">
              <a:solidFill>
                <a:srgbClr val="FF0000"/>
              </a:solidFill>
            </a:rPr>
            <a:t>PRO&amp;KONTRA</a:t>
          </a:r>
        </a:p>
      </dsp:txBody>
      <dsp:txXfrm>
        <a:off x="0" y="39687"/>
        <a:ext cx="3286125" cy="1971675"/>
      </dsp:txXfrm>
    </dsp:sp>
    <dsp:sp modelId="{22AB0BBA-D3F4-4A02-9EC6-4196FF31EFE7}">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0000"/>
              </a:solidFill>
            </a:rPr>
            <a:t>2</a:t>
          </a:r>
          <a:r>
            <a:rPr lang="en-US" sz="1800" kern="1200" dirty="0"/>
            <a:t>. </a:t>
          </a:r>
          <a:r>
            <a:rPr lang="en-US" sz="1800" b="1" kern="1200" dirty="0">
              <a:solidFill>
                <a:srgbClr val="FF0000"/>
              </a:solidFill>
            </a:rPr>
            <a:t>PENOLAKAN, KONFLIK HORIZONTAL&amp;VERTIKAL</a:t>
          </a:r>
        </a:p>
      </dsp:txBody>
      <dsp:txXfrm>
        <a:off x="3614737" y="39687"/>
        <a:ext cx="3286125" cy="1971675"/>
      </dsp:txXfrm>
    </dsp:sp>
    <dsp:sp modelId="{8B694993-B299-43EC-BB9B-A77BFA314F54}">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0000"/>
              </a:solidFill>
            </a:rPr>
            <a:t>3</a:t>
          </a:r>
          <a:r>
            <a:rPr lang="en-US" sz="1800" kern="1200" dirty="0"/>
            <a:t>. </a:t>
          </a:r>
          <a:r>
            <a:rPr lang="en-US" sz="1800" b="1" kern="1200" dirty="0">
              <a:solidFill>
                <a:srgbClr val="FF0000"/>
              </a:solidFill>
            </a:rPr>
            <a:t>DAMPAK EKONOMI-SOSIAL-LINGKUNGAN : TURUNNYA PENDAPATAN&amp; KESEJAHTERAAN, TURUNNYA PRODUKSI HASIL PERIKANAN KARENA KERUSAKAN EKOSISTEM LAUT</a:t>
          </a:r>
        </a:p>
      </dsp:txBody>
      <dsp:txXfrm>
        <a:off x="7229475" y="39687"/>
        <a:ext cx="3286125" cy="1971675"/>
      </dsp:txXfrm>
    </dsp:sp>
    <dsp:sp modelId="{924EB240-0B58-4DD1-AD69-A0765FACA10D}">
      <dsp:nvSpPr>
        <dsp:cNvPr id="0" name=""/>
        <dsp:cNvSpPr/>
      </dsp:nvSpPr>
      <dsp:spPr>
        <a:xfrm>
          <a:off x="0"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0000"/>
              </a:solidFill>
            </a:rPr>
            <a:t>4</a:t>
          </a:r>
          <a:r>
            <a:rPr lang="en-US" sz="1800" kern="1200" dirty="0"/>
            <a:t>. </a:t>
          </a:r>
          <a:r>
            <a:rPr lang="en-US" sz="1800" b="1" kern="1200" dirty="0">
              <a:solidFill>
                <a:srgbClr val="FF0000"/>
              </a:solidFill>
            </a:rPr>
            <a:t>PERANG TANDING PENDEKATAN  (RASIONALISASI, EKOLOGIS, COMMUNITY)</a:t>
          </a:r>
        </a:p>
      </dsp:txBody>
      <dsp:txXfrm>
        <a:off x="0" y="2339975"/>
        <a:ext cx="3286125" cy="1971675"/>
      </dsp:txXfrm>
    </dsp:sp>
    <dsp:sp modelId="{A49E7114-86F5-4334-9A63-F651D1E822DF}">
      <dsp:nvSpPr>
        <dsp:cNvPr id="0" name=""/>
        <dsp:cNvSpPr/>
      </dsp:nvSpPr>
      <dsp:spPr>
        <a:xfrm>
          <a:off x="3614737"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sng" kern="1200" dirty="0">
              <a:solidFill>
                <a:srgbClr val="FFC000"/>
              </a:solidFill>
            </a:rPr>
            <a:t>TUJUAN</a:t>
          </a:r>
          <a:r>
            <a:rPr lang="en-US" sz="1800" b="1" kern="1200" dirty="0">
              <a:solidFill>
                <a:srgbClr val="FFC000"/>
              </a:solidFill>
            </a:rPr>
            <a:t>: ANALISIS RESIKO MENGGUNAKAN MODEL IARM (</a:t>
          </a:r>
          <a:r>
            <a:rPr lang="id-ID" sz="1800" kern="1200" dirty="0"/>
            <a:t>analisis resiko implementasi kebijakan pelarangan cantrang di Teluk Lampung dengan menggunakan model IARM</a:t>
          </a:r>
          <a:endParaRPr lang="en-US" sz="1800" b="1" kern="1200" dirty="0">
            <a:solidFill>
              <a:srgbClr val="FF0000"/>
            </a:solidFill>
          </a:endParaRPr>
        </a:p>
      </dsp:txBody>
      <dsp:txXfrm>
        <a:off x="3614737" y="2339975"/>
        <a:ext cx="3286125" cy="1971675"/>
      </dsp:txXfrm>
    </dsp:sp>
    <dsp:sp modelId="{58282B7F-1AD3-44FE-BF94-40CA34291FFF}">
      <dsp:nvSpPr>
        <dsp:cNvPr id="0" name=""/>
        <dsp:cNvSpPr/>
      </dsp:nvSpPr>
      <dsp:spPr>
        <a:xfrm>
          <a:off x="7229475"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sng" kern="1200" dirty="0">
              <a:solidFill>
                <a:srgbClr val="FFC000"/>
              </a:solidFill>
            </a:rPr>
            <a:t>REKOMENDASI</a:t>
          </a:r>
          <a:r>
            <a:rPr lang="en-US" sz="1800" b="1" kern="1200" dirty="0">
              <a:solidFill>
                <a:srgbClr val="FFC000"/>
              </a:solidFill>
            </a:rPr>
            <a:t>:</a:t>
          </a:r>
          <a:r>
            <a:rPr lang="en-US" sz="1800" b="1" kern="1200" dirty="0">
              <a:solidFill>
                <a:srgbClr val="FF0000"/>
              </a:solidFill>
            </a:rPr>
            <a:t> PERBAIKAN KEBIJAKAN PUBLIK, SEBAGAI ANTISIPASI KEGAGALAN IMPLEMENTASI DAN PERWUJUDAN PEMERINTAHAN DEMOKRATIS</a:t>
          </a:r>
        </a:p>
      </dsp:txBody>
      <dsp:txXfrm>
        <a:off x="7229475" y="2339975"/>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CFB99D-DB75-4246-A29F-1355F795B27D}"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845595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CFB99D-DB75-4246-A29F-1355F795B27D}"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233323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CFB99D-DB75-4246-A29F-1355F795B27D}"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359172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CFB99D-DB75-4246-A29F-1355F795B27D}"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196768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CFB99D-DB75-4246-A29F-1355F795B27D}"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1471945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CFB99D-DB75-4246-A29F-1355F795B27D}"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292239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CFB99D-DB75-4246-A29F-1355F795B27D}" type="datetimeFigureOut">
              <a:rPr lang="en-US" smtClean="0"/>
              <a:t>3/4/2022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94736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CFB99D-DB75-4246-A29F-1355F795B27D}" type="datetimeFigureOut">
              <a:rPr lang="en-US" smtClean="0"/>
              <a:t>3/4/2022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1975037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FB99D-DB75-4246-A29F-1355F795B27D}" type="datetimeFigureOut">
              <a:rPr lang="en-US" smtClean="0"/>
              <a:t>3/4/2022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1535018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CFB99D-DB75-4246-A29F-1355F795B27D}"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98205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CFB99D-DB75-4246-A29F-1355F795B27D}"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89F44-FF05-4B26-AC85-F33EEB7F0EFA}" type="slidenum">
              <a:rPr lang="en-US" smtClean="0"/>
              <a:t>‹#›</a:t>
            </a:fld>
            <a:endParaRPr lang="en-US"/>
          </a:p>
        </p:txBody>
      </p:sp>
    </p:spTree>
    <p:extLst>
      <p:ext uri="{BB962C8B-B14F-4D97-AF65-F5344CB8AC3E}">
        <p14:creationId xmlns:p14="http://schemas.microsoft.com/office/powerpoint/2010/main" val="3097032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FB99D-DB75-4246-A29F-1355F795B27D}" type="datetimeFigureOut">
              <a:rPr lang="en-US" smtClean="0"/>
              <a:t>3/4/2022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89F44-FF05-4B26-AC85-F33EEB7F0EFA}" type="slidenum">
              <a:rPr lang="en-US" smtClean="0"/>
              <a:t>‹#›</a:t>
            </a:fld>
            <a:endParaRPr lang="en-US"/>
          </a:p>
        </p:txBody>
      </p:sp>
    </p:spTree>
    <p:extLst>
      <p:ext uri="{BB962C8B-B14F-4D97-AF65-F5344CB8AC3E}">
        <p14:creationId xmlns:p14="http://schemas.microsoft.com/office/powerpoint/2010/main" val="3196962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27237"/>
          </a:xfrm>
        </p:spPr>
        <p:txBody>
          <a:bodyPr>
            <a:normAutofit/>
          </a:bodyPr>
          <a:lstStyle/>
          <a:p>
            <a:r>
              <a:rPr lang="en-US" sz="4000" b="1" dirty="0" err="1">
                <a:latin typeface="Berlin Sans FB Demi" panose="020E0802020502020306" pitchFamily="34" charset="0"/>
              </a:rPr>
              <a:t>Lingkungan</a:t>
            </a:r>
            <a:r>
              <a:rPr lang="en-US" sz="4000" b="1" dirty="0">
                <a:latin typeface="Berlin Sans FB Demi" panose="020E0802020502020306" pitchFamily="34" charset="0"/>
              </a:rPr>
              <a:t>  and Polemic  </a:t>
            </a:r>
            <a:r>
              <a:rPr lang="en-US" sz="4000" b="1" dirty="0" err="1">
                <a:latin typeface="Berlin Sans FB Demi" panose="020E0802020502020306" pitchFamily="34" charset="0"/>
              </a:rPr>
              <a:t>Pelarangan</a:t>
            </a:r>
            <a:r>
              <a:rPr lang="en-US" sz="4000" b="1" dirty="0">
                <a:latin typeface="Berlin Sans FB Demi" panose="020E0802020502020306" pitchFamily="34" charset="0"/>
              </a:rPr>
              <a:t>  </a:t>
            </a:r>
            <a:r>
              <a:rPr lang="en-US" sz="4000" b="1" dirty="0" err="1">
                <a:latin typeface="Berlin Sans FB Demi" panose="020E0802020502020306" pitchFamily="34" charset="0"/>
              </a:rPr>
              <a:t>Cantrang</a:t>
            </a:r>
            <a:r>
              <a:rPr lang="en-US" sz="4000" b="1" dirty="0">
                <a:latin typeface="Berlin Sans FB Demi" panose="020E0802020502020306" pitchFamily="34" charset="0"/>
              </a:rPr>
              <a:t> di </a:t>
            </a:r>
            <a:r>
              <a:rPr lang="en-US" sz="4000" b="1" dirty="0" err="1">
                <a:latin typeface="Berlin Sans FB Demi" panose="020E0802020502020306" pitchFamily="34" charset="0"/>
              </a:rPr>
              <a:t>Teluk</a:t>
            </a:r>
            <a:r>
              <a:rPr lang="en-US" sz="4000" b="1" dirty="0">
                <a:latin typeface="Berlin Sans FB Demi" panose="020E0802020502020306" pitchFamily="34" charset="0"/>
              </a:rPr>
              <a:t>  Lampung: </a:t>
            </a:r>
            <a:r>
              <a:rPr lang="en-US" sz="4000" b="1" dirty="0" err="1">
                <a:latin typeface="Berlin Sans FB Demi" panose="020E0802020502020306" pitchFamily="34" charset="0"/>
              </a:rPr>
              <a:t>Pentingnya</a:t>
            </a:r>
            <a:r>
              <a:rPr lang="en-US" sz="4000" b="1" dirty="0">
                <a:latin typeface="Berlin Sans FB Demi" panose="020E0802020502020306" pitchFamily="34" charset="0"/>
              </a:rPr>
              <a:t> Mapping Stakeholders</a:t>
            </a:r>
          </a:p>
        </p:txBody>
      </p:sp>
      <p:sp>
        <p:nvSpPr>
          <p:cNvPr id="3" name="Subtitle 2"/>
          <p:cNvSpPr>
            <a:spLocks noGrp="1"/>
          </p:cNvSpPr>
          <p:nvPr>
            <p:ph type="subTitle" idx="1"/>
          </p:nvPr>
        </p:nvSpPr>
        <p:spPr>
          <a:xfrm>
            <a:off x="1524000" y="3602037"/>
            <a:ext cx="9144000" cy="2261733"/>
          </a:xfrm>
        </p:spPr>
        <p:txBody>
          <a:bodyPr>
            <a:normAutofit/>
          </a:bodyPr>
          <a:lstStyle/>
          <a:p>
            <a:r>
              <a:rPr lang="en-US" b="1" dirty="0">
                <a:latin typeface="Arial Black" panose="020B0A04020102020204" pitchFamily="34" charset="0"/>
              </a:rPr>
              <a:t>Novita Tresiana</a:t>
            </a:r>
          </a:p>
          <a:p>
            <a:r>
              <a:rPr lang="id-ID" baseline="30000" dirty="0"/>
              <a:t>1</a:t>
            </a:r>
            <a:r>
              <a:rPr lang="en-US" baseline="30000" dirty="0"/>
              <a:t>2</a:t>
            </a:r>
            <a:r>
              <a:rPr lang="id-ID" dirty="0"/>
              <a:t>Public Administration, Universitas Lampung, Bandar Lampung, Indonesia, Soemantri Brojonegoro 1 Bandar Lampung</a:t>
            </a:r>
            <a:endParaRPr lang="en-US" dirty="0"/>
          </a:p>
          <a:p>
            <a:endParaRPr lang="en-US" dirty="0"/>
          </a:p>
        </p:txBody>
      </p:sp>
    </p:spTree>
    <p:extLst>
      <p:ext uri="{BB962C8B-B14F-4D97-AF65-F5344CB8AC3E}">
        <p14:creationId xmlns:p14="http://schemas.microsoft.com/office/powerpoint/2010/main" val="4047559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RESULT: ANALISIS </a:t>
            </a:r>
            <a:r>
              <a:rPr lang="id-ID" b="1" dirty="0">
                <a:solidFill>
                  <a:srgbClr val="FF0000"/>
                </a:solidFill>
              </a:rPr>
              <a:t>Power </a:t>
            </a:r>
            <a:r>
              <a:rPr lang="en-US" b="1" dirty="0">
                <a:solidFill>
                  <a:srgbClr val="FF0000"/>
                </a:solidFill>
              </a:rPr>
              <a:t>vs</a:t>
            </a:r>
            <a:r>
              <a:rPr lang="id-ID" b="1" dirty="0">
                <a:solidFill>
                  <a:srgbClr val="FF0000"/>
                </a:solidFill>
              </a:rPr>
              <a:t> </a:t>
            </a:r>
            <a:r>
              <a:rPr lang="en-US" b="1" dirty="0">
                <a:solidFill>
                  <a:srgbClr val="FF0000"/>
                </a:solidFill>
              </a:rPr>
              <a:t>I</a:t>
            </a:r>
            <a:r>
              <a:rPr lang="id-ID" b="1" dirty="0">
                <a:solidFill>
                  <a:srgbClr val="FF0000"/>
                </a:solidFill>
              </a:rPr>
              <a:t>nterest Grid</a:t>
            </a:r>
            <a:br>
              <a:rPr lang="en-US" dirty="0"/>
            </a:br>
            <a:r>
              <a:rPr lang="en-US" b="1" dirty="0"/>
              <a:t>2. </a:t>
            </a:r>
            <a:r>
              <a:rPr lang="en-US" b="1" dirty="0" err="1"/>
              <a:t>Intervensi</a:t>
            </a:r>
            <a:r>
              <a:rPr lang="en-US" b="1" dirty="0"/>
              <a:t> Stakeholders (</a:t>
            </a:r>
            <a:r>
              <a:rPr lang="en-US" b="1" dirty="0" err="1"/>
              <a:t>Sektor</a:t>
            </a:r>
            <a:r>
              <a:rPr lang="en-US" b="1" dirty="0"/>
              <a:t> C,D)</a:t>
            </a:r>
            <a:endParaRPr lang="en-US" dirty="0"/>
          </a:p>
        </p:txBody>
      </p:sp>
      <p:sp>
        <p:nvSpPr>
          <p:cNvPr id="3" name="Content Placeholder 2"/>
          <p:cNvSpPr>
            <a:spLocks noGrp="1"/>
          </p:cNvSpPr>
          <p:nvPr>
            <p:ph idx="1"/>
          </p:nvPr>
        </p:nvSpPr>
        <p:spPr>
          <a:xfrm>
            <a:off x="409433" y="1825625"/>
            <a:ext cx="11382233" cy="4861778"/>
          </a:xfrm>
        </p:spPr>
        <p:txBody>
          <a:bodyPr>
            <a:noAutofit/>
          </a:bodyPr>
          <a:lstStyle/>
          <a:p>
            <a:pPr marL="0" indent="0">
              <a:lnSpc>
                <a:spcPct val="100000"/>
              </a:lnSpc>
              <a:spcBef>
                <a:spcPts val="0"/>
              </a:spcBef>
              <a:buNone/>
            </a:pPr>
            <a:r>
              <a:rPr lang="en-US" sz="1800" b="1" dirty="0">
                <a:solidFill>
                  <a:srgbClr val="FF0000"/>
                </a:solidFill>
              </a:rPr>
              <a:t>STAKEHOLDERS SEKTOR C (SUBJECT) ADALAH </a:t>
            </a:r>
            <a:r>
              <a:rPr lang="en-US" sz="1800" b="1" u="sng" dirty="0">
                <a:solidFill>
                  <a:srgbClr val="0070C0"/>
                </a:solidFill>
              </a:rPr>
              <a:t>KEEP SATISFIED </a:t>
            </a:r>
            <a:r>
              <a:rPr lang="en-US" sz="1800" dirty="0"/>
              <a:t>:  INTEREST RENDAH </a:t>
            </a:r>
            <a:r>
              <a:rPr lang="en-US" sz="1800" dirty="0" err="1"/>
              <a:t>dan</a:t>
            </a:r>
            <a:r>
              <a:rPr lang="en-US" sz="1800" dirty="0"/>
              <a:t> POWER RENDAH  </a:t>
            </a:r>
            <a:r>
              <a:rPr lang="id-ID" sz="1800" dirty="0"/>
              <a:t>dalam keputusan kelembagaan</a:t>
            </a:r>
            <a:r>
              <a:rPr lang="en-US" sz="1800" dirty="0"/>
              <a:t>. </a:t>
            </a:r>
            <a:r>
              <a:rPr lang="en-US" sz="1400" dirty="0"/>
              <a:t>O</a:t>
            </a:r>
            <a:r>
              <a:rPr lang="id-ID" sz="1400" dirty="0"/>
              <a:t>rganisasi menganalisis potensi minat dan reaksi kelompok-kelompok ini dalam semua perkembangan penting dalam organisasi, dan melibatkan mereka sesuai dengan kepentingan mereka</a:t>
            </a:r>
            <a:endParaRPr lang="en-US" sz="1400" dirty="0"/>
          </a:p>
          <a:p>
            <a:pPr marL="0" indent="0">
              <a:lnSpc>
                <a:spcPct val="100000"/>
              </a:lnSpc>
              <a:spcBef>
                <a:spcPts val="0"/>
              </a:spcBef>
              <a:buNone/>
            </a:pPr>
            <a:endParaRPr lang="en-US" sz="1400" dirty="0"/>
          </a:p>
          <a:p>
            <a:pPr marL="0" indent="0">
              <a:lnSpc>
                <a:spcPct val="100000"/>
              </a:lnSpc>
              <a:spcBef>
                <a:spcPts val="0"/>
              </a:spcBef>
              <a:buNone/>
            </a:pPr>
            <a:r>
              <a:rPr lang="en-US" sz="1800" b="1" dirty="0"/>
              <a:t>REKOMENDASI : </a:t>
            </a:r>
          </a:p>
          <a:p>
            <a:pPr lvl="0">
              <a:lnSpc>
                <a:spcPct val="100000"/>
              </a:lnSpc>
              <a:spcBef>
                <a:spcPts val="0"/>
              </a:spcBef>
              <a:buFont typeface="Wingdings" panose="05000000000000000000" pitchFamily="2" charset="2"/>
              <a:buChar char="v"/>
            </a:pPr>
            <a:r>
              <a:rPr lang="id-ID" sz="1400" dirty="0">
                <a:latin typeface="Times New Roman" panose="02020603050405020304" pitchFamily="18" charset="0"/>
                <a:cs typeface="Times New Roman" panose="02020603050405020304" pitchFamily="18" charset="0"/>
              </a:rPr>
              <a:t>Menjaga stabilitas harga hasil laut Indonesia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rekomendasi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tangkap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ramah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lingkungan</a:t>
            </a:r>
            <a:endParaRPr lang="en-US" sz="1400" dirty="0">
              <a:latin typeface="Times New Roman" panose="02020603050405020304" pitchFamily="18" charset="0"/>
              <a:cs typeface="Times New Roman" panose="02020603050405020304" pitchFamily="18" charset="0"/>
            </a:endParaRPr>
          </a:p>
          <a:p>
            <a:pPr lvl="0">
              <a:lnSpc>
                <a:spcPct val="100000"/>
              </a:lnSpc>
              <a:spcBef>
                <a:spcPts val="0"/>
              </a:spcBef>
              <a:buFont typeface="Wingdings" panose="05000000000000000000" pitchFamily="2" charset="2"/>
              <a:buChar char="v"/>
            </a:pPr>
            <a:r>
              <a:rPr lang="id-ID" sz="1400" dirty="0">
                <a:latin typeface="Times New Roman" panose="02020603050405020304" pitchFamily="18" charset="0"/>
                <a:cs typeface="Times New Roman" panose="02020603050405020304" pitchFamily="18" charset="0"/>
              </a:rPr>
              <a:t>Memberikan akses kemudahan menggunakan alat pengganti cantrang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bantuan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tangkap</a:t>
            </a:r>
            <a:r>
              <a:rPr lang="en-US" sz="1400" dirty="0">
                <a:latin typeface="Times New Roman" panose="02020603050405020304" pitchFamily="18" charset="0"/>
                <a:cs typeface="Times New Roman" panose="02020603050405020304" pitchFamily="18" charset="0"/>
              </a:rPr>
              <a:t>, modal </a:t>
            </a:r>
            <a:r>
              <a:rPr lang="en-US" sz="1400" dirty="0" err="1">
                <a:latin typeface="Times New Roman" panose="02020603050405020304" pitchFamily="18" charset="0"/>
                <a:cs typeface="Times New Roman" panose="02020603050405020304" pitchFamily="18" charset="0"/>
              </a:rPr>
              <a:t>penggantian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tangkap</a:t>
            </a:r>
            <a:endParaRPr lang="en-US" sz="1400" dirty="0">
              <a:latin typeface="Times New Roman" panose="02020603050405020304" pitchFamily="18" charset="0"/>
              <a:cs typeface="Times New Roman" panose="02020603050405020304" pitchFamily="18" charset="0"/>
            </a:endParaRPr>
          </a:p>
          <a:p>
            <a:pPr lvl="0">
              <a:lnSpc>
                <a:spcPct val="100000"/>
              </a:lnSpc>
              <a:spcBef>
                <a:spcPts val="0"/>
              </a:spcBef>
              <a:buFont typeface="Wingdings" panose="05000000000000000000" pitchFamily="2" charset="2"/>
              <a:buChar char="v"/>
            </a:pPr>
            <a:r>
              <a:rPr lang="id-ID" sz="1400" dirty="0">
                <a:latin typeface="Times New Roman" panose="02020603050405020304" pitchFamily="18" charset="0"/>
                <a:cs typeface="Times New Roman" panose="02020603050405020304" pitchFamily="18" charset="0"/>
              </a:rPr>
              <a:t>Jaminan kesejahteraan nelayan cantrang</a:t>
            </a:r>
            <a:r>
              <a:rPr lang="en-US" sz="1400" dirty="0">
                <a:latin typeface="Times New Roman" panose="02020603050405020304" pitchFamily="18" charset="0"/>
                <a:cs typeface="Times New Roman" panose="02020603050405020304" pitchFamily="18" charset="0"/>
              </a:rPr>
              <a:t>, </a:t>
            </a:r>
            <a:r>
              <a:rPr lang="id-ID" sz="1400" dirty="0">
                <a:latin typeface="Times New Roman" panose="02020603050405020304" pitchFamily="18" charset="0"/>
                <a:cs typeface="Times New Roman" panose="02020603050405020304" pitchFamily="18" charset="0"/>
              </a:rPr>
              <a:t>kompensasi untuk mengatasi dampak ekonomi dalam jangka waktu pendek khususnya nelayan cantrang</a:t>
            </a:r>
            <a:endParaRPr lang="en-US" sz="1400" dirty="0">
              <a:latin typeface="Times New Roman" panose="02020603050405020304" pitchFamily="18" charset="0"/>
              <a:cs typeface="Times New Roman" panose="02020603050405020304" pitchFamily="18" charset="0"/>
            </a:endParaRPr>
          </a:p>
          <a:p>
            <a:pPr marL="0" lvl="0" indent="0">
              <a:lnSpc>
                <a:spcPct val="100000"/>
              </a:lnSpc>
              <a:spcBef>
                <a:spcPts val="0"/>
              </a:spcBef>
              <a:buNone/>
            </a:pPr>
            <a:endParaRPr lang="en-US" sz="1400" dirty="0"/>
          </a:p>
          <a:p>
            <a:pPr marL="0" indent="0">
              <a:lnSpc>
                <a:spcPct val="100000"/>
              </a:lnSpc>
              <a:spcBef>
                <a:spcPts val="0"/>
              </a:spcBef>
              <a:buNone/>
            </a:pPr>
            <a:r>
              <a:rPr lang="en-US" sz="1800" b="1" dirty="0">
                <a:solidFill>
                  <a:srgbClr val="FF0000"/>
                </a:solidFill>
              </a:rPr>
              <a:t>STAKEHOLDERS SEKTOR D (CONTEST SETTERS) ADALAH  </a:t>
            </a:r>
            <a:r>
              <a:rPr lang="en-US" sz="1800" b="1" u="sng" dirty="0">
                <a:solidFill>
                  <a:srgbClr val="0070C0"/>
                </a:solidFill>
              </a:rPr>
              <a:t>KEY PLAYERS</a:t>
            </a:r>
            <a:r>
              <a:rPr lang="en-US" sz="1800" dirty="0"/>
              <a:t>: INTEREST TINGGI </a:t>
            </a:r>
            <a:r>
              <a:rPr lang="en-US" sz="1800" dirty="0" err="1"/>
              <a:t>dan</a:t>
            </a:r>
            <a:r>
              <a:rPr lang="en-US" sz="1800" dirty="0"/>
              <a:t> POWER TINGGI, </a:t>
            </a:r>
            <a:r>
              <a:rPr lang="en-US" sz="1800" dirty="0" err="1"/>
              <a:t>Sangat</a:t>
            </a:r>
            <a:r>
              <a:rPr lang="en-US" sz="1800" dirty="0"/>
              <a:t> </a:t>
            </a:r>
            <a:r>
              <a:rPr lang="en-US" sz="1800" dirty="0" err="1"/>
              <a:t>menentukan</a:t>
            </a:r>
            <a:r>
              <a:rPr lang="en-US" sz="1800" dirty="0"/>
              <a:t>, </a:t>
            </a:r>
            <a:r>
              <a:rPr lang="en-US" sz="1800" dirty="0" err="1"/>
              <a:t>harus</a:t>
            </a:r>
            <a:r>
              <a:rPr lang="en-US" sz="1800" dirty="0"/>
              <a:t> </a:t>
            </a:r>
            <a:r>
              <a:rPr lang="en-US" sz="1800" dirty="0" err="1"/>
              <a:t>dilibatkan</a:t>
            </a:r>
            <a:r>
              <a:rPr lang="en-US" sz="1800" dirty="0"/>
              <a:t> </a:t>
            </a:r>
            <a:r>
              <a:rPr lang="en-US" sz="1800" dirty="0" err="1"/>
              <a:t>dalam</a:t>
            </a:r>
            <a:r>
              <a:rPr lang="en-US" sz="1800" dirty="0"/>
              <a:t> </a:t>
            </a:r>
            <a:r>
              <a:rPr lang="en-US" sz="1800" dirty="0" err="1"/>
              <a:t>perkembangan</a:t>
            </a:r>
            <a:r>
              <a:rPr lang="en-US" sz="1800" dirty="0"/>
              <a:t> </a:t>
            </a:r>
            <a:r>
              <a:rPr lang="en-US" sz="1800" dirty="0" err="1"/>
              <a:t>organisasi</a:t>
            </a:r>
            <a:r>
              <a:rPr lang="en-US" sz="1800" dirty="0"/>
              <a:t>.</a:t>
            </a:r>
          </a:p>
          <a:p>
            <a:pPr marL="0" indent="0">
              <a:lnSpc>
                <a:spcPct val="100000"/>
              </a:lnSpc>
              <a:spcBef>
                <a:spcPts val="0"/>
              </a:spcBef>
              <a:buNone/>
            </a:pPr>
            <a:endParaRPr lang="en-US" sz="1200" b="1" dirty="0"/>
          </a:p>
          <a:p>
            <a:pPr marL="0" indent="0">
              <a:lnSpc>
                <a:spcPct val="100000"/>
              </a:lnSpc>
              <a:spcBef>
                <a:spcPts val="0"/>
              </a:spcBef>
              <a:buNone/>
            </a:pPr>
            <a:r>
              <a:rPr lang="en-US" sz="1800" b="1" dirty="0"/>
              <a:t>REKOMENDASI : </a:t>
            </a:r>
          </a:p>
          <a:p>
            <a:pPr lvl="0">
              <a:lnSpc>
                <a:spcPct val="100000"/>
              </a:lnSpc>
              <a:spcBef>
                <a:spcPts val="0"/>
              </a:spcBef>
              <a:buFont typeface="Wingdings" panose="05000000000000000000" pitchFamily="2" charset="2"/>
              <a:buChar char="v"/>
            </a:pPr>
            <a:r>
              <a:rPr lang="en-US" sz="1400" dirty="0"/>
              <a:t>REKOMENDASI </a:t>
            </a:r>
            <a:r>
              <a:rPr lang="id-ID" sz="1400" dirty="0"/>
              <a:t>alat tangkap yang ramah lingkungan</a:t>
            </a:r>
            <a:r>
              <a:rPr lang="en-US" sz="1400" dirty="0"/>
              <a:t>, FASILITAS </a:t>
            </a:r>
            <a:r>
              <a:rPr lang="en-US" sz="1400" dirty="0" err="1"/>
              <a:t>bantuan</a:t>
            </a:r>
            <a:r>
              <a:rPr lang="en-US" sz="1400" dirty="0"/>
              <a:t> </a:t>
            </a:r>
            <a:r>
              <a:rPr lang="en-US" sz="1400" dirty="0" err="1"/>
              <a:t>alat</a:t>
            </a:r>
            <a:r>
              <a:rPr lang="en-US" sz="1400" dirty="0"/>
              <a:t> </a:t>
            </a:r>
            <a:r>
              <a:rPr lang="en-US" sz="1400" dirty="0" err="1"/>
              <a:t>dan</a:t>
            </a:r>
            <a:r>
              <a:rPr lang="en-US" sz="1400" dirty="0"/>
              <a:t> modal</a:t>
            </a:r>
          </a:p>
          <a:p>
            <a:pPr lvl="0">
              <a:lnSpc>
                <a:spcPct val="100000"/>
              </a:lnSpc>
              <a:spcBef>
                <a:spcPts val="0"/>
              </a:spcBef>
              <a:buFont typeface="Wingdings" panose="05000000000000000000" pitchFamily="2" charset="2"/>
              <a:buChar char="v"/>
            </a:pPr>
            <a:r>
              <a:rPr lang="en-US" sz="1400" dirty="0"/>
              <a:t>KAJIAN EKOLOGIS </a:t>
            </a:r>
            <a:r>
              <a:rPr lang="id-ID" sz="1400" dirty="0"/>
              <a:t> terkait dampak lingkungan akibat operasionalisasi alat tangkap cantrang.</a:t>
            </a:r>
            <a:endParaRPr lang="en-US" sz="1400" dirty="0"/>
          </a:p>
          <a:p>
            <a:pPr lvl="0">
              <a:lnSpc>
                <a:spcPct val="100000"/>
              </a:lnSpc>
              <a:spcBef>
                <a:spcPts val="0"/>
              </a:spcBef>
              <a:buFont typeface="Wingdings" panose="05000000000000000000" pitchFamily="2" charset="2"/>
              <a:buChar char="v"/>
            </a:pPr>
            <a:r>
              <a:rPr lang="en-US" sz="1400" dirty="0"/>
              <a:t>KOPERASI </a:t>
            </a:r>
            <a:r>
              <a:rPr lang="id-ID" sz="1400" dirty="0"/>
              <a:t>perikanan (nelayan)  guna peningkatan kesejahteraan nelayan.</a:t>
            </a:r>
            <a:endParaRPr lang="en-US" sz="1400" dirty="0"/>
          </a:p>
          <a:p>
            <a:pPr lvl="0">
              <a:lnSpc>
                <a:spcPct val="100000"/>
              </a:lnSpc>
              <a:spcBef>
                <a:spcPts val="0"/>
              </a:spcBef>
              <a:buFont typeface="Wingdings" panose="05000000000000000000" pitchFamily="2" charset="2"/>
              <a:buChar char="v"/>
            </a:pPr>
            <a:r>
              <a:rPr lang="en-US" sz="1400" dirty="0"/>
              <a:t>PERLINDUNGAN WILAYAH </a:t>
            </a:r>
            <a:r>
              <a:rPr lang="id-ID" sz="1400" dirty="0"/>
              <a:t>perlindungan wilayah tangkap bagi nelayan tradisional dari konflik alat tangkap melalui pengakuan atas wilayah pengelolaan nelayan tradisional dalam rencana zonasi di setiap provinsi dan kabupaten/ kota pesisir.</a:t>
            </a:r>
            <a:endParaRPr lang="en-US" sz="1400" dirty="0"/>
          </a:p>
          <a:p>
            <a:pPr lvl="0">
              <a:lnSpc>
                <a:spcPct val="100000"/>
              </a:lnSpc>
              <a:spcBef>
                <a:spcPts val="0"/>
              </a:spcBef>
              <a:buFont typeface="Wingdings" panose="05000000000000000000" pitchFamily="2" charset="2"/>
              <a:buChar char="v"/>
            </a:pPr>
            <a:r>
              <a:rPr lang="id-ID" sz="1400" dirty="0"/>
              <a:t>Perlu adanya arahan/pelatihan kepada nelayan tradisional agar bisa menggunakan teknik yang benar sehingga hasil tangkapan dapat maksimal.</a:t>
            </a:r>
            <a:endParaRPr lang="en-US" sz="1400" dirty="0"/>
          </a:p>
        </p:txBody>
      </p:sp>
    </p:spTree>
    <p:extLst>
      <p:ext uri="{BB962C8B-B14F-4D97-AF65-F5344CB8AC3E}">
        <p14:creationId xmlns:p14="http://schemas.microsoft.com/office/powerpoint/2010/main" val="463797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 1</a:t>
            </a:r>
          </a:p>
        </p:txBody>
      </p:sp>
      <p:sp>
        <p:nvSpPr>
          <p:cNvPr id="3" name="Content Placeholder 2"/>
          <p:cNvSpPr>
            <a:spLocks noGrp="1"/>
          </p:cNvSpPr>
          <p:nvPr>
            <p:ph idx="1"/>
          </p:nvPr>
        </p:nvSpPr>
        <p:spPr>
          <a:xfrm>
            <a:off x="838200" y="1465943"/>
            <a:ext cx="10515600" cy="4978399"/>
          </a:xfrm>
        </p:spPr>
        <p:txBody>
          <a:bodyPr>
            <a:normAutofit fontScale="92500" lnSpcReduction="10000"/>
          </a:bodyPr>
          <a:lstStyle/>
          <a:p>
            <a:pPr>
              <a:buFont typeface="Wingdings" panose="05000000000000000000" pitchFamily="2" charset="2"/>
              <a:buChar char="v"/>
            </a:pPr>
            <a:r>
              <a:rPr lang="en-US" dirty="0"/>
              <a:t>CANTRANG </a:t>
            </a:r>
            <a:r>
              <a:rPr lang="id-ID" dirty="0"/>
              <a:t> merupakan Alat Penangkap Ikan (API) yang </a:t>
            </a:r>
            <a:r>
              <a:rPr lang="en-US" dirty="0"/>
              <a:t>DILARANG </a:t>
            </a:r>
            <a:r>
              <a:rPr lang="id-ID" dirty="0"/>
              <a:t> dan </a:t>
            </a:r>
            <a:r>
              <a:rPr lang="en-US" dirty="0"/>
              <a:t>MERUSAK LINGKUNGAN EKOSISTEM LAUTAN</a:t>
            </a:r>
            <a:r>
              <a:rPr lang="id-ID" dirty="0"/>
              <a:t>. </a:t>
            </a:r>
            <a:endParaRPr lang="en-US" dirty="0"/>
          </a:p>
          <a:p>
            <a:pPr>
              <a:buFont typeface="Wingdings" panose="05000000000000000000" pitchFamily="2" charset="2"/>
              <a:buChar char="v"/>
            </a:pPr>
            <a:r>
              <a:rPr lang="en-US" dirty="0"/>
              <a:t>CARA KERJA CANTRANG </a:t>
            </a:r>
            <a:r>
              <a:rPr lang="id-ID" dirty="0"/>
              <a:t>menyapu seluruh dasar lautan,  berpotensi dapat merusak ekosistem substrat tempat tumbuhnya organism atau jasad renik yang menjadi makanan ikan dan juga merusak terumbu karang</a:t>
            </a:r>
            <a:endParaRPr lang="en-US" dirty="0"/>
          </a:p>
          <a:p>
            <a:pPr>
              <a:buFont typeface="Wingdings" panose="05000000000000000000" pitchFamily="2" charset="2"/>
              <a:buChar char="v"/>
            </a:pPr>
            <a:r>
              <a:rPr lang="id-ID" dirty="0"/>
              <a:t>60-82% tangkapan cantrang adalah tangkapan sampingan</a:t>
            </a:r>
            <a:r>
              <a:rPr lang="en-US" dirty="0"/>
              <a:t>/</a:t>
            </a:r>
            <a:r>
              <a:rPr lang="id-ID" dirty="0"/>
              <a:t> tidak dimanfaatkan</a:t>
            </a:r>
            <a:r>
              <a:rPr lang="en-US" dirty="0"/>
              <a:t>, </a:t>
            </a:r>
            <a:r>
              <a:rPr lang="id-ID" dirty="0"/>
              <a:t>hasil tangkapan cantrang tidak selektif dengan komposisi hasil tangkapan semua ukuran biota laut, </a:t>
            </a:r>
            <a:r>
              <a:rPr lang="en-US" dirty="0" err="1"/>
              <a:t>hal</a:t>
            </a:r>
            <a:r>
              <a:rPr lang="en-US" dirty="0"/>
              <a:t> </a:t>
            </a:r>
            <a:r>
              <a:rPr lang="en-US" dirty="0" err="1"/>
              <a:t>ini</a:t>
            </a:r>
            <a:r>
              <a:rPr lang="en-US" dirty="0"/>
              <a:t> </a:t>
            </a:r>
            <a:r>
              <a:rPr lang="id-ID" dirty="0"/>
              <a:t>mengganggu proses recruitment dan mengancam keberlanjutan sumberdaya </a:t>
            </a:r>
            <a:endParaRPr lang="en-US" dirty="0"/>
          </a:p>
          <a:p>
            <a:pPr>
              <a:buFont typeface="Wingdings" panose="05000000000000000000" pitchFamily="2" charset="2"/>
              <a:buChar char="v"/>
            </a:pPr>
            <a:r>
              <a:rPr lang="en-US" dirty="0"/>
              <a:t>TELUK LAMPUNG MERUPAKAN SALAH SATU DARI 8 DAERAH DI INDONESIA SELAIN </a:t>
            </a:r>
            <a:r>
              <a:rPr lang="id-ID" dirty="0"/>
              <a:t>Jawa Tengah, Jawa Barat, Jawa Timur, Kalimantan Utara, Kalimantan Barat, Jambi dan Sumatera Utara yang mengoperasikan cantrang.  </a:t>
            </a:r>
            <a:r>
              <a:rPr lang="en-US" dirty="0"/>
              <a:t>TERCATAT </a:t>
            </a:r>
            <a:r>
              <a:rPr lang="id-ID" dirty="0"/>
              <a:t> 5.781</a:t>
            </a:r>
            <a:r>
              <a:rPr lang="en-US" dirty="0"/>
              <a:t> (THN 2015)</a:t>
            </a:r>
            <a:r>
              <a:rPr lang="id-ID" dirty="0"/>
              <a:t> </a:t>
            </a:r>
            <a:r>
              <a:rPr lang="en-US" dirty="0"/>
              <a:t>UNIT CANTRANG TERSEBAR DI INDONESIA, TERJADI KENAIKAN </a:t>
            </a:r>
            <a:r>
              <a:rPr lang="id-ID" dirty="0"/>
              <a:t>14.367 unit </a:t>
            </a: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1967804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 2</a:t>
            </a:r>
            <a:endParaRPr lang="en-US" dirty="0"/>
          </a:p>
        </p:txBody>
      </p:sp>
      <p:sp>
        <p:nvSpPr>
          <p:cNvPr id="3" name="Content Placeholder 2"/>
          <p:cNvSpPr>
            <a:spLocks noGrp="1"/>
          </p:cNvSpPr>
          <p:nvPr>
            <p:ph idx="1"/>
          </p:nvPr>
        </p:nvSpPr>
        <p:spPr>
          <a:xfrm>
            <a:off x="838200" y="1825625"/>
            <a:ext cx="10515600" cy="4720318"/>
          </a:xfrm>
        </p:spPr>
        <p:txBody>
          <a:bodyPr>
            <a:normAutofit fontScale="92500" lnSpcReduction="20000"/>
          </a:bodyPr>
          <a:lstStyle/>
          <a:p>
            <a:pPr marL="0" indent="0">
              <a:buNone/>
            </a:pPr>
            <a:r>
              <a:rPr lang="en-US" dirty="0"/>
              <a:t>PEMERINTAH MENGELUARKAN  2 KEBIJAKAN PELARANGAN CANTRANG </a:t>
            </a:r>
            <a:r>
              <a:rPr lang="en-US" b="1" u="sng" dirty="0"/>
              <a:t>TUJUAN </a:t>
            </a:r>
            <a:r>
              <a:rPr lang="en-US" dirty="0"/>
              <a:t>PEMBATASAN/PENGENDALIAN PEMERINTAH DALAM MELINDUNGI SUMBERDAYA PERAIRAN INDONESIA (TERMASUK TELUK LAMPUNG) DARI PENGGUNAAN API YANG MERUSAK SUMBERDAYA PERIKANAN&amp;LINGKUNGAN</a:t>
            </a:r>
          </a:p>
          <a:p>
            <a:pPr marL="514350" indent="-514350">
              <a:buAutoNum type="arabicPeriod"/>
            </a:pPr>
            <a:r>
              <a:rPr lang="id-ID" dirty="0"/>
              <a:t>Peraturan Menteri Kelautan dan Perikanan (Permen KP) Nomor 2 tahun 2015  tentang larangan penggunaan alat penangkapan ikan pukat hela (trawls) dan pukat tarik (seine nets) di wilayah pengelolaan perikanan negara Republik Indonesia, salah satu alat tangkap ikan yang dilarang dipergunakan di seluruh Indonesia dalam peraturan tersebut adalah cantrang </a:t>
            </a:r>
            <a:endParaRPr lang="en-US" dirty="0"/>
          </a:p>
          <a:p>
            <a:pPr marL="514350" lvl="0" indent="-514350">
              <a:buFont typeface="Arial" panose="020B0604020202020204" pitchFamily="34" charset="0"/>
              <a:buAutoNum type="arabicPeriod"/>
            </a:pPr>
            <a:r>
              <a:rPr lang="id-ID" dirty="0"/>
              <a:t>Permen KP No. 71/PERMEN-KP/2016 Tentang Jalur Penangkapan Ikan dan Penempatan Alat Penangkapan Ikan Di Wilayah Pengelolaan Perikanan Negara Republik Indonesia</a:t>
            </a:r>
            <a:r>
              <a:rPr lang="en-US" dirty="0"/>
              <a:t> (REVISI PERMEN KP 2/2015)</a:t>
            </a:r>
          </a:p>
          <a:p>
            <a:pPr marL="514350" indent="-514350">
              <a:buAutoNum type="arabicPeriod"/>
            </a:pPr>
            <a:endParaRPr lang="en-US" dirty="0"/>
          </a:p>
          <a:p>
            <a:pPr marL="514350" indent="-514350">
              <a:buAutoNum type="arabicPeriod"/>
            </a:pPr>
            <a:endParaRPr lang="en-US" dirty="0"/>
          </a:p>
        </p:txBody>
      </p:sp>
    </p:spTree>
    <p:extLst>
      <p:ext uri="{BB962C8B-B14F-4D97-AF65-F5344CB8AC3E}">
        <p14:creationId xmlns:p14="http://schemas.microsoft.com/office/powerpoint/2010/main" val="799169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b="1" i="1" dirty="0"/>
              <a:t>Triangle of Paradigma of fishery </a:t>
            </a:r>
            <a:br>
              <a:rPr lang="en-US" b="1" i="1" dirty="0"/>
            </a:br>
            <a:r>
              <a:rPr lang="id-ID" b="1" dirty="0"/>
              <a:t>(Sumber: Charles, 2001)</a:t>
            </a:r>
            <a:br>
              <a:rPr lang="en-US" b="1" dirty="0"/>
            </a:br>
            <a:endParaRPr lang="en-US" b="1" dirty="0"/>
          </a:p>
        </p:txBody>
      </p:sp>
      <p:pic>
        <p:nvPicPr>
          <p:cNvPr id="4" name="Content Placeholder 3"/>
          <p:cNvPicPr>
            <a:picLocks noGrp="1"/>
          </p:cNvPicPr>
          <p:nvPr>
            <p:ph idx="1"/>
          </p:nvPr>
        </p:nvPicPr>
        <p:blipFill>
          <a:blip r:embed="rId2"/>
          <a:srcRect/>
          <a:stretch>
            <a:fillRect/>
          </a:stretch>
        </p:blipFill>
        <p:spPr bwMode="auto">
          <a:xfrm>
            <a:off x="1787856" y="1825625"/>
            <a:ext cx="8625385" cy="3974674"/>
          </a:xfrm>
          <a:prstGeom prst="rect">
            <a:avLst/>
          </a:prstGeom>
          <a:noFill/>
          <a:ln w="9525">
            <a:noFill/>
            <a:miter lim="800000"/>
            <a:headEnd/>
            <a:tailEnd/>
          </a:ln>
        </p:spPr>
      </p:pic>
    </p:spTree>
    <p:extLst>
      <p:ext uri="{BB962C8B-B14F-4D97-AF65-F5344CB8AC3E}">
        <p14:creationId xmlns:p14="http://schemas.microsoft.com/office/powerpoint/2010/main" val="1721199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BACKGROUND 3 : DAMPAK KEBIJAKAN PELARANGAN CANTRANG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240585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4551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rgbClr val="FF0000"/>
                </a:solidFill>
                <a:latin typeface="Arial Rounded MT Bold" panose="020F0704030504030204" pitchFamily="34" charset="0"/>
              </a:rPr>
              <a:t>METHODS</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dirty="0"/>
              <a:t>STUDI </a:t>
            </a:r>
            <a:r>
              <a:rPr lang="id-ID" dirty="0"/>
              <a:t>di Pelabuhan Perikanan Pantai Lempasing,  Kota Bandar Lampung, Indonesia pada bulan Juli–September 2019</a:t>
            </a:r>
            <a:endParaRPr lang="en-US" dirty="0"/>
          </a:p>
          <a:p>
            <a:pPr>
              <a:buFont typeface="Wingdings" panose="05000000000000000000" pitchFamily="2" charset="2"/>
              <a:buChar char="v"/>
            </a:pPr>
            <a:r>
              <a:rPr lang="en-US" dirty="0"/>
              <a:t>MENGGUNAKAN : </a:t>
            </a:r>
            <a:r>
              <a:rPr lang="en-US" dirty="0" err="1"/>
              <a:t>Tehnik</a:t>
            </a:r>
            <a:r>
              <a:rPr lang="en-US" dirty="0"/>
              <a:t> </a:t>
            </a:r>
            <a:r>
              <a:rPr lang="en-US" dirty="0" err="1"/>
              <a:t>Survei</a:t>
            </a:r>
            <a:r>
              <a:rPr lang="en-US" dirty="0"/>
              <a:t> (Mapping) </a:t>
            </a:r>
            <a:r>
              <a:rPr lang="en-US" dirty="0" err="1"/>
              <a:t>dan</a:t>
            </a:r>
            <a:r>
              <a:rPr lang="en-US" dirty="0"/>
              <a:t> </a:t>
            </a:r>
            <a:r>
              <a:rPr lang="en-US" dirty="0" err="1"/>
              <a:t>Kualitatif</a:t>
            </a:r>
            <a:endParaRPr lang="en-US" dirty="0"/>
          </a:p>
          <a:p>
            <a:pPr>
              <a:buFont typeface="Wingdings" panose="05000000000000000000" pitchFamily="2" charset="2"/>
              <a:buChar char="v"/>
            </a:pPr>
            <a:r>
              <a:rPr lang="en-US" dirty="0"/>
              <a:t>PENGUMPULAN DATA: </a:t>
            </a:r>
            <a:r>
              <a:rPr lang="id-ID" dirty="0"/>
              <a:t>wawancara</a:t>
            </a:r>
            <a:r>
              <a:rPr lang="en-US" dirty="0"/>
              <a:t>( </a:t>
            </a:r>
            <a:r>
              <a:rPr lang="id-ID" dirty="0"/>
              <a:t>28 kelompok stakeholder yang terdiri dari: unsur pemerintah, LSM, Pelaku Usaha, Kelompok </a:t>
            </a:r>
            <a:r>
              <a:rPr lang="en-US" dirty="0" err="1"/>
              <a:t>Masyarakat</a:t>
            </a:r>
            <a:r>
              <a:rPr lang="en-US" dirty="0"/>
              <a:t>)</a:t>
            </a:r>
            <a:r>
              <a:rPr lang="id-ID" dirty="0"/>
              <a:t>, observasi, studi dokumentasi. </a:t>
            </a:r>
            <a:endParaRPr lang="en-US" dirty="0"/>
          </a:p>
          <a:p>
            <a:pPr>
              <a:buFont typeface="Wingdings" panose="05000000000000000000" pitchFamily="2" charset="2"/>
              <a:buChar char="v"/>
            </a:pPr>
            <a:r>
              <a:rPr lang="en-US" dirty="0"/>
              <a:t>ANALISIS: MAPPING STAKEHOLDER </a:t>
            </a:r>
            <a:r>
              <a:rPr lang="en-US" dirty="0" err="1"/>
              <a:t>dengan</a:t>
            </a:r>
            <a:r>
              <a:rPr lang="en-US" dirty="0"/>
              <a:t> </a:t>
            </a:r>
            <a:r>
              <a:rPr lang="en-US" b="1" dirty="0">
                <a:solidFill>
                  <a:srgbClr val="FF0000"/>
                </a:solidFill>
              </a:rPr>
              <a:t>ANALISIS </a:t>
            </a:r>
            <a:r>
              <a:rPr lang="id-ID" b="1" dirty="0">
                <a:solidFill>
                  <a:srgbClr val="FF0000"/>
                </a:solidFill>
              </a:rPr>
              <a:t>Power </a:t>
            </a:r>
            <a:r>
              <a:rPr lang="en-US" b="1" dirty="0">
                <a:solidFill>
                  <a:srgbClr val="FF0000"/>
                </a:solidFill>
              </a:rPr>
              <a:t>vs</a:t>
            </a:r>
            <a:r>
              <a:rPr lang="id-ID" b="1" dirty="0">
                <a:solidFill>
                  <a:srgbClr val="FF0000"/>
                </a:solidFill>
              </a:rPr>
              <a:t> </a:t>
            </a:r>
            <a:r>
              <a:rPr lang="en-US" b="1" dirty="0">
                <a:solidFill>
                  <a:srgbClr val="FF0000"/>
                </a:solidFill>
              </a:rPr>
              <a:t>I</a:t>
            </a:r>
            <a:r>
              <a:rPr lang="id-ID" b="1" dirty="0">
                <a:solidFill>
                  <a:srgbClr val="FF0000"/>
                </a:solidFill>
              </a:rPr>
              <a:t>nterest Grid</a:t>
            </a:r>
            <a:r>
              <a:rPr lang="en-US" b="1" dirty="0">
                <a:solidFill>
                  <a:srgbClr val="FF0000"/>
                </a:solidFill>
              </a:rPr>
              <a:t>, </a:t>
            </a:r>
            <a:r>
              <a:rPr lang="en-US" dirty="0"/>
              <a:t>LANGKAH-LANGKAH:</a:t>
            </a:r>
          </a:p>
          <a:p>
            <a:pPr marL="514350" indent="-514350">
              <a:buAutoNum type="arabicParenBoth"/>
            </a:pPr>
            <a:r>
              <a:rPr lang="en-US" dirty="0" err="1"/>
              <a:t>Pemetaan</a:t>
            </a:r>
            <a:r>
              <a:rPr lang="en-US" dirty="0"/>
              <a:t> Stakeholders (</a:t>
            </a:r>
            <a:r>
              <a:rPr lang="en-US" dirty="0" err="1"/>
              <a:t>Gambar</a:t>
            </a:r>
            <a:r>
              <a:rPr lang="en-US" dirty="0"/>
              <a:t> 1)</a:t>
            </a:r>
          </a:p>
          <a:p>
            <a:pPr marL="514350" indent="-514350">
              <a:buAutoNum type="arabicParenBoth"/>
            </a:pPr>
            <a:r>
              <a:rPr lang="en-US" dirty="0" err="1"/>
              <a:t>Intervensi</a:t>
            </a:r>
            <a:r>
              <a:rPr lang="en-US" dirty="0"/>
              <a:t> </a:t>
            </a:r>
            <a:r>
              <a:rPr lang="en-US" dirty="0" err="1"/>
              <a:t>Skatekholder</a:t>
            </a: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630786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0286"/>
            <a:ext cx="10515600" cy="812799"/>
          </a:xfrm>
        </p:spPr>
        <p:txBody>
          <a:bodyPr>
            <a:normAutofit fontScale="90000"/>
          </a:bodyPr>
          <a:lstStyle/>
          <a:p>
            <a:br>
              <a:rPr lang="en-US" sz="2700" b="1" dirty="0"/>
            </a:br>
            <a:br>
              <a:rPr lang="en-US" sz="2700" b="1" dirty="0"/>
            </a:br>
            <a:br>
              <a:rPr lang="en-US" sz="2700" b="1" dirty="0"/>
            </a:br>
            <a:r>
              <a:rPr lang="en-US" sz="2700" b="1" dirty="0" err="1"/>
              <a:t>Gambar</a:t>
            </a:r>
            <a:r>
              <a:rPr lang="en-US" sz="2700" b="1" dirty="0"/>
              <a:t> 1. </a:t>
            </a:r>
            <a:r>
              <a:rPr lang="id-ID" sz="2700" b="1" dirty="0"/>
              <a:t>Matrik Analisis Peran Stakeholder </a:t>
            </a:r>
            <a:br>
              <a:rPr lang="en-US" sz="2700" b="1" dirty="0"/>
            </a:br>
            <a:r>
              <a:rPr lang="en-US" sz="2700" b="1" dirty="0"/>
              <a:t>                                                                              </a:t>
            </a:r>
            <a:r>
              <a:rPr lang="en-US" sz="2700" b="1" dirty="0" err="1"/>
              <a:t>Gambar</a:t>
            </a:r>
            <a:r>
              <a:rPr lang="en-US" sz="2700" b="1" dirty="0"/>
              <a:t> 2. </a:t>
            </a:r>
            <a:r>
              <a:rPr lang="en-US" sz="2700" b="1" dirty="0" err="1"/>
              <a:t>Matrik</a:t>
            </a:r>
            <a:r>
              <a:rPr lang="en-US" sz="2700" b="1" dirty="0"/>
              <a:t> </a:t>
            </a:r>
            <a:r>
              <a:rPr lang="en-US" sz="2700" b="1" dirty="0" err="1"/>
              <a:t>Intervensi</a:t>
            </a:r>
            <a:r>
              <a:rPr lang="en-US" sz="2700" b="1" dirty="0"/>
              <a:t> Stakeholders</a:t>
            </a:r>
            <a:br>
              <a:rPr lang="en-US" sz="2700" b="1" dirty="0"/>
            </a:br>
            <a:br>
              <a:rPr lang="en-US" b="1" dirty="0"/>
            </a:br>
            <a:endParaRPr lang="en-US" b="1" dirty="0"/>
          </a:p>
        </p:txBody>
      </p:sp>
      <p:pic>
        <p:nvPicPr>
          <p:cNvPr id="4" name="Content Placeholder 3"/>
          <p:cNvPicPr>
            <a:picLocks noGrp="1" noChangeAspect="1"/>
          </p:cNvPicPr>
          <p:nvPr>
            <p:ph idx="1"/>
          </p:nvPr>
        </p:nvPicPr>
        <p:blipFill>
          <a:blip r:embed="rId2"/>
          <a:stretch>
            <a:fillRect/>
          </a:stretch>
        </p:blipFill>
        <p:spPr>
          <a:xfrm>
            <a:off x="489402" y="1103086"/>
            <a:ext cx="6346827" cy="3323771"/>
          </a:xfrm>
          <a:prstGeom prst="rect">
            <a:avLst/>
          </a:prstGeom>
        </p:spPr>
      </p:pic>
      <p:pic>
        <p:nvPicPr>
          <p:cNvPr id="5" name="Picture 4"/>
          <p:cNvPicPr>
            <a:picLocks noChangeAspect="1"/>
          </p:cNvPicPr>
          <p:nvPr/>
        </p:nvPicPr>
        <p:blipFill>
          <a:blip r:embed="rId3"/>
          <a:stretch>
            <a:fillRect/>
          </a:stretch>
        </p:blipFill>
        <p:spPr>
          <a:xfrm>
            <a:off x="2191657" y="4717141"/>
            <a:ext cx="9463314" cy="1509486"/>
          </a:xfrm>
          <a:prstGeom prst="rect">
            <a:avLst/>
          </a:prstGeom>
        </p:spPr>
      </p:pic>
      <p:pic>
        <p:nvPicPr>
          <p:cNvPr id="6" name="Picture 5"/>
          <p:cNvPicPr>
            <a:picLocks noChangeAspect="1"/>
          </p:cNvPicPr>
          <p:nvPr/>
        </p:nvPicPr>
        <p:blipFill>
          <a:blip r:embed="rId4"/>
          <a:stretch>
            <a:fillRect/>
          </a:stretch>
        </p:blipFill>
        <p:spPr>
          <a:xfrm>
            <a:off x="7185027" y="956357"/>
            <a:ext cx="4716687" cy="3339872"/>
          </a:xfrm>
          <a:prstGeom prst="rect">
            <a:avLst/>
          </a:prstGeom>
        </p:spPr>
      </p:pic>
    </p:spTree>
    <p:extLst>
      <p:ext uri="{BB962C8B-B14F-4D97-AF65-F5344CB8AC3E}">
        <p14:creationId xmlns:p14="http://schemas.microsoft.com/office/powerpoint/2010/main" val="518439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63538" indent="-363538"/>
            <a:r>
              <a:rPr lang="en-US" b="1" dirty="0">
                <a:solidFill>
                  <a:srgbClr val="FF0000"/>
                </a:solidFill>
              </a:rPr>
              <a:t>RESULT: ANALISIS </a:t>
            </a:r>
            <a:r>
              <a:rPr lang="id-ID" b="1" dirty="0">
                <a:solidFill>
                  <a:srgbClr val="FF0000"/>
                </a:solidFill>
              </a:rPr>
              <a:t>Power </a:t>
            </a:r>
            <a:r>
              <a:rPr lang="en-US" b="1" dirty="0">
                <a:solidFill>
                  <a:srgbClr val="FF0000"/>
                </a:solidFill>
              </a:rPr>
              <a:t>vs</a:t>
            </a:r>
            <a:r>
              <a:rPr lang="id-ID" b="1" dirty="0">
                <a:solidFill>
                  <a:srgbClr val="FF0000"/>
                </a:solidFill>
              </a:rPr>
              <a:t> </a:t>
            </a:r>
            <a:r>
              <a:rPr lang="en-US" b="1" dirty="0">
                <a:solidFill>
                  <a:srgbClr val="FF0000"/>
                </a:solidFill>
              </a:rPr>
              <a:t>I</a:t>
            </a:r>
            <a:r>
              <a:rPr lang="id-ID" b="1" dirty="0">
                <a:solidFill>
                  <a:srgbClr val="FF0000"/>
                </a:solidFill>
              </a:rPr>
              <a:t>nterest Grid</a:t>
            </a:r>
            <a:br>
              <a:rPr lang="en-US" dirty="0"/>
            </a:br>
            <a:r>
              <a:rPr lang="en-US" sz="3100" b="1" dirty="0"/>
              <a:t>1. </a:t>
            </a:r>
            <a:r>
              <a:rPr lang="id-ID" sz="3100" b="1" dirty="0"/>
              <a:t>Matrik Analisis  Peran Stakeholder  dalam Kebijakan Pelarangan Cantrang</a:t>
            </a:r>
            <a:endParaRPr lang="en-US" sz="3100" b="1" dirty="0"/>
          </a:p>
        </p:txBody>
      </p:sp>
      <p:pic>
        <p:nvPicPr>
          <p:cNvPr id="4" name="Content Placeholder 3"/>
          <p:cNvPicPr>
            <a:picLocks noGrp="1" noChangeAspect="1"/>
          </p:cNvPicPr>
          <p:nvPr>
            <p:ph idx="1"/>
          </p:nvPr>
        </p:nvPicPr>
        <p:blipFill>
          <a:blip r:embed="rId2"/>
          <a:stretch>
            <a:fillRect/>
          </a:stretch>
        </p:blipFill>
        <p:spPr>
          <a:xfrm>
            <a:off x="838200" y="1825624"/>
            <a:ext cx="10515599" cy="4691290"/>
          </a:xfrm>
          <a:prstGeom prst="rect">
            <a:avLst/>
          </a:prstGeom>
        </p:spPr>
      </p:pic>
    </p:spTree>
    <p:extLst>
      <p:ext uri="{BB962C8B-B14F-4D97-AF65-F5344CB8AC3E}">
        <p14:creationId xmlns:p14="http://schemas.microsoft.com/office/powerpoint/2010/main" val="3644021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8741"/>
            <a:ext cx="10515600" cy="1021947"/>
          </a:xfrm>
        </p:spPr>
        <p:txBody>
          <a:bodyPr>
            <a:normAutofit fontScale="90000"/>
          </a:bodyPr>
          <a:lstStyle/>
          <a:p>
            <a:r>
              <a:rPr lang="en-US" b="1" dirty="0">
                <a:solidFill>
                  <a:srgbClr val="FF0000"/>
                </a:solidFill>
              </a:rPr>
              <a:t>RESULT: ANALISIS </a:t>
            </a:r>
            <a:r>
              <a:rPr lang="id-ID" b="1" dirty="0">
                <a:solidFill>
                  <a:srgbClr val="FF0000"/>
                </a:solidFill>
              </a:rPr>
              <a:t>Power </a:t>
            </a:r>
            <a:r>
              <a:rPr lang="en-US" b="1" dirty="0">
                <a:solidFill>
                  <a:srgbClr val="FF0000"/>
                </a:solidFill>
              </a:rPr>
              <a:t>vs</a:t>
            </a:r>
            <a:r>
              <a:rPr lang="id-ID" b="1" dirty="0">
                <a:solidFill>
                  <a:srgbClr val="FF0000"/>
                </a:solidFill>
              </a:rPr>
              <a:t> </a:t>
            </a:r>
            <a:r>
              <a:rPr lang="en-US" b="1" dirty="0">
                <a:solidFill>
                  <a:srgbClr val="FF0000"/>
                </a:solidFill>
              </a:rPr>
              <a:t>I</a:t>
            </a:r>
            <a:r>
              <a:rPr lang="id-ID" b="1" dirty="0">
                <a:solidFill>
                  <a:srgbClr val="FF0000"/>
                </a:solidFill>
              </a:rPr>
              <a:t>nterest Grid</a:t>
            </a:r>
            <a:br>
              <a:rPr lang="en-US" dirty="0"/>
            </a:br>
            <a:r>
              <a:rPr lang="en-US" b="1" dirty="0"/>
              <a:t>2. </a:t>
            </a:r>
            <a:r>
              <a:rPr lang="en-US" b="1" dirty="0" err="1"/>
              <a:t>Intervensi</a:t>
            </a:r>
            <a:r>
              <a:rPr lang="en-US" b="1" dirty="0"/>
              <a:t> Stakeholders (</a:t>
            </a:r>
            <a:r>
              <a:rPr lang="en-US" b="1" dirty="0" err="1"/>
              <a:t>Sektor</a:t>
            </a:r>
            <a:r>
              <a:rPr lang="en-US" b="1" dirty="0"/>
              <a:t> A,B)</a:t>
            </a:r>
            <a:endParaRPr lang="en-US" dirty="0"/>
          </a:p>
        </p:txBody>
      </p:sp>
      <p:sp>
        <p:nvSpPr>
          <p:cNvPr id="3" name="Content Placeholder 2"/>
          <p:cNvSpPr>
            <a:spLocks noGrp="1"/>
          </p:cNvSpPr>
          <p:nvPr>
            <p:ph idx="1"/>
          </p:nvPr>
        </p:nvSpPr>
        <p:spPr/>
        <p:txBody>
          <a:bodyPr>
            <a:noAutofit/>
          </a:bodyPr>
          <a:lstStyle/>
          <a:p>
            <a:pPr marL="0" indent="0">
              <a:lnSpc>
                <a:spcPct val="100000"/>
              </a:lnSpc>
              <a:spcBef>
                <a:spcPts val="0"/>
              </a:spcBef>
              <a:buNone/>
            </a:pPr>
            <a:r>
              <a:rPr lang="en-US" sz="1800" b="1" dirty="0">
                <a:solidFill>
                  <a:srgbClr val="FF0000"/>
                </a:solidFill>
              </a:rPr>
              <a:t>STAKEHOLDERS SEKTOR A (CROWD) ADALAH </a:t>
            </a:r>
            <a:r>
              <a:rPr lang="en-US" sz="1800" b="1" u="sng" dirty="0">
                <a:solidFill>
                  <a:srgbClr val="0070C0"/>
                </a:solidFill>
              </a:rPr>
              <a:t>MINIMAL EFFORT </a:t>
            </a:r>
            <a:r>
              <a:rPr lang="en-US" sz="1800" dirty="0"/>
              <a:t>:  INTEREST RENDAH </a:t>
            </a:r>
            <a:r>
              <a:rPr lang="id-ID" sz="1800" dirty="0"/>
              <a:t>dalam keputusan kelembagaan, </a:t>
            </a:r>
            <a:r>
              <a:rPr lang="en-US" sz="1800" dirty="0"/>
              <a:t>POWER RENDAH </a:t>
            </a:r>
            <a:r>
              <a:rPr lang="id-ID" sz="1800" dirty="0"/>
              <a:t>untuk mempengaruhi dan memberikan dampak yang besar.</a:t>
            </a:r>
            <a:r>
              <a:rPr lang="en-US" sz="1800" dirty="0"/>
              <a:t>  O</a:t>
            </a:r>
            <a:r>
              <a:rPr lang="id-ID" sz="1800" dirty="0"/>
              <a:t>rganisasi tetap harus </a:t>
            </a:r>
            <a:r>
              <a:rPr lang="id-ID" sz="1800" b="1" u="sng" dirty="0"/>
              <a:t>menjaga kelompok </a:t>
            </a:r>
            <a:r>
              <a:rPr lang="id-ID" sz="1800" dirty="0"/>
              <a:t>ini mendapatkan informasi dalam batas yang diperlukan, tetapi tidak harus berinvestasi terlalu banyak ke mereka. </a:t>
            </a:r>
            <a:endParaRPr lang="en-US" sz="1800" dirty="0"/>
          </a:p>
          <a:p>
            <a:pPr marL="0" indent="0">
              <a:lnSpc>
                <a:spcPct val="100000"/>
              </a:lnSpc>
              <a:spcBef>
                <a:spcPts val="0"/>
              </a:spcBef>
              <a:buNone/>
            </a:pPr>
            <a:r>
              <a:rPr lang="en-US" sz="1800" b="1" dirty="0"/>
              <a:t>REKOMENDASI : </a:t>
            </a:r>
          </a:p>
          <a:p>
            <a:pPr lvl="0">
              <a:lnSpc>
                <a:spcPct val="100000"/>
              </a:lnSpc>
              <a:spcBef>
                <a:spcPts val="0"/>
              </a:spcBef>
              <a:buFont typeface="Wingdings" panose="05000000000000000000" pitchFamily="2" charset="2"/>
              <a:buChar char="v"/>
            </a:pPr>
            <a:r>
              <a:rPr lang="en-US" sz="1800" dirty="0"/>
              <a:t>BERI PENGERTIAN&amp;ARAHAN </a:t>
            </a:r>
            <a:r>
              <a:rPr lang="id-ID" sz="1800" dirty="0"/>
              <a:t> menjaga ekosistem laut demi terwujudnya pembangunnan berkelanjutan.</a:t>
            </a:r>
            <a:endParaRPr lang="en-US" sz="1800" dirty="0"/>
          </a:p>
          <a:p>
            <a:pPr lvl="0">
              <a:lnSpc>
                <a:spcPct val="100000"/>
              </a:lnSpc>
              <a:spcBef>
                <a:spcPts val="0"/>
              </a:spcBef>
              <a:buFont typeface="Wingdings" panose="05000000000000000000" pitchFamily="2" charset="2"/>
              <a:buChar char="v"/>
            </a:pPr>
            <a:r>
              <a:rPr lang="en-US" sz="1800" dirty="0"/>
              <a:t>SOSIALISASI </a:t>
            </a:r>
            <a:r>
              <a:rPr lang="id-ID" sz="1800" dirty="0"/>
              <a:t>kebijakan pengganti alat tangkap cantrang</a:t>
            </a:r>
            <a:endParaRPr lang="en-US" sz="1800" dirty="0"/>
          </a:p>
          <a:p>
            <a:pPr marL="0" indent="0">
              <a:lnSpc>
                <a:spcPct val="120000"/>
              </a:lnSpc>
              <a:spcBef>
                <a:spcPts val="0"/>
              </a:spcBef>
              <a:buNone/>
            </a:pPr>
            <a:endParaRPr lang="en-US" sz="1800" dirty="0"/>
          </a:p>
          <a:p>
            <a:pPr marL="0" indent="0">
              <a:lnSpc>
                <a:spcPct val="100000"/>
              </a:lnSpc>
              <a:spcBef>
                <a:spcPts val="0"/>
              </a:spcBef>
              <a:buNone/>
            </a:pPr>
            <a:r>
              <a:rPr lang="en-US" sz="1800" b="1" dirty="0">
                <a:solidFill>
                  <a:srgbClr val="FF0000"/>
                </a:solidFill>
              </a:rPr>
              <a:t>STAKEHOLDERS SEKTOR B (CONTEST SETTERS) ADALAH  </a:t>
            </a:r>
            <a:r>
              <a:rPr lang="en-US" sz="1800" b="1" u="sng" dirty="0">
                <a:solidFill>
                  <a:srgbClr val="0070C0"/>
                </a:solidFill>
              </a:rPr>
              <a:t>KEEP INFORMED</a:t>
            </a:r>
            <a:r>
              <a:rPr lang="en-US" sz="1800" dirty="0"/>
              <a:t>: INTEREST TINGGI </a:t>
            </a:r>
            <a:r>
              <a:rPr lang="id-ID" sz="1800" dirty="0"/>
              <a:t> dalam merespon semua keputusan organisasi</a:t>
            </a:r>
            <a:r>
              <a:rPr lang="en-US" sz="1800" dirty="0"/>
              <a:t>, TETAPI </a:t>
            </a:r>
            <a:r>
              <a:rPr lang="id-ID" sz="1800" dirty="0"/>
              <a:t> </a:t>
            </a:r>
            <a:r>
              <a:rPr lang="en-US" sz="1800" dirty="0"/>
              <a:t>POWER RENDAH </a:t>
            </a:r>
            <a:r>
              <a:rPr lang="id-ID" sz="1800" dirty="0"/>
              <a:t>untuk mempengaruhi. Stakeholder ini bisa </a:t>
            </a:r>
            <a:r>
              <a:rPr lang="id-ID" sz="1800" b="1" u="sng" dirty="0"/>
              <a:t>dijadikan sebagai sekutu </a:t>
            </a:r>
            <a:r>
              <a:rPr lang="id-ID" sz="1800" dirty="0"/>
              <a:t>dalam mendukung kebijakan pelarangan cantrang. Oleh karenanya penting untuk menginformasikan isu-isu yang mereka minati</a:t>
            </a:r>
            <a:endParaRPr lang="en-US" sz="1800" dirty="0"/>
          </a:p>
          <a:p>
            <a:pPr marL="0" indent="0">
              <a:lnSpc>
                <a:spcPct val="100000"/>
              </a:lnSpc>
              <a:spcBef>
                <a:spcPts val="0"/>
              </a:spcBef>
              <a:buNone/>
            </a:pPr>
            <a:r>
              <a:rPr lang="en-US" sz="1800" b="1" dirty="0"/>
              <a:t>REKOMENDASI : </a:t>
            </a:r>
          </a:p>
          <a:p>
            <a:pPr lvl="0">
              <a:lnSpc>
                <a:spcPct val="100000"/>
              </a:lnSpc>
              <a:spcBef>
                <a:spcPts val="0"/>
              </a:spcBef>
              <a:buFont typeface="Wingdings" panose="05000000000000000000" pitchFamily="2" charset="2"/>
              <a:buChar char="v"/>
            </a:pPr>
            <a:r>
              <a:rPr lang="id-ID" sz="1800" dirty="0"/>
              <a:t>Informasi yang tepat agar stakeholder tetap netral</a:t>
            </a:r>
            <a:endParaRPr lang="en-US" sz="1800" dirty="0"/>
          </a:p>
          <a:p>
            <a:pPr lvl="0">
              <a:lnSpc>
                <a:spcPct val="100000"/>
              </a:lnSpc>
              <a:spcBef>
                <a:spcPts val="0"/>
              </a:spcBef>
              <a:buFont typeface="Wingdings" panose="05000000000000000000" pitchFamily="2" charset="2"/>
              <a:buChar char="v"/>
            </a:pPr>
            <a:r>
              <a:rPr lang="id-ID" sz="1800" dirty="0"/>
              <a:t>Kebijakan kesejahteraan para nelayan termasuk anak buah kapal</a:t>
            </a:r>
            <a:endParaRPr lang="en-US" sz="1800" dirty="0"/>
          </a:p>
          <a:p>
            <a:pPr lvl="0">
              <a:lnSpc>
                <a:spcPct val="100000"/>
              </a:lnSpc>
              <a:spcBef>
                <a:spcPts val="0"/>
              </a:spcBef>
              <a:buFont typeface="Wingdings" panose="05000000000000000000" pitchFamily="2" charset="2"/>
              <a:buChar char="v"/>
            </a:pPr>
            <a:r>
              <a:rPr lang="id-ID" sz="1800" dirty="0"/>
              <a:t>Penyaluran dana bantuan.</a:t>
            </a:r>
            <a:endParaRPr lang="en-US" sz="1800" dirty="0"/>
          </a:p>
          <a:p>
            <a:pPr lvl="0">
              <a:lnSpc>
                <a:spcPct val="100000"/>
              </a:lnSpc>
              <a:spcBef>
                <a:spcPts val="0"/>
              </a:spcBef>
              <a:buFont typeface="Wingdings" panose="05000000000000000000" pitchFamily="2" charset="2"/>
              <a:buChar char="v"/>
            </a:pPr>
            <a:r>
              <a:rPr lang="id-ID" sz="1800" dirty="0"/>
              <a:t>Simulasi dan pemantauan lapangan.</a:t>
            </a:r>
            <a:endParaRPr lang="en-US" sz="1800" dirty="0"/>
          </a:p>
        </p:txBody>
      </p:sp>
    </p:spTree>
    <p:extLst>
      <p:ext uri="{BB962C8B-B14F-4D97-AF65-F5344CB8AC3E}">
        <p14:creationId xmlns:p14="http://schemas.microsoft.com/office/powerpoint/2010/main" val="2664484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877</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Arial Black</vt:lpstr>
      <vt:lpstr>Arial Rounded MT Bold</vt:lpstr>
      <vt:lpstr>Berlin Sans FB Demi</vt:lpstr>
      <vt:lpstr>Calibri</vt:lpstr>
      <vt:lpstr>Calibri Light</vt:lpstr>
      <vt:lpstr>Times New Roman</vt:lpstr>
      <vt:lpstr>Wingdings</vt:lpstr>
      <vt:lpstr>Office Theme</vt:lpstr>
      <vt:lpstr>Lingkungan  and Polemic  Pelarangan  Cantrang di Teluk  Lampung: Pentingnya Mapping Stakeholders</vt:lpstr>
      <vt:lpstr>BACKGROUND 1</vt:lpstr>
      <vt:lpstr>BACKGROUND 2</vt:lpstr>
      <vt:lpstr>Triangle of Paradigma of fishery  (Sumber: Charles, 2001) </vt:lpstr>
      <vt:lpstr>BACKGROUND 3 : DAMPAK KEBIJAKAN PELARANGAN CANTRANG</vt:lpstr>
      <vt:lpstr>METHODS</vt:lpstr>
      <vt:lpstr>   Gambar 1. Matrik Analisis Peran Stakeholder                                                                                Gambar 2. Matrik Intervensi Stakeholders  </vt:lpstr>
      <vt:lpstr>RESULT: ANALISIS Power vs Interest Grid 1. Matrik Analisis  Peran Stakeholder  dalam Kebijakan Pelarangan Cantrang</vt:lpstr>
      <vt:lpstr>RESULT: ANALISIS Power vs Interest Grid 2. Intervensi Stakeholders (Sektor A,B)</vt:lpstr>
      <vt:lpstr>RESULT: ANALISIS Power vs Interest Grid 2. Intervensi Stakeholders (Sektor C,D)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Lingkungan  and Polemic  Pelarangan  Cantrang di Teluk  Lampung: Pentingnya Mapping Stakeholders</dc:title>
  <dc:creator>hp</dc:creator>
  <cp:lastModifiedBy>novita tresiana</cp:lastModifiedBy>
  <cp:revision>21</cp:revision>
  <dcterms:created xsi:type="dcterms:W3CDTF">2020-11-14T12:32:20Z</dcterms:created>
  <dcterms:modified xsi:type="dcterms:W3CDTF">2022-03-04T05:48:10Z</dcterms:modified>
</cp:coreProperties>
</file>