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257" r:id="rId2"/>
    <p:sldId id="259" r:id="rId3"/>
    <p:sldId id="341" r:id="rId4"/>
    <p:sldId id="345" r:id="rId5"/>
    <p:sldId id="326" r:id="rId6"/>
    <p:sldId id="332" r:id="rId7"/>
    <p:sldId id="364" r:id="rId8"/>
    <p:sldId id="265" r:id="rId9"/>
    <p:sldId id="267" r:id="rId10"/>
    <p:sldId id="333" r:id="rId11"/>
    <p:sldId id="269" r:id="rId12"/>
    <p:sldId id="292" r:id="rId13"/>
    <p:sldId id="294" r:id="rId14"/>
    <p:sldId id="296" r:id="rId15"/>
    <p:sldId id="298" r:id="rId16"/>
    <p:sldId id="300" r:id="rId17"/>
    <p:sldId id="272" r:id="rId18"/>
    <p:sldId id="337" r:id="rId19"/>
    <p:sldId id="348" r:id="rId20"/>
    <p:sldId id="349" r:id="rId21"/>
    <p:sldId id="350" r:id="rId22"/>
    <p:sldId id="351" r:id="rId23"/>
    <p:sldId id="352" r:id="rId24"/>
    <p:sldId id="353" r:id="rId25"/>
    <p:sldId id="354" r:id="rId26"/>
    <p:sldId id="358" r:id="rId27"/>
    <p:sldId id="356" r:id="rId28"/>
    <p:sldId id="359" r:id="rId29"/>
    <p:sldId id="362" r:id="rId30"/>
    <p:sldId id="360" r:id="rId31"/>
    <p:sldId id="361" r:id="rId32"/>
    <p:sldId id="273" r:id="rId33"/>
    <p:sldId id="277" r:id="rId34"/>
    <p:sldId id="279" r:id="rId35"/>
    <p:sldId id="281" r:id="rId36"/>
    <p:sldId id="285" r:id="rId37"/>
    <p:sldId id="287" r:id="rId38"/>
    <p:sldId id="289" r:id="rId39"/>
    <p:sldId id="302" r:id="rId40"/>
    <p:sldId id="339" r:id="rId41"/>
    <p:sldId id="347" r:id="rId42"/>
    <p:sldId id="303" r:id="rId43"/>
    <p:sldId id="304" r:id="rId44"/>
    <p:sldId id="305" r:id="rId45"/>
    <p:sldId id="306" r:id="rId46"/>
    <p:sldId id="307" r:id="rId47"/>
    <p:sldId id="308" r:id="rId48"/>
    <p:sldId id="309" r:id="rId49"/>
    <p:sldId id="310" r:id="rId50"/>
    <p:sldId id="311" r:id="rId51"/>
    <p:sldId id="312" r:id="rId52"/>
    <p:sldId id="313" r:id="rId53"/>
    <p:sldId id="314" r:id="rId54"/>
    <p:sldId id="317" r:id="rId55"/>
    <p:sldId id="318" r:id="rId56"/>
    <p:sldId id="319" r:id="rId57"/>
    <p:sldId id="320" r:id="rId58"/>
    <p:sldId id="321" r:id="rId59"/>
    <p:sldId id="322" r:id="rId60"/>
    <p:sldId id="323" r:id="rId61"/>
    <p:sldId id="324"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9" d="100"/>
          <a:sy n="69" d="100"/>
        </p:scale>
        <p:origin x="1416" y="72"/>
      </p:cViewPr>
      <p:guideLst>
        <p:guide orient="horz" pos="2160"/>
        <p:guide pos="2880"/>
      </p:guideLst>
    </p:cSldViewPr>
  </p:slideViewPr>
  <p:outlineViewPr>
    <p:cViewPr>
      <p:scale>
        <a:sx n="33" d="100"/>
        <a:sy n="33" d="100"/>
      </p:scale>
      <p:origin x="0" y="120"/>
    </p:cViewPr>
    <p:sldLst>
      <p:sld r:id="rId1"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_rels/viewProps.xml.rels><?xml version="1.0" encoding="UTF-8" standalone="yes"?>
<Relationships xmlns="http://schemas.openxmlformats.org/package/2006/relationships"><Relationship Id="rId1"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12EDD2-A0BD-473D-B993-22DE024A0DEC}" type="doc">
      <dgm:prSet loTypeId="urn:microsoft.com/office/officeart/2005/8/layout/radial1" loCatId="cycle" qsTypeId="urn:microsoft.com/office/officeart/2005/8/quickstyle/3d3" qsCatId="3D" csTypeId="urn:microsoft.com/office/officeart/2005/8/colors/accent0_3" csCatId="mainScheme" phldr="1"/>
      <dgm:spPr/>
      <dgm:t>
        <a:bodyPr/>
        <a:lstStyle/>
        <a:p>
          <a:endParaRPr lang="id-ID"/>
        </a:p>
      </dgm:t>
    </dgm:pt>
    <dgm:pt modelId="{AFA6FC88-12B5-4B96-9FC7-A8E3678FFE61}">
      <dgm:prSet phldrT="[Text]"/>
      <dgm:spPr/>
      <dgm:t>
        <a:bodyPr/>
        <a:lstStyle/>
        <a:p>
          <a:r>
            <a:rPr lang="id-ID" dirty="0" smtClean="0"/>
            <a:t>Kondisi kebijakan saat ini</a:t>
          </a:r>
          <a:endParaRPr lang="id-ID" dirty="0"/>
        </a:p>
      </dgm:t>
    </dgm:pt>
    <dgm:pt modelId="{2551507A-6B63-4004-AF89-B1BD8B0E3216}" type="parTrans" cxnId="{6B386A50-ABAF-4EF3-988C-75053AD2DBAB}">
      <dgm:prSet/>
      <dgm:spPr/>
      <dgm:t>
        <a:bodyPr/>
        <a:lstStyle/>
        <a:p>
          <a:endParaRPr lang="id-ID"/>
        </a:p>
      </dgm:t>
    </dgm:pt>
    <dgm:pt modelId="{78613322-E411-46D5-A0D7-A4E395C3DCBB}" type="sibTrans" cxnId="{6B386A50-ABAF-4EF3-988C-75053AD2DBAB}">
      <dgm:prSet/>
      <dgm:spPr/>
      <dgm:t>
        <a:bodyPr/>
        <a:lstStyle/>
        <a:p>
          <a:endParaRPr lang="id-ID"/>
        </a:p>
      </dgm:t>
    </dgm:pt>
    <dgm:pt modelId="{4A13C176-B42F-45B6-9300-4C1C8038BA4C}">
      <dgm:prSet phldrT="[Text]"/>
      <dgm:spPr>
        <a:solidFill>
          <a:srgbClr val="00B050"/>
        </a:solidFill>
      </dgm:spPr>
      <dgm:t>
        <a:bodyPr/>
        <a:lstStyle/>
        <a:p>
          <a:r>
            <a:rPr lang="id-ID" dirty="0" smtClean="0"/>
            <a:t>Frekwensi munculnya kebijakan sangat tinggi </a:t>
          </a:r>
          <a:endParaRPr lang="id-ID" dirty="0"/>
        </a:p>
      </dgm:t>
    </dgm:pt>
    <dgm:pt modelId="{3FBDC686-8680-4D84-BB1E-6D661768B601}" type="parTrans" cxnId="{D302FC55-FF53-4E53-9E1B-BA00385BB0E0}">
      <dgm:prSet/>
      <dgm:spPr/>
      <dgm:t>
        <a:bodyPr/>
        <a:lstStyle/>
        <a:p>
          <a:endParaRPr lang="id-ID"/>
        </a:p>
      </dgm:t>
    </dgm:pt>
    <dgm:pt modelId="{A71A1B50-7DCC-4ECF-850B-2E7A8BC2ACC8}" type="sibTrans" cxnId="{D302FC55-FF53-4E53-9E1B-BA00385BB0E0}">
      <dgm:prSet/>
      <dgm:spPr/>
      <dgm:t>
        <a:bodyPr/>
        <a:lstStyle/>
        <a:p>
          <a:endParaRPr lang="id-ID"/>
        </a:p>
      </dgm:t>
    </dgm:pt>
    <dgm:pt modelId="{4D95ED15-D84E-4F55-9734-82B1D7EC5438}">
      <dgm:prSet phldrT="[Text]"/>
      <dgm:spPr>
        <a:solidFill>
          <a:srgbClr val="FF0000"/>
        </a:solidFill>
      </dgm:spPr>
      <dgm:t>
        <a:bodyPr/>
        <a:lstStyle/>
        <a:p>
          <a:r>
            <a:rPr lang="id-ID" dirty="0" smtClean="0"/>
            <a:t>Banyak terjadi ketidak konsistenan maupun overlapping antara kebijakan satu dengan yang lain</a:t>
          </a:r>
          <a:endParaRPr lang="id-ID" dirty="0"/>
        </a:p>
      </dgm:t>
    </dgm:pt>
    <dgm:pt modelId="{35834E78-E46C-4F25-990A-A741AF730B50}" type="parTrans" cxnId="{36A519D9-BA19-4CA8-9E95-2E67E091F5B5}">
      <dgm:prSet/>
      <dgm:spPr/>
      <dgm:t>
        <a:bodyPr/>
        <a:lstStyle/>
        <a:p>
          <a:endParaRPr lang="id-ID"/>
        </a:p>
      </dgm:t>
    </dgm:pt>
    <dgm:pt modelId="{8ABBC54A-41C4-4544-AB07-093FDFE21CE4}" type="sibTrans" cxnId="{36A519D9-BA19-4CA8-9E95-2E67E091F5B5}">
      <dgm:prSet/>
      <dgm:spPr/>
      <dgm:t>
        <a:bodyPr/>
        <a:lstStyle/>
        <a:p>
          <a:endParaRPr lang="id-ID"/>
        </a:p>
      </dgm:t>
    </dgm:pt>
    <dgm:pt modelId="{F158DC98-0FEF-448F-982F-D1E73BBD4230}">
      <dgm:prSet/>
      <dgm:spPr>
        <a:solidFill>
          <a:schemeClr val="tx1"/>
        </a:solidFill>
      </dgm:spPr>
      <dgm:t>
        <a:bodyPr/>
        <a:lstStyle/>
        <a:p>
          <a:r>
            <a:rPr lang="id-ID" dirty="0" smtClean="0"/>
            <a:t>Terjadi pembatalan kebijakan baik pada tingkat nasional maupun daerah</a:t>
          </a:r>
          <a:endParaRPr lang="id-ID" dirty="0"/>
        </a:p>
      </dgm:t>
    </dgm:pt>
    <dgm:pt modelId="{5D4EE68B-A1AF-41AB-999D-6B5FBD15BD2B}" type="parTrans" cxnId="{77F99DBC-2CC5-4031-BB9D-5E3096735F03}">
      <dgm:prSet/>
      <dgm:spPr/>
      <dgm:t>
        <a:bodyPr/>
        <a:lstStyle/>
        <a:p>
          <a:endParaRPr lang="id-ID"/>
        </a:p>
      </dgm:t>
    </dgm:pt>
    <dgm:pt modelId="{D87575BF-2CBB-4E3B-A9DF-DD1B949D19D7}" type="sibTrans" cxnId="{77F99DBC-2CC5-4031-BB9D-5E3096735F03}">
      <dgm:prSet/>
      <dgm:spPr/>
      <dgm:t>
        <a:bodyPr/>
        <a:lstStyle/>
        <a:p>
          <a:endParaRPr lang="id-ID"/>
        </a:p>
      </dgm:t>
    </dgm:pt>
    <dgm:pt modelId="{86C17DAE-783C-4702-9466-79EDB2CB7CF2}">
      <dgm:prSet/>
      <dgm:spPr>
        <a:solidFill>
          <a:srgbClr val="C00000"/>
        </a:solidFill>
      </dgm:spPr>
      <dgm:t>
        <a:bodyPr/>
        <a:lstStyle/>
        <a:p>
          <a:r>
            <a:rPr lang="id-ID" dirty="0" smtClean="0"/>
            <a:t>Proses kebijakan tidak dilakukan secara baik (dari agenda setting sampai kodifikasi)</a:t>
          </a:r>
        </a:p>
      </dgm:t>
    </dgm:pt>
    <dgm:pt modelId="{9BA1DA98-AA0B-41D1-BF53-49CE8F97D8DE}" type="parTrans" cxnId="{72D019A8-630C-4767-9294-2BDC4FAD4697}">
      <dgm:prSet/>
      <dgm:spPr/>
      <dgm:t>
        <a:bodyPr/>
        <a:lstStyle/>
        <a:p>
          <a:endParaRPr lang="id-ID"/>
        </a:p>
      </dgm:t>
    </dgm:pt>
    <dgm:pt modelId="{FF586058-9865-4298-8962-DF9F07ADD9F4}" type="sibTrans" cxnId="{72D019A8-630C-4767-9294-2BDC4FAD4697}">
      <dgm:prSet/>
      <dgm:spPr/>
      <dgm:t>
        <a:bodyPr/>
        <a:lstStyle/>
        <a:p>
          <a:endParaRPr lang="id-ID"/>
        </a:p>
      </dgm:t>
    </dgm:pt>
    <dgm:pt modelId="{5F06014C-D509-44F7-8326-162EFE604AE3}">
      <dgm:prSet/>
      <dgm:spPr>
        <a:solidFill>
          <a:srgbClr val="7030A0"/>
        </a:solidFill>
      </dgm:spPr>
      <dgm:t>
        <a:bodyPr/>
        <a:lstStyle/>
        <a:p>
          <a:r>
            <a:rPr lang="id-ID" dirty="0" smtClean="0"/>
            <a:t>Kontroversi kebijakan juga sering terjadi</a:t>
          </a:r>
        </a:p>
      </dgm:t>
    </dgm:pt>
    <dgm:pt modelId="{81F64683-5CB9-4442-B6FD-5433D4617A7D}" type="parTrans" cxnId="{33557A30-83D4-42F4-96EF-719D4E95DDE4}">
      <dgm:prSet/>
      <dgm:spPr/>
      <dgm:t>
        <a:bodyPr/>
        <a:lstStyle/>
        <a:p>
          <a:endParaRPr lang="id-ID"/>
        </a:p>
      </dgm:t>
    </dgm:pt>
    <dgm:pt modelId="{110CE276-A6AC-49CE-B18A-8EFEF5F5F2CF}" type="sibTrans" cxnId="{33557A30-83D4-42F4-96EF-719D4E95DDE4}">
      <dgm:prSet/>
      <dgm:spPr/>
      <dgm:t>
        <a:bodyPr/>
        <a:lstStyle/>
        <a:p>
          <a:endParaRPr lang="id-ID"/>
        </a:p>
      </dgm:t>
    </dgm:pt>
    <dgm:pt modelId="{E9B48E22-EF59-4EA1-9467-68E259E30C79}" type="pres">
      <dgm:prSet presAssocID="{C212EDD2-A0BD-473D-B993-22DE024A0DEC}" presName="cycle" presStyleCnt="0">
        <dgm:presLayoutVars>
          <dgm:chMax val="1"/>
          <dgm:dir/>
          <dgm:animLvl val="ctr"/>
          <dgm:resizeHandles val="exact"/>
        </dgm:presLayoutVars>
      </dgm:prSet>
      <dgm:spPr/>
      <dgm:t>
        <a:bodyPr/>
        <a:lstStyle/>
        <a:p>
          <a:endParaRPr lang="en-US"/>
        </a:p>
      </dgm:t>
    </dgm:pt>
    <dgm:pt modelId="{BF1C19D6-2D8E-48D8-A8B9-9854551BC429}" type="pres">
      <dgm:prSet presAssocID="{AFA6FC88-12B5-4B96-9FC7-A8E3678FFE61}" presName="centerShape" presStyleLbl="node0" presStyleIdx="0" presStyleCnt="1"/>
      <dgm:spPr/>
      <dgm:t>
        <a:bodyPr/>
        <a:lstStyle/>
        <a:p>
          <a:endParaRPr lang="id-ID"/>
        </a:p>
      </dgm:t>
    </dgm:pt>
    <dgm:pt modelId="{093C045F-F598-466C-91EF-18A0747208A9}" type="pres">
      <dgm:prSet presAssocID="{3FBDC686-8680-4D84-BB1E-6D661768B601}" presName="Name9" presStyleLbl="parChTrans1D2" presStyleIdx="0" presStyleCnt="5"/>
      <dgm:spPr/>
      <dgm:t>
        <a:bodyPr/>
        <a:lstStyle/>
        <a:p>
          <a:endParaRPr lang="en-US"/>
        </a:p>
      </dgm:t>
    </dgm:pt>
    <dgm:pt modelId="{87B9EDB9-DF40-4302-8307-637747E35248}" type="pres">
      <dgm:prSet presAssocID="{3FBDC686-8680-4D84-BB1E-6D661768B601}" presName="connTx" presStyleLbl="parChTrans1D2" presStyleIdx="0" presStyleCnt="5"/>
      <dgm:spPr/>
      <dgm:t>
        <a:bodyPr/>
        <a:lstStyle/>
        <a:p>
          <a:endParaRPr lang="en-US"/>
        </a:p>
      </dgm:t>
    </dgm:pt>
    <dgm:pt modelId="{81440E44-B607-4B0B-84EE-BD22398ADC30}" type="pres">
      <dgm:prSet presAssocID="{4A13C176-B42F-45B6-9300-4C1C8038BA4C}" presName="node" presStyleLbl="node1" presStyleIdx="0" presStyleCnt="5">
        <dgm:presLayoutVars>
          <dgm:bulletEnabled val="1"/>
        </dgm:presLayoutVars>
      </dgm:prSet>
      <dgm:spPr/>
      <dgm:t>
        <a:bodyPr/>
        <a:lstStyle/>
        <a:p>
          <a:endParaRPr lang="id-ID"/>
        </a:p>
      </dgm:t>
    </dgm:pt>
    <dgm:pt modelId="{CE24B998-1BFA-4250-A291-F71E63D5356D}" type="pres">
      <dgm:prSet presAssocID="{35834E78-E46C-4F25-990A-A741AF730B50}" presName="Name9" presStyleLbl="parChTrans1D2" presStyleIdx="1" presStyleCnt="5"/>
      <dgm:spPr/>
      <dgm:t>
        <a:bodyPr/>
        <a:lstStyle/>
        <a:p>
          <a:endParaRPr lang="en-US"/>
        </a:p>
      </dgm:t>
    </dgm:pt>
    <dgm:pt modelId="{EA8E048B-1E16-4D99-914E-BE4110C40B5C}" type="pres">
      <dgm:prSet presAssocID="{35834E78-E46C-4F25-990A-A741AF730B50}" presName="connTx" presStyleLbl="parChTrans1D2" presStyleIdx="1" presStyleCnt="5"/>
      <dgm:spPr/>
      <dgm:t>
        <a:bodyPr/>
        <a:lstStyle/>
        <a:p>
          <a:endParaRPr lang="en-US"/>
        </a:p>
      </dgm:t>
    </dgm:pt>
    <dgm:pt modelId="{0CA2B8BC-7601-4942-B6AC-4748B0527493}" type="pres">
      <dgm:prSet presAssocID="{4D95ED15-D84E-4F55-9734-82B1D7EC5438}" presName="node" presStyleLbl="node1" presStyleIdx="1" presStyleCnt="5">
        <dgm:presLayoutVars>
          <dgm:bulletEnabled val="1"/>
        </dgm:presLayoutVars>
      </dgm:prSet>
      <dgm:spPr/>
      <dgm:t>
        <a:bodyPr/>
        <a:lstStyle/>
        <a:p>
          <a:endParaRPr lang="id-ID"/>
        </a:p>
      </dgm:t>
    </dgm:pt>
    <dgm:pt modelId="{6BB1D45E-726E-4C6A-8CA6-78B058AFCD1B}" type="pres">
      <dgm:prSet presAssocID="{9BA1DA98-AA0B-41D1-BF53-49CE8F97D8DE}" presName="Name9" presStyleLbl="parChTrans1D2" presStyleIdx="2" presStyleCnt="5"/>
      <dgm:spPr/>
      <dgm:t>
        <a:bodyPr/>
        <a:lstStyle/>
        <a:p>
          <a:endParaRPr lang="en-US"/>
        </a:p>
      </dgm:t>
    </dgm:pt>
    <dgm:pt modelId="{17AE7559-783B-4C69-A372-F998EF979868}" type="pres">
      <dgm:prSet presAssocID="{9BA1DA98-AA0B-41D1-BF53-49CE8F97D8DE}" presName="connTx" presStyleLbl="parChTrans1D2" presStyleIdx="2" presStyleCnt="5"/>
      <dgm:spPr/>
      <dgm:t>
        <a:bodyPr/>
        <a:lstStyle/>
        <a:p>
          <a:endParaRPr lang="en-US"/>
        </a:p>
      </dgm:t>
    </dgm:pt>
    <dgm:pt modelId="{F9FEC6BC-4C16-4EF7-AEF6-49133B00BF96}" type="pres">
      <dgm:prSet presAssocID="{86C17DAE-783C-4702-9466-79EDB2CB7CF2}" presName="node" presStyleLbl="node1" presStyleIdx="2" presStyleCnt="5">
        <dgm:presLayoutVars>
          <dgm:bulletEnabled val="1"/>
        </dgm:presLayoutVars>
      </dgm:prSet>
      <dgm:spPr/>
      <dgm:t>
        <a:bodyPr/>
        <a:lstStyle/>
        <a:p>
          <a:endParaRPr lang="en-US"/>
        </a:p>
      </dgm:t>
    </dgm:pt>
    <dgm:pt modelId="{D51AD42C-E819-40E7-8E10-00087020E632}" type="pres">
      <dgm:prSet presAssocID="{5D4EE68B-A1AF-41AB-999D-6B5FBD15BD2B}" presName="Name9" presStyleLbl="parChTrans1D2" presStyleIdx="3" presStyleCnt="5"/>
      <dgm:spPr/>
      <dgm:t>
        <a:bodyPr/>
        <a:lstStyle/>
        <a:p>
          <a:endParaRPr lang="en-US"/>
        </a:p>
      </dgm:t>
    </dgm:pt>
    <dgm:pt modelId="{74B2ADD7-55B5-469E-98AA-771838C502A8}" type="pres">
      <dgm:prSet presAssocID="{5D4EE68B-A1AF-41AB-999D-6B5FBD15BD2B}" presName="connTx" presStyleLbl="parChTrans1D2" presStyleIdx="3" presStyleCnt="5"/>
      <dgm:spPr/>
      <dgm:t>
        <a:bodyPr/>
        <a:lstStyle/>
        <a:p>
          <a:endParaRPr lang="en-US"/>
        </a:p>
      </dgm:t>
    </dgm:pt>
    <dgm:pt modelId="{476C334A-CC92-43B6-A96C-6973ACD78556}" type="pres">
      <dgm:prSet presAssocID="{F158DC98-0FEF-448F-982F-D1E73BBD4230}" presName="node" presStyleLbl="node1" presStyleIdx="3" presStyleCnt="5">
        <dgm:presLayoutVars>
          <dgm:bulletEnabled val="1"/>
        </dgm:presLayoutVars>
      </dgm:prSet>
      <dgm:spPr/>
      <dgm:t>
        <a:bodyPr/>
        <a:lstStyle/>
        <a:p>
          <a:endParaRPr lang="id-ID"/>
        </a:p>
      </dgm:t>
    </dgm:pt>
    <dgm:pt modelId="{07EB1B09-64A2-4BE0-95A9-82B80E5E8A9E}" type="pres">
      <dgm:prSet presAssocID="{81F64683-5CB9-4442-B6FD-5433D4617A7D}" presName="Name9" presStyleLbl="parChTrans1D2" presStyleIdx="4" presStyleCnt="5"/>
      <dgm:spPr/>
      <dgm:t>
        <a:bodyPr/>
        <a:lstStyle/>
        <a:p>
          <a:endParaRPr lang="en-US"/>
        </a:p>
      </dgm:t>
    </dgm:pt>
    <dgm:pt modelId="{D5D99FDA-3A04-4EAA-BC8E-C02A41B30A4B}" type="pres">
      <dgm:prSet presAssocID="{81F64683-5CB9-4442-B6FD-5433D4617A7D}" presName="connTx" presStyleLbl="parChTrans1D2" presStyleIdx="4" presStyleCnt="5"/>
      <dgm:spPr/>
      <dgm:t>
        <a:bodyPr/>
        <a:lstStyle/>
        <a:p>
          <a:endParaRPr lang="en-US"/>
        </a:p>
      </dgm:t>
    </dgm:pt>
    <dgm:pt modelId="{AC5343AA-43C6-43FD-963E-CBD5E656589F}" type="pres">
      <dgm:prSet presAssocID="{5F06014C-D509-44F7-8326-162EFE604AE3}" presName="node" presStyleLbl="node1" presStyleIdx="4" presStyleCnt="5">
        <dgm:presLayoutVars>
          <dgm:bulletEnabled val="1"/>
        </dgm:presLayoutVars>
      </dgm:prSet>
      <dgm:spPr/>
      <dgm:t>
        <a:bodyPr/>
        <a:lstStyle/>
        <a:p>
          <a:endParaRPr lang="en-US"/>
        </a:p>
      </dgm:t>
    </dgm:pt>
  </dgm:ptLst>
  <dgm:cxnLst>
    <dgm:cxn modelId="{77F99DBC-2CC5-4031-BB9D-5E3096735F03}" srcId="{AFA6FC88-12B5-4B96-9FC7-A8E3678FFE61}" destId="{F158DC98-0FEF-448F-982F-D1E73BBD4230}" srcOrd="3" destOrd="0" parTransId="{5D4EE68B-A1AF-41AB-999D-6B5FBD15BD2B}" sibTransId="{D87575BF-2CBB-4E3B-A9DF-DD1B949D19D7}"/>
    <dgm:cxn modelId="{FE082D20-B52D-42BC-A20F-F0D81D548B76}" type="presOf" srcId="{5D4EE68B-A1AF-41AB-999D-6B5FBD15BD2B}" destId="{74B2ADD7-55B5-469E-98AA-771838C502A8}" srcOrd="1" destOrd="0" presId="urn:microsoft.com/office/officeart/2005/8/layout/radial1"/>
    <dgm:cxn modelId="{42D7C03B-3F38-43B5-B828-BD5B48B0C46C}" type="presOf" srcId="{AFA6FC88-12B5-4B96-9FC7-A8E3678FFE61}" destId="{BF1C19D6-2D8E-48D8-A8B9-9854551BC429}" srcOrd="0" destOrd="0" presId="urn:microsoft.com/office/officeart/2005/8/layout/radial1"/>
    <dgm:cxn modelId="{36A519D9-BA19-4CA8-9E95-2E67E091F5B5}" srcId="{AFA6FC88-12B5-4B96-9FC7-A8E3678FFE61}" destId="{4D95ED15-D84E-4F55-9734-82B1D7EC5438}" srcOrd="1" destOrd="0" parTransId="{35834E78-E46C-4F25-990A-A741AF730B50}" sibTransId="{8ABBC54A-41C4-4544-AB07-093FDFE21CE4}"/>
    <dgm:cxn modelId="{D302FC55-FF53-4E53-9E1B-BA00385BB0E0}" srcId="{AFA6FC88-12B5-4B96-9FC7-A8E3678FFE61}" destId="{4A13C176-B42F-45B6-9300-4C1C8038BA4C}" srcOrd="0" destOrd="0" parTransId="{3FBDC686-8680-4D84-BB1E-6D661768B601}" sibTransId="{A71A1B50-7DCC-4ECF-850B-2E7A8BC2ACC8}"/>
    <dgm:cxn modelId="{4C743807-8498-4674-95ED-460B64465D09}" type="presOf" srcId="{9BA1DA98-AA0B-41D1-BF53-49CE8F97D8DE}" destId="{6BB1D45E-726E-4C6A-8CA6-78B058AFCD1B}" srcOrd="0" destOrd="0" presId="urn:microsoft.com/office/officeart/2005/8/layout/radial1"/>
    <dgm:cxn modelId="{A4EFA55D-A485-4701-BC4A-9C389A6B3327}" type="presOf" srcId="{9BA1DA98-AA0B-41D1-BF53-49CE8F97D8DE}" destId="{17AE7559-783B-4C69-A372-F998EF979868}" srcOrd="1" destOrd="0" presId="urn:microsoft.com/office/officeart/2005/8/layout/radial1"/>
    <dgm:cxn modelId="{F83EA2B1-00F3-4ED7-98EA-DF743D7B411E}" type="presOf" srcId="{C212EDD2-A0BD-473D-B993-22DE024A0DEC}" destId="{E9B48E22-EF59-4EA1-9467-68E259E30C79}" srcOrd="0" destOrd="0" presId="urn:microsoft.com/office/officeart/2005/8/layout/radial1"/>
    <dgm:cxn modelId="{C3C16E47-B508-4B49-A4F6-A2DF94574B94}" type="presOf" srcId="{35834E78-E46C-4F25-990A-A741AF730B50}" destId="{CE24B998-1BFA-4250-A291-F71E63D5356D}" srcOrd="0" destOrd="0" presId="urn:microsoft.com/office/officeart/2005/8/layout/radial1"/>
    <dgm:cxn modelId="{6B386A50-ABAF-4EF3-988C-75053AD2DBAB}" srcId="{C212EDD2-A0BD-473D-B993-22DE024A0DEC}" destId="{AFA6FC88-12B5-4B96-9FC7-A8E3678FFE61}" srcOrd="0" destOrd="0" parTransId="{2551507A-6B63-4004-AF89-B1BD8B0E3216}" sibTransId="{78613322-E411-46D5-A0D7-A4E395C3DCBB}"/>
    <dgm:cxn modelId="{93CDA22D-C79E-4228-9625-A06F2B0EB79B}" type="presOf" srcId="{81F64683-5CB9-4442-B6FD-5433D4617A7D}" destId="{D5D99FDA-3A04-4EAA-BC8E-C02A41B30A4B}" srcOrd="1" destOrd="0" presId="urn:microsoft.com/office/officeart/2005/8/layout/radial1"/>
    <dgm:cxn modelId="{DD6D0B4D-98F6-43F2-9D48-5B7B5DED945D}" type="presOf" srcId="{86C17DAE-783C-4702-9466-79EDB2CB7CF2}" destId="{F9FEC6BC-4C16-4EF7-AEF6-49133B00BF96}" srcOrd="0" destOrd="0" presId="urn:microsoft.com/office/officeart/2005/8/layout/radial1"/>
    <dgm:cxn modelId="{1E2D74B3-4BF5-4F94-8784-E03FCE8F9B82}" type="presOf" srcId="{35834E78-E46C-4F25-990A-A741AF730B50}" destId="{EA8E048B-1E16-4D99-914E-BE4110C40B5C}" srcOrd="1" destOrd="0" presId="urn:microsoft.com/office/officeart/2005/8/layout/radial1"/>
    <dgm:cxn modelId="{C70CE2FA-6C1D-496B-AA5F-8A325BEFA0EE}" type="presOf" srcId="{5D4EE68B-A1AF-41AB-999D-6B5FBD15BD2B}" destId="{D51AD42C-E819-40E7-8E10-00087020E632}" srcOrd="0" destOrd="0" presId="urn:microsoft.com/office/officeart/2005/8/layout/radial1"/>
    <dgm:cxn modelId="{4FB34147-57FE-4B62-AD1F-E27B552169AB}" type="presOf" srcId="{3FBDC686-8680-4D84-BB1E-6D661768B601}" destId="{093C045F-F598-466C-91EF-18A0747208A9}" srcOrd="0" destOrd="0" presId="urn:microsoft.com/office/officeart/2005/8/layout/radial1"/>
    <dgm:cxn modelId="{8DEB6879-7F70-4DED-9409-31D4DB47AF41}" type="presOf" srcId="{5F06014C-D509-44F7-8326-162EFE604AE3}" destId="{AC5343AA-43C6-43FD-963E-CBD5E656589F}" srcOrd="0" destOrd="0" presId="urn:microsoft.com/office/officeart/2005/8/layout/radial1"/>
    <dgm:cxn modelId="{6CCB3360-4B61-4C80-AE02-F23E07ABEF64}" type="presOf" srcId="{81F64683-5CB9-4442-B6FD-5433D4617A7D}" destId="{07EB1B09-64A2-4BE0-95A9-82B80E5E8A9E}" srcOrd="0" destOrd="0" presId="urn:microsoft.com/office/officeart/2005/8/layout/radial1"/>
    <dgm:cxn modelId="{3716ACD4-21CC-4283-9483-8A95E7C9C9D1}" type="presOf" srcId="{4D95ED15-D84E-4F55-9734-82B1D7EC5438}" destId="{0CA2B8BC-7601-4942-B6AC-4748B0527493}" srcOrd="0" destOrd="0" presId="urn:microsoft.com/office/officeart/2005/8/layout/radial1"/>
    <dgm:cxn modelId="{6B42CBD9-EE64-4B3A-A3FA-1A8880181A7B}" type="presOf" srcId="{3FBDC686-8680-4D84-BB1E-6D661768B601}" destId="{87B9EDB9-DF40-4302-8307-637747E35248}" srcOrd="1" destOrd="0" presId="urn:microsoft.com/office/officeart/2005/8/layout/radial1"/>
    <dgm:cxn modelId="{2A9FCE3E-5514-4A6A-A5F9-E7928740655E}" type="presOf" srcId="{F158DC98-0FEF-448F-982F-D1E73BBD4230}" destId="{476C334A-CC92-43B6-A96C-6973ACD78556}" srcOrd="0" destOrd="0" presId="urn:microsoft.com/office/officeart/2005/8/layout/radial1"/>
    <dgm:cxn modelId="{33557A30-83D4-42F4-96EF-719D4E95DDE4}" srcId="{AFA6FC88-12B5-4B96-9FC7-A8E3678FFE61}" destId="{5F06014C-D509-44F7-8326-162EFE604AE3}" srcOrd="4" destOrd="0" parTransId="{81F64683-5CB9-4442-B6FD-5433D4617A7D}" sibTransId="{110CE276-A6AC-49CE-B18A-8EFEF5F5F2CF}"/>
    <dgm:cxn modelId="{72D019A8-630C-4767-9294-2BDC4FAD4697}" srcId="{AFA6FC88-12B5-4B96-9FC7-A8E3678FFE61}" destId="{86C17DAE-783C-4702-9466-79EDB2CB7CF2}" srcOrd="2" destOrd="0" parTransId="{9BA1DA98-AA0B-41D1-BF53-49CE8F97D8DE}" sibTransId="{FF586058-9865-4298-8962-DF9F07ADD9F4}"/>
    <dgm:cxn modelId="{13E7EAFC-88C2-475F-A0AA-D42F6B6BFCD4}" type="presOf" srcId="{4A13C176-B42F-45B6-9300-4C1C8038BA4C}" destId="{81440E44-B607-4B0B-84EE-BD22398ADC30}" srcOrd="0" destOrd="0" presId="urn:microsoft.com/office/officeart/2005/8/layout/radial1"/>
    <dgm:cxn modelId="{5FD3403B-AACB-4C1F-8CEA-E8856267CF92}" type="presParOf" srcId="{E9B48E22-EF59-4EA1-9467-68E259E30C79}" destId="{BF1C19D6-2D8E-48D8-A8B9-9854551BC429}" srcOrd="0" destOrd="0" presId="urn:microsoft.com/office/officeart/2005/8/layout/radial1"/>
    <dgm:cxn modelId="{1D90F528-2C53-4CD8-8F2D-0A67678A5B5D}" type="presParOf" srcId="{E9B48E22-EF59-4EA1-9467-68E259E30C79}" destId="{093C045F-F598-466C-91EF-18A0747208A9}" srcOrd="1" destOrd="0" presId="urn:microsoft.com/office/officeart/2005/8/layout/radial1"/>
    <dgm:cxn modelId="{67034360-640E-431B-827C-D6312FF07DE6}" type="presParOf" srcId="{093C045F-F598-466C-91EF-18A0747208A9}" destId="{87B9EDB9-DF40-4302-8307-637747E35248}" srcOrd="0" destOrd="0" presId="urn:microsoft.com/office/officeart/2005/8/layout/radial1"/>
    <dgm:cxn modelId="{6B31E1AD-DAF2-4F93-8830-F4BD30459401}" type="presParOf" srcId="{E9B48E22-EF59-4EA1-9467-68E259E30C79}" destId="{81440E44-B607-4B0B-84EE-BD22398ADC30}" srcOrd="2" destOrd="0" presId="urn:microsoft.com/office/officeart/2005/8/layout/radial1"/>
    <dgm:cxn modelId="{33A885AE-638D-4F12-83AF-E4E02E671E69}" type="presParOf" srcId="{E9B48E22-EF59-4EA1-9467-68E259E30C79}" destId="{CE24B998-1BFA-4250-A291-F71E63D5356D}" srcOrd="3" destOrd="0" presId="urn:microsoft.com/office/officeart/2005/8/layout/radial1"/>
    <dgm:cxn modelId="{19089E97-0318-4382-9B22-74296EDAE2E1}" type="presParOf" srcId="{CE24B998-1BFA-4250-A291-F71E63D5356D}" destId="{EA8E048B-1E16-4D99-914E-BE4110C40B5C}" srcOrd="0" destOrd="0" presId="urn:microsoft.com/office/officeart/2005/8/layout/radial1"/>
    <dgm:cxn modelId="{AB06C678-648D-4880-83BE-0E4B7422B1AF}" type="presParOf" srcId="{E9B48E22-EF59-4EA1-9467-68E259E30C79}" destId="{0CA2B8BC-7601-4942-B6AC-4748B0527493}" srcOrd="4" destOrd="0" presId="urn:microsoft.com/office/officeart/2005/8/layout/radial1"/>
    <dgm:cxn modelId="{21F747AF-FFBB-4892-A948-6F791D696F0A}" type="presParOf" srcId="{E9B48E22-EF59-4EA1-9467-68E259E30C79}" destId="{6BB1D45E-726E-4C6A-8CA6-78B058AFCD1B}" srcOrd="5" destOrd="0" presId="urn:microsoft.com/office/officeart/2005/8/layout/radial1"/>
    <dgm:cxn modelId="{CB34D552-131B-4D0C-B4CA-0DB319D1AF7B}" type="presParOf" srcId="{6BB1D45E-726E-4C6A-8CA6-78B058AFCD1B}" destId="{17AE7559-783B-4C69-A372-F998EF979868}" srcOrd="0" destOrd="0" presId="urn:microsoft.com/office/officeart/2005/8/layout/radial1"/>
    <dgm:cxn modelId="{9DA25B64-B4AB-4D94-9156-32D1B5DAE47C}" type="presParOf" srcId="{E9B48E22-EF59-4EA1-9467-68E259E30C79}" destId="{F9FEC6BC-4C16-4EF7-AEF6-49133B00BF96}" srcOrd="6" destOrd="0" presId="urn:microsoft.com/office/officeart/2005/8/layout/radial1"/>
    <dgm:cxn modelId="{E443FEC0-FDAE-4AA8-8844-29F30345077C}" type="presParOf" srcId="{E9B48E22-EF59-4EA1-9467-68E259E30C79}" destId="{D51AD42C-E819-40E7-8E10-00087020E632}" srcOrd="7" destOrd="0" presId="urn:microsoft.com/office/officeart/2005/8/layout/radial1"/>
    <dgm:cxn modelId="{1C2FEF7B-2564-4529-B9DD-2DC28822C47E}" type="presParOf" srcId="{D51AD42C-E819-40E7-8E10-00087020E632}" destId="{74B2ADD7-55B5-469E-98AA-771838C502A8}" srcOrd="0" destOrd="0" presId="urn:microsoft.com/office/officeart/2005/8/layout/radial1"/>
    <dgm:cxn modelId="{069E7B1A-091D-4EDB-9FBA-760743E882B2}" type="presParOf" srcId="{E9B48E22-EF59-4EA1-9467-68E259E30C79}" destId="{476C334A-CC92-43B6-A96C-6973ACD78556}" srcOrd="8" destOrd="0" presId="urn:microsoft.com/office/officeart/2005/8/layout/radial1"/>
    <dgm:cxn modelId="{18C53D02-36DF-4C35-A0A4-9FBD3B4EE27C}" type="presParOf" srcId="{E9B48E22-EF59-4EA1-9467-68E259E30C79}" destId="{07EB1B09-64A2-4BE0-95A9-82B80E5E8A9E}" srcOrd="9" destOrd="0" presId="urn:microsoft.com/office/officeart/2005/8/layout/radial1"/>
    <dgm:cxn modelId="{ACD8722A-63FE-4DC1-816B-B3E26A1DD638}" type="presParOf" srcId="{07EB1B09-64A2-4BE0-95A9-82B80E5E8A9E}" destId="{D5D99FDA-3A04-4EAA-BC8E-C02A41B30A4B}" srcOrd="0" destOrd="0" presId="urn:microsoft.com/office/officeart/2005/8/layout/radial1"/>
    <dgm:cxn modelId="{334B7313-C038-48CA-B40E-7666E5FDB98D}" type="presParOf" srcId="{E9B48E22-EF59-4EA1-9467-68E259E30C79}" destId="{AC5343AA-43C6-43FD-963E-CBD5E656589F}" srcOrd="10"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C19D6-2D8E-48D8-A8B9-9854551BC429}">
      <dsp:nvSpPr>
        <dsp:cNvPr id="0" name=""/>
        <dsp:cNvSpPr/>
      </dsp:nvSpPr>
      <dsp:spPr>
        <a:xfrm>
          <a:off x="3557538" y="2666698"/>
          <a:ext cx="2028922" cy="2028922"/>
        </a:xfrm>
        <a:prstGeom prst="ellipse">
          <a:avLst/>
        </a:prstGeom>
        <a:solidFill>
          <a:schemeClr val="dk2">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id-ID" sz="2300" kern="1200" dirty="0" smtClean="0"/>
            <a:t>Kondisi kebijakan saat ini</a:t>
          </a:r>
          <a:endParaRPr lang="id-ID" sz="2300" kern="1200" dirty="0"/>
        </a:p>
      </dsp:txBody>
      <dsp:txXfrm>
        <a:off x="3854667" y="2963827"/>
        <a:ext cx="1434664" cy="1434664"/>
      </dsp:txXfrm>
    </dsp:sp>
    <dsp:sp modelId="{093C045F-F598-466C-91EF-18A0747208A9}">
      <dsp:nvSpPr>
        <dsp:cNvPr id="0" name=""/>
        <dsp:cNvSpPr/>
      </dsp:nvSpPr>
      <dsp:spPr>
        <a:xfrm rot="16200000">
          <a:off x="4266135" y="2340864"/>
          <a:ext cx="611729" cy="39939"/>
        </a:xfrm>
        <a:custGeom>
          <a:avLst/>
          <a:gdLst/>
          <a:ahLst/>
          <a:cxnLst/>
          <a:rect l="0" t="0" r="0" b="0"/>
          <a:pathLst>
            <a:path>
              <a:moveTo>
                <a:pt x="0" y="19969"/>
              </a:moveTo>
              <a:lnTo>
                <a:pt x="611729" y="19969"/>
              </a:lnTo>
            </a:path>
          </a:pathLst>
        </a:custGeom>
        <a:noFill/>
        <a:ln w="55000" cap="flat" cmpd="thickThin"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4556706" y="2345540"/>
        <a:ext cx="30586" cy="30586"/>
      </dsp:txXfrm>
    </dsp:sp>
    <dsp:sp modelId="{81440E44-B607-4B0B-84EE-BD22398ADC30}">
      <dsp:nvSpPr>
        <dsp:cNvPr id="0" name=""/>
        <dsp:cNvSpPr/>
      </dsp:nvSpPr>
      <dsp:spPr>
        <a:xfrm>
          <a:off x="3557538" y="26046"/>
          <a:ext cx="2028922" cy="2028922"/>
        </a:xfrm>
        <a:prstGeom prst="ellipse">
          <a:avLst/>
        </a:prstGeom>
        <a:solidFill>
          <a:srgbClr val="00B050"/>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id-ID" sz="1100" kern="1200" dirty="0" smtClean="0"/>
            <a:t>Frekwensi munculnya kebijakan sangat tinggi </a:t>
          </a:r>
          <a:endParaRPr lang="id-ID" sz="1100" kern="1200" dirty="0"/>
        </a:p>
      </dsp:txBody>
      <dsp:txXfrm>
        <a:off x="3854667" y="323175"/>
        <a:ext cx="1434664" cy="1434664"/>
      </dsp:txXfrm>
    </dsp:sp>
    <dsp:sp modelId="{CE24B998-1BFA-4250-A291-F71E63D5356D}">
      <dsp:nvSpPr>
        <dsp:cNvPr id="0" name=""/>
        <dsp:cNvSpPr/>
      </dsp:nvSpPr>
      <dsp:spPr>
        <a:xfrm rot="20520000">
          <a:off x="5521839" y="3253186"/>
          <a:ext cx="611729" cy="39939"/>
        </a:xfrm>
        <a:custGeom>
          <a:avLst/>
          <a:gdLst/>
          <a:ahLst/>
          <a:cxnLst/>
          <a:rect l="0" t="0" r="0" b="0"/>
          <a:pathLst>
            <a:path>
              <a:moveTo>
                <a:pt x="0" y="19969"/>
              </a:moveTo>
              <a:lnTo>
                <a:pt x="611729" y="19969"/>
              </a:lnTo>
            </a:path>
          </a:pathLst>
        </a:custGeom>
        <a:noFill/>
        <a:ln w="55000" cap="flat" cmpd="thickThin"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5812411" y="3257863"/>
        <a:ext cx="30586" cy="30586"/>
      </dsp:txXfrm>
    </dsp:sp>
    <dsp:sp modelId="{0CA2B8BC-7601-4942-B6AC-4748B0527493}">
      <dsp:nvSpPr>
        <dsp:cNvPr id="0" name=""/>
        <dsp:cNvSpPr/>
      </dsp:nvSpPr>
      <dsp:spPr>
        <a:xfrm>
          <a:off x="6068947" y="1850692"/>
          <a:ext cx="2028922" cy="2028922"/>
        </a:xfrm>
        <a:prstGeom prst="ellipse">
          <a:avLst/>
        </a:prstGeom>
        <a:solidFill>
          <a:srgbClr val="FF0000"/>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id-ID" sz="1100" kern="1200" dirty="0" smtClean="0"/>
            <a:t>Banyak terjadi ketidak konsistenan maupun overlapping antara kebijakan satu dengan yang lain</a:t>
          </a:r>
          <a:endParaRPr lang="id-ID" sz="1100" kern="1200" dirty="0"/>
        </a:p>
      </dsp:txBody>
      <dsp:txXfrm>
        <a:off x="6366076" y="2147821"/>
        <a:ext cx="1434664" cy="1434664"/>
      </dsp:txXfrm>
    </dsp:sp>
    <dsp:sp modelId="{6BB1D45E-726E-4C6A-8CA6-78B058AFCD1B}">
      <dsp:nvSpPr>
        <dsp:cNvPr id="0" name=""/>
        <dsp:cNvSpPr/>
      </dsp:nvSpPr>
      <dsp:spPr>
        <a:xfrm rot="3240000">
          <a:off x="5042203" y="4729356"/>
          <a:ext cx="611729" cy="39939"/>
        </a:xfrm>
        <a:custGeom>
          <a:avLst/>
          <a:gdLst/>
          <a:ahLst/>
          <a:cxnLst/>
          <a:rect l="0" t="0" r="0" b="0"/>
          <a:pathLst>
            <a:path>
              <a:moveTo>
                <a:pt x="0" y="19969"/>
              </a:moveTo>
              <a:lnTo>
                <a:pt x="611729" y="19969"/>
              </a:lnTo>
            </a:path>
          </a:pathLst>
        </a:custGeom>
        <a:noFill/>
        <a:ln w="55000" cap="flat" cmpd="thickThin"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5332774" y="4734032"/>
        <a:ext cx="30586" cy="30586"/>
      </dsp:txXfrm>
    </dsp:sp>
    <dsp:sp modelId="{F9FEC6BC-4C16-4EF7-AEF6-49133B00BF96}">
      <dsp:nvSpPr>
        <dsp:cNvPr id="0" name=""/>
        <dsp:cNvSpPr/>
      </dsp:nvSpPr>
      <dsp:spPr>
        <a:xfrm>
          <a:off x="5109674" y="4803030"/>
          <a:ext cx="2028922" cy="2028922"/>
        </a:xfrm>
        <a:prstGeom prst="ellipse">
          <a:avLst/>
        </a:prstGeom>
        <a:solidFill>
          <a:srgbClr val="C00000"/>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id-ID" sz="1100" kern="1200" dirty="0" smtClean="0"/>
            <a:t>Proses kebijakan tidak dilakukan secara baik (dari agenda setting sampai kodifikasi)</a:t>
          </a:r>
        </a:p>
      </dsp:txBody>
      <dsp:txXfrm>
        <a:off x="5406803" y="5100159"/>
        <a:ext cx="1434664" cy="1434664"/>
      </dsp:txXfrm>
    </dsp:sp>
    <dsp:sp modelId="{D51AD42C-E819-40E7-8E10-00087020E632}">
      <dsp:nvSpPr>
        <dsp:cNvPr id="0" name=""/>
        <dsp:cNvSpPr/>
      </dsp:nvSpPr>
      <dsp:spPr>
        <a:xfrm rot="7560000">
          <a:off x="3490067" y="4729356"/>
          <a:ext cx="611729" cy="39939"/>
        </a:xfrm>
        <a:custGeom>
          <a:avLst/>
          <a:gdLst/>
          <a:ahLst/>
          <a:cxnLst/>
          <a:rect l="0" t="0" r="0" b="0"/>
          <a:pathLst>
            <a:path>
              <a:moveTo>
                <a:pt x="0" y="19969"/>
              </a:moveTo>
              <a:lnTo>
                <a:pt x="611729" y="19969"/>
              </a:lnTo>
            </a:path>
          </a:pathLst>
        </a:custGeom>
        <a:noFill/>
        <a:ln w="55000" cap="flat" cmpd="thickThin"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rot="10800000">
        <a:off x="3780638" y="4734032"/>
        <a:ext cx="30586" cy="30586"/>
      </dsp:txXfrm>
    </dsp:sp>
    <dsp:sp modelId="{476C334A-CC92-43B6-A96C-6973ACD78556}">
      <dsp:nvSpPr>
        <dsp:cNvPr id="0" name=""/>
        <dsp:cNvSpPr/>
      </dsp:nvSpPr>
      <dsp:spPr>
        <a:xfrm>
          <a:off x="2005402" y="4803030"/>
          <a:ext cx="2028922" cy="2028922"/>
        </a:xfrm>
        <a:prstGeom prst="ellipse">
          <a:avLst/>
        </a:prstGeom>
        <a:solidFill>
          <a:schemeClr val="tx1"/>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id-ID" sz="1100" kern="1200" dirty="0" smtClean="0"/>
            <a:t>Terjadi pembatalan kebijakan baik pada tingkat nasional maupun daerah</a:t>
          </a:r>
          <a:endParaRPr lang="id-ID" sz="1100" kern="1200" dirty="0"/>
        </a:p>
      </dsp:txBody>
      <dsp:txXfrm>
        <a:off x="2302531" y="5100159"/>
        <a:ext cx="1434664" cy="1434664"/>
      </dsp:txXfrm>
    </dsp:sp>
    <dsp:sp modelId="{07EB1B09-64A2-4BE0-95A9-82B80E5E8A9E}">
      <dsp:nvSpPr>
        <dsp:cNvPr id="0" name=""/>
        <dsp:cNvSpPr/>
      </dsp:nvSpPr>
      <dsp:spPr>
        <a:xfrm rot="11880000">
          <a:off x="3010430" y="3253186"/>
          <a:ext cx="611729" cy="39939"/>
        </a:xfrm>
        <a:custGeom>
          <a:avLst/>
          <a:gdLst/>
          <a:ahLst/>
          <a:cxnLst/>
          <a:rect l="0" t="0" r="0" b="0"/>
          <a:pathLst>
            <a:path>
              <a:moveTo>
                <a:pt x="0" y="19969"/>
              </a:moveTo>
              <a:lnTo>
                <a:pt x="611729" y="19969"/>
              </a:lnTo>
            </a:path>
          </a:pathLst>
        </a:custGeom>
        <a:noFill/>
        <a:ln w="55000" cap="flat" cmpd="thickThin" algn="ctr">
          <a:solidFill>
            <a:schemeClr val="dk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rot="10800000">
        <a:off x="3301002" y="3257863"/>
        <a:ext cx="30586" cy="30586"/>
      </dsp:txXfrm>
    </dsp:sp>
    <dsp:sp modelId="{AC5343AA-43C6-43FD-963E-CBD5E656589F}">
      <dsp:nvSpPr>
        <dsp:cNvPr id="0" name=""/>
        <dsp:cNvSpPr/>
      </dsp:nvSpPr>
      <dsp:spPr>
        <a:xfrm>
          <a:off x="1046129" y="1850692"/>
          <a:ext cx="2028922" cy="2028922"/>
        </a:xfrm>
        <a:prstGeom prst="ellipse">
          <a:avLst/>
        </a:prstGeom>
        <a:solidFill>
          <a:srgbClr val="7030A0"/>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id-ID" sz="1100" kern="1200" dirty="0" smtClean="0"/>
            <a:t>Kontroversi kebijakan juga sering terjadi</a:t>
          </a:r>
        </a:p>
      </dsp:txBody>
      <dsp:txXfrm>
        <a:off x="1343258" y="2147821"/>
        <a:ext cx="1434664" cy="143466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684038-6A98-4348-88E6-810045A781BA}" type="datetimeFigureOut">
              <a:rPr lang="id-ID" smtClean="0"/>
              <a:pPr/>
              <a:t>15/03/2021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92F30-EF00-4598-801D-C0F407BDCD26}" type="slidenum">
              <a:rPr lang="id-ID" smtClean="0"/>
              <a:pPr/>
              <a:t>‹#›</a:t>
            </a:fld>
            <a:endParaRPr lang="id-ID"/>
          </a:p>
        </p:txBody>
      </p:sp>
    </p:spTree>
    <p:extLst>
      <p:ext uri="{BB962C8B-B14F-4D97-AF65-F5344CB8AC3E}">
        <p14:creationId xmlns:p14="http://schemas.microsoft.com/office/powerpoint/2010/main" val="3095351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TextEdit="1"/>
          </p:cNvSpPr>
          <p:nvPr>
            <p:ph type="sldImg"/>
          </p:nvPr>
        </p:nvSpPr>
        <p:spPr bwMode="auto">
          <a:noFill/>
          <a:ln>
            <a:solidFill>
              <a:srgbClr val="000000"/>
            </a:solidFill>
            <a:miter lim="800000"/>
            <a:headEnd/>
            <a:tailEnd/>
          </a:ln>
        </p:spPr>
      </p:sp>
      <p:sp>
        <p:nvSpPr>
          <p:cNvPr id="46083"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p:spPr>
      </p:sp>
      <p:sp>
        <p:nvSpPr>
          <p:cNvPr id="47107"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3/15/2021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3124200" y="6248400"/>
            <a:ext cx="2895600" cy="457200"/>
          </a:xfrm>
        </p:spPr>
        <p:txBody>
          <a:bodyPr/>
          <a:lstStyle>
            <a:lvl1pPr>
              <a:defRPr/>
            </a:lvl1pPr>
          </a:lstStyle>
          <a:p>
            <a:pPr>
              <a:defRPr/>
            </a:pPr>
            <a:endParaRPr lang="en-GB"/>
          </a:p>
        </p:txBody>
      </p:sp>
      <p:sp>
        <p:nvSpPr>
          <p:cNvPr id="7" name="Slide Number Placeholder 6"/>
          <p:cNvSpPr>
            <a:spLocks noGrp="1"/>
          </p:cNvSpPr>
          <p:nvPr>
            <p:ph type="sldNum" sz="quarter" idx="11"/>
          </p:nvPr>
        </p:nvSpPr>
        <p:spPr>
          <a:xfrm>
            <a:off x="6553200" y="6243638"/>
            <a:ext cx="2133600" cy="457200"/>
          </a:xfrm>
        </p:spPr>
        <p:txBody>
          <a:bodyPr/>
          <a:lstStyle>
            <a:lvl1pPr>
              <a:defRPr/>
            </a:lvl1pPr>
          </a:lstStyle>
          <a:p>
            <a:pPr>
              <a:defRPr/>
            </a:pPr>
            <a:fld id="{17A654C6-D085-41E5-8C0F-E2B369366649}" type="slidenum">
              <a:rPr lang="en-GB"/>
              <a:pPr>
                <a:defRPr/>
              </a:pPr>
              <a:t>‹#›</a:t>
            </a:fld>
            <a:endParaRPr lang="en-GB"/>
          </a:p>
        </p:txBody>
      </p:sp>
      <p:sp>
        <p:nvSpPr>
          <p:cNvPr id="8" name="Date Placeholder 7"/>
          <p:cNvSpPr>
            <a:spLocks noGrp="1"/>
          </p:cNvSpPr>
          <p:nvPr>
            <p:ph type="dt" sz="half" idx="12"/>
          </p:nvPr>
        </p:nvSpPr>
        <p:spPr>
          <a:xfrm>
            <a:off x="457200" y="6248400"/>
            <a:ext cx="2133600" cy="457200"/>
          </a:xfrm>
        </p:spPr>
        <p:txBody>
          <a:bodyPr/>
          <a:lstStyle>
            <a:lvl1pPr>
              <a:defRPr/>
            </a:lvl1pPr>
          </a:lstStyle>
          <a:p>
            <a:pPr>
              <a:defRPr/>
            </a:pP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3/15/2021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3/15/2021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11.xml"/><Relationship Id="rId1" Type="http://schemas.openxmlformats.org/officeDocument/2006/relationships/slideLayout" Target="../slideLayouts/slideLayout6.xml"/><Relationship Id="rId6" Type="http://schemas.openxmlformats.org/officeDocument/2006/relationships/slide" Target="slide13.xml"/><Relationship Id="rId5" Type="http://schemas.openxmlformats.org/officeDocument/2006/relationships/slide" Target="slide17.xml"/><Relationship Id="rId4" Type="http://schemas.openxmlformats.org/officeDocument/2006/relationships/slide" Target="slide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2057400"/>
          </a:xfrm>
        </p:spPr>
        <p:txBody>
          <a:bodyPr>
            <a:noAutofit/>
          </a:bodyPr>
          <a:lstStyle/>
          <a:p>
            <a:pPr marL="742950" indent="-742950"/>
            <a:r>
              <a:rPr lang="en-US" sz="3200" dirty="0"/>
              <a:t>SETTING  PROBLEMS DALAM PENGAMBILAN KEPUTUSAN </a:t>
            </a:r>
            <a:endParaRPr lang="id-ID" sz="3200" dirty="0"/>
          </a:p>
        </p:txBody>
      </p:sp>
      <p:sp>
        <p:nvSpPr>
          <p:cNvPr id="3" name="Subtitle 2"/>
          <p:cNvSpPr>
            <a:spLocks noGrp="1"/>
          </p:cNvSpPr>
          <p:nvPr>
            <p:ph type="subTitle" idx="1"/>
          </p:nvPr>
        </p:nvSpPr>
        <p:spPr>
          <a:xfrm>
            <a:off x="685800" y="3429000"/>
            <a:ext cx="7772400" cy="2667000"/>
          </a:xfrm>
        </p:spPr>
        <p:txBody>
          <a:bodyPr>
            <a:normAutofit/>
          </a:bodyPr>
          <a:lstStyle/>
          <a:p>
            <a:pPr algn="ctr"/>
            <a:r>
              <a:rPr lang="en-US" sz="3000" b="1" dirty="0" smtClean="0"/>
              <a:t>PERTEMUAN 3 (REG A,B&amp;PARALEL)</a:t>
            </a:r>
            <a:endParaRPr lang="id-ID" sz="3000" b="1" dirty="0" smtClean="0"/>
          </a:p>
          <a:p>
            <a:pPr algn="ctr"/>
            <a:endParaRPr lang="id-ID" sz="3000" b="1" dirty="0" smtClean="0"/>
          </a:p>
          <a:p>
            <a:pPr algn="ctr"/>
            <a:r>
              <a:rPr lang="id-ID" sz="3000" b="1" dirty="0" smtClean="0"/>
              <a:t>Dr. </a:t>
            </a:r>
            <a:r>
              <a:rPr lang="en-US" sz="3000" b="1" dirty="0" smtClean="0"/>
              <a:t>NOVERMAN DUADJI</a:t>
            </a:r>
            <a:endParaRPr lang="id-ID" sz="3000" b="1" dirty="0" smtClean="0"/>
          </a:p>
          <a:p>
            <a:pPr algn="ctr"/>
            <a:r>
              <a:rPr lang="en-US" sz="3000" b="1" dirty="0" smtClean="0"/>
              <a:t>08 APRIL </a:t>
            </a:r>
            <a:r>
              <a:rPr lang="id-ID" sz="3000" b="1" dirty="0" smtClean="0"/>
              <a:t>20</a:t>
            </a:r>
            <a:r>
              <a:rPr lang="en-US" sz="3000" b="1" smtClean="0"/>
              <a:t>21</a:t>
            </a:r>
          </a:p>
          <a:p>
            <a:pPr algn="ctr"/>
            <a:endParaRPr lang="en-US" sz="3000" b="1" dirty="0" smtClean="0"/>
          </a:p>
          <a:p>
            <a:pPr algn="ctr"/>
            <a:endParaRPr lang="en-US" sz="3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id-ID" dirty="0" smtClean="0"/>
          </a:p>
          <a:p>
            <a:pPr>
              <a:buNone/>
            </a:pPr>
            <a:endParaRPr lang="id-ID" dirty="0" smtClean="0"/>
          </a:p>
          <a:p>
            <a:pPr algn="ctr">
              <a:buNone/>
            </a:pPr>
            <a:r>
              <a:rPr lang="id-ID" b="1" dirty="0" smtClean="0">
                <a:solidFill>
                  <a:srgbClr val="FF0000"/>
                </a:solidFill>
              </a:rPr>
              <a:t>MASALAH PRIVAT, MASALAH PUBLIK, ISU DAN AGENDA KEBIJAKAN</a:t>
            </a:r>
            <a:r>
              <a:rPr lang="en-US" b="1" dirty="0" smtClean="0">
                <a:solidFill>
                  <a:srgbClr val="FF0000"/>
                </a:solidFill>
              </a:rPr>
              <a:t>SEBAGAI DASAR PENGAMBILAN KEPUTUSAN</a:t>
            </a:r>
            <a:endParaRPr lang="id-ID" b="1" dirty="0">
              <a:solidFill>
                <a:srgbClr val="FF0000"/>
              </a:solidFill>
            </a:endParaRPr>
          </a:p>
        </p:txBody>
      </p:sp>
      <p:sp>
        <p:nvSpPr>
          <p:cNvPr id="3" name="Title 2"/>
          <p:cNvSpPr>
            <a:spLocks noGrp="1"/>
          </p:cNvSpPr>
          <p:nvPr>
            <p:ph type="title"/>
          </p:nvPr>
        </p:nvSpPr>
        <p:spPr/>
        <p:txBody>
          <a:bodyPr/>
          <a:lstStyle/>
          <a:p>
            <a:endParaRPr lang="id-ID"/>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5071872"/>
          </a:xfrm>
        </p:spPr>
        <p:txBody>
          <a:bodyPr>
            <a:normAutofit fontScale="92500" lnSpcReduction="20000"/>
          </a:bodyPr>
          <a:lstStyle/>
          <a:p>
            <a:pPr marL="274320" indent="-274320" eaLnBrk="1" fontAlgn="auto" hangingPunct="1">
              <a:spcAft>
                <a:spcPts val="0"/>
              </a:spcAft>
              <a:buFont typeface="Wingdings 2"/>
              <a:buChar char=""/>
              <a:defRPr/>
            </a:pPr>
            <a:r>
              <a:rPr lang="en-US" dirty="0" smtClean="0"/>
              <a:t>Jones (1984)</a:t>
            </a:r>
          </a:p>
          <a:p>
            <a:pPr marL="274320" indent="-274320" eaLnBrk="1" fontAlgn="auto" hangingPunct="1">
              <a:spcAft>
                <a:spcPts val="0"/>
              </a:spcAft>
              <a:buFont typeface="Wingdings 2"/>
              <a:buNone/>
              <a:defRPr/>
            </a:pPr>
            <a:r>
              <a:rPr lang="en-US" dirty="0" smtClean="0"/>
              <a:t>	</a:t>
            </a:r>
            <a:r>
              <a:rPr lang="en-US" dirty="0" err="1" smtClean="0"/>
              <a:t>Kebutuhan</a:t>
            </a:r>
            <a:r>
              <a:rPr lang="en-US" dirty="0" smtClean="0"/>
              <a:t> </a:t>
            </a:r>
            <a:r>
              <a:rPr lang="en-US" dirty="0" err="1" smtClean="0"/>
              <a:t>manusia</a:t>
            </a:r>
            <a:r>
              <a:rPr lang="en-US" dirty="0" smtClean="0"/>
              <a:t> yang </a:t>
            </a:r>
            <a:r>
              <a:rPr lang="en-US" dirty="0" err="1" smtClean="0"/>
              <a:t>perlu</a:t>
            </a:r>
            <a:r>
              <a:rPr lang="en-US" dirty="0" smtClean="0"/>
              <a:t> </a:t>
            </a:r>
            <a:r>
              <a:rPr lang="en-US" dirty="0" err="1" smtClean="0"/>
              <a:t>diatasi</a:t>
            </a:r>
            <a:r>
              <a:rPr lang="en-US" dirty="0" smtClean="0"/>
              <a:t> </a:t>
            </a:r>
            <a:r>
              <a:rPr lang="en-US" dirty="0" err="1" smtClean="0"/>
              <a:t>atau</a:t>
            </a:r>
            <a:r>
              <a:rPr lang="en-US" dirty="0" smtClean="0"/>
              <a:t> </a:t>
            </a:r>
            <a:r>
              <a:rPr lang="en-US" dirty="0" err="1" smtClean="0"/>
              <a:t>dipecahkan</a:t>
            </a:r>
            <a:r>
              <a:rPr lang="en-US" dirty="0" smtClean="0"/>
              <a:t>.</a:t>
            </a:r>
            <a:endParaRPr lang="id-ID" dirty="0" smtClean="0"/>
          </a:p>
          <a:p>
            <a:pPr marL="274320" indent="-274320" eaLnBrk="1" fontAlgn="auto" hangingPunct="1">
              <a:spcAft>
                <a:spcPts val="0"/>
              </a:spcAft>
              <a:buFont typeface="Wingdings 2"/>
              <a:buNone/>
              <a:defRPr/>
            </a:pPr>
            <a:endParaRPr lang="en-US" dirty="0" smtClean="0"/>
          </a:p>
          <a:p>
            <a:pPr marL="274320" indent="-274320" eaLnBrk="1" fontAlgn="auto" hangingPunct="1">
              <a:spcAft>
                <a:spcPts val="0"/>
              </a:spcAft>
              <a:buFont typeface="Wingdings 2"/>
              <a:buChar char=""/>
              <a:defRPr/>
            </a:pPr>
            <a:r>
              <a:rPr lang="en-US" dirty="0" smtClean="0"/>
              <a:t>Dunn(1995)</a:t>
            </a:r>
          </a:p>
          <a:p>
            <a:pPr marL="274320" indent="-274320" eaLnBrk="1" fontAlgn="auto" hangingPunct="1">
              <a:spcAft>
                <a:spcPts val="0"/>
              </a:spcAft>
              <a:buFont typeface="Wingdings 2"/>
              <a:buNone/>
              <a:defRPr/>
            </a:pPr>
            <a:r>
              <a:rPr lang="en-US" dirty="0" smtClean="0"/>
              <a:t>	</a:t>
            </a:r>
            <a:r>
              <a:rPr lang="en-US" dirty="0" err="1" smtClean="0"/>
              <a:t>Nilai,kebutuhan,da</a:t>
            </a:r>
            <a:r>
              <a:rPr lang="id-ID" dirty="0" smtClean="0"/>
              <a:t>n </a:t>
            </a:r>
            <a:r>
              <a:rPr lang="en-US" dirty="0" err="1" smtClean="0"/>
              <a:t>kesempatan</a:t>
            </a:r>
            <a:r>
              <a:rPr lang="en-US" dirty="0" smtClean="0"/>
              <a:t> yang </a:t>
            </a:r>
            <a:r>
              <a:rPr lang="en-US" dirty="0" err="1" smtClean="0"/>
              <a:t>belum</a:t>
            </a:r>
            <a:r>
              <a:rPr lang="id-ID" dirty="0" smtClean="0"/>
              <a:t> </a:t>
            </a:r>
            <a:r>
              <a:rPr lang="en-US" dirty="0" err="1" smtClean="0"/>
              <a:t>terpenuhi</a:t>
            </a:r>
            <a:r>
              <a:rPr lang="en-US" dirty="0" smtClean="0"/>
              <a:t> </a:t>
            </a:r>
            <a:r>
              <a:rPr lang="en-US" dirty="0" err="1" smtClean="0"/>
              <a:t>tetapi</a:t>
            </a:r>
            <a:r>
              <a:rPr lang="en-US" dirty="0" smtClean="0"/>
              <a:t> yang </a:t>
            </a:r>
            <a:r>
              <a:rPr lang="en-US" dirty="0" err="1" smtClean="0"/>
              <a:t>dapat</a:t>
            </a:r>
            <a:r>
              <a:rPr lang="en-US" dirty="0" smtClean="0"/>
              <a:t> </a:t>
            </a:r>
            <a:r>
              <a:rPr lang="en-US" dirty="0" err="1" smtClean="0"/>
              <a:t>diidentifikasikan</a:t>
            </a:r>
            <a:r>
              <a:rPr lang="en-US" dirty="0" smtClean="0"/>
              <a:t> </a:t>
            </a:r>
            <a:r>
              <a:rPr lang="en-US" dirty="0" err="1" smtClean="0"/>
              <a:t>dan</a:t>
            </a:r>
            <a:r>
              <a:rPr lang="en-US" dirty="0" smtClean="0"/>
              <a:t> </a:t>
            </a:r>
            <a:r>
              <a:rPr lang="en-US" dirty="0" err="1" smtClean="0"/>
              <a:t>dicapai</a:t>
            </a:r>
            <a:r>
              <a:rPr lang="en-US" dirty="0" smtClean="0"/>
              <a:t> </a:t>
            </a:r>
            <a:r>
              <a:rPr lang="en-US" dirty="0" err="1" smtClean="0"/>
              <a:t>dengan</a:t>
            </a:r>
            <a:r>
              <a:rPr lang="en-US" dirty="0" smtClean="0"/>
              <a:t> </a:t>
            </a:r>
            <a:r>
              <a:rPr lang="en-US" dirty="0" err="1" smtClean="0"/>
              <a:t>melakukan</a:t>
            </a:r>
            <a:r>
              <a:rPr lang="en-US" dirty="0" smtClean="0"/>
              <a:t> </a:t>
            </a:r>
            <a:r>
              <a:rPr lang="en-US" dirty="0" err="1" smtClean="0"/>
              <a:t>tindakan</a:t>
            </a:r>
            <a:r>
              <a:rPr lang="en-US" dirty="0" smtClean="0"/>
              <a:t> </a:t>
            </a:r>
            <a:r>
              <a:rPr lang="en-US" dirty="0" err="1" smtClean="0"/>
              <a:t>publik</a:t>
            </a:r>
            <a:r>
              <a:rPr lang="en-US" dirty="0" smtClean="0"/>
              <a:t>.</a:t>
            </a:r>
            <a:endParaRPr lang="id-ID" dirty="0" smtClean="0"/>
          </a:p>
          <a:p>
            <a:pPr marL="274320" indent="-274320" eaLnBrk="1" fontAlgn="auto" hangingPunct="1">
              <a:spcAft>
                <a:spcPts val="0"/>
              </a:spcAft>
              <a:buFont typeface="Wingdings 2"/>
              <a:buNone/>
              <a:defRPr/>
            </a:pPr>
            <a:endParaRPr lang="en-US" dirty="0" smtClean="0"/>
          </a:p>
          <a:p>
            <a:pPr marL="274320" indent="-274320" eaLnBrk="1" fontAlgn="auto" hangingPunct="1">
              <a:spcAft>
                <a:spcPts val="0"/>
              </a:spcAft>
              <a:buFont typeface="Wingdings 2"/>
              <a:buChar char=""/>
              <a:defRPr/>
            </a:pPr>
            <a:r>
              <a:rPr lang="en-US" dirty="0" smtClean="0"/>
              <a:t>Anderson(1979)</a:t>
            </a:r>
          </a:p>
          <a:p>
            <a:pPr marL="274320" indent="-274320" eaLnBrk="1" fontAlgn="auto" hangingPunct="1">
              <a:spcAft>
                <a:spcPts val="0"/>
              </a:spcAft>
              <a:buFont typeface="Wingdings 2"/>
              <a:buNone/>
              <a:defRPr/>
            </a:pPr>
            <a:r>
              <a:rPr lang="en-US" dirty="0" smtClean="0"/>
              <a:t>	</a:t>
            </a:r>
            <a:r>
              <a:rPr lang="en-US" dirty="0" err="1" smtClean="0"/>
              <a:t>Kondisi</a:t>
            </a:r>
            <a:r>
              <a:rPr lang="en-US" dirty="0" smtClean="0"/>
              <a:t> </a:t>
            </a:r>
            <a:r>
              <a:rPr lang="en-US" dirty="0" err="1" smtClean="0"/>
              <a:t>dan</a:t>
            </a:r>
            <a:r>
              <a:rPr lang="en-US" dirty="0" smtClean="0"/>
              <a:t> </a:t>
            </a:r>
            <a:r>
              <a:rPr lang="en-US" dirty="0" err="1" smtClean="0"/>
              <a:t>atau</a:t>
            </a:r>
            <a:r>
              <a:rPr lang="en-US" dirty="0" smtClean="0"/>
              <a:t> </a:t>
            </a:r>
            <a:r>
              <a:rPr lang="en-US" dirty="0" err="1" smtClean="0"/>
              <a:t>situasi</a:t>
            </a:r>
            <a:r>
              <a:rPr lang="en-US" dirty="0" smtClean="0"/>
              <a:t> yang </a:t>
            </a:r>
            <a:r>
              <a:rPr lang="en-US" dirty="0" err="1" smtClean="0"/>
              <a:t>menghasilkan</a:t>
            </a:r>
            <a:r>
              <a:rPr lang="en-US" dirty="0" smtClean="0"/>
              <a:t> </a:t>
            </a:r>
            <a:r>
              <a:rPr lang="en-US" dirty="0" err="1" smtClean="0"/>
              <a:t>kebutuhan-kebutuhan</a:t>
            </a:r>
            <a:r>
              <a:rPr lang="en-US" dirty="0" smtClean="0"/>
              <a:t> </a:t>
            </a:r>
            <a:r>
              <a:rPr lang="en-US" dirty="0" err="1" smtClean="0"/>
              <a:t>atauketidakpuasan-ketidakpuasan</a:t>
            </a:r>
            <a:r>
              <a:rPr lang="en-US" dirty="0" smtClean="0"/>
              <a:t> </a:t>
            </a:r>
            <a:r>
              <a:rPr lang="en-US" dirty="0" err="1" smtClean="0"/>
              <a:t>pada</a:t>
            </a:r>
            <a:r>
              <a:rPr lang="en-US" dirty="0" smtClean="0"/>
              <a:t> </a:t>
            </a:r>
            <a:r>
              <a:rPr lang="en-US" dirty="0" err="1" smtClean="0"/>
              <a:t>rakyat</a:t>
            </a:r>
            <a:r>
              <a:rPr lang="en-US" dirty="0" smtClean="0"/>
              <a:t> </a:t>
            </a:r>
            <a:r>
              <a:rPr lang="en-US" dirty="0" err="1" smtClean="0"/>
              <a:t>untuk</a:t>
            </a:r>
            <a:r>
              <a:rPr lang="en-US" dirty="0" smtClean="0"/>
              <a:t> </a:t>
            </a:r>
            <a:r>
              <a:rPr lang="en-US" dirty="0" err="1" smtClean="0"/>
              <a:t>mana</a:t>
            </a:r>
            <a:r>
              <a:rPr lang="en-US" dirty="0" smtClean="0"/>
              <a:t> </a:t>
            </a:r>
            <a:r>
              <a:rPr lang="en-US" dirty="0" err="1" smtClean="0"/>
              <a:t>perlu</a:t>
            </a:r>
            <a:r>
              <a:rPr lang="en-US" dirty="0" smtClean="0"/>
              <a:t> </a:t>
            </a:r>
            <a:r>
              <a:rPr lang="en-US" dirty="0" err="1" smtClean="0"/>
              <a:t>dicari</a:t>
            </a:r>
            <a:r>
              <a:rPr lang="en-US" dirty="0" smtClean="0"/>
              <a:t> </a:t>
            </a:r>
            <a:r>
              <a:rPr lang="en-US" dirty="0" err="1" smtClean="0"/>
              <a:t>cara-cara</a:t>
            </a:r>
            <a:r>
              <a:rPr lang="en-US" dirty="0" smtClean="0"/>
              <a:t> </a:t>
            </a:r>
            <a:r>
              <a:rPr lang="en-US" dirty="0" err="1" smtClean="0"/>
              <a:t>penanggulangannya</a:t>
            </a:r>
            <a:r>
              <a:rPr lang="en-US" dirty="0" smtClean="0"/>
              <a:t>.</a:t>
            </a:r>
            <a:endParaRPr lang="en-US" dirty="0"/>
          </a:p>
        </p:txBody>
      </p:sp>
      <p:sp>
        <p:nvSpPr>
          <p:cNvPr id="40962" name="Title 1"/>
          <p:cNvSpPr>
            <a:spLocks noGrp="1"/>
          </p:cNvSpPr>
          <p:nvPr>
            <p:ph type="title"/>
          </p:nvPr>
        </p:nvSpPr>
        <p:spPr>
          <a:xfrm>
            <a:off x="457200" y="320675"/>
            <a:ext cx="7239000" cy="1143000"/>
          </a:xfrm>
        </p:spPr>
        <p:txBody>
          <a:bodyPr/>
          <a:lstStyle/>
          <a:p>
            <a:pPr eaLnBrk="1" hangingPunct="1"/>
            <a:r>
              <a:rPr lang="en-US" dirty="0" err="1" smtClean="0">
                <a:solidFill>
                  <a:srgbClr val="FF0000"/>
                </a:solidFill>
              </a:rPr>
              <a:t>Masalah</a:t>
            </a:r>
            <a:r>
              <a:rPr lang="en-US" dirty="0" smtClean="0">
                <a:solidFill>
                  <a:srgbClr val="FF0000"/>
                </a:solidFill>
              </a:rPr>
              <a:t>?</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p:spPr>
        <p:txBody>
          <a:bodyPr>
            <a:normAutofit fontScale="85000" lnSpcReduction="20000"/>
          </a:bodyPr>
          <a:lstStyle/>
          <a:p>
            <a:pPr eaLnBrk="1" fontAlgn="auto" hangingPunct="1">
              <a:spcAft>
                <a:spcPts val="0"/>
              </a:spcAft>
              <a:buFont typeface="Wingdings 2"/>
              <a:buChar char=""/>
              <a:defRPr/>
            </a:pPr>
            <a:r>
              <a:rPr lang="en-US" b="1" dirty="0" err="1" smtClean="0">
                <a:solidFill>
                  <a:srgbClr val="FF0000"/>
                </a:solidFill>
              </a:rPr>
              <a:t>Masalah</a:t>
            </a:r>
            <a:r>
              <a:rPr lang="en-US" b="1" dirty="0" smtClean="0">
                <a:solidFill>
                  <a:srgbClr val="FF0000"/>
                </a:solidFill>
              </a:rPr>
              <a:t> </a:t>
            </a:r>
            <a:r>
              <a:rPr lang="en-US" b="1" dirty="0" err="1" smtClean="0">
                <a:solidFill>
                  <a:srgbClr val="FF0000"/>
                </a:solidFill>
              </a:rPr>
              <a:t>priva</a:t>
            </a:r>
            <a:r>
              <a:rPr lang="en-US" dirty="0" err="1" smtClean="0">
                <a:solidFill>
                  <a:srgbClr val="FF0000"/>
                </a:solidFill>
              </a:rPr>
              <a:t>t</a:t>
            </a:r>
            <a:r>
              <a:rPr lang="en-US" dirty="0" err="1" smtClean="0"/>
              <a:t>,merupakan</a:t>
            </a:r>
            <a:r>
              <a:rPr lang="en-US" dirty="0" smtClean="0"/>
              <a:t> </a:t>
            </a:r>
            <a:r>
              <a:rPr lang="en-US" dirty="0" err="1" smtClean="0"/>
              <a:t>masalah</a:t>
            </a:r>
            <a:r>
              <a:rPr lang="en-US" dirty="0" smtClean="0"/>
              <a:t> yang </a:t>
            </a:r>
            <a:r>
              <a:rPr lang="en-US" dirty="0" err="1" smtClean="0"/>
              <a:t>mempunyai</a:t>
            </a:r>
            <a:r>
              <a:rPr lang="en-US" dirty="0" smtClean="0"/>
              <a:t> </a:t>
            </a:r>
            <a:r>
              <a:rPr lang="en-US" dirty="0" err="1" smtClean="0"/>
              <a:t>akibat</a:t>
            </a:r>
            <a:r>
              <a:rPr lang="en-US" dirty="0" smtClean="0"/>
              <a:t> </a:t>
            </a:r>
            <a:r>
              <a:rPr lang="en-US" dirty="0" err="1" smtClean="0"/>
              <a:t>terbatas</a:t>
            </a:r>
            <a:r>
              <a:rPr lang="en-US" dirty="0" smtClean="0"/>
              <a:t>.</a:t>
            </a:r>
            <a:endParaRPr lang="id-ID" dirty="0" smtClean="0"/>
          </a:p>
          <a:p>
            <a:pPr eaLnBrk="1" fontAlgn="auto" hangingPunct="1">
              <a:spcAft>
                <a:spcPts val="0"/>
              </a:spcAft>
              <a:buNone/>
              <a:defRPr/>
            </a:pPr>
            <a:endParaRPr lang="en-US" dirty="0" smtClean="0"/>
          </a:p>
          <a:p>
            <a:pPr eaLnBrk="1" fontAlgn="auto" hangingPunct="1">
              <a:spcAft>
                <a:spcPts val="0"/>
              </a:spcAft>
              <a:buFont typeface="Wingdings 2"/>
              <a:buChar char=""/>
              <a:defRPr/>
            </a:pPr>
            <a:r>
              <a:rPr lang="en-US" b="1" dirty="0" err="1" smtClean="0">
                <a:solidFill>
                  <a:srgbClr val="FF0000"/>
                </a:solidFill>
              </a:rPr>
              <a:t>Masalah</a:t>
            </a:r>
            <a:r>
              <a:rPr lang="en-US" b="1" dirty="0" smtClean="0">
                <a:solidFill>
                  <a:srgbClr val="FF0000"/>
                </a:solidFill>
              </a:rPr>
              <a:t> </a:t>
            </a:r>
            <a:r>
              <a:rPr lang="en-US" b="1" dirty="0" err="1" smtClean="0">
                <a:solidFill>
                  <a:srgbClr val="FF0000"/>
                </a:solidFill>
              </a:rPr>
              <a:t>publik</a:t>
            </a:r>
            <a:r>
              <a:rPr lang="en-US" dirty="0" err="1" smtClean="0"/>
              <a:t>,merupakan</a:t>
            </a:r>
            <a:r>
              <a:rPr lang="en-US" dirty="0" smtClean="0"/>
              <a:t> </a:t>
            </a:r>
            <a:r>
              <a:rPr lang="en-US" dirty="0" err="1" smtClean="0"/>
              <a:t>masalah</a:t>
            </a:r>
            <a:r>
              <a:rPr lang="en-US" dirty="0" smtClean="0"/>
              <a:t> yang </a:t>
            </a:r>
            <a:r>
              <a:rPr lang="en-US" dirty="0" err="1" smtClean="0"/>
              <a:t>mempunyai</a:t>
            </a:r>
            <a:r>
              <a:rPr lang="en-US" dirty="0" smtClean="0"/>
              <a:t> </a:t>
            </a:r>
            <a:r>
              <a:rPr lang="en-US" dirty="0" err="1" smtClean="0"/>
              <a:t>akibat</a:t>
            </a:r>
            <a:r>
              <a:rPr lang="en-US" dirty="0" smtClean="0"/>
              <a:t> yang </a:t>
            </a:r>
            <a:r>
              <a:rPr lang="en-US" dirty="0" err="1" smtClean="0"/>
              <a:t>luas</a:t>
            </a:r>
            <a:r>
              <a:rPr lang="en-US" dirty="0" smtClean="0"/>
              <a:t>.</a:t>
            </a:r>
            <a:endParaRPr lang="id-ID" dirty="0" smtClean="0"/>
          </a:p>
          <a:p>
            <a:pPr eaLnBrk="1" fontAlgn="auto" hangingPunct="1">
              <a:spcAft>
                <a:spcPts val="0"/>
              </a:spcAft>
              <a:buNone/>
              <a:defRPr/>
            </a:pPr>
            <a:endParaRPr lang="en-US" dirty="0" smtClean="0"/>
          </a:p>
          <a:p>
            <a:pPr eaLnBrk="1" fontAlgn="auto" hangingPunct="1">
              <a:spcAft>
                <a:spcPts val="0"/>
              </a:spcAft>
              <a:buFont typeface="Wingdings 2"/>
              <a:buChar char=""/>
              <a:defRPr/>
            </a:pPr>
            <a:r>
              <a:rPr lang="en-US" b="1" dirty="0" err="1" smtClean="0">
                <a:solidFill>
                  <a:srgbClr val="FF0000"/>
                </a:solidFill>
              </a:rPr>
              <a:t>Issu</a:t>
            </a:r>
            <a:r>
              <a:rPr lang="en-US" dirty="0" smtClean="0"/>
              <a:t>, </a:t>
            </a:r>
            <a:r>
              <a:rPr lang="en-US" dirty="0" err="1" smtClean="0"/>
              <a:t>merupakan</a:t>
            </a:r>
            <a:r>
              <a:rPr lang="en-US" dirty="0" smtClean="0"/>
              <a:t> </a:t>
            </a:r>
            <a:r>
              <a:rPr lang="en-US" dirty="0" err="1" smtClean="0"/>
              <a:t>perbedaan-perbedaan</a:t>
            </a:r>
            <a:r>
              <a:rPr lang="en-US" dirty="0" smtClean="0"/>
              <a:t> </a:t>
            </a:r>
            <a:r>
              <a:rPr lang="en-US" dirty="0" err="1" smtClean="0"/>
              <a:t>pendapat</a:t>
            </a:r>
            <a:r>
              <a:rPr lang="en-US" dirty="0" smtClean="0"/>
              <a:t> </a:t>
            </a:r>
            <a:r>
              <a:rPr lang="en-US" dirty="0" err="1" smtClean="0"/>
              <a:t>di</a:t>
            </a:r>
            <a:r>
              <a:rPr lang="en-US" dirty="0" smtClean="0"/>
              <a:t> </a:t>
            </a:r>
            <a:r>
              <a:rPr lang="en-US" dirty="0" err="1" smtClean="0"/>
              <a:t>masyarakat</a:t>
            </a:r>
            <a:r>
              <a:rPr lang="en-US" dirty="0" smtClean="0"/>
              <a:t> </a:t>
            </a:r>
            <a:r>
              <a:rPr lang="en-US" dirty="0" err="1" smtClean="0"/>
              <a:t>tentang</a:t>
            </a:r>
            <a:r>
              <a:rPr lang="en-US" dirty="0" smtClean="0"/>
              <a:t> </a:t>
            </a:r>
            <a:r>
              <a:rPr lang="en-US" dirty="0" err="1" smtClean="0"/>
              <a:t>persepsi</a:t>
            </a:r>
            <a:r>
              <a:rPr lang="en-US" dirty="0" smtClean="0"/>
              <a:t> </a:t>
            </a:r>
            <a:r>
              <a:rPr lang="en-US" dirty="0" err="1" smtClean="0"/>
              <a:t>dan</a:t>
            </a:r>
            <a:r>
              <a:rPr lang="en-US" dirty="0" smtClean="0"/>
              <a:t> </a:t>
            </a:r>
            <a:r>
              <a:rPr lang="en-US" dirty="0" err="1" smtClean="0"/>
              <a:t>solusi</a:t>
            </a:r>
            <a:r>
              <a:rPr lang="en-US" dirty="0" smtClean="0"/>
              <a:t> </a:t>
            </a:r>
            <a:r>
              <a:rPr lang="en-US" dirty="0" err="1" smtClean="0"/>
              <a:t>terhadap</a:t>
            </a:r>
            <a:r>
              <a:rPr lang="en-US" dirty="0" smtClean="0"/>
              <a:t> </a:t>
            </a:r>
            <a:r>
              <a:rPr lang="en-US" dirty="0" err="1" smtClean="0"/>
              <a:t>suatu</a:t>
            </a:r>
            <a:r>
              <a:rPr lang="en-US" dirty="0" smtClean="0"/>
              <a:t> </a:t>
            </a:r>
            <a:r>
              <a:rPr lang="en-US" dirty="0" err="1" smtClean="0"/>
              <a:t>masalah</a:t>
            </a:r>
            <a:r>
              <a:rPr lang="en-US" dirty="0" smtClean="0"/>
              <a:t> </a:t>
            </a:r>
            <a:r>
              <a:rPr lang="en-US" dirty="0" err="1" smtClean="0"/>
              <a:t>publik</a:t>
            </a:r>
            <a:r>
              <a:rPr lang="en-US" dirty="0" smtClean="0"/>
              <a:t>.</a:t>
            </a:r>
            <a:endParaRPr lang="id-ID" dirty="0" smtClean="0"/>
          </a:p>
          <a:p>
            <a:pPr eaLnBrk="1" fontAlgn="auto" hangingPunct="1">
              <a:spcAft>
                <a:spcPts val="0"/>
              </a:spcAft>
              <a:buFont typeface="Wingdings 2"/>
              <a:buChar char=""/>
              <a:defRPr/>
            </a:pPr>
            <a:endParaRPr lang="en-US" dirty="0" smtClean="0"/>
          </a:p>
          <a:p>
            <a:pPr eaLnBrk="1" fontAlgn="auto" hangingPunct="1">
              <a:spcAft>
                <a:spcPts val="0"/>
              </a:spcAft>
              <a:buFont typeface="Wingdings 2"/>
              <a:buChar char=""/>
              <a:defRPr/>
            </a:pPr>
            <a:r>
              <a:rPr lang="en-US" b="1" dirty="0" smtClean="0">
                <a:solidFill>
                  <a:srgbClr val="FF0000"/>
                </a:solidFill>
              </a:rPr>
              <a:t>Agenda </a:t>
            </a:r>
            <a:r>
              <a:rPr lang="en-US" b="1" dirty="0" err="1" smtClean="0">
                <a:solidFill>
                  <a:srgbClr val="FF0000"/>
                </a:solidFill>
              </a:rPr>
              <a:t>sistemik,</a:t>
            </a:r>
            <a:r>
              <a:rPr lang="en-US" dirty="0" err="1" smtClean="0"/>
              <a:t>merupakan</a:t>
            </a:r>
            <a:r>
              <a:rPr lang="en-US" dirty="0" smtClean="0"/>
              <a:t> </a:t>
            </a:r>
            <a:r>
              <a:rPr lang="en-US" dirty="0" err="1" smtClean="0"/>
              <a:t>semua</a:t>
            </a:r>
            <a:r>
              <a:rPr lang="en-US" dirty="0" smtClean="0"/>
              <a:t> </a:t>
            </a:r>
            <a:r>
              <a:rPr lang="en-US" dirty="0" err="1" smtClean="0"/>
              <a:t>isu</a:t>
            </a:r>
            <a:r>
              <a:rPr lang="en-US" dirty="0" smtClean="0"/>
              <a:t> yang </a:t>
            </a:r>
            <a:r>
              <a:rPr lang="en-US" dirty="0" err="1" smtClean="0"/>
              <a:t>pada</a:t>
            </a:r>
            <a:r>
              <a:rPr lang="id-ID" dirty="0" smtClean="0"/>
              <a:t> </a:t>
            </a:r>
            <a:r>
              <a:rPr lang="en-US" dirty="0" err="1" smtClean="0"/>
              <a:t>umumnya</a:t>
            </a:r>
            <a:r>
              <a:rPr lang="en-US" dirty="0" smtClean="0"/>
              <a:t> </a:t>
            </a:r>
            <a:r>
              <a:rPr lang="en-US" dirty="0" err="1" smtClean="0"/>
              <a:t>dirasakan</a:t>
            </a:r>
            <a:r>
              <a:rPr lang="en-US" dirty="0" smtClean="0"/>
              <a:t> </a:t>
            </a:r>
            <a:r>
              <a:rPr lang="en-US" dirty="0" err="1" smtClean="0"/>
              <a:t>oleh</a:t>
            </a:r>
            <a:r>
              <a:rPr lang="en-US" dirty="0" smtClean="0"/>
              <a:t> </a:t>
            </a:r>
            <a:r>
              <a:rPr lang="en-US" dirty="0" err="1" smtClean="0"/>
              <a:t>para</a:t>
            </a:r>
            <a:r>
              <a:rPr lang="en-US" dirty="0" smtClean="0"/>
              <a:t> </a:t>
            </a:r>
            <a:r>
              <a:rPr lang="en-US" dirty="0" err="1" smtClean="0"/>
              <a:t>anggota</a:t>
            </a:r>
            <a:r>
              <a:rPr lang="en-US" dirty="0" smtClean="0"/>
              <a:t> </a:t>
            </a:r>
            <a:r>
              <a:rPr lang="en-US" dirty="0" err="1" smtClean="0"/>
              <a:t>masyarakat</a:t>
            </a:r>
            <a:r>
              <a:rPr lang="en-US" dirty="0" smtClean="0"/>
              <a:t> </a:t>
            </a:r>
            <a:r>
              <a:rPr lang="en-US" dirty="0" err="1" smtClean="0"/>
              <a:t>politik</a:t>
            </a:r>
            <a:r>
              <a:rPr lang="en-US" dirty="0" smtClean="0"/>
              <a:t> yang </a:t>
            </a:r>
            <a:r>
              <a:rPr lang="en-US" dirty="0" err="1" smtClean="0"/>
              <a:t>patut</a:t>
            </a:r>
            <a:r>
              <a:rPr lang="en-US" dirty="0" smtClean="0"/>
              <a:t> </a:t>
            </a:r>
            <a:r>
              <a:rPr lang="en-US" dirty="0" err="1" smtClean="0"/>
              <a:t>mendapat</a:t>
            </a:r>
            <a:r>
              <a:rPr lang="en-US" dirty="0" smtClean="0"/>
              <a:t> </a:t>
            </a:r>
            <a:r>
              <a:rPr lang="en-US" dirty="0" err="1" smtClean="0"/>
              <a:t>perhatian</a:t>
            </a:r>
            <a:r>
              <a:rPr lang="en-US" dirty="0" smtClean="0"/>
              <a:t> </a:t>
            </a:r>
            <a:r>
              <a:rPr lang="en-US" dirty="0" err="1" smtClean="0"/>
              <a:t>publik</a:t>
            </a:r>
            <a:r>
              <a:rPr lang="en-US" dirty="0" smtClean="0"/>
              <a:t> </a:t>
            </a:r>
            <a:r>
              <a:rPr lang="en-US" dirty="0" err="1" smtClean="0"/>
              <a:t>dan</a:t>
            </a:r>
            <a:r>
              <a:rPr lang="en-US" dirty="0" smtClean="0"/>
              <a:t> </a:t>
            </a:r>
            <a:r>
              <a:rPr lang="en-US" dirty="0" err="1" smtClean="0"/>
              <a:t>isu</a:t>
            </a:r>
            <a:r>
              <a:rPr lang="en-US" dirty="0" smtClean="0"/>
              <a:t> </a:t>
            </a:r>
            <a:r>
              <a:rPr lang="en-US" dirty="0" err="1" smtClean="0"/>
              <a:t>tersebut</a:t>
            </a:r>
            <a:r>
              <a:rPr lang="en-US" dirty="0" smtClean="0"/>
              <a:t> </a:t>
            </a:r>
            <a:r>
              <a:rPr lang="en-US" dirty="0" err="1" smtClean="0"/>
              <a:t>memang</a:t>
            </a:r>
            <a:r>
              <a:rPr lang="en-US" dirty="0" smtClean="0"/>
              <a:t> </a:t>
            </a:r>
            <a:r>
              <a:rPr lang="en-US" dirty="0" err="1" smtClean="0"/>
              <a:t>berada</a:t>
            </a:r>
            <a:r>
              <a:rPr lang="en-US" dirty="0" smtClean="0"/>
              <a:t> </a:t>
            </a:r>
            <a:r>
              <a:rPr lang="en-US" dirty="0" err="1" smtClean="0"/>
              <a:t>dalam</a:t>
            </a:r>
            <a:r>
              <a:rPr lang="en-US" dirty="0" smtClean="0"/>
              <a:t> </a:t>
            </a:r>
            <a:r>
              <a:rPr lang="en-US" dirty="0" err="1" smtClean="0"/>
              <a:t>yurisdiksi</a:t>
            </a:r>
            <a:r>
              <a:rPr lang="en-US" dirty="0" smtClean="0"/>
              <a:t> </a:t>
            </a:r>
            <a:r>
              <a:rPr lang="en-US" dirty="0" err="1" smtClean="0"/>
              <a:t>kewenangan</a:t>
            </a:r>
            <a:r>
              <a:rPr lang="en-US" dirty="0" smtClean="0"/>
              <a:t> </a:t>
            </a:r>
            <a:r>
              <a:rPr lang="en-US" dirty="0" err="1" smtClean="0"/>
              <a:t>pemerintah</a:t>
            </a:r>
            <a:r>
              <a:rPr lang="en-US" dirty="0" smtClean="0"/>
              <a:t>.</a:t>
            </a:r>
            <a:endParaRPr lang="id-ID" dirty="0" smtClean="0"/>
          </a:p>
          <a:p>
            <a:pPr eaLnBrk="1" fontAlgn="auto" hangingPunct="1">
              <a:spcAft>
                <a:spcPts val="0"/>
              </a:spcAft>
              <a:buNone/>
              <a:defRPr/>
            </a:pPr>
            <a:endParaRPr lang="en-US" dirty="0" smtClean="0"/>
          </a:p>
          <a:p>
            <a:pPr eaLnBrk="1" fontAlgn="auto" hangingPunct="1">
              <a:spcAft>
                <a:spcPts val="0"/>
              </a:spcAft>
              <a:buFont typeface="Wingdings 2"/>
              <a:buChar char=""/>
              <a:defRPr/>
            </a:pPr>
            <a:r>
              <a:rPr lang="en-US" b="1" dirty="0" smtClean="0">
                <a:solidFill>
                  <a:srgbClr val="FF0000"/>
                </a:solidFill>
              </a:rPr>
              <a:t>Agenda </a:t>
            </a:r>
            <a:r>
              <a:rPr lang="en-US" b="1" dirty="0" err="1" smtClean="0">
                <a:solidFill>
                  <a:srgbClr val="FF0000"/>
                </a:solidFill>
              </a:rPr>
              <a:t>institusional</a:t>
            </a:r>
            <a:r>
              <a:rPr lang="en-US" dirty="0" smtClean="0"/>
              <a:t>, </a:t>
            </a:r>
            <a:r>
              <a:rPr lang="en-US" dirty="0" err="1" smtClean="0"/>
              <a:t>merupakan</a:t>
            </a:r>
            <a:r>
              <a:rPr lang="en-US" dirty="0" smtClean="0"/>
              <a:t> </a:t>
            </a:r>
            <a:r>
              <a:rPr lang="en-US" dirty="0" err="1" smtClean="0"/>
              <a:t>serangkaian</a:t>
            </a:r>
            <a:r>
              <a:rPr lang="id-ID" dirty="0" smtClean="0"/>
              <a:t> </a:t>
            </a:r>
            <a:r>
              <a:rPr lang="en-US" dirty="0" err="1" smtClean="0"/>
              <a:t>masalah</a:t>
            </a:r>
            <a:r>
              <a:rPr lang="en-US" dirty="0" smtClean="0"/>
              <a:t> (issues) yang </a:t>
            </a:r>
            <a:r>
              <a:rPr lang="en-US" dirty="0" err="1" smtClean="0"/>
              <a:t>secara</a:t>
            </a:r>
            <a:r>
              <a:rPr lang="en-US" dirty="0" smtClean="0"/>
              <a:t> </a:t>
            </a:r>
            <a:r>
              <a:rPr lang="en-US" dirty="0" err="1" smtClean="0"/>
              <a:t>tegas</a:t>
            </a:r>
            <a:r>
              <a:rPr lang="en-US" dirty="0" smtClean="0"/>
              <a:t> </a:t>
            </a:r>
            <a:r>
              <a:rPr lang="en-US" dirty="0" err="1" smtClean="0"/>
              <a:t>membutuhkan</a:t>
            </a:r>
            <a:r>
              <a:rPr lang="en-US" dirty="0" smtClean="0"/>
              <a:t> </a:t>
            </a:r>
            <a:r>
              <a:rPr lang="en-US" dirty="0" err="1" smtClean="0"/>
              <a:t>pertimbangan-pertimbangan</a:t>
            </a:r>
            <a:r>
              <a:rPr lang="en-US" dirty="0" smtClean="0"/>
              <a:t> yang </a:t>
            </a:r>
            <a:r>
              <a:rPr lang="en-US" dirty="0" err="1" smtClean="0"/>
              <a:t>aktif</a:t>
            </a:r>
            <a:r>
              <a:rPr lang="en-US" dirty="0" smtClean="0"/>
              <a:t> </a:t>
            </a:r>
            <a:r>
              <a:rPr lang="en-US" dirty="0" err="1" smtClean="0"/>
              <a:t>dan</a:t>
            </a:r>
            <a:r>
              <a:rPr lang="en-US" dirty="0" smtClean="0"/>
              <a:t> </a:t>
            </a:r>
            <a:r>
              <a:rPr lang="en-US" dirty="0" err="1" smtClean="0"/>
              <a:t>serius</a:t>
            </a:r>
            <a:r>
              <a:rPr lang="en-US" dirty="0" smtClean="0"/>
              <a:t> </a:t>
            </a:r>
            <a:r>
              <a:rPr lang="en-US" dirty="0" err="1" smtClean="0"/>
              <a:t>dari</a:t>
            </a:r>
            <a:r>
              <a:rPr lang="en-US" dirty="0" smtClean="0"/>
              <a:t> </a:t>
            </a:r>
            <a:r>
              <a:rPr lang="en-US" dirty="0" err="1" smtClean="0"/>
              <a:t>pembuat</a:t>
            </a:r>
            <a:r>
              <a:rPr lang="en-US" dirty="0" smtClean="0"/>
              <a:t> </a:t>
            </a:r>
            <a:r>
              <a:rPr lang="en-US" dirty="0" err="1" smtClean="0"/>
              <a:t>keputusan</a:t>
            </a:r>
            <a:r>
              <a:rPr lang="en-US" dirty="0" smtClean="0"/>
              <a:t> yang </a:t>
            </a:r>
            <a:r>
              <a:rPr lang="en-US" dirty="0" err="1" smtClean="0"/>
              <a:t>sah</a:t>
            </a:r>
            <a:r>
              <a:rPr lang="en-US" dirty="0" smtClean="0"/>
              <a:t>/</a:t>
            </a:r>
            <a:r>
              <a:rPr lang="en-US" dirty="0" err="1" smtClean="0"/>
              <a:t>otoritas</a:t>
            </a:r>
            <a:r>
              <a:rPr lang="en-US" dirty="0" smtClean="0"/>
              <a:t>.</a:t>
            </a:r>
            <a:endParaRPr lang="en-US" dirty="0"/>
          </a:p>
        </p:txBody>
      </p:sp>
      <p:sp>
        <p:nvSpPr>
          <p:cNvPr id="2" name="Title 1"/>
          <p:cNvSpPr>
            <a:spLocks noGrp="1"/>
          </p:cNvSpPr>
          <p:nvPr>
            <p:ph type="title"/>
          </p:nvPr>
        </p:nvSpPr>
        <p:spPr>
          <a:xfrm flipV="1">
            <a:off x="457200" y="0"/>
            <a:ext cx="8229600" cy="274638"/>
          </a:xfrm>
        </p:spPr>
        <p:txBody>
          <a:bodyPr>
            <a:normAutofit fontScale="90000"/>
          </a:bodyPr>
          <a:lstStyle/>
          <a:p>
            <a:pPr eaLnBrk="1" fontAlgn="auto" hangingPunct="1">
              <a:spcAft>
                <a:spcPts val="0"/>
              </a:spcAft>
              <a:defRPr/>
            </a:pPr>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pPr eaLnBrk="1" fontAlgn="auto" hangingPunct="1">
              <a:spcAft>
                <a:spcPts val="0"/>
              </a:spcAft>
              <a:buFont typeface="Wingdings 2"/>
              <a:buChar char=""/>
              <a:defRPr/>
            </a:pPr>
            <a:r>
              <a:rPr lang="en-US" b="1" dirty="0" smtClean="0">
                <a:solidFill>
                  <a:srgbClr val="FF0000"/>
                </a:solidFill>
              </a:rPr>
              <a:t>Walker (1982) </a:t>
            </a:r>
            <a:r>
              <a:rPr lang="en-US" b="1" dirty="0" err="1" smtClean="0">
                <a:solidFill>
                  <a:srgbClr val="FF0000"/>
                </a:solidFill>
              </a:rPr>
              <a:t>menegaskan</a:t>
            </a:r>
            <a:r>
              <a:rPr lang="en-US" b="1" dirty="0" smtClean="0">
                <a:solidFill>
                  <a:srgbClr val="FF0000"/>
                </a:solidFill>
              </a:rPr>
              <a:t> </a:t>
            </a:r>
            <a:r>
              <a:rPr lang="en-US" b="1" dirty="0" err="1" smtClean="0">
                <a:solidFill>
                  <a:srgbClr val="FF0000"/>
                </a:solidFill>
              </a:rPr>
              <a:t>bahwa</a:t>
            </a:r>
            <a:r>
              <a:rPr lang="en-US" b="1" dirty="0" smtClean="0">
                <a:solidFill>
                  <a:srgbClr val="FF0000"/>
                </a:solidFill>
              </a:rPr>
              <a:t> </a:t>
            </a:r>
            <a:r>
              <a:rPr lang="en-US" b="1" dirty="0" err="1" smtClean="0">
                <a:solidFill>
                  <a:srgbClr val="FF0000"/>
                </a:solidFill>
              </a:rPr>
              <a:t>suatu</a:t>
            </a:r>
            <a:r>
              <a:rPr lang="en-US" b="1" dirty="0" smtClean="0">
                <a:solidFill>
                  <a:srgbClr val="FF0000"/>
                </a:solidFill>
              </a:rPr>
              <a:t> </a:t>
            </a:r>
            <a:r>
              <a:rPr lang="en-US" b="1" dirty="0" err="1" smtClean="0">
                <a:solidFill>
                  <a:srgbClr val="FF0000"/>
                </a:solidFill>
              </a:rPr>
              <a:t>masalah</a:t>
            </a:r>
            <a:r>
              <a:rPr lang="en-US" b="1" dirty="0" smtClean="0">
                <a:solidFill>
                  <a:srgbClr val="FF0000"/>
                </a:solidFill>
              </a:rPr>
              <a:t> </a:t>
            </a:r>
            <a:r>
              <a:rPr lang="en-US" b="1" dirty="0" err="1" smtClean="0">
                <a:solidFill>
                  <a:srgbClr val="FF0000"/>
                </a:solidFill>
              </a:rPr>
              <a:t>bisa</a:t>
            </a:r>
            <a:r>
              <a:rPr lang="en-US" b="1" dirty="0" smtClean="0">
                <a:solidFill>
                  <a:srgbClr val="FF0000"/>
                </a:solidFill>
              </a:rPr>
              <a:t> </a:t>
            </a:r>
            <a:r>
              <a:rPr lang="en-US" b="1" dirty="0" err="1" smtClean="0">
                <a:solidFill>
                  <a:srgbClr val="FF0000"/>
                </a:solidFill>
              </a:rPr>
              <a:t>tampil</a:t>
            </a:r>
            <a:r>
              <a:rPr lang="en-US" b="1" dirty="0" smtClean="0">
                <a:solidFill>
                  <a:srgbClr val="FF0000"/>
                </a:solidFill>
              </a:rPr>
              <a:t> </a:t>
            </a:r>
            <a:r>
              <a:rPr lang="en-US" b="1" dirty="0" err="1" smtClean="0">
                <a:solidFill>
                  <a:srgbClr val="FF0000"/>
                </a:solidFill>
              </a:rPr>
              <a:t>menjadi</a:t>
            </a:r>
            <a:r>
              <a:rPr lang="en-US" b="1" dirty="0" smtClean="0">
                <a:solidFill>
                  <a:srgbClr val="FF0000"/>
                </a:solidFill>
              </a:rPr>
              <a:t> </a:t>
            </a:r>
            <a:r>
              <a:rPr lang="en-US" b="1" dirty="0" err="1" smtClean="0">
                <a:solidFill>
                  <a:srgbClr val="FF0000"/>
                </a:solidFill>
              </a:rPr>
              <a:t>masalah</a:t>
            </a:r>
            <a:r>
              <a:rPr lang="en-US" b="1" dirty="0" smtClean="0">
                <a:solidFill>
                  <a:srgbClr val="FF0000"/>
                </a:solidFill>
              </a:rPr>
              <a:t> </a:t>
            </a:r>
            <a:r>
              <a:rPr lang="en-US" b="1" dirty="0" err="1" smtClean="0">
                <a:solidFill>
                  <a:srgbClr val="FF0000"/>
                </a:solidFill>
              </a:rPr>
              <a:t>publik</a:t>
            </a:r>
            <a:r>
              <a:rPr lang="en-US" b="1" dirty="0" smtClean="0">
                <a:solidFill>
                  <a:srgbClr val="FF0000"/>
                </a:solidFill>
              </a:rPr>
              <a:t> </a:t>
            </a:r>
            <a:r>
              <a:rPr lang="en-US" b="1" dirty="0" err="1" smtClean="0">
                <a:solidFill>
                  <a:srgbClr val="FF0000"/>
                </a:solidFill>
              </a:rPr>
              <a:t>jika</a:t>
            </a:r>
            <a:r>
              <a:rPr lang="en-US" b="1" dirty="0" smtClean="0">
                <a:solidFill>
                  <a:srgbClr val="FF0000"/>
                </a:solidFill>
              </a:rPr>
              <a:t>:</a:t>
            </a:r>
          </a:p>
          <a:p>
            <a:pPr marL="514350" indent="-223838" eaLnBrk="1" fontAlgn="auto" hangingPunct="1">
              <a:spcAft>
                <a:spcPts val="0"/>
              </a:spcAft>
              <a:buFont typeface="+mj-lt"/>
              <a:buAutoNum type="arabicPeriod"/>
              <a:defRPr/>
            </a:pPr>
            <a:r>
              <a:rPr lang="en-US" dirty="0" err="1" smtClean="0"/>
              <a:t>mempunyai</a:t>
            </a:r>
            <a:r>
              <a:rPr lang="en-US" dirty="0" smtClean="0"/>
              <a:t> </a:t>
            </a:r>
            <a:r>
              <a:rPr lang="en-US" dirty="0" err="1" smtClean="0"/>
              <a:t>dampakyang</a:t>
            </a:r>
            <a:r>
              <a:rPr lang="en-US" dirty="0" smtClean="0"/>
              <a:t> </a:t>
            </a:r>
            <a:r>
              <a:rPr lang="en-US" dirty="0" err="1" smtClean="0"/>
              <a:t>besar</a:t>
            </a:r>
            <a:r>
              <a:rPr lang="en-US" dirty="0" smtClean="0"/>
              <a:t> </a:t>
            </a:r>
            <a:r>
              <a:rPr lang="en-US" dirty="0" err="1" smtClean="0"/>
              <a:t>pada</a:t>
            </a:r>
            <a:r>
              <a:rPr lang="en-US" dirty="0" smtClean="0"/>
              <a:t> </a:t>
            </a:r>
            <a:r>
              <a:rPr lang="en-US" dirty="0" err="1" smtClean="0"/>
              <a:t>banyak</a:t>
            </a:r>
            <a:r>
              <a:rPr lang="en-US" dirty="0" smtClean="0"/>
              <a:t> </a:t>
            </a:r>
            <a:r>
              <a:rPr lang="en-US" dirty="0" err="1" smtClean="0"/>
              <a:t>orang</a:t>
            </a:r>
            <a:r>
              <a:rPr lang="en-US" dirty="0" smtClean="0"/>
              <a:t>.</a:t>
            </a:r>
          </a:p>
          <a:p>
            <a:pPr marL="514350" indent="-223838" eaLnBrk="1" fontAlgn="auto" hangingPunct="1">
              <a:spcAft>
                <a:spcPts val="0"/>
              </a:spcAft>
              <a:buFont typeface="+mj-lt"/>
              <a:buAutoNum type="arabicPeriod"/>
              <a:defRPr/>
            </a:pPr>
            <a:r>
              <a:rPr lang="en-US" dirty="0" err="1" smtClean="0"/>
              <a:t>Ada</a:t>
            </a:r>
            <a:r>
              <a:rPr lang="en-US" dirty="0" smtClean="0"/>
              <a:t> </a:t>
            </a:r>
            <a:r>
              <a:rPr lang="en-US" dirty="0" err="1" smtClean="0"/>
              <a:t>bukti</a:t>
            </a:r>
            <a:r>
              <a:rPr lang="en-US" dirty="0" smtClean="0"/>
              <a:t> yang </a:t>
            </a:r>
            <a:r>
              <a:rPr lang="en-US" dirty="0" err="1" smtClean="0"/>
              <a:t>meyakinkan</a:t>
            </a:r>
            <a:r>
              <a:rPr lang="en-US" dirty="0" smtClean="0"/>
              <a:t> agar </a:t>
            </a:r>
            <a:r>
              <a:rPr lang="en-US" dirty="0" err="1" smtClean="0"/>
              <a:t>lembaga</a:t>
            </a:r>
            <a:r>
              <a:rPr lang="en-US" dirty="0" smtClean="0"/>
              <a:t> </a:t>
            </a:r>
            <a:r>
              <a:rPr lang="en-US" dirty="0" err="1" smtClean="0"/>
              <a:t>legislatif</a:t>
            </a:r>
            <a:r>
              <a:rPr lang="en-US" dirty="0" smtClean="0"/>
              <a:t> </a:t>
            </a:r>
            <a:r>
              <a:rPr lang="en-US" dirty="0" err="1" smtClean="0"/>
              <a:t>mau</a:t>
            </a:r>
            <a:r>
              <a:rPr lang="en-US" dirty="0" smtClean="0"/>
              <a:t> </a:t>
            </a:r>
            <a:r>
              <a:rPr lang="en-US" dirty="0" err="1" smtClean="0"/>
              <a:t>memperhatikan</a:t>
            </a:r>
            <a:r>
              <a:rPr lang="en-US" dirty="0" smtClean="0"/>
              <a:t> </a:t>
            </a:r>
            <a:r>
              <a:rPr lang="en-US" dirty="0" err="1" smtClean="0"/>
              <a:t>masalah</a:t>
            </a:r>
            <a:r>
              <a:rPr lang="en-US" dirty="0" smtClean="0"/>
              <a:t> </a:t>
            </a:r>
            <a:r>
              <a:rPr lang="en-US" dirty="0" err="1" smtClean="0"/>
              <a:t>tersebut</a:t>
            </a:r>
            <a:r>
              <a:rPr lang="en-US" dirty="0" smtClean="0"/>
              <a:t> </a:t>
            </a:r>
            <a:r>
              <a:rPr lang="en-US" dirty="0" err="1" smtClean="0"/>
              <a:t>sebagai</a:t>
            </a:r>
            <a:r>
              <a:rPr lang="en-US" dirty="0" smtClean="0"/>
              <a:t> </a:t>
            </a:r>
            <a:r>
              <a:rPr lang="en-US" dirty="0" err="1" smtClean="0"/>
              <a:t>masalah</a:t>
            </a:r>
            <a:r>
              <a:rPr lang="en-US" dirty="0" smtClean="0"/>
              <a:t> </a:t>
            </a:r>
            <a:r>
              <a:rPr lang="en-US" dirty="0" err="1" smtClean="0"/>
              <a:t>serius</a:t>
            </a:r>
            <a:r>
              <a:rPr lang="en-US" dirty="0" smtClean="0"/>
              <a:t>.</a:t>
            </a:r>
          </a:p>
          <a:p>
            <a:pPr marL="514350" indent="-223838" eaLnBrk="1" fontAlgn="auto" hangingPunct="1">
              <a:spcAft>
                <a:spcPts val="0"/>
              </a:spcAft>
              <a:buFont typeface="+mj-lt"/>
              <a:buAutoNum type="arabicPeriod"/>
              <a:defRPr/>
            </a:pPr>
            <a:r>
              <a:rPr lang="en-US" dirty="0" err="1" smtClean="0"/>
              <a:t>Ada</a:t>
            </a:r>
            <a:r>
              <a:rPr lang="en-US" dirty="0" smtClean="0"/>
              <a:t> </a:t>
            </a:r>
            <a:r>
              <a:rPr lang="en-US" dirty="0" err="1" smtClean="0"/>
              <a:t>pemecahan</a:t>
            </a:r>
            <a:r>
              <a:rPr lang="en-US" dirty="0" smtClean="0"/>
              <a:t> </a:t>
            </a:r>
            <a:r>
              <a:rPr lang="en-US" dirty="0" err="1" smtClean="0"/>
              <a:t>masalah</a:t>
            </a:r>
            <a:r>
              <a:rPr lang="en-US" dirty="0" smtClean="0"/>
              <a:t> yang </a:t>
            </a:r>
            <a:r>
              <a:rPr lang="en-US" dirty="0" err="1" smtClean="0"/>
              <a:t>mudah</a:t>
            </a:r>
            <a:r>
              <a:rPr lang="en-US" dirty="0" smtClean="0"/>
              <a:t> </a:t>
            </a:r>
            <a:r>
              <a:rPr lang="en-US" dirty="0" err="1" smtClean="0"/>
              <a:t>dipahami</a:t>
            </a:r>
            <a:r>
              <a:rPr lang="en-US" dirty="0" smtClean="0"/>
              <a:t> </a:t>
            </a:r>
            <a:r>
              <a:rPr lang="en-US" dirty="0" err="1" smtClean="0"/>
              <a:t>terhadap</a:t>
            </a:r>
            <a:r>
              <a:rPr lang="en-US" dirty="0" smtClean="0"/>
              <a:t> </a:t>
            </a:r>
            <a:r>
              <a:rPr lang="en-US" dirty="0" err="1" smtClean="0"/>
              <a:t>masalah</a:t>
            </a:r>
            <a:r>
              <a:rPr lang="en-US" dirty="0" smtClean="0"/>
              <a:t> yang </a:t>
            </a:r>
            <a:r>
              <a:rPr lang="en-US" dirty="0" err="1" smtClean="0"/>
              <a:t>sedang</a:t>
            </a:r>
            <a:r>
              <a:rPr lang="en-US" dirty="0" smtClean="0"/>
              <a:t> </a:t>
            </a:r>
            <a:r>
              <a:rPr lang="en-US" dirty="0" err="1" smtClean="0"/>
              <a:t>diperhatikan</a:t>
            </a:r>
            <a:r>
              <a:rPr lang="en-US" dirty="0" smtClean="0"/>
              <a:t> </a:t>
            </a:r>
            <a:r>
              <a:rPr lang="en-US" dirty="0" err="1" smtClean="0"/>
              <a:t>tadi</a:t>
            </a:r>
            <a:r>
              <a:rPr lang="en-US" dirty="0" smtClean="0"/>
              <a:t>.</a:t>
            </a:r>
            <a:endParaRPr lang="en-US" dirty="0"/>
          </a:p>
        </p:txBody>
      </p:sp>
      <p:sp>
        <p:nvSpPr>
          <p:cNvPr id="2" name="Title 1"/>
          <p:cNvSpPr>
            <a:spLocks noGrp="1"/>
          </p:cNvSpPr>
          <p:nvPr>
            <p:ph type="title"/>
          </p:nvPr>
        </p:nvSpPr>
        <p:spPr>
          <a:xfrm>
            <a:off x="457200" y="274638"/>
            <a:ext cx="8229600" cy="411162"/>
          </a:xfrm>
        </p:spPr>
        <p:txBody>
          <a:bodyPr>
            <a:normAutofit fontScale="90000"/>
          </a:bodyPr>
          <a:lstStyle/>
          <a:p>
            <a:pPr eaLnBrk="1" fontAlgn="auto" hangingPunct="1">
              <a:spcAft>
                <a:spcPts val="0"/>
              </a:spcAft>
              <a:defRPr/>
            </a:pPr>
            <a:endParaRPr lang="en-US"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eaLnBrk="1" fontAlgn="auto" hangingPunct="1">
              <a:spcAft>
                <a:spcPts val="0"/>
              </a:spcAft>
              <a:buFont typeface="Wingdings 2"/>
              <a:buChar char=""/>
              <a:defRPr/>
            </a:pPr>
            <a:r>
              <a:rPr lang="en-US" b="1" dirty="0" smtClean="0">
                <a:solidFill>
                  <a:srgbClr val="FF0000"/>
                </a:solidFill>
              </a:rPr>
              <a:t>Jones (1984) </a:t>
            </a:r>
            <a:r>
              <a:rPr lang="en-US" b="1" dirty="0" err="1" smtClean="0">
                <a:solidFill>
                  <a:srgbClr val="FF0000"/>
                </a:solidFill>
              </a:rPr>
              <a:t>mengemukakan</a:t>
            </a:r>
            <a:r>
              <a:rPr lang="en-US" b="1" dirty="0" smtClean="0">
                <a:solidFill>
                  <a:srgbClr val="FF0000"/>
                </a:solidFill>
              </a:rPr>
              <a:t> </a:t>
            </a:r>
            <a:r>
              <a:rPr lang="en-US" b="1" dirty="0" err="1" smtClean="0">
                <a:solidFill>
                  <a:srgbClr val="FF0000"/>
                </a:solidFill>
              </a:rPr>
              <a:t>masalah</a:t>
            </a:r>
            <a:r>
              <a:rPr lang="en-US" b="1" dirty="0" smtClean="0">
                <a:solidFill>
                  <a:srgbClr val="FF0000"/>
                </a:solidFill>
              </a:rPr>
              <a:t> </a:t>
            </a:r>
            <a:r>
              <a:rPr lang="en-US" b="1" dirty="0" err="1" smtClean="0">
                <a:solidFill>
                  <a:srgbClr val="FF0000"/>
                </a:solidFill>
              </a:rPr>
              <a:t>publik</a:t>
            </a:r>
            <a:r>
              <a:rPr lang="en-US" b="1" dirty="0" smtClean="0">
                <a:solidFill>
                  <a:srgbClr val="FF0000"/>
                </a:solidFill>
              </a:rPr>
              <a:t> </a:t>
            </a:r>
            <a:r>
              <a:rPr lang="en-US" b="1" dirty="0" err="1" smtClean="0">
                <a:solidFill>
                  <a:srgbClr val="FF0000"/>
                </a:solidFill>
              </a:rPr>
              <a:t>mudah</a:t>
            </a:r>
            <a:r>
              <a:rPr lang="en-US" b="1" dirty="0" smtClean="0">
                <a:solidFill>
                  <a:srgbClr val="FF0000"/>
                </a:solidFill>
              </a:rPr>
              <a:t> </a:t>
            </a:r>
            <a:r>
              <a:rPr lang="en-US" b="1" dirty="0" err="1" smtClean="0">
                <a:solidFill>
                  <a:srgbClr val="FF0000"/>
                </a:solidFill>
              </a:rPr>
              <a:t>menjadi</a:t>
            </a:r>
            <a:r>
              <a:rPr lang="en-US" b="1" dirty="0" smtClean="0">
                <a:solidFill>
                  <a:srgbClr val="FF0000"/>
                </a:solidFill>
              </a:rPr>
              <a:t> </a:t>
            </a:r>
            <a:r>
              <a:rPr lang="en-US" b="1" dirty="0" err="1" smtClean="0">
                <a:solidFill>
                  <a:srgbClr val="FF0000"/>
                </a:solidFill>
              </a:rPr>
              <a:t>kebijakan</a:t>
            </a:r>
            <a:r>
              <a:rPr lang="en-US" b="1" dirty="0" smtClean="0">
                <a:solidFill>
                  <a:srgbClr val="FF0000"/>
                </a:solidFill>
              </a:rPr>
              <a:t> </a:t>
            </a:r>
            <a:r>
              <a:rPr lang="en-US" b="1" dirty="0" err="1" smtClean="0">
                <a:solidFill>
                  <a:srgbClr val="FF0000"/>
                </a:solidFill>
              </a:rPr>
              <a:t>publik</a:t>
            </a:r>
            <a:r>
              <a:rPr lang="en-US" b="1" dirty="0" smtClean="0">
                <a:solidFill>
                  <a:srgbClr val="FF0000"/>
                </a:solidFill>
              </a:rPr>
              <a:t> </a:t>
            </a:r>
            <a:r>
              <a:rPr lang="en-US" b="1" dirty="0" err="1" smtClean="0">
                <a:solidFill>
                  <a:srgbClr val="FF0000"/>
                </a:solidFill>
              </a:rPr>
              <a:t>manakala</a:t>
            </a:r>
            <a:r>
              <a:rPr lang="en-US" b="1" dirty="0" smtClean="0">
                <a:solidFill>
                  <a:srgbClr val="FF0000"/>
                </a:solidFill>
              </a:rPr>
              <a:t>;</a:t>
            </a:r>
            <a:endParaRPr lang="id-ID" b="1" dirty="0" smtClean="0">
              <a:solidFill>
                <a:srgbClr val="FF0000"/>
              </a:solidFill>
            </a:endParaRPr>
          </a:p>
          <a:p>
            <a:pPr eaLnBrk="1" fontAlgn="auto" hangingPunct="1">
              <a:spcAft>
                <a:spcPts val="0"/>
              </a:spcAft>
              <a:buNone/>
              <a:defRPr/>
            </a:pPr>
            <a:endParaRPr lang="en-US" b="1" dirty="0" smtClean="0">
              <a:solidFill>
                <a:srgbClr val="FF0000"/>
              </a:solidFill>
            </a:endParaRPr>
          </a:p>
          <a:p>
            <a:pPr marL="747713" indent="-401638" eaLnBrk="1" fontAlgn="auto" hangingPunct="1">
              <a:spcAft>
                <a:spcPts val="0"/>
              </a:spcAft>
              <a:buFont typeface="+mj-lt"/>
              <a:buAutoNum type="arabicPeriod"/>
              <a:defRPr/>
            </a:pPr>
            <a:r>
              <a:rPr lang="en-US" dirty="0" err="1" smtClean="0"/>
              <a:t>Skup</a:t>
            </a:r>
            <a:r>
              <a:rPr lang="en-US" dirty="0" smtClean="0"/>
              <a:t> </a:t>
            </a:r>
            <a:r>
              <a:rPr lang="en-US" dirty="0" err="1" smtClean="0"/>
              <a:t>dan</a:t>
            </a:r>
            <a:r>
              <a:rPr lang="en-US" dirty="0" smtClean="0"/>
              <a:t> </a:t>
            </a:r>
            <a:r>
              <a:rPr lang="en-US" dirty="0" err="1" smtClean="0"/>
              <a:t>kemungkinan</a:t>
            </a:r>
            <a:r>
              <a:rPr lang="en-US" dirty="0" smtClean="0"/>
              <a:t> </a:t>
            </a:r>
            <a:r>
              <a:rPr lang="en-US" dirty="0" err="1" smtClean="0"/>
              <a:t>dukungan</a:t>
            </a:r>
            <a:r>
              <a:rPr lang="en-US" dirty="0" smtClean="0"/>
              <a:t> </a:t>
            </a:r>
            <a:r>
              <a:rPr lang="en-US" dirty="0" err="1" smtClean="0"/>
              <a:t>terhadap</a:t>
            </a:r>
            <a:r>
              <a:rPr lang="en-US" dirty="0" smtClean="0"/>
              <a:t> </a:t>
            </a:r>
            <a:r>
              <a:rPr lang="en-US" dirty="0" err="1" smtClean="0"/>
              <a:t>masalah</a:t>
            </a:r>
            <a:r>
              <a:rPr lang="en-US" dirty="0" smtClean="0"/>
              <a:t> </a:t>
            </a:r>
            <a:r>
              <a:rPr lang="en-US" dirty="0" err="1" smtClean="0"/>
              <a:t>publik</a:t>
            </a:r>
            <a:r>
              <a:rPr lang="en-US" dirty="0" smtClean="0"/>
              <a:t> (issues) </a:t>
            </a:r>
            <a:r>
              <a:rPr lang="en-US" dirty="0" err="1" smtClean="0"/>
              <a:t>tersebut</a:t>
            </a:r>
            <a:r>
              <a:rPr lang="en-US" dirty="0" smtClean="0"/>
              <a:t> </a:t>
            </a:r>
            <a:r>
              <a:rPr lang="en-US" dirty="0" err="1" smtClean="0"/>
              <a:t>dapat</a:t>
            </a:r>
            <a:r>
              <a:rPr lang="en-US" dirty="0" smtClean="0"/>
              <a:t> </a:t>
            </a:r>
            <a:r>
              <a:rPr lang="en-US" dirty="0" err="1" smtClean="0"/>
              <a:t>dikumpulkan</a:t>
            </a:r>
            <a:r>
              <a:rPr lang="en-US" dirty="0" smtClean="0"/>
              <a:t>.</a:t>
            </a:r>
          </a:p>
          <a:p>
            <a:pPr marL="747713" indent="-401638" eaLnBrk="1" fontAlgn="auto" hangingPunct="1">
              <a:spcAft>
                <a:spcPts val="0"/>
              </a:spcAft>
              <a:buFont typeface="+mj-lt"/>
              <a:buAutoNum type="arabicPeriod"/>
              <a:defRPr/>
            </a:pPr>
            <a:r>
              <a:rPr lang="en-US" dirty="0" smtClean="0"/>
              <a:t>Problem </a:t>
            </a:r>
            <a:r>
              <a:rPr lang="en-US" dirty="0" err="1" smtClean="0"/>
              <a:t>atau</a:t>
            </a:r>
            <a:r>
              <a:rPr lang="en-US" dirty="0" smtClean="0"/>
              <a:t> </a:t>
            </a:r>
            <a:r>
              <a:rPr lang="en-US" dirty="0" err="1" smtClean="0"/>
              <a:t>isu</a:t>
            </a:r>
            <a:r>
              <a:rPr lang="en-US" dirty="0" smtClean="0"/>
              <a:t> </a:t>
            </a:r>
            <a:r>
              <a:rPr lang="en-US" dirty="0" err="1" smtClean="0"/>
              <a:t>tersebut</a:t>
            </a:r>
            <a:r>
              <a:rPr lang="en-US" dirty="0" smtClean="0"/>
              <a:t> </a:t>
            </a:r>
            <a:r>
              <a:rPr lang="en-US" dirty="0" err="1" smtClean="0"/>
              <a:t>dinilai</a:t>
            </a:r>
            <a:r>
              <a:rPr lang="en-US" dirty="0" smtClean="0"/>
              <a:t> </a:t>
            </a:r>
            <a:r>
              <a:rPr lang="en-US" dirty="0" err="1" smtClean="0"/>
              <a:t>penting</a:t>
            </a:r>
            <a:r>
              <a:rPr lang="en-US" dirty="0" smtClean="0"/>
              <a:t>.</a:t>
            </a:r>
          </a:p>
          <a:p>
            <a:pPr marL="747713" indent="-401638" eaLnBrk="1" fontAlgn="auto" hangingPunct="1">
              <a:spcAft>
                <a:spcPts val="0"/>
              </a:spcAft>
              <a:buFont typeface="+mj-lt"/>
              <a:buAutoNum type="arabicPeriod"/>
              <a:defRPr/>
            </a:pPr>
            <a:r>
              <a:rPr lang="en-US" dirty="0" err="1" smtClean="0"/>
              <a:t>Ada</a:t>
            </a:r>
            <a:r>
              <a:rPr lang="en-US" dirty="0" smtClean="0"/>
              <a:t> </a:t>
            </a:r>
            <a:r>
              <a:rPr lang="en-US" dirty="0" err="1" smtClean="0"/>
              <a:t>kemungkinan</a:t>
            </a:r>
            <a:r>
              <a:rPr lang="en-US" dirty="0" smtClean="0"/>
              <a:t> </a:t>
            </a:r>
            <a:r>
              <a:rPr lang="en-US" dirty="0" err="1" smtClean="0"/>
              <a:t>masalah</a:t>
            </a:r>
            <a:r>
              <a:rPr lang="en-US" dirty="0" smtClean="0"/>
              <a:t> </a:t>
            </a:r>
            <a:r>
              <a:rPr lang="en-US" dirty="0" err="1" smtClean="0"/>
              <a:t>publik</a:t>
            </a:r>
            <a:r>
              <a:rPr lang="en-US" dirty="0" smtClean="0"/>
              <a:t> (issues) </a:t>
            </a:r>
            <a:r>
              <a:rPr lang="en-US" dirty="0" err="1" smtClean="0"/>
              <a:t>tersebut</a:t>
            </a:r>
            <a:r>
              <a:rPr lang="en-US" dirty="0" smtClean="0"/>
              <a:t> </a:t>
            </a:r>
            <a:r>
              <a:rPr lang="en-US" dirty="0" err="1" smtClean="0"/>
              <a:t>dapat</a:t>
            </a:r>
            <a:r>
              <a:rPr lang="en-US" dirty="0" smtClean="0"/>
              <a:t> </a:t>
            </a:r>
            <a:r>
              <a:rPr lang="en-US" dirty="0" err="1" smtClean="0"/>
              <a:t>dipecahkan</a:t>
            </a:r>
            <a:r>
              <a:rPr lang="en-US" dirty="0" smtClean="0"/>
              <a:t>.</a:t>
            </a:r>
            <a:endParaRPr lang="en-US" dirty="0"/>
          </a:p>
        </p:txBody>
      </p:sp>
      <p:sp>
        <p:nvSpPr>
          <p:cNvPr id="2" name="Title 1"/>
          <p:cNvSpPr>
            <a:spLocks noGrp="1"/>
          </p:cNvSpPr>
          <p:nvPr>
            <p:ph type="title"/>
          </p:nvPr>
        </p:nvSpPr>
        <p:spPr>
          <a:xfrm>
            <a:off x="457200" y="274638"/>
            <a:ext cx="8229600" cy="106362"/>
          </a:xfrm>
        </p:spPr>
        <p:txBody>
          <a:bodyPr>
            <a:normAutofit fontScale="90000"/>
          </a:bodyPr>
          <a:lstStyle/>
          <a:p>
            <a:pPr eaLnBrk="1" fontAlgn="auto" hangingPunct="1">
              <a:spcAft>
                <a:spcPts val="0"/>
              </a:spcAft>
              <a:defRPr/>
            </a:pPr>
            <a:endParaRPr lang="en-US"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lnSpcReduction="10000"/>
          </a:bodyPr>
          <a:lstStyle/>
          <a:p>
            <a:pPr eaLnBrk="1" fontAlgn="auto" hangingPunct="1">
              <a:spcAft>
                <a:spcPts val="0"/>
              </a:spcAft>
              <a:buFont typeface="Wingdings 2"/>
              <a:buChar char=""/>
              <a:defRPr/>
            </a:pPr>
            <a:r>
              <a:rPr lang="en-US" b="1" dirty="0" smtClean="0">
                <a:solidFill>
                  <a:srgbClr val="FF0000"/>
                </a:solidFill>
              </a:rPr>
              <a:t>Issue </a:t>
            </a:r>
            <a:r>
              <a:rPr lang="en-US" b="1" dirty="0" err="1" smtClean="0">
                <a:solidFill>
                  <a:srgbClr val="FF0000"/>
                </a:solidFill>
              </a:rPr>
              <a:t>akan</a:t>
            </a:r>
            <a:r>
              <a:rPr lang="en-US" b="1" dirty="0" smtClean="0">
                <a:solidFill>
                  <a:srgbClr val="FF0000"/>
                </a:solidFill>
              </a:rPr>
              <a:t> </a:t>
            </a:r>
            <a:r>
              <a:rPr lang="en-US" b="1" dirty="0" err="1" smtClean="0">
                <a:solidFill>
                  <a:srgbClr val="FF0000"/>
                </a:solidFill>
              </a:rPr>
              <a:t>mudah</a:t>
            </a:r>
            <a:r>
              <a:rPr lang="en-US" b="1" dirty="0" smtClean="0">
                <a:solidFill>
                  <a:srgbClr val="FF0000"/>
                </a:solidFill>
              </a:rPr>
              <a:t> </a:t>
            </a:r>
            <a:r>
              <a:rPr lang="en-US" b="1" dirty="0" err="1" smtClean="0">
                <a:solidFill>
                  <a:srgbClr val="FF0000"/>
                </a:solidFill>
              </a:rPr>
              <a:t>tampil</a:t>
            </a:r>
            <a:r>
              <a:rPr lang="en-US" b="1" dirty="0" smtClean="0">
                <a:solidFill>
                  <a:srgbClr val="FF0000"/>
                </a:solidFill>
              </a:rPr>
              <a:t> </a:t>
            </a:r>
            <a:r>
              <a:rPr lang="en-US" b="1" dirty="0" err="1" smtClean="0">
                <a:solidFill>
                  <a:srgbClr val="FF0000"/>
                </a:solidFill>
              </a:rPr>
              <a:t>atau</a:t>
            </a:r>
            <a:r>
              <a:rPr lang="en-US" b="1" dirty="0" smtClean="0">
                <a:solidFill>
                  <a:srgbClr val="FF0000"/>
                </a:solidFill>
              </a:rPr>
              <a:t> </a:t>
            </a:r>
            <a:r>
              <a:rPr lang="en-US" b="1" dirty="0" err="1" smtClean="0">
                <a:solidFill>
                  <a:srgbClr val="FF0000"/>
                </a:solidFill>
              </a:rPr>
              <a:t>masuk</a:t>
            </a:r>
            <a:r>
              <a:rPr lang="en-US" b="1" dirty="0" smtClean="0">
                <a:solidFill>
                  <a:srgbClr val="FF0000"/>
                </a:solidFill>
              </a:rPr>
              <a:t> </a:t>
            </a:r>
            <a:r>
              <a:rPr lang="en-US" b="1" dirty="0" err="1" smtClean="0">
                <a:solidFill>
                  <a:srgbClr val="FF0000"/>
                </a:solidFill>
              </a:rPr>
              <a:t>dalam</a:t>
            </a:r>
            <a:r>
              <a:rPr lang="en-US" b="1" dirty="0" smtClean="0">
                <a:solidFill>
                  <a:srgbClr val="FF0000"/>
                </a:solidFill>
              </a:rPr>
              <a:t> agenda </a:t>
            </a:r>
            <a:r>
              <a:rPr lang="en-US" b="1" dirty="0" err="1" smtClean="0">
                <a:solidFill>
                  <a:srgbClr val="FF0000"/>
                </a:solidFill>
              </a:rPr>
              <a:t>sistemik</a:t>
            </a:r>
            <a:r>
              <a:rPr lang="en-US" b="1" dirty="0" smtClean="0">
                <a:solidFill>
                  <a:srgbClr val="FF0000"/>
                </a:solidFill>
              </a:rPr>
              <a:t> </a:t>
            </a:r>
            <a:r>
              <a:rPr lang="en-US" b="1" dirty="0" err="1" smtClean="0">
                <a:solidFill>
                  <a:srgbClr val="FF0000"/>
                </a:solidFill>
              </a:rPr>
              <a:t>menurut</a:t>
            </a:r>
            <a:r>
              <a:rPr lang="en-US" b="1" dirty="0" smtClean="0">
                <a:solidFill>
                  <a:srgbClr val="FF0000"/>
                </a:solidFill>
              </a:rPr>
              <a:t> Cobb </a:t>
            </a:r>
            <a:r>
              <a:rPr lang="en-US" b="1" dirty="0" err="1" smtClean="0">
                <a:solidFill>
                  <a:srgbClr val="FF0000"/>
                </a:solidFill>
              </a:rPr>
              <a:t>dan</a:t>
            </a:r>
            <a:r>
              <a:rPr lang="en-US" b="1" dirty="0" smtClean="0">
                <a:solidFill>
                  <a:srgbClr val="FF0000"/>
                </a:solidFill>
              </a:rPr>
              <a:t> </a:t>
            </a:r>
            <a:r>
              <a:rPr lang="en-US" b="1" dirty="0" err="1" smtClean="0">
                <a:solidFill>
                  <a:srgbClr val="FF0000"/>
                </a:solidFill>
              </a:rPr>
              <a:t>Edler</a:t>
            </a:r>
            <a:r>
              <a:rPr lang="en-US" b="1" dirty="0" smtClean="0">
                <a:solidFill>
                  <a:srgbClr val="FF0000"/>
                </a:solidFill>
              </a:rPr>
              <a:t> </a:t>
            </a:r>
            <a:r>
              <a:rPr lang="en-US" b="1" dirty="0" err="1" smtClean="0">
                <a:solidFill>
                  <a:srgbClr val="FF0000"/>
                </a:solidFill>
              </a:rPr>
              <a:t>dalam</a:t>
            </a:r>
            <a:r>
              <a:rPr lang="en-US" b="1" dirty="0" smtClean="0">
                <a:solidFill>
                  <a:srgbClr val="FF0000"/>
                </a:solidFill>
              </a:rPr>
              <a:t> Jones (1984) </a:t>
            </a:r>
            <a:r>
              <a:rPr lang="en-US" b="1" dirty="0" err="1" smtClean="0">
                <a:solidFill>
                  <a:srgbClr val="FF0000"/>
                </a:solidFill>
              </a:rPr>
              <a:t>jika</a:t>
            </a:r>
            <a:r>
              <a:rPr lang="en-US" b="1" dirty="0" smtClean="0">
                <a:solidFill>
                  <a:srgbClr val="FF0000"/>
                </a:solidFill>
              </a:rPr>
              <a:t>:</a:t>
            </a:r>
          </a:p>
          <a:p>
            <a:pPr marL="514350" indent="-514350" eaLnBrk="1" fontAlgn="auto" hangingPunct="1">
              <a:spcAft>
                <a:spcPts val="0"/>
              </a:spcAft>
              <a:buFont typeface="Wingdings 2"/>
              <a:buAutoNum type="arabicPeriod"/>
              <a:defRPr/>
            </a:pPr>
            <a:r>
              <a:rPr lang="en-US" dirty="0" err="1" smtClean="0"/>
              <a:t>Isu</a:t>
            </a:r>
            <a:r>
              <a:rPr lang="en-US" dirty="0" smtClean="0"/>
              <a:t> </a:t>
            </a:r>
            <a:r>
              <a:rPr lang="en-US" dirty="0" err="1" smtClean="0"/>
              <a:t>itu</a:t>
            </a:r>
            <a:r>
              <a:rPr lang="en-US" dirty="0" smtClean="0"/>
              <a:t> </a:t>
            </a:r>
            <a:r>
              <a:rPr lang="en-US" dirty="0" err="1" smtClean="0"/>
              <a:t>memperoleh</a:t>
            </a:r>
            <a:r>
              <a:rPr lang="en-US" dirty="0" smtClean="0"/>
              <a:t> </a:t>
            </a:r>
            <a:r>
              <a:rPr lang="en-US" dirty="0" err="1" smtClean="0"/>
              <a:t>perhatian</a:t>
            </a:r>
            <a:r>
              <a:rPr lang="en-US" dirty="0" smtClean="0"/>
              <a:t> yang </a:t>
            </a:r>
            <a:r>
              <a:rPr lang="en-US" dirty="0" err="1" smtClean="0"/>
              <a:t>luas</a:t>
            </a:r>
            <a:r>
              <a:rPr lang="en-US" dirty="0" smtClean="0"/>
              <a:t> </a:t>
            </a:r>
            <a:r>
              <a:rPr lang="en-US" dirty="0" err="1" smtClean="0"/>
              <a:t>atau</a:t>
            </a:r>
            <a:r>
              <a:rPr lang="en-US" dirty="0" smtClean="0"/>
              <a:t> </a:t>
            </a:r>
            <a:r>
              <a:rPr lang="en-US" dirty="0" err="1" smtClean="0"/>
              <a:t>setidaknya</a:t>
            </a:r>
            <a:r>
              <a:rPr lang="en-US" dirty="0" smtClean="0"/>
              <a:t> </a:t>
            </a:r>
            <a:r>
              <a:rPr lang="en-US" dirty="0" err="1" smtClean="0"/>
              <a:t>dapat</a:t>
            </a:r>
            <a:r>
              <a:rPr lang="en-US" dirty="0" smtClean="0"/>
              <a:t> </a:t>
            </a:r>
            <a:r>
              <a:rPr lang="en-US" dirty="0" err="1" smtClean="0"/>
              <a:t>menimbulkan</a:t>
            </a:r>
            <a:r>
              <a:rPr lang="en-US" dirty="0" smtClean="0"/>
              <a:t> </a:t>
            </a:r>
            <a:r>
              <a:rPr lang="en-US" dirty="0" err="1" smtClean="0"/>
              <a:t>kesadaran</a:t>
            </a:r>
            <a:r>
              <a:rPr lang="en-US" dirty="0" smtClean="0"/>
              <a:t> </a:t>
            </a:r>
            <a:r>
              <a:rPr lang="en-US" dirty="0" err="1" smtClean="0"/>
              <a:t>masyarakat</a:t>
            </a:r>
            <a:r>
              <a:rPr lang="en-US" dirty="0" smtClean="0"/>
              <a:t>.</a:t>
            </a:r>
          </a:p>
          <a:p>
            <a:pPr marL="514350" indent="-514350" eaLnBrk="1" fontAlgn="auto" hangingPunct="1">
              <a:spcAft>
                <a:spcPts val="0"/>
              </a:spcAft>
              <a:buFont typeface="Wingdings 2"/>
              <a:buAutoNum type="arabicPeriod"/>
              <a:defRPr/>
            </a:pPr>
            <a:r>
              <a:rPr lang="en-US" dirty="0" err="1" smtClean="0"/>
              <a:t>Adanya</a:t>
            </a:r>
            <a:r>
              <a:rPr lang="en-US" dirty="0" smtClean="0"/>
              <a:t> </a:t>
            </a:r>
            <a:r>
              <a:rPr lang="en-US" dirty="0" err="1" smtClean="0"/>
              <a:t>persepsi</a:t>
            </a:r>
            <a:r>
              <a:rPr lang="en-US" dirty="0" smtClean="0"/>
              <a:t> </a:t>
            </a:r>
            <a:r>
              <a:rPr lang="en-US" dirty="0" err="1" smtClean="0"/>
              <a:t>dan</a:t>
            </a:r>
            <a:r>
              <a:rPr lang="en-US" dirty="0" smtClean="0"/>
              <a:t> </a:t>
            </a:r>
            <a:r>
              <a:rPr lang="en-US" dirty="0" err="1" smtClean="0"/>
              <a:t>pandangan</a:t>
            </a:r>
            <a:r>
              <a:rPr lang="en-US" dirty="0" smtClean="0"/>
              <a:t> </a:t>
            </a:r>
            <a:r>
              <a:rPr lang="en-US" dirty="0" err="1" smtClean="0"/>
              <a:t>atau</a:t>
            </a:r>
            <a:r>
              <a:rPr lang="en-US" dirty="0" smtClean="0"/>
              <a:t> </a:t>
            </a:r>
            <a:r>
              <a:rPr lang="en-US" dirty="0" err="1" smtClean="0"/>
              <a:t>pendapat</a:t>
            </a:r>
            <a:r>
              <a:rPr lang="en-US" dirty="0" smtClean="0"/>
              <a:t> </a:t>
            </a:r>
            <a:r>
              <a:rPr lang="en-US" dirty="0" err="1" smtClean="0"/>
              <a:t>publik</a:t>
            </a:r>
            <a:r>
              <a:rPr lang="en-US" dirty="0" smtClean="0"/>
              <a:t> yang </a:t>
            </a:r>
            <a:r>
              <a:rPr lang="en-US" dirty="0" err="1" smtClean="0"/>
              <a:t>luas</a:t>
            </a:r>
            <a:r>
              <a:rPr lang="en-US" dirty="0" smtClean="0"/>
              <a:t> </a:t>
            </a:r>
            <a:r>
              <a:rPr lang="en-US" dirty="0" err="1" smtClean="0"/>
              <a:t>bahwa</a:t>
            </a:r>
            <a:r>
              <a:rPr lang="en-US" dirty="0" smtClean="0"/>
              <a:t> </a:t>
            </a:r>
            <a:r>
              <a:rPr lang="en-US" dirty="0" err="1" smtClean="0"/>
              <a:t>beberapa</a:t>
            </a:r>
            <a:r>
              <a:rPr lang="en-US" dirty="0" smtClean="0"/>
              <a:t> </a:t>
            </a:r>
            <a:r>
              <a:rPr lang="en-US" dirty="0" err="1" smtClean="0"/>
              <a:t>tindakan</a:t>
            </a:r>
            <a:r>
              <a:rPr lang="en-US" dirty="0" smtClean="0"/>
              <a:t> </a:t>
            </a:r>
            <a:r>
              <a:rPr lang="en-US" dirty="0" err="1" smtClean="0"/>
              <a:t>perlu</a:t>
            </a:r>
            <a:r>
              <a:rPr lang="en-US" dirty="0" smtClean="0"/>
              <a:t> </a:t>
            </a:r>
            <a:r>
              <a:rPr lang="en-US" dirty="0" err="1" smtClean="0"/>
              <a:t>dilakukan</a:t>
            </a:r>
            <a:r>
              <a:rPr lang="en-US" dirty="0" smtClean="0"/>
              <a:t> </a:t>
            </a:r>
            <a:r>
              <a:rPr lang="en-US" dirty="0" err="1" smtClean="0"/>
              <a:t>untuk</a:t>
            </a:r>
            <a:r>
              <a:rPr lang="en-US" dirty="0" smtClean="0"/>
              <a:t> </a:t>
            </a:r>
            <a:r>
              <a:rPr lang="en-US" dirty="0" err="1" smtClean="0"/>
              <a:t>memecahkan</a:t>
            </a:r>
            <a:r>
              <a:rPr lang="en-US" dirty="0" smtClean="0"/>
              <a:t> </a:t>
            </a:r>
            <a:r>
              <a:rPr lang="en-US" dirty="0" err="1" smtClean="0"/>
              <a:t>masalah</a:t>
            </a:r>
            <a:r>
              <a:rPr lang="en-US" dirty="0" smtClean="0"/>
              <a:t> </a:t>
            </a:r>
            <a:r>
              <a:rPr lang="en-US" dirty="0" err="1" smtClean="0"/>
              <a:t>itu</a:t>
            </a:r>
            <a:r>
              <a:rPr lang="en-US" dirty="0" smtClean="0"/>
              <a:t>.</a:t>
            </a:r>
          </a:p>
          <a:p>
            <a:pPr marL="514350" indent="-514350" eaLnBrk="1" fontAlgn="auto" hangingPunct="1">
              <a:spcAft>
                <a:spcPts val="0"/>
              </a:spcAft>
              <a:buFont typeface="Wingdings 2"/>
              <a:buAutoNum type="arabicPeriod"/>
              <a:defRPr/>
            </a:pPr>
            <a:r>
              <a:rPr lang="en-US" dirty="0" err="1" smtClean="0"/>
              <a:t>Adanya</a:t>
            </a:r>
            <a:r>
              <a:rPr lang="en-US" dirty="0" smtClean="0"/>
              <a:t> </a:t>
            </a:r>
            <a:r>
              <a:rPr lang="en-US" dirty="0" err="1" smtClean="0"/>
              <a:t>persepsi</a:t>
            </a:r>
            <a:r>
              <a:rPr lang="en-US" dirty="0" smtClean="0"/>
              <a:t> yang </a:t>
            </a:r>
            <a:r>
              <a:rPr lang="en-US" dirty="0" err="1" smtClean="0"/>
              <a:t>sama</a:t>
            </a:r>
            <a:r>
              <a:rPr lang="en-US" dirty="0" smtClean="0"/>
              <a:t> </a:t>
            </a:r>
            <a:r>
              <a:rPr lang="en-US" dirty="0" err="1" smtClean="0"/>
              <a:t>dari</a:t>
            </a:r>
            <a:r>
              <a:rPr lang="en-US" dirty="0" smtClean="0"/>
              <a:t> </a:t>
            </a:r>
            <a:r>
              <a:rPr lang="en-US" dirty="0" err="1" smtClean="0"/>
              <a:t>masyarakat</a:t>
            </a:r>
            <a:r>
              <a:rPr lang="en-US" dirty="0" smtClean="0"/>
              <a:t> </a:t>
            </a:r>
            <a:r>
              <a:rPr lang="en-US" dirty="0" err="1" smtClean="0"/>
              <a:t>bahwa</a:t>
            </a:r>
            <a:r>
              <a:rPr lang="en-US" dirty="0" smtClean="0"/>
              <a:t> </a:t>
            </a:r>
            <a:r>
              <a:rPr lang="en-US" dirty="0" err="1" smtClean="0"/>
              <a:t>masalah</a:t>
            </a:r>
            <a:r>
              <a:rPr lang="en-US" dirty="0" smtClean="0"/>
              <a:t> </a:t>
            </a:r>
            <a:r>
              <a:rPr lang="en-US" dirty="0" err="1" smtClean="0"/>
              <a:t>itu</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kewajiban</a:t>
            </a:r>
            <a:r>
              <a:rPr lang="en-US" dirty="0" smtClean="0"/>
              <a:t> </a:t>
            </a:r>
            <a:r>
              <a:rPr lang="en-US" dirty="0" err="1" smtClean="0"/>
              <a:t>dan</a:t>
            </a:r>
            <a:r>
              <a:rPr lang="en-US" dirty="0" smtClean="0"/>
              <a:t> </a:t>
            </a:r>
            <a:r>
              <a:rPr lang="en-US" dirty="0" err="1" smtClean="0"/>
              <a:t>tanggungjawab</a:t>
            </a:r>
            <a:r>
              <a:rPr lang="en-US" dirty="0" smtClean="0"/>
              <a:t> yang </a:t>
            </a:r>
            <a:r>
              <a:rPr lang="en-US" dirty="0" err="1" smtClean="0"/>
              <a:t>sah</a:t>
            </a:r>
            <a:r>
              <a:rPr lang="en-US" dirty="0" smtClean="0"/>
              <a:t> </a:t>
            </a:r>
            <a:r>
              <a:rPr lang="en-US" dirty="0" err="1" smtClean="0"/>
              <a:t>dari</a:t>
            </a:r>
            <a:r>
              <a:rPr lang="en-US" dirty="0" smtClean="0"/>
              <a:t> </a:t>
            </a:r>
            <a:r>
              <a:rPr lang="en-US" dirty="0" err="1" smtClean="0"/>
              <a:t>beberapaunit</a:t>
            </a:r>
            <a:r>
              <a:rPr lang="en-US" dirty="0" smtClean="0"/>
              <a:t> </a:t>
            </a:r>
            <a:r>
              <a:rPr lang="en-US" dirty="0" err="1" smtClean="0"/>
              <a:t>pemerintahanuntuk</a:t>
            </a:r>
            <a:r>
              <a:rPr lang="en-US" dirty="0" smtClean="0"/>
              <a:t> </a:t>
            </a:r>
            <a:r>
              <a:rPr lang="en-US" dirty="0" err="1" smtClean="0"/>
              <a:t>memecahkannya</a:t>
            </a:r>
            <a:r>
              <a:rPr lang="en-US" dirty="0" smtClean="0"/>
              <a:t>.</a:t>
            </a:r>
            <a:endParaRPr lang="en-US" dirty="0"/>
          </a:p>
        </p:txBody>
      </p:sp>
      <p:sp>
        <p:nvSpPr>
          <p:cNvPr id="2" name="Title 1"/>
          <p:cNvSpPr>
            <a:spLocks noGrp="1"/>
          </p:cNvSpPr>
          <p:nvPr>
            <p:ph type="title"/>
          </p:nvPr>
        </p:nvSpPr>
        <p:spPr>
          <a:xfrm>
            <a:off x="457200" y="274638"/>
            <a:ext cx="8229600" cy="106362"/>
          </a:xfrm>
        </p:spPr>
        <p:txBody>
          <a:bodyPr>
            <a:normAutofit fontScale="90000"/>
          </a:bodyPr>
          <a:lstStyle/>
          <a:p>
            <a:pPr eaLnBrk="1" fontAlgn="auto" hangingPunct="1">
              <a:spcAft>
                <a:spcPts val="0"/>
              </a:spcAft>
              <a:defRPr/>
            </a:pPr>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990600"/>
          <a:ext cx="8229600" cy="5867400"/>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gridCol w="5105400">
                  <a:extLst>
                    <a:ext uri="{9D8B030D-6E8A-4147-A177-3AD203B41FA5}">
                      <a16:colId xmlns:a16="http://schemas.microsoft.com/office/drawing/2014/main" val="20002"/>
                    </a:ext>
                  </a:extLst>
                </a:gridCol>
              </a:tblGrid>
              <a:tr h="472440">
                <a:tc>
                  <a:txBody>
                    <a:bodyPr/>
                    <a:lstStyle/>
                    <a:p>
                      <a:pPr algn="ctr"/>
                      <a:r>
                        <a:rPr lang="en-US" dirty="0" smtClean="0"/>
                        <a:t>No</a:t>
                      </a:r>
                      <a:endParaRPr lang="en-US" dirty="0"/>
                    </a:p>
                  </a:txBody>
                  <a:tcPr/>
                </a:tc>
                <a:tc>
                  <a:txBody>
                    <a:bodyPr/>
                    <a:lstStyle/>
                    <a:p>
                      <a:pPr algn="ctr"/>
                      <a:r>
                        <a:rPr lang="en-US" dirty="0" err="1" smtClean="0"/>
                        <a:t>Tataran</a:t>
                      </a:r>
                      <a:endParaRPr lang="en-US" dirty="0"/>
                    </a:p>
                  </a:txBody>
                  <a:tcPr/>
                </a:tc>
                <a:tc>
                  <a:txBody>
                    <a:bodyPr/>
                    <a:lstStyle/>
                    <a:p>
                      <a:pPr algn="ctr"/>
                      <a:r>
                        <a:rPr lang="en-US" dirty="0" err="1" smtClean="0"/>
                        <a:t>Masalah</a:t>
                      </a:r>
                      <a:endParaRPr lang="en-US" dirty="0"/>
                    </a:p>
                  </a:txBody>
                  <a:tcPr/>
                </a:tc>
                <a:extLst>
                  <a:ext uri="{0D108BD9-81ED-4DB2-BD59-A6C34878D82A}">
                    <a16:rowId xmlns:a16="http://schemas.microsoft.com/office/drawing/2014/main" val="10000"/>
                  </a:ext>
                </a:extLst>
              </a:tr>
              <a:tr h="472440">
                <a:tc>
                  <a:txBody>
                    <a:bodyPr/>
                    <a:lstStyle/>
                    <a:p>
                      <a:r>
                        <a:rPr lang="en-US" dirty="0" smtClean="0"/>
                        <a:t>1</a:t>
                      </a:r>
                      <a:endParaRPr lang="en-US" dirty="0"/>
                    </a:p>
                  </a:txBody>
                  <a:tcPr/>
                </a:tc>
                <a:tc>
                  <a:txBody>
                    <a:bodyPr/>
                    <a:lstStyle/>
                    <a:p>
                      <a:r>
                        <a:rPr lang="en-US" dirty="0" smtClean="0"/>
                        <a:t>Private Problem</a:t>
                      </a:r>
                      <a:endParaRPr lang="en-US" dirty="0"/>
                    </a:p>
                  </a:txBody>
                  <a:tcPr/>
                </a:tc>
                <a:tc>
                  <a:txBody>
                    <a:bodyPr/>
                    <a:lstStyle/>
                    <a:p>
                      <a:r>
                        <a:rPr lang="en-US" dirty="0" smtClean="0"/>
                        <a:t>VCD porno </a:t>
                      </a:r>
                      <a:r>
                        <a:rPr lang="en-US" dirty="0" err="1" smtClean="0"/>
                        <a:t>meresahkan</a:t>
                      </a:r>
                      <a:r>
                        <a:rPr lang="en-US" dirty="0" smtClean="0"/>
                        <a:t> </a:t>
                      </a:r>
                      <a:r>
                        <a:rPr lang="en-US" dirty="0" err="1" smtClean="0"/>
                        <a:t>orangtua</a:t>
                      </a:r>
                      <a:r>
                        <a:rPr lang="en-US" dirty="0" smtClean="0"/>
                        <a:t> yang </a:t>
                      </a:r>
                      <a:r>
                        <a:rPr lang="en-US" dirty="0" err="1" smtClean="0"/>
                        <a:t>memiliki</a:t>
                      </a:r>
                      <a:r>
                        <a:rPr lang="en-US" dirty="0" smtClean="0"/>
                        <a:t> </a:t>
                      </a:r>
                      <a:r>
                        <a:rPr lang="en-US" dirty="0" err="1" smtClean="0"/>
                        <a:t>anak</a:t>
                      </a:r>
                      <a:r>
                        <a:rPr lang="en-US" dirty="0" smtClean="0"/>
                        <a:t> </a:t>
                      </a:r>
                      <a:r>
                        <a:rPr lang="en-US" dirty="0" err="1" smtClean="0"/>
                        <a:t>remaja</a:t>
                      </a:r>
                      <a:endParaRPr lang="en-US" dirty="0"/>
                    </a:p>
                  </a:txBody>
                  <a:tcPr/>
                </a:tc>
                <a:extLst>
                  <a:ext uri="{0D108BD9-81ED-4DB2-BD59-A6C34878D82A}">
                    <a16:rowId xmlns:a16="http://schemas.microsoft.com/office/drawing/2014/main" val="10001"/>
                  </a:ext>
                </a:extLst>
              </a:tr>
              <a:tr h="472440">
                <a:tc>
                  <a:txBody>
                    <a:bodyPr/>
                    <a:lstStyle/>
                    <a:p>
                      <a:r>
                        <a:rPr lang="en-US" dirty="0" smtClean="0"/>
                        <a:t>2</a:t>
                      </a:r>
                      <a:endParaRPr lang="en-US" dirty="0"/>
                    </a:p>
                  </a:txBody>
                  <a:tcPr/>
                </a:tc>
                <a:tc>
                  <a:txBody>
                    <a:bodyPr/>
                    <a:lstStyle/>
                    <a:p>
                      <a:r>
                        <a:rPr lang="en-US" dirty="0" smtClean="0"/>
                        <a:t>Public  Problem</a:t>
                      </a:r>
                      <a:endParaRPr lang="en-US" dirty="0"/>
                    </a:p>
                  </a:txBody>
                  <a:tcPr/>
                </a:tc>
                <a:tc>
                  <a:txBody>
                    <a:bodyPr/>
                    <a:lstStyle/>
                    <a:p>
                      <a:r>
                        <a:rPr lang="en-US" dirty="0" smtClean="0"/>
                        <a:t>VCD porno </a:t>
                      </a:r>
                      <a:r>
                        <a:rPr lang="en-US" dirty="0" err="1" smtClean="0"/>
                        <a:t>meresahkan</a:t>
                      </a:r>
                      <a:endParaRPr lang="en-US" dirty="0" smtClean="0"/>
                    </a:p>
                    <a:p>
                      <a:pPr>
                        <a:buFont typeface="Arial" pitchFamily="34" charset="0"/>
                        <a:buChar char="•"/>
                      </a:pPr>
                      <a:r>
                        <a:rPr lang="en-US" dirty="0" smtClean="0"/>
                        <a:t> </a:t>
                      </a:r>
                      <a:r>
                        <a:rPr lang="en-US" dirty="0" err="1" smtClean="0"/>
                        <a:t>Orang</a:t>
                      </a:r>
                      <a:r>
                        <a:rPr lang="en-US" dirty="0" smtClean="0"/>
                        <a:t> </a:t>
                      </a:r>
                      <a:r>
                        <a:rPr lang="en-US" dirty="0" err="1" smtClean="0"/>
                        <a:t>tua</a:t>
                      </a:r>
                      <a:r>
                        <a:rPr lang="en-US" dirty="0" smtClean="0"/>
                        <a:t> yang </a:t>
                      </a:r>
                      <a:r>
                        <a:rPr lang="en-US" dirty="0" err="1" smtClean="0"/>
                        <a:t>anaknya</a:t>
                      </a:r>
                      <a:r>
                        <a:rPr lang="en-US" dirty="0" smtClean="0"/>
                        <a:t> </a:t>
                      </a:r>
                      <a:r>
                        <a:rPr lang="en-US" dirty="0" err="1" smtClean="0"/>
                        <a:t>remaja</a:t>
                      </a:r>
                      <a:endParaRPr lang="en-US" dirty="0" smtClean="0"/>
                    </a:p>
                    <a:p>
                      <a:pPr>
                        <a:buFont typeface="Arial" pitchFamily="34" charset="0"/>
                        <a:buChar char="•"/>
                      </a:pPr>
                      <a:r>
                        <a:rPr lang="en-US" dirty="0" smtClean="0"/>
                        <a:t> </a:t>
                      </a:r>
                      <a:r>
                        <a:rPr lang="en-US" dirty="0" err="1" smtClean="0"/>
                        <a:t>Orang</a:t>
                      </a:r>
                      <a:r>
                        <a:rPr lang="en-US" dirty="0" smtClean="0"/>
                        <a:t> </a:t>
                      </a:r>
                      <a:r>
                        <a:rPr lang="en-US" dirty="0" err="1" smtClean="0"/>
                        <a:t>tua</a:t>
                      </a:r>
                      <a:r>
                        <a:rPr lang="en-US" dirty="0" smtClean="0"/>
                        <a:t> yang </a:t>
                      </a:r>
                      <a:r>
                        <a:rPr lang="en-US" dirty="0" err="1" smtClean="0"/>
                        <a:t>anaknya</a:t>
                      </a:r>
                      <a:r>
                        <a:rPr lang="en-US" dirty="0" smtClean="0"/>
                        <a:t> </a:t>
                      </a:r>
                      <a:r>
                        <a:rPr lang="en-US" dirty="0" err="1" smtClean="0"/>
                        <a:t>belum</a:t>
                      </a:r>
                      <a:r>
                        <a:rPr lang="en-US" dirty="0" smtClean="0"/>
                        <a:t> </a:t>
                      </a:r>
                      <a:r>
                        <a:rPr lang="en-US" dirty="0" err="1" smtClean="0"/>
                        <a:t>remaja</a:t>
                      </a:r>
                      <a:endParaRPr lang="en-US" dirty="0" smtClean="0"/>
                    </a:p>
                    <a:p>
                      <a:pPr>
                        <a:buFont typeface="Arial" pitchFamily="34" charset="0"/>
                        <a:buChar char="•"/>
                      </a:pPr>
                      <a:r>
                        <a:rPr lang="en-US" dirty="0" smtClean="0"/>
                        <a:t> </a:t>
                      </a:r>
                      <a:r>
                        <a:rPr lang="en-US" dirty="0" err="1" smtClean="0"/>
                        <a:t>Pasangan</a:t>
                      </a:r>
                      <a:r>
                        <a:rPr lang="en-US" dirty="0" smtClean="0"/>
                        <a:t> </a:t>
                      </a:r>
                      <a:r>
                        <a:rPr lang="en-US" dirty="0" err="1" smtClean="0"/>
                        <a:t>suami</a:t>
                      </a:r>
                      <a:r>
                        <a:rPr lang="en-US" dirty="0" smtClean="0"/>
                        <a:t> </a:t>
                      </a:r>
                      <a:r>
                        <a:rPr lang="en-US" dirty="0" err="1" smtClean="0"/>
                        <a:t>istri</a:t>
                      </a:r>
                      <a:r>
                        <a:rPr lang="en-US" dirty="0" smtClean="0"/>
                        <a:t> yang </a:t>
                      </a:r>
                      <a:r>
                        <a:rPr lang="en-US" dirty="0" err="1" smtClean="0"/>
                        <a:t>belum</a:t>
                      </a:r>
                      <a:r>
                        <a:rPr lang="en-US" dirty="0" smtClean="0"/>
                        <a:t> </a:t>
                      </a:r>
                      <a:r>
                        <a:rPr lang="en-US" dirty="0" err="1" smtClean="0"/>
                        <a:t>memiliki</a:t>
                      </a:r>
                      <a:r>
                        <a:rPr lang="en-US" dirty="0" smtClean="0"/>
                        <a:t> </a:t>
                      </a:r>
                      <a:r>
                        <a:rPr lang="en-US" dirty="0" err="1" smtClean="0"/>
                        <a:t>anak</a:t>
                      </a:r>
                      <a:endParaRPr lang="en-US" dirty="0"/>
                    </a:p>
                  </a:txBody>
                  <a:tcPr/>
                </a:tc>
                <a:extLst>
                  <a:ext uri="{0D108BD9-81ED-4DB2-BD59-A6C34878D82A}">
                    <a16:rowId xmlns:a16="http://schemas.microsoft.com/office/drawing/2014/main" val="10002"/>
                  </a:ext>
                </a:extLst>
              </a:tr>
              <a:tr h="472440">
                <a:tc>
                  <a:txBody>
                    <a:bodyPr/>
                    <a:lstStyle/>
                    <a:p>
                      <a:r>
                        <a:rPr lang="en-US" dirty="0" smtClean="0"/>
                        <a:t>3</a:t>
                      </a:r>
                      <a:endParaRPr lang="en-US" dirty="0"/>
                    </a:p>
                  </a:txBody>
                  <a:tcPr/>
                </a:tc>
                <a:tc>
                  <a:txBody>
                    <a:bodyPr/>
                    <a:lstStyle/>
                    <a:p>
                      <a:r>
                        <a:rPr lang="en-US" dirty="0" smtClean="0"/>
                        <a:t>Policy</a:t>
                      </a:r>
                      <a:r>
                        <a:rPr lang="en-US" baseline="0" dirty="0" smtClean="0"/>
                        <a:t> Issues</a:t>
                      </a:r>
                      <a:endParaRPr lang="en-US" dirty="0"/>
                    </a:p>
                  </a:txBody>
                  <a:tcPr/>
                </a:tc>
                <a:tc>
                  <a:txBody>
                    <a:bodyPr/>
                    <a:lstStyle/>
                    <a:p>
                      <a:pPr>
                        <a:buFont typeface="Arial" pitchFamily="34" charset="0"/>
                        <a:buChar char="•"/>
                      </a:pPr>
                      <a:r>
                        <a:rPr lang="en-US" dirty="0" smtClean="0"/>
                        <a:t> </a:t>
                      </a:r>
                      <a:r>
                        <a:rPr lang="en-US" dirty="0" err="1" smtClean="0"/>
                        <a:t>Menghentikan</a:t>
                      </a:r>
                      <a:r>
                        <a:rPr lang="en-US" dirty="0" smtClean="0"/>
                        <a:t> </a:t>
                      </a:r>
                      <a:r>
                        <a:rPr lang="en-US" dirty="0" err="1" smtClean="0"/>
                        <a:t>produksi</a:t>
                      </a:r>
                      <a:r>
                        <a:rPr lang="en-US" baseline="0" dirty="0" smtClean="0"/>
                        <a:t> VCD porno</a:t>
                      </a:r>
                    </a:p>
                    <a:p>
                      <a:pPr>
                        <a:buFont typeface="Arial" pitchFamily="34" charset="0"/>
                        <a:buChar char="•"/>
                      </a:pPr>
                      <a:r>
                        <a:rPr lang="en-US" baseline="0" dirty="0" err="1" smtClean="0"/>
                        <a:t>Menata</a:t>
                      </a:r>
                      <a:r>
                        <a:rPr lang="en-US" baseline="0" dirty="0" smtClean="0"/>
                        <a:t> </a:t>
                      </a:r>
                      <a:r>
                        <a:rPr lang="en-US" baseline="0" dirty="0" err="1" smtClean="0"/>
                        <a:t>sistem</a:t>
                      </a:r>
                      <a:r>
                        <a:rPr lang="en-US" baseline="0" dirty="0" smtClean="0"/>
                        <a:t> </a:t>
                      </a:r>
                      <a:r>
                        <a:rPr lang="en-US" baseline="0" dirty="0" err="1" smtClean="0"/>
                        <a:t>peredaran</a:t>
                      </a:r>
                      <a:r>
                        <a:rPr lang="en-US" baseline="0" dirty="0" smtClean="0"/>
                        <a:t> VCD porno</a:t>
                      </a:r>
                    </a:p>
                    <a:p>
                      <a:pPr marL="166688" indent="-166688">
                        <a:buFont typeface="Arial" pitchFamily="34" charset="0"/>
                        <a:buChar char="•"/>
                      </a:pPr>
                      <a:r>
                        <a:rPr lang="en-US" baseline="0" dirty="0" err="1" smtClean="0"/>
                        <a:t>Membentengi</a:t>
                      </a:r>
                      <a:r>
                        <a:rPr lang="en-US" baseline="0" dirty="0" smtClean="0"/>
                        <a:t> </a:t>
                      </a:r>
                      <a:r>
                        <a:rPr lang="en-US" baseline="0" dirty="0" err="1" smtClean="0"/>
                        <a:t>diri</a:t>
                      </a:r>
                      <a:r>
                        <a:rPr lang="en-US" baseline="0" dirty="0" smtClean="0"/>
                        <a:t> </a:t>
                      </a:r>
                      <a:r>
                        <a:rPr lang="en-US" baseline="0" dirty="0" err="1" smtClean="0"/>
                        <a:t>dan</a:t>
                      </a:r>
                      <a:r>
                        <a:rPr lang="en-US" baseline="0" dirty="0" smtClean="0"/>
                        <a:t> </a:t>
                      </a:r>
                      <a:r>
                        <a:rPr lang="en-US" baseline="0" dirty="0" err="1" smtClean="0"/>
                        <a:t>keluarga</a:t>
                      </a:r>
                      <a:r>
                        <a:rPr lang="en-US" baseline="0" dirty="0" smtClean="0"/>
                        <a:t> </a:t>
                      </a:r>
                      <a:r>
                        <a:rPr lang="en-US" baseline="0" dirty="0" err="1" smtClean="0"/>
                        <a:t>dengan</a:t>
                      </a:r>
                      <a:r>
                        <a:rPr lang="en-US" baseline="0" dirty="0" smtClean="0"/>
                        <a:t> </a:t>
                      </a:r>
                      <a:r>
                        <a:rPr lang="en-US" baseline="0" dirty="0" err="1" smtClean="0"/>
                        <a:t>iman</a:t>
                      </a:r>
                      <a:r>
                        <a:rPr lang="en-US" baseline="0" dirty="0" smtClean="0"/>
                        <a:t> </a:t>
                      </a:r>
                      <a:r>
                        <a:rPr lang="en-US" baseline="0" dirty="0" err="1" smtClean="0"/>
                        <a:t>dan</a:t>
                      </a:r>
                      <a:r>
                        <a:rPr lang="en-US" baseline="0" dirty="0" smtClean="0"/>
                        <a:t> </a:t>
                      </a:r>
                      <a:r>
                        <a:rPr lang="en-US" baseline="0" dirty="0" err="1" smtClean="0"/>
                        <a:t>takwa</a:t>
                      </a:r>
                      <a:endParaRPr lang="en-US" dirty="0"/>
                    </a:p>
                  </a:txBody>
                  <a:tcPr/>
                </a:tc>
                <a:extLst>
                  <a:ext uri="{0D108BD9-81ED-4DB2-BD59-A6C34878D82A}">
                    <a16:rowId xmlns:a16="http://schemas.microsoft.com/office/drawing/2014/main" val="10003"/>
                  </a:ext>
                </a:extLst>
              </a:tr>
              <a:tr h="472440">
                <a:tc>
                  <a:txBody>
                    <a:bodyPr/>
                    <a:lstStyle/>
                    <a:p>
                      <a:r>
                        <a:rPr lang="en-US" dirty="0" smtClean="0"/>
                        <a:t>4</a:t>
                      </a:r>
                      <a:endParaRPr lang="en-US" dirty="0"/>
                    </a:p>
                  </a:txBody>
                  <a:tcPr/>
                </a:tc>
                <a:tc>
                  <a:txBody>
                    <a:bodyPr/>
                    <a:lstStyle/>
                    <a:p>
                      <a:r>
                        <a:rPr lang="en-US" dirty="0" smtClean="0"/>
                        <a:t>Systemic Agenda</a:t>
                      </a:r>
                      <a:endParaRPr lang="en-US" dirty="0"/>
                    </a:p>
                  </a:txBody>
                  <a:tcPr/>
                </a:tc>
                <a:tc>
                  <a:txBody>
                    <a:bodyPr/>
                    <a:lstStyle/>
                    <a:p>
                      <a:pPr>
                        <a:buFont typeface="Arial" pitchFamily="34" charset="0"/>
                        <a:buChar char="•"/>
                      </a:pPr>
                      <a:r>
                        <a:rPr lang="en-US" baseline="0" dirty="0" err="1" smtClean="0"/>
                        <a:t>Menata</a:t>
                      </a:r>
                      <a:r>
                        <a:rPr lang="en-US" baseline="0" dirty="0" smtClean="0"/>
                        <a:t> </a:t>
                      </a:r>
                      <a:r>
                        <a:rPr lang="en-US" baseline="0" dirty="0" err="1" smtClean="0"/>
                        <a:t>sistem</a:t>
                      </a:r>
                      <a:r>
                        <a:rPr lang="en-US" baseline="0" dirty="0" smtClean="0"/>
                        <a:t> </a:t>
                      </a:r>
                      <a:r>
                        <a:rPr lang="en-US" baseline="0" dirty="0" err="1" smtClean="0"/>
                        <a:t>peredaran</a:t>
                      </a:r>
                      <a:r>
                        <a:rPr lang="en-US" baseline="0" dirty="0" smtClean="0"/>
                        <a:t> VCD porno</a:t>
                      </a:r>
                    </a:p>
                    <a:p>
                      <a:pPr marL="166688" indent="-166688">
                        <a:buFont typeface="Arial" pitchFamily="34" charset="0"/>
                        <a:buChar char="•"/>
                      </a:pPr>
                      <a:r>
                        <a:rPr lang="en-US" baseline="0" dirty="0" err="1" smtClean="0"/>
                        <a:t>Membentengi</a:t>
                      </a:r>
                      <a:r>
                        <a:rPr lang="en-US" baseline="0" dirty="0" smtClean="0"/>
                        <a:t> </a:t>
                      </a:r>
                      <a:r>
                        <a:rPr lang="en-US" baseline="0" dirty="0" err="1" smtClean="0"/>
                        <a:t>diri</a:t>
                      </a:r>
                      <a:r>
                        <a:rPr lang="en-US" baseline="0" dirty="0" smtClean="0"/>
                        <a:t> </a:t>
                      </a:r>
                      <a:r>
                        <a:rPr lang="en-US" baseline="0" dirty="0" err="1" smtClean="0"/>
                        <a:t>dan</a:t>
                      </a:r>
                      <a:r>
                        <a:rPr lang="en-US" baseline="0" dirty="0" smtClean="0"/>
                        <a:t> </a:t>
                      </a:r>
                      <a:r>
                        <a:rPr lang="en-US" baseline="0" dirty="0" err="1" smtClean="0"/>
                        <a:t>keluarga</a:t>
                      </a:r>
                      <a:r>
                        <a:rPr lang="en-US" baseline="0" dirty="0" smtClean="0"/>
                        <a:t> </a:t>
                      </a:r>
                      <a:r>
                        <a:rPr lang="en-US" baseline="0" dirty="0" err="1" smtClean="0"/>
                        <a:t>dengan</a:t>
                      </a:r>
                      <a:r>
                        <a:rPr lang="en-US" baseline="0" dirty="0" smtClean="0"/>
                        <a:t> </a:t>
                      </a:r>
                      <a:r>
                        <a:rPr lang="en-US" baseline="0" dirty="0" err="1" smtClean="0"/>
                        <a:t>iman</a:t>
                      </a:r>
                      <a:r>
                        <a:rPr lang="en-US" baseline="0" dirty="0" smtClean="0"/>
                        <a:t> </a:t>
                      </a:r>
                      <a:r>
                        <a:rPr lang="en-US" baseline="0" dirty="0" err="1" smtClean="0"/>
                        <a:t>dan</a:t>
                      </a:r>
                      <a:r>
                        <a:rPr lang="en-US" baseline="0" dirty="0" smtClean="0"/>
                        <a:t> </a:t>
                      </a:r>
                      <a:r>
                        <a:rPr lang="en-US" baseline="0" dirty="0" err="1" smtClean="0"/>
                        <a:t>takwa</a:t>
                      </a:r>
                      <a:endParaRPr lang="en-US" dirty="0" smtClean="0"/>
                    </a:p>
                    <a:p>
                      <a:endParaRPr lang="en-US" dirty="0"/>
                    </a:p>
                  </a:txBody>
                  <a:tcPr/>
                </a:tc>
                <a:extLst>
                  <a:ext uri="{0D108BD9-81ED-4DB2-BD59-A6C34878D82A}">
                    <a16:rowId xmlns:a16="http://schemas.microsoft.com/office/drawing/2014/main" val="10004"/>
                  </a:ext>
                </a:extLst>
              </a:tr>
              <a:tr h="472440">
                <a:tc>
                  <a:txBody>
                    <a:bodyPr/>
                    <a:lstStyle/>
                    <a:p>
                      <a:r>
                        <a:rPr lang="en-US" dirty="0" smtClean="0"/>
                        <a:t>5</a:t>
                      </a:r>
                      <a:endParaRPr lang="en-US" dirty="0"/>
                    </a:p>
                  </a:txBody>
                  <a:tcPr/>
                </a:tc>
                <a:tc>
                  <a:txBody>
                    <a:bodyPr/>
                    <a:lstStyle/>
                    <a:p>
                      <a:r>
                        <a:rPr lang="en-US" dirty="0" smtClean="0"/>
                        <a:t>Institutional</a:t>
                      </a:r>
                      <a:r>
                        <a:rPr lang="en-US" baseline="0" dirty="0" smtClean="0"/>
                        <a:t> Agenda</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smtClean="0"/>
                        <a:t>Membentengi</a:t>
                      </a:r>
                      <a:r>
                        <a:rPr lang="en-US" baseline="0" dirty="0" smtClean="0"/>
                        <a:t> </a:t>
                      </a:r>
                      <a:r>
                        <a:rPr lang="id-ID" baseline="0" dirty="0" smtClean="0"/>
                        <a:t> </a:t>
                      </a:r>
                      <a:r>
                        <a:rPr lang="en-US" baseline="0" dirty="0" err="1" smtClean="0"/>
                        <a:t>diri</a:t>
                      </a:r>
                      <a:r>
                        <a:rPr lang="en-US" baseline="0" dirty="0" smtClean="0"/>
                        <a:t> </a:t>
                      </a:r>
                      <a:r>
                        <a:rPr lang="en-US" baseline="0" dirty="0" err="1" smtClean="0"/>
                        <a:t>dan</a:t>
                      </a:r>
                      <a:r>
                        <a:rPr lang="en-US" baseline="0" dirty="0" smtClean="0"/>
                        <a:t> </a:t>
                      </a:r>
                      <a:r>
                        <a:rPr lang="en-US" baseline="0" dirty="0" err="1" smtClean="0"/>
                        <a:t>keluarga</a:t>
                      </a:r>
                      <a:r>
                        <a:rPr lang="en-US" baseline="0" dirty="0" smtClean="0"/>
                        <a:t> </a:t>
                      </a:r>
                      <a:r>
                        <a:rPr lang="en-US" baseline="0" dirty="0" err="1" smtClean="0"/>
                        <a:t>dengan</a:t>
                      </a:r>
                      <a:r>
                        <a:rPr lang="en-US" baseline="0" dirty="0" smtClean="0"/>
                        <a:t> </a:t>
                      </a:r>
                      <a:r>
                        <a:rPr lang="en-US" baseline="0" dirty="0" err="1" smtClean="0"/>
                        <a:t>iman</a:t>
                      </a:r>
                      <a:r>
                        <a:rPr lang="en-US" baseline="0" dirty="0" smtClean="0"/>
                        <a:t> </a:t>
                      </a:r>
                      <a:r>
                        <a:rPr lang="en-US" baseline="0" dirty="0" err="1" smtClean="0"/>
                        <a:t>dan</a:t>
                      </a:r>
                      <a:r>
                        <a:rPr lang="en-US" baseline="0" dirty="0" smtClean="0"/>
                        <a:t> </a:t>
                      </a:r>
                      <a:r>
                        <a:rPr lang="en-US" baseline="0" dirty="0" err="1" smtClean="0"/>
                        <a:t>takwa</a:t>
                      </a:r>
                      <a:endParaRPr lang="en-US" dirty="0" smtClean="0"/>
                    </a:p>
                    <a:p>
                      <a:endParaRPr lang="en-US" dirty="0"/>
                    </a:p>
                  </a:txBody>
                  <a:tcP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a:xfrm>
            <a:off x="457200" y="274638"/>
            <a:ext cx="8229600" cy="182562"/>
          </a:xfrm>
        </p:spPr>
        <p:txBody>
          <a:bodyPr>
            <a:normAutofit fontScale="90000"/>
          </a:bodyPr>
          <a:lstStyle/>
          <a:p>
            <a:pPr algn="ctr" eaLnBrk="1" fontAlgn="auto" hangingPunct="1">
              <a:spcAft>
                <a:spcPts val="0"/>
              </a:spcAft>
              <a:defRPr/>
            </a:pPr>
            <a:r>
              <a:rPr lang="id-ID" dirty="0" smtClean="0"/>
              <a:t>Proses Perjalanan Masalah-</a:t>
            </a:r>
            <a:r>
              <a:rPr lang="en-US" dirty="0" smtClean="0"/>
              <a:t>Agenda Setting</a:t>
            </a:r>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3"/>
          <p:cNvSpPr>
            <a:spLocks noGrp="1"/>
          </p:cNvSpPr>
          <p:nvPr>
            <p:ph idx="1"/>
          </p:nvPr>
        </p:nvSpPr>
        <p:spPr/>
        <p:txBody>
          <a:bodyPr/>
          <a:lstStyle/>
          <a:p>
            <a:pPr eaLnBrk="1" hangingPunct="1"/>
            <a:r>
              <a:rPr lang="en-US" dirty="0" err="1" smtClean="0"/>
              <a:t>Saling</a:t>
            </a:r>
            <a:r>
              <a:rPr lang="en-US" dirty="0" smtClean="0"/>
              <a:t> </a:t>
            </a:r>
            <a:r>
              <a:rPr lang="en-US" dirty="0" err="1" smtClean="0"/>
              <a:t>ketergantungan</a:t>
            </a:r>
            <a:endParaRPr lang="en-US" dirty="0" smtClean="0"/>
          </a:p>
          <a:p>
            <a:pPr eaLnBrk="1" hangingPunct="1"/>
            <a:r>
              <a:rPr lang="en-US" dirty="0" err="1" smtClean="0"/>
              <a:t>Subyektif</a:t>
            </a:r>
            <a:r>
              <a:rPr lang="id-ID" dirty="0" smtClean="0"/>
              <a:t> (PEMIKIRAN LINGKUNGAN TERTENTU)</a:t>
            </a:r>
            <a:endParaRPr lang="en-US" dirty="0" smtClean="0"/>
          </a:p>
          <a:p>
            <a:pPr eaLnBrk="1" hangingPunct="1"/>
            <a:r>
              <a:rPr lang="en-US" dirty="0" err="1" smtClean="0"/>
              <a:t>Artifisial</a:t>
            </a:r>
            <a:endParaRPr lang="en-US" dirty="0" smtClean="0"/>
          </a:p>
          <a:p>
            <a:pPr eaLnBrk="1" hangingPunct="1"/>
            <a:r>
              <a:rPr lang="en-US" dirty="0" err="1" smtClean="0"/>
              <a:t>Dinamis</a:t>
            </a:r>
            <a:r>
              <a:rPr lang="id-ID" dirty="0" smtClean="0"/>
              <a:t> (SOLUSI PEMECAHAN)</a:t>
            </a:r>
            <a:endParaRPr lang="en-US" dirty="0" smtClean="0"/>
          </a:p>
        </p:txBody>
      </p:sp>
      <p:sp>
        <p:nvSpPr>
          <p:cNvPr id="41986" name="Title 1"/>
          <p:cNvSpPr>
            <a:spLocks noGrp="1"/>
          </p:cNvSpPr>
          <p:nvPr>
            <p:ph type="title"/>
          </p:nvPr>
        </p:nvSpPr>
        <p:spPr>
          <a:xfrm>
            <a:off x="457200" y="320675"/>
            <a:ext cx="7239000" cy="1143000"/>
          </a:xfrm>
        </p:spPr>
        <p:txBody>
          <a:bodyPr/>
          <a:lstStyle/>
          <a:p>
            <a:pPr eaLnBrk="1" hangingPunct="1"/>
            <a:r>
              <a:rPr lang="en-US" smtClean="0"/>
              <a:t>Sifat masalah publik</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503010" y="142968"/>
            <a:ext cx="7760723" cy="1143745"/>
          </a:xfrm>
        </p:spPr>
        <p:txBody>
          <a:bodyPr lIns="86036" tIns="43018" rIns="86036" bIns="43018">
            <a:normAutofit/>
          </a:bodyPr>
          <a:lstStyle/>
          <a:p>
            <a:pPr>
              <a:defRPr/>
            </a:pPr>
            <a:r>
              <a:rPr lang="en-US" dirty="0">
                <a:solidFill>
                  <a:schemeClr val="tx1"/>
                </a:solidFill>
                <a:latin typeface="Tahoma" pitchFamily="34" charset="0"/>
              </a:rPr>
              <a:t>PERUMUSAN MASALAH</a:t>
            </a:r>
            <a:endParaRPr lang="id-ID" dirty="0">
              <a:solidFill>
                <a:schemeClr val="tx1"/>
              </a:solidFill>
              <a:latin typeface="Tahoma" pitchFamily="34" charset="0"/>
            </a:endParaRPr>
          </a:p>
        </p:txBody>
      </p:sp>
      <p:sp>
        <p:nvSpPr>
          <p:cNvPr id="76803" name="Rectangle 3"/>
          <p:cNvSpPr>
            <a:spLocks noGrp="1" noChangeArrowheads="1"/>
          </p:cNvSpPr>
          <p:nvPr>
            <p:ph type="subTitle" idx="1"/>
          </p:nvPr>
        </p:nvSpPr>
        <p:spPr>
          <a:xfrm>
            <a:off x="287434" y="1358197"/>
            <a:ext cx="8551167" cy="5146850"/>
          </a:xfrm>
          <a:ln w="57150">
            <a:solidFill>
              <a:srgbClr val="0000FF"/>
            </a:solidFill>
          </a:ln>
          <a:effectLst>
            <a:outerShdw dist="35921" dir="2700000" algn="ctr" rotWithShape="0">
              <a:srgbClr val="CCECFF"/>
            </a:outerShdw>
          </a:effectLst>
        </p:spPr>
        <p:txBody>
          <a:bodyPr tIns="43018" bIns="43018">
            <a:normAutofit/>
          </a:bodyPr>
          <a:lstStyle/>
          <a:p>
            <a:pPr marR="0">
              <a:defRPr/>
            </a:pPr>
            <a:r>
              <a:rPr lang="en-US" sz="3000" dirty="0" err="1" smtClean="0">
                <a:solidFill>
                  <a:schemeClr val="accent4">
                    <a:lumMod val="60000"/>
                    <a:lumOff val="40000"/>
                  </a:schemeClr>
                </a:solidFill>
                <a:latin typeface="Tahoma" pitchFamily="34" charset="0"/>
              </a:rPr>
              <a:t>Mempersoalkan</a:t>
            </a:r>
            <a:r>
              <a:rPr lang="en-US" sz="3000" dirty="0" smtClean="0">
                <a:solidFill>
                  <a:schemeClr val="accent4">
                    <a:lumMod val="60000"/>
                    <a:lumOff val="40000"/>
                  </a:schemeClr>
                </a:solidFill>
                <a:latin typeface="Tahoma" pitchFamily="34" charset="0"/>
              </a:rPr>
              <a:t> </a:t>
            </a:r>
            <a:r>
              <a:rPr lang="en-US" sz="3000" dirty="0" err="1" smtClean="0">
                <a:solidFill>
                  <a:schemeClr val="accent4">
                    <a:lumMod val="60000"/>
                    <a:lumOff val="40000"/>
                  </a:schemeClr>
                </a:solidFill>
                <a:latin typeface="Tahoma" pitchFamily="34" charset="0"/>
              </a:rPr>
              <a:t>asumsi-asumsi</a:t>
            </a:r>
            <a:r>
              <a:rPr lang="en-US" sz="3000" dirty="0" smtClean="0">
                <a:solidFill>
                  <a:schemeClr val="accent4">
                    <a:lumMod val="60000"/>
                    <a:lumOff val="40000"/>
                  </a:schemeClr>
                </a:solidFill>
                <a:latin typeface="Tahoma" pitchFamily="34" charset="0"/>
              </a:rPr>
              <a:t> </a:t>
            </a:r>
            <a:r>
              <a:rPr lang="en-US" sz="3000" dirty="0" smtClean="0">
                <a:latin typeface="Tahoma" pitchFamily="34" charset="0"/>
              </a:rPr>
              <a:t>yang </a:t>
            </a:r>
            <a:r>
              <a:rPr lang="en-US" sz="3000" dirty="0" err="1" smtClean="0">
                <a:latin typeface="Tahoma" pitchFamily="34" charset="0"/>
              </a:rPr>
              <a:t>mendasari</a:t>
            </a:r>
            <a:r>
              <a:rPr lang="en-US" sz="3000" dirty="0" smtClean="0">
                <a:latin typeface="Tahoma" pitchFamily="34" charset="0"/>
              </a:rPr>
              <a:t> </a:t>
            </a:r>
            <a:r>
              <a:rPr lang="en-US" sz="3000" dirty="0" err="1" smtClean="0">
                <a:latin typeface="Tahoma" pitchFamily="34" charset="0"/>
              </a:rPr>
              <a:t>proses</a:t>
            </a:r>
            <a:r>
              <a:rPr lang="en-US" sz="3000" dirty="0" smtClean="0">
                <a:latin typeface="Tahoma" pitchFamily="34" charset="0"/>
              </a:rPr>
              <a:t> </a:t>
            </a:r>
            <a:r>
              <a:rPr lang="en-US" sz="3000" dirty="0" err="1" smtClean="0">
                <a:latin typeface="Tahoma" pitchFamily="34" charset="0"/>
              </a:rPr>
              <a:t>pembuatan</a:t>
            </a:r>
            <a:r>
              <a:rPr lang="en-US" sz="3000" dirty="0" smtClean="0">
                <a:latin typeface="Tahoma" pitchFamily="34" charset="0"/>
              </a:rPr>
              <a:t> </a:t>
            </a:r>
            <a:r>
              <a:rPr lang="en-US" sz="3000" dirty="0" err="1" smtClean="0">
                <a:latin typeface="Tahoma" pitchFamily="34" charset="0"/>
              </a:rPr>
              <a:t>kebijakan</a:t>
            </a:r>
            <a:r>
              <a:rPr lang="en-US" sz="3000" dirty="0" smtClean="0">
                <a:latin typeface="Tahoma" pitchFamily="34" charset="0"/>
              </a:rPr>
              <a:t> </a:t>
            </a:r>
            <a:r>
              <a:rPr lang="en-US" sz="3000" dirty="0" err="1" smtClean="0">
                <a:latin typeface="Tahoma" pitchFamily="34" charset="0"/>
              </a:rPr>
              <a:t>melalui</a:t>
            </a:r>
            <a:r>
              <a:rPr lang="en-US" sz="3000" dirty="0" smtClean="0">
                <a:latin typeface="Tahoma" pitchFamily="34" charset="0"/>
              </a:rPr>
              <a:t> agenda setting.                                                                                   </a:t>
            </a:r>
            <a:r>
              <a:rPr lang="en-US" sz="3000" dirty="0" err="1" smtClean="0">
                <a:solidFill>
                  <a:schemeClr val="accent4">
                    <a:lumMod val="60000"/>
                    <a:lumOff val="40000"/>
                  </a:schemeClr>
                </a:solidFill>
                <a:latin typeface="Tahoma" pitchFamily="34" charset="0"/>
              </a:rPr>
              <a:t>Menemukan</a:t>
            </a:r>
            <a:r>
              <a:rPr lang="en-US" sz="3000" dirty="0" smtClean="0">
                <a:solidFill>
                  <a:schemeClr val="accent4">
                    <a:lumMod val="60000"/>
                    <a:lumOff val="40000"/>
                  </a:schemeClr>
                </a:solidFill>
                <a:latin typeface="Tahoma" pitchFamily="34" charset="0"/>
              </a:rPr>
              <a:t> </a:t>
            </a:r>
            <a:r>
              <a:rPr lang="en-US" sz="3000" dirty="0" err="1" smtClean="0">
                <a:solidFill>
                  <a:schemeClr val="accent4">
                    <a:lumMod val="60000"/>
                    <a:lumOff val="40000"/>
                  </a:schemeClr>
                </a:solidFill>
                <a:latin typeface="Tahoma" pitchFamily="34" charset="0"/>
              </a:rPr>
              <a:t>asumsi-asumsi</a:t>
            </a:r>
            <a:r>
              <a:rPr lang="en-US" sz="3000" dirty="0" smtClean="0">
                <a:solidFill>
                  <a:schemeClr val="accent4">
                    <a:lumMod val="60000"/>
                    <a:lumOff val="40000"/>
                  </a:schemeClr>
                </a:solidFill>
                <a:latin typeface="Tahoma" pitchFamily="34" charset="0"/>
              </a:rPr>
              <a:t> </a:t>
            </a:r>
            <a:r>
              <a:rPr lang="en-US" sz="3000" dirty="0" smtClean="0">
                <a:latin typeface="Tahoma" pitchFamily="34" charset="0"/>
              </a:rPr>
              <a:t>yang </a:t>
            </a:r>
            <a:r>
              <a:rPr lang="en-US" sz="3000" dirty="0" err="1" smtClean="0">
                <a:latin typeface="Tahoma" pitchFamily="34" charset="0"/>
              </a:rPr>
              <a:t>tersembunyi</a:t>
            </a:r>
            <a:r>
              <a:rPr lang="en-US" sz="3000" dirty="0" smtClean="0">
                <a:latin typeface="Tahoma" pitchFamily="34" charset="0"/>
              </a:rPr>
              <a:t>, </a:t>
            </a:r>
            <a:r>
              <a:rPr lang="en-US" sz="3000" dirty="0" err="1" smtClean="0">
                <a:solidFill>
                  <a:schemeClr val="accent4">
                    <a:lumMod val="60000"/>
                    <a:lumOff val="40000"/>
                  </a:schemeClr>
                </a:solidFill>
                <a:latin typeface="Tahoma" pitchFamily="34" charset="0"/>
              </a:rPr>
              <a:t>mendiagnosis</a:t>
            </a:r>
            <a:r>
              <a:rPr lang="en-US" sz="3000" dirty="0" smtClean="0">
                <a:solidFill>
                  <a:schemeClr val="accent4">
                    <a:lumMod val="60000"/>
                    <a:lumOff val="40000"/>
                  </a:schemeClr>
                </a:solidFill>
                <a:latin typeface="Tahoma" pitchFamily="34" charset="0"/>
              </a:rPr>
              <a:t> </a:t>
            </a:r>
            <a:r>
              <a:rPr lang="en-US" sz="3000" dirty="0" err="1" smtClean="0">
                <a:latin typeface="Tahoma" pitchFamily="34" charset="0"/>
              </a:rPr>
              <a:t>penyebab-penyebabnya</a:t>
            </a:r>
            <a:r>
              <a:rPr lang="en-US" sz="3000" dirty="0" smtClean="0">
                <a:latin typeface="Tahoma" pitchFamily="34" charset="0"/>
              </a:rPr>
              <a:t>, </a:t>
            </a:r>
            <a:r>
              <a:rPr lang="en-US" sz="3000" dirty="0" err="1" smtClean="0">
                <a:solidFill>
                  <a:schemeClr val="accent4">
                    <a:lumMod val="60000"/>
                    <a:lumOff val="40000"/>
                  </a:schemeClr>
                </a:solidFill>
                <a:latin typeface="Tahoma" pitchFamily="34" charset="0"/>
              </a:rPr>
              <a:t>memetakan</a:t>
            </a:r>
            <a:r>
              <a:rPr lang="en-US" sz="3000" dirty="0" smtClean="0">
                <a:solidFill>
                  <a:schemeClr val="accent4">
                    <a:lumMod val="60000"/>
                    <a:lumOff val="40000"/>
                  </a:schemeClr>
                </a:solidFill>
                <a:latin typeface="Tahoma" pitchFamily="34" charset="0"/>
              </a:rPr>
              <a:t> </a:t>
            </a:r>
            <a:r>
              <a:rPr lang="en-US" sz="3000" dirty="0" err="1" smtClean="0">
                <a:solidFill>
                  <a:schemeClr val="accent4">
                    <a:lumMod val="60000"/>
                    <a:lumOff val="40000"/>
                  </a:schemeClr>
                </a:solidFill>
                <a:latin typeface="Tahoma" pitchFamily="34" charset="0"/>
              </a:rPr>
              <a:t>tujuan-tujuan</a:t>
            </a:r>
            <a:r>
              <a:rPr lang="en-US" sz="3000" dirty="0" smtClean="0">
                <a:solidFill>
                  <a:schemeClr val="accent4">
                    <a:lumMod val="60000"/>
                    <a:lumOff val="40000"/>
                  </a:schemeClr>
                </a:solidFill>
                <a:latin typeface="Tahoma" pitchFamily="34" charset="0"/>
              </a:rPr>
              <a:t> </a:t>
            </a:r>
            <a:r>
              <a:rPr lang="en-US" sz="3000" dirty="0" smtClean="0">
                <a:latin typeface="Tahoma" pitchFamily="34" charset="0"/>
              </a:rPr>
              <a:t>yang </a:t>
            </a:r>
            <a:r>
              <a:rPr lang="en-US" sz="3000" dirty="0" err="1" smtClean="0">
                <a:latin typeface="Tahoma" pitchFamily="34" charset="0"/>
              </a:rPr>
              <a:t>memungkinkan</a:t>
            </a:r>
            <a:r>
              <a:rPr lang="en-US" sz="3000" dirty="0" smtClean="0">
                <a:latin typeface="Tahoma" pitchFamily="34" charset="0"/>
              </a:rPr>
              <a:t>, </a:t>
            </a:r>
            <a:r>
              <a:rPr lang="en-US" sz="3000" dirty="0" err="1" smtClean="0">
                <a:solidFill>
                  <a:schemeClr val="accent4">
                    <a:lumMod val="60000"/>
                    <a:lumOff val="40000"/>
                  </a:schemeClr>
                </a:solidFill>
                <a:latin typeface="Tahoma" pitchFamily="34" charset="0"/>
              </a:rPr>
              <a:t>memadukan</a:t>
            </a:r>
            <a:r>
              <a:rPr lang="en-US" sz="3000" dirty="0" smtClean="0">
                <a:solidFill>
                  <a:schemeClr val="accent4">
                    <a:lumMod val="60000"/>
                    <a:lumOff val="40000"/>
                  </a:schemeClr>
                </a:solidFill>
                <a:latin typeface="Tahoma" pitchFamily="34" charset="0"/>
              </a:rPr>
              <a:t> </a:t>
            </a:r>
            <a:r>
              <a:rPr lang="en-US" sz="3000" dirty="0" err="1" smtClean="0">
                <a:solidFill>
                  <a:schemeClr val="accent4">
                    <a:lumMod val="60000"/>
                    <a:lumOff val="40000"/>
                  </a:schemeClr>
                </a:solidFill>
                <a:latin typeface="Tahoma" pitchFamily="34" charset="0"/>
              </a:rPr>
              <a:t>pandangan-p</a:t>
            </a:r>
            <a:r>
              <a:rPr lang="en-US" sz="3000" dirty="0" err="1" smtClean="0">
                <a:latin typeface="Tahoma" pitchFamily="34" charset="0"/>
              </a:rPr>
              <a:t>andangan</a:t>
            </a:r>
            <a:r>
              <a:rPr lang="en-US" sz="3000" dirty="0" smtClean="0">
                <a:latin typeface="Tahoma" pitchFamily="34" charset="0"/>
              </a:rPr>
              <a:t> yang </a:t>
            </a:r>
            <a:r>
              <a:rPr lang="en-US" sz="3000" dirty="0" err="1" smtClean="0">
                <a:latin typeface="Tahoma" pitchFamily="34" charset="0"/>
              </a:rPr>
              <a:t>bertentangan</a:t>
            </a:r>
            <a:r>
              <a:rPr lang="en-US" sz="3000" dirty="0" smtClean="0">
                <a:latin typeface="Tahoma" pitchFamily="34" charset="0"/>
              </a:rPr>
              <a:t>, </a:t>
            </a:r>
            <a:r>
              <a:rPr lang="en-US" sz="3000" dirty="0" err="1" smtClean="0">
                <a:latin typeface="Tahoma" pitchFamily="34" charset="0"/>
              </a:rPr>
              <a:t>dan</a:t>
            </a:r>
            <a:r>
              <a:rPr lang="en-US" sz="3000" dirty="0" smtClean="0">
                <a:latin typeface="Tahoma" pitchFamily="34" charset="0"/>
              </a:rPr>
              <a:t>                                                                        </a:t>
            </a:r>
            <a:r>
              <a:rPr lang="en-US" sz="3000" dirty="0" err="1" smtClean="0">
                <a:solidFill>
                  <a:schemeClr val="accent4">
                    <a:lumMod val="60000"/>
                    <a:lumOff val="40000"/>
                  </a:schemeClr>
                </a:solidFill>
                <a:latin typeface="Tahoma" pitchFamily="34" charset="0"/>
              </a:rPr>
              <a:t>merancang</a:t>
            </a:r>
            <a:r>
              <a:rPr lang="en-US" sz="3000" dirty="0" smtClean="0">
                <a:solidFill>
                  <a:schemeClr val="accent4">
                    <a:lumMod val="60000"/>
                    <a:lumOff val="40000"/>
                  </a:schemeClr>
                </a:solidFill>
                <a:latin typeface="Tahoma" pitchFamily="34" charset="0"/>
              </a:rPr>
              <a:t> </a:t>
            </a:r>
            <a:r>
              <a:rPr lang="en-US" sz="3000" dirty="0" err="1" smtClean="0">
                <a:solidFill>
                  <a:schemeClr val="accent4">
                    <a:lumMod val="60000"/>
                    <a:lumOff val="40000"/>
                  </a:schemeClr>
                </a:solidFill>
                <a:latin typeface="Tahoma" pitchFamily="34" charset="0"/>
              </a:rPr>
              <a:t>peluang-peluang</a:t>
            </a:r>
            <a:r>
              <a:rPr lang="en-US" sz="3000" dirty="0" smtClean="0">
                <a:solidFill>
                  <a:schemeClr val="accent4">
                    <a:lumMod val="60000"/>
                    <a:lumOff val="40000"/>
                  </a:schemeClr>
                </a:solidFill>
                <a:latin typeface="Tahoma" pitchFamily="34" charset="0"/>
              </a:rPr>
              <a:t> </a:t>
            </a:r>
            <a:r>
              <a:rPr lang="en-US" sz="3000" dirty="0" err="1" smtClean="0">
                <a:latin typeface="Tahoma" pitchFamily="34" charset="0"/>
              </a:rPr>
              <a:t>kebijakan</a:t>
            </a:r>
            <a:r>
              <a:rPr lang="en-US" sz="3000" dirty="0" smtClean="0">
                <a:latin typeface="Tahoma" pitchFamily="34" charset="0"/>
              </a:rPr>
              <a:t> </a:t>
            </a:r>
            <a:r>
              <a:rPr lang="en-US" sz="3000" dirty="0" err="1" smtClean="0">
                <a:latin typeface="Tahoma" pitchFamily="34" charset="0"/>
              </a:rPr>
              <a:t>baru</a:t>
            </a:r>
            <a:r>
              <a:rPr lang="en-US" sz="3000" dirty="0" smtClean="0">
                <a:latin typeface="Tahoma" pitchFamily="34" charset="0"/>
              </a:rPr>
              <a:t>.</a:t>
            </a:r>
            <a:endParaRPr lang="id-ID" sz="3000" dirty="0" smtClean="0">
              <a:latin typeface="Tahoma"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1026" name="Picture 2"/>
          <p:cNvPicPr>
            <a:picLocks noChangeAspect="1" noChangeArrowheads="1"/>
          </p:cNvPicPr>
          <p:nvPr/>
        </p:nvPicPr>
        <p:blipFill>
          <a:blip r:embed="rId2"/>
          <a:srcRect/>
          <a:stretch>
            <a:fillRect/>
          </a:stretch>
        </p:blipFill>
        <p:spPr bwMode="auto">
          <a:xfrm>
            <a:off x="457200" y="609600"/>
            <a:ext cx="8305800" cy="5867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buFont typeface="+mj-lt"/>
              <a:buAutoNum type="arabicPeriod"/>
            </a:pPr>
            <a:r>
              <a:rPr lang="en-US" sz="3600" b="1" dirty="0" err="1" smtClean="0"/>
              <a:t>Memahami</a:t>
            </a:r>
            <a:r>
              <a:rPr lang="en-US" sz="3600" b="1" dirty="0" smtClean="0"/>
              <a:t>  </a:t>
            </a:r>
            <a:r>
              <a:rPr lang="id-ID" sz="3600" b="1" dirty="0" smtClean="0"/>
              <a:t>metode</a:t>
            </a:r>
            <a:r>
              <a:rPr lang="en-US" sz="3600" b="1" dirty="0" smtClean="0"/>
              <a:t>-</a:t>
            </a:r>
            <a:r>
              <a:rPr lang="en-US" sz="3600" b="1" dirty="0" err="1" smtClean="0"/>
              <a:t>metode</a:t>
            </a:r>
            <a:r>
              <a:rPr lang="en-US" sz="3600" b="1" dirty="0" smtClean="0"/>
              <a:t> </a:t>
            </a:r>
            <a:r>
              <a:rPr lang="id-ID" sz="3600" b="1" dirty="0" smtClean="0"/>
              <a:t> merumuskan </a:t>
            </a:r>
            <a:r>
              <a:rPr lang="en-US" sz="3600" b="1" dirty="0" err="1" smtClean="0"/>
              <a:t>dan</a:t>
            </a:r>
            <a:r>
              <a:rPr lang="en-US" sz="3600" b="1" dirty="0" smtClean="0"/>
              <a:t> </a:t>
            </a:r>
            <a:r>
              <a:rPr lang="en-US" sz="3600" b="1" dirty="0" err="1" smtClean="0"/>
              <a:t>menetapkan</a:t>
            </a:r>
            <a:r>
              <a:rPr lang="en-US" sz="3600" b="1" dirty="0" smtClean="0"/>
              <a:t> </a:t>
            </a:r>
            <a:r>
              <a:rPr lang="id-ID" sz="3600" b="1" dirty="0" smtClean="0"/>
              <a:t>masalah-masalah </a:t>
            </a:r>
            <a:r>
              <a:rPr lang="en-US" sz="3600" b="1" dirty="0" err="1" smtClean="0"/>
              <a:t>sebagai</a:t>
            </a:r>
            <a:r>
              <a:rPr lang="en-US" sz="3600" b="1" dirty="0" smtClean="0"/>
              <a:t> </a:t>
            </a:r>
            <a:r>
              <a:rPr lang="en-US" sz="3600" b="1" dirty="0" err="1" smtClean="0"/>
              <a:t>landasan</a:t>
            </a:r>
            <a:r>
              <a:rPr lang="en-US" sz="3600" b="1" dirty="0" smtClean="0"/>
              <a:t> </a:t>
            </a:r>
            <a:r>
              <a:rPr lang="en-US" sz="3600" b="1" dirty="0" err="1" smtClean="0"/>
              <a:t>pengambilan</a:t>
            </a:r>
            <a:r>
              <a:rPr lang="en-US" sz="3600" b="1" dirty="0" smtClean="0"/>
              <a:t> </a:t>
            </a:r>
            <a:r>
              <a:rPr lang="en-US" sz="3600" b="1" dirty="0" err="1" smtClean="0"/>
              <a:t>keputusan</a:t>
            </a:r>
            <a:r>
              <a:rPr lang="en-US" sz="3600" b="1" dirty="0" smtClean="0"/>
              <a:t> </a:t>
            </a:r>
          </a:p>
          <a:p>
            <a:pPr marL="514350" indent="-514350">
              <a:buFont typeface="+mj-lt"/>
              <a:buAutoNum type="arabicPeriod"/>
            </a:pPr>
            <a:r>
              <a:rPr lang="id-ID" sz="3600" b="1" dirty="0" smtClean="0"/>
              <a:t>Memahami metode meramal </a:t>
            </a:r>
            <a:r>
              <a:rPr lang="en-US" sz="3600" b="1" dirty="0" smtClean="0"/>
              <a:t> (forecasting) </a:t>
            </a:r>
            <a:r>
              <a:rPr lang="en-US" sz="3600" b="1" dirty="0" err="1" smtClean="0"/>
              <a:t>berbasis</a:t>
            </a:r>
            <a:r>
              <a:rPr lang="en-US" sz="3600" b="1" dirty="0" smtClean="0"/>
              <a:t> </a:t>
            </a:r>
            <a:r>
              <a:rPr lang="en-US" sz="3600" b="1" dirty="0" err="1" smtClean="0"/>
              <a:t>penetapan</a:t>
            </a:r>
            <a:r>
              <a:rPr lang="en-US" sz="3600" b="1" dirty="0" smtClean="0"/>
              <a:t> </a:t>
            </a:r>
            <a:r>
              <a:rPr lang="en-US" sz="3600" b="1" dirty="0" err="1" smtClean="0"/>
              <a:t>masalah</a:t>
            </a:r>
            <a:r>
              <a:rPr lang="en-US" sz="3600" b="1" dirty="0" smtClean="0"/>
              <a:t> </a:t>
            </a:r>
            <a:endParaRPr lang="id-ID" sz="3600" b="1" dirty="0" smtClean="0"/>
          </a:p>
          <a:p>
            <a:pPr marL="514350" indent="-514350">
              <a:buFont typeface="+mj-lt"/>
              <a:buAutoNum type="arabicPeriod"/>
            </a:pPr>
            <a:endParaRPr lang="en-US" sz="3600" b="1" dirty="0" smtClean="0"/>
          </a:p>
          <a:p>
            <a:pPr marL="514350" indent="-514350">
              <a:buFont typeface="+mj-lt"/>
              <a:buAutoNum type="arabicPeriod"/>
            </a:pPr>
            <a:endParaRPr lang="en-US" dirty="0"/>
          </a:p>
        </p:txBody>
      </p:sp>
      <p:sp>
        <p:nvSpPr>
          <p:cNvPr id="2" name="Title 1"/>
          <p:cNvSpPr>
            <a:spLocks noGrp="1"/>
          </p:cNvSpPr>
          <p:nvPr>
            <p:ph type="title"/>
          </p:nvPr>
        </p:nvSpPr>
        <p:spPr>
          <a:solidFill>
            <a:srgbClr val="92D050"/>
          </a:solidFill>
        </p:spPr>
        <p:txBody>
          <a:bodyPr/>
          <a:lstStyle/>
          <a:p>
            <a:pPr algn="ctr"/>
            <a:r>
              <a:rPr lang="en-US" dirty="0" smtClean="0">
                <a:solidFill>
                  <a:srgbClr val="FF0000"/>
                </a:solidFill>
              </a:rPr>
              <a:t>CAPAIAN  PEMBELAJARAN</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id-ID" dirty="0"/>
          </a:p>
        </p:txBody>
      </p:sp>
      <p:sp>
        <p:nvSpPr>
          <p:cNvPr id="3" name="Title 2"/>
          <p:cNvSpPr>
            <a:spLocks noGrp="1"/>
          </p:cNvSpPr>
          <p:nvPr>
            <p:ph type="title"/>
          </p:nvPr>
        </p:nvSpPr>
        <p:spPr/>
        <p:txBody>
          <a:bodyPr>
            <a:normAutofit/>
          </a:bodyPr>
          <a:lstStyle/>
          <a:p>
            <a:pPr algn="ctr"/>
            <a:r>
              <a:rPr lang="id-ID" sz="2800" dirty="0" smtClean="0"/>
              <a:t>Empat Tahap yang saling Tergantung dalam</a:t>
            </a:r>
            <a:br>
              <a:rPr lang="id-ID" sz="2800" dirty="0" smtClean="0"/>
            </a:br>
            <a:r>
              <a:rPr lang="id-ID" sz="2800" dirty="0" smtClean="0"/>
              <a:t>Perumusan Masalah Kebijakan</a:t>
            </a:r>
            <a:endParaRPr lang="id-ID" sz="2800" dirty="0"/>
          </a:p>
        </p:txBody>
      </p:sp>
      <p:sp>
        <p:nvSpPr>
          <p:cNvPr id="4" name="Rectangle 3"/>
          <p:cNvSpPr/>
          <p:nvPr/>
        </p:nvSpPr>
        <p:spPr>
          <a:xfrm>
            <a:off x="762000" y="1524000"/>
            <a:ext cx="7696200" cy="3108543"/>
          </a:xfrm>
          <a:prstGeom prst="rect">
            <a:avLst/>
          </a:prstGeom>
        </p:spPr>
        <p:txBody>
          <a:bodyPr wrap="square">
            <a:spAutoFit/>
          </a:bodyPr>
          <a:lstStyle/>
          <a:p>
            <a:endParaRPr lang="id-ID" sz="2800" dirty="0" smtClean="0"/>
          </a:p>
          <a:p>
            <a:pPr marL="514350" indent="-514350">
              <a:buFont typeface="+mj-lt"/>
              <a:buAutoNum type="arabicParenR"/>
            </a:pPr>
            <a:r>
              <a:rPr lang="id-ID" sz="2800" dirty="0" smtClean="0"/>
              <a:t>Pengenalan Masalah (Problem Sensing)</a:t>
            </a:r>
          </a:p>
          <a:p>
            <a:pPr marL="514350" indent="-514350">
              <a:buFont typeface="+mj-lt"/>
              <a:buAutoNum type="arabicParenR"/>
            </a:pPr>
            <a:r>
              <a:rPr lang="id-ID" sz="2800" dirty="0" smtClean="0"/>
              <a:t>Pencarian/Identifikasi Masalah (Problem Search)</a:t>
            </a:r>
          </a:p>
          <a:p>
            <a:pPr marL="514350" indent="-514350">
              <a:buFont typeface="+mj-lt"/>
              <a:buAutoNum type="arabicParenR"/>
            </a:pPr>
            <a:r>
              <a:rPr lang="id-ID" sz="2800" dirty="0" smtClean="0"/>
              <a:t> Definisi Masalah (Problem Definition)</a:t>
            </a:r>
          </a:p>
          <a:p>
            <a:pPr marL="514350" indent="-514350">
              <a:buFont typeface="+mj-lt"/>
              <a:buAutoNum type="arabicParenR"/>
            </a:pPr>
            <a:r>
              <a:rPr lang="id-ID" sz="2800" dirty="0" smtClean="0"/>
              <a:t>Spesifikasi Masalah (Problem Specification)</a:t>
            </a:r>
            <a:endParaRPr lang="id-ID"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a:xfrm>
            <a:off x="457200" y="274638"/>
            <a:ext cx="8229600" cy="868362"/>
          </a:xfrm>
        </p:spPr>
        <p:txBody>
          <a:bodyPr>
            <a:normAutofit fontScale="90000"/>
          </a:bodyPr>
          <a:lstStyle/>
          <a:p>
            <a:pPr algn="ctr"/>
            <a:r>
              <a:rPr lang="id-ID" sz="3600" dirty="0" smtClean="0"/>
              <a:t/>
            </a:r>
            <a:br>
              <a:rPr lang="id-ID" sz="3600" dirty="0" smtClean="0"/>
            </a:br>
            <a:r>
              <a:rPr lang="id-ID" sz="3600" dirty="0" smtClean="0"/>
              <a:t>Pengenalan Masalah (Problem Sensing)</a:t>
            </a:r>
            <a:r>
              <a:rPr lang="id-ID" sz="4400" dirty="0" smtClean="0"/>
              <a:t/>
            </a:r>
            <a:br>
              <a:rPr lang="id-ID" sz="4400" dirty="0" smtClean="0"/>
            </a:br>
            <a:endParaRPr lang="id-ID" dirty="0"/>
          </a:p>
        </p:txBody>
      </p:sp>
      <p:pic>
        <p:nvPicPr>
          <p:cNvPr id="3074" name="Picture 2"/>
          <p:cNvPicPr>
            <a:picLocks noChangeAspect="1" noChangeArrowheads="1"/>
          </p:cNvPicPr>
          <p:nvPr/>
        </p:nvPicPr>
        <p:blipFill>
          <a:blip r:embed="rId2"/>
          <a:srcRect/>
          <a:stretch>
            <a:fillRect/>
          </a:stretch>
        </p:blipFill>
        <p:spPr bwMode="auto">
          <a:xfrm>
            <a:off x="685800" y="1447800"/>
            <a:ext cx="7772400" cy="457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normAutofit fontScale="90000"/>
          </a:bodyPr>
          <a:lstStyle/>
          <a:p>
            <a:pPr algn="ctr"/>
            <a:r>
              <a:rPr lang="id-ID" sz="3600" dirty="0" smtClean="0"/>
              <a:t/>
            </a:r>
            <a:br>
              <a:rPr lang="id-ID" sz="3600" dirty="0" smtClean="0"/>
            </a:br>
            <a:r>
              <a:rPr lang="id-ID" sz="3600" dirty="0" smtClean="0"/>
              <a:t>Pencarian/Identifikasi Masalah (Problem Search)</a:t>
            </a:r>
            <a:r>
              <a:rPr lang="id-ID" sz="4400" dirty="0" smtClean="0"/>
              <a:t/>
            </a:r>
            <a:br>
              <a:rPr lang="id-ID" sz="4400" dirty="0" smtClean="0"/>
            </a:br>
            <a:endParaRPr lang="id-ID" dirty="0"/>
          </a:p>
        </p:txBody>
      </p:sp>
      <p:pic>
        <p:nvPicPr>
          <p:cNvPr id="4098" name="Picture 2"/>
          <p:cNvPicPr>
            <a:picLocks noChangeAspect="1" noChangeArrowheads="1"/>
          </p:cNvPicPr>
          <p:nvPr/>
        </p:nvPicPr>
        <p:blipFill>
          <a:blip r:embed="rId2"/>
          <a:srcRect/>
          <a:stretch>
            <a:fillRect/>
          </a:stretch>
        </p:blipFill>
        <p:spPr bwMode="auto">
          <a:xfrm>
            <a:off x="914400" y="1981200"/>
            <a:ext cx="7924799" cy="4419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normAutofit fontScale="90000"/>
          </a:bodyPr>
          <a:lstStyle/>
          <a:p>
            <a:pPr algn="ctr"/>
            <a:r>
              <a:rPr lang="id-ID" sz="4400" dirty="0" smtClean="0"/>
              <a:t>Definisi Masalah </a:t>
            </a:r>
            <a:br>
              <a:rPr lang="id-ID" sz="4400" dirty="0" smtClean="0"/>
            </a:br>
            <a:r>
              <a:rPr lang="id-ID" sz="4400" dirty="0" smtClean="0"/>
              <a:t>(Problem Definition)</a:t>
            </a:r>
            <a:endParaRPr lang="id-ID" dirty="0"/>
          </a:p>
        </p:txBody>
      </p:sp>
      <p:pic>
        <p:nvPicPr>
          <p:cNvPr id="5122" name="Picture 2"/>
          <p:cNvPicPr>
            <a:picLocks noChangeAspect="1" noChangeArrowheads="1"/>
          </p:cNvPicPr>
          <p:nvPr/>
        </p:nvPicPr>
        <p:blipFill>
          <a:blip r:embed="rId2"/>
          <a:srcRect/>
          <a:stretch>
            <a:fillRect/>
          </a:stretch>
        </p:blipFill>
        <p:spPr bwMode="auto">
          <a:xfrm>
            <a:off x="381000" y="1600200"/>
            <a:ext cx="8458200" cy="4876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dirty="0"/>
          </a:p>
        </p:txBody>
      </p:sp>
      <p:sp>
        <p:nvSpPr>
          <p:cNvPr id="3" name="Title 2"/>
          <p:cNvSpPr>
            <a:spLocks noGrp="1"/>
          </p:cNvSpPr>
          <p:nvPr>
            <p:ph type="title"/>
          </p:nvPr>
        </p:nvSpPr>
        <p:spPr/>
        <p:txBody>
          <a:bodyPr>
            <a:normAutofit fontScale="90000"/>
          </a:bodyPr>
          <a:lstStyle/>
          <a:p>
            <a:pPr algn="ctr"/>
            <a:r>
              <a:rPr lang="id-ID" sz="3600" dirty="0" smtClean="0"/>
              <a:t/>
            </a:r>
            <a:br>
              <a:rPr lang="id-ID" sz="3600" dirty="0" smtClean="0"/>
            </a:br>
            <a:r>
              <a:rPr lang="id-ID" sz="3600" dirty="0" smtClean="0"/>
              <a:t>Spesifikasi Masalah </a:t>
            </a:r>
            <a:br>
              <a:rPr lang="id-ID" sz="3600" dirty="0" smtClean="0"/>
            </a:br>
            <a:r>
              <a:rPr lang="id-ID" sz="3600" dirty="0" smtClean="0"/>
              <a:t>(Problem Specification)</a:t>
            </a:r>
            <a:r>
              <a:rPr lang="id-ID" sz="4400" dirty="0" smtClean="0"/>
              <a:t/>
            </a:r>
            <a:br>
              <a:rPr lang="id-ID" sz="4400" dirty="0" smtClean="0"/>
            </a:br>
            <a:endParaRPr lang="id-ID" dirty="0"/>
          </a:p>
        </p:txBody>
      </p:sp>
      <p:pic>
        <p:nvPicPr>
          <p:cNvPr id="7170" name="Picture 2"/>
          <p:cNvPicPr>
            <a:picLocks noChangeAspect="1" noChangeArrowheads="1"/>
          </p:cNvPicPr>
          <p:nvPr/>
        </p:nvPicPr>
        <p:blipFill>
          <a:blip r:embed="rId2"/>
          <a:srcRect/>
          <a:stretch>
            <a:fillRect/>
          </a:stretch>
        </p:blipFill>
        <p:spPr bwMode="auto">
          <a:xfrm>
            <a:off x="457200" y="1600200"/>
            <a:ext cx="8229600" cy="4953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8194" name="Picture 2"/>
          <p:cNvPicPr>
            <a:picLocks noChangeAspect="1" noChangeArrowheads="1"/>
          </p:cNvPicPr>
          <p:nvPr/>
        </p:nvPicPr>
        <p:blipFill>
          <a:blip r:embed="rId2"/>
          <a:srcRect/>
          <a:stretch>
            <a:fillRect/>
          </a:stretch>
        </p:blipFill>
        <p:spPr bwMode="auto">
          <a:xfrm>
            <a:off x="304800" y="304800"/>
            <a:ext cx="8458200" cy="65531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12290" name="Picture 2"/>
          <p:cNvPicPr>
            <a:picLocks noChangeAspect="1" noChangeArrowheads="1"/>
          </p:cNvPicPr>
          <p:nvPr/>
        </p:nvPicPr>
        <p:blipFill>
          <a:blip r:embed="rId2"/>
          <a:srcRect/>
          <a:stretch>
            <a:fillRect/>
          </a:stretch>
        </p:blipFill>
        <p:spPr bwMode="auto">
          <a:xfrm>
            <a:off x="609600" y="457200"/>
            <a:ext cx="8077199" cy="617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10242" name="Picture 2"/>
          <p:cNvPicPr>
            <a:picLocks noChangeAspect="1" noChangeArrowheads="1"/>
          </p:cNvPicPr>
          <p:nvPr/>
        </p:nvPicPr>
        <p:blipFill>
          <a:blip r:embed="rId2"/>
          <a:srcRect/>
          <a:stretch>
            <a:fillRect/>
          </a:stretch>
        </p:blipFill>
        <p:spPr bwMode="auto">
          <a:xfrm>
            <a:off x="609600" y="533400"/>
            <a:ext cx="8305799" cy="5791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13314" name="Picture 2"/>
          <p:cNvPicPr>
            <a:picLocks noChangeAspect="1" noChangeArrowheads="1"/>
          </p:cNvPicPr>
          <p:nvPr/>
        </p:nvPicPr>
        <p:blipFill>
          <a:blip r:embed="rId2"/>
          <a:srcRect/>
          <a:stretch>
            <a:fillRect/>
          </a:stretch>
        </p:blipFill>
        <p:spPr bwMode="auto">
          <a:xfrm>
            <a:off x="609600" y="381000"/>
            <a:ext cx="8229599" cy="6172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id-ID" b="1" dirty="0" smtClean="0"/>
              <a:t>KESALAHAN TIPE 1 </a:t>
            </a:r>
            <a:r>
              <a:rPr lang="id-ID" dirty="0" smtClean="0"/>
              <a:t>: </a:t>
            </a:r>
          </a:p>
          <a:p>
            <a:pPr>
              <a:buNone/>
            </a:pPr>
            <a:r>
              <a:rPr lang="id-ID" dirty="0" smtClean="0"/>
              <a:t>MENOLAK DUGAAN/ASUMSI YANG BENAR</a:t>
            </a:r>
          </a:p>
          <a:p>
            <a:pPr>
              <a:buNone/>
            </a:pPr>
            <a:endParaRPr lang="id-ID" dirty="0" smtClean="0"/>
          </a:p>
          <a:p>
            <a:pPr>
              <a:buNone/>
            </a:pPr>
            <a:r>
              <a:rPr lang="id-ID" b="1" dirty="0" smtClean="0"/>
              <a:t>KESALAHAN TIPE 2 : </a:t>
            </a:r>
          </a:p>
          <a:p>
            <a:pPr>
              <a:buNone/>
            </a:pPr>
            <a:r>
              <a:rPr lang="id-ID" dirty="0" smtClean="0"/>
              <a:t>MENERIMA HIPOTESIS YANG SALAH</a:t>
            </a:r>
          </a:p>
          <a:p>
            <a:pPr>
              <a:buNone/>
            </a:pPr>
            <a:endParaRPr lang="id-ID" dirty="0" smtClean="0"/>
          </a:p>
          <a:p>
            <a:pPr>
              <a:buNone/>
            </a:pPr>
            <a:r>
              <a:rPr lang="id-ID" b="1" dirty="0" smtClean="0"/>
              <a:t>KESALAHAN TIPE 3 : </a:t>
            </a:r>
          </a:p>
          <a:p>
            <a:pPr>
              <a:buNone/>
            </a:pPr>
            <a:r>
              <a:rPr lang="id-ID" dirty="0" smtClean="0"/>
              <a:t>MEMECAHKAN MASALAH YANG SALAH</a:t>
            </a:r>
            <a:endParaRPr lang="id-ID" dirty="0"/>
          </a:p>
        </p:txBody>
      </p:sp>
      <p:sp>
        <p:nvSpPr>
          <p:cNvPr id="3" name="Title 2"/>
          <p:cNvSpPr>
            <a:spLocks noGrp="1"/>
          </p:cNvSpPr>
          <p:nvPr>
            <p:ph type="title"/>
          </p:nvPr>
        </p:nvSpPr>
        <p:spPr/>
        <p:txBody>
          <a:bodyPr/>
          <a:lstStyle/>
          <a:p>
            <a:r>
              <a:rPr lang="id-ID" dirty="0" smtClean="0"/>
              <a:t>TIPE-TIPE KESALAHAN</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881277896"/>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31045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a:xfrm>
            <a:off x="457200" y="274638"/>
            <a:ext cx="8229600" cy="1325562"/>
          </a:xfrm>
        </p:spPr>
        <p:txBody>
          <a:bodyPr>
            <a:noAutofit/>
          </a:bodyPr>
          <a:lstStyle/>
          <a:p>
            <a:pPr algn="ctr"/>
            <a:r>
              <a:rPr lang="id-ID" sz="3200" dirty="0" smtClean="0"/>
              <a:t>TIPE KESALAHAN  III</a:t>
            </a:r>
            <a:br>
              <a:rPr lang="id-ID" sz="3200" dirty="0" smtClean="0"/>
            </a:br>
            <a:r>
              <a:rPr lang="id-ID" sz="3200" dirty="0" smtClean="0"/>
              <a:t>(memecahkan masalah yang salah)</a:t>
            </a:r>
            <a:endParaRPr lang="id-ID" sz="3200" dirty="0"/>
          </a:p>
        </p:txBody>
      </p:sp>
      <p:pic>
        <p:nvPicPr>
          <p:cNvPr id="14338" name="Picture 2"/>
          <p:cNvPicPr>
            <a:picLocks noChangeAspect="1" noChangeArrowheads="1"/>
          </p:cNvPicPr>
          <p:nvPr/>
        </p:nvPicPr>
        <p:blipFill>
          <a:blip r:embed="rId2"/>
          <a:srcRect/>
          <a:stretch>
            <a:fillRect/>
          </a:stretch>
        </p:blipFill>
        <p:spPr bwMode="auto">
          <a:xfrm>
            <a:off x="457201" y="1828800"/>
            <a:ext cx="8382000" cy="480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id-ID"/>
          </a:p>
        </p:txBody>
      </p:sp>
      <p:sp>
        <p:nvSpPr>
          <p:cNvPr id="3" name="Title 2"/>
          <p:cNvSpPr>
            <a:spLocks noGrp="1"/>
          </p:cNvSpPr>
          <p:nvPr>
            <p:ph type="title"/>
          </p:nvPr>
        </p:nvSpPr>
        <p:spPr/>
        <p:txBody>
          <a:bodyPr/>
          <a:lstStyle/>
          <a:p>
            <a:endParaRPr lang="id-ID"/>
          </a:p>
        </p:txBody>
      </p:sp>
      <p:pic>
        <p:nvPicPr>
          <p:cNvPr id="15362" name="Picture 2"/>
          <p:cNvPicPr>
            <a:picLocks noChangeAspect="1" noChangeArrowheads="1"/>
          </p:cNvPicPr>
          <p:nvPr/>
        </p:nvPicPr>
        <p:blipFill>
          <a:blip r:embed="rId2"/>
          <a:srcRect/>
          <a:stretch>
            <a:fillRect/>
          </a:stretch>
        </p:blipFill>
        <p:spPr bwMode="auto">
          <a:xfrm>
            <a:off x="609600" y="457201"/>
            <a:ext cx="8229600" cy="6400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fontScale="92500" lnSpcReduction="20000"/>
          </a:bodyPr>
          <a:lstStyle/>
          <a:p>
            <a:pPr marL="274320" indent="-274320" eaLnBrk="1" fontAlgn="auto" hangingPunct="1">
              <a:spcAft>
                <a:spcPts val="0"/>
              </a:spcAft>
              <a:buFont typeface="Wingdings 2"/>
              <a:buChar char=""/>
              <a:defRPr/>
            </a:pPr>
            <a:r>
              <a:rPr lang="en-US" b="1" dirty="0" err="1" smtClean="0">
                <a:solidFill>
                  <a:srgbClr val="FF0000"/>
                </a:solidFill>
              </a:rPr>
              <a:t>Analisis</a:t>
            </a:r>
            <a:r>
              <a:rPr lang="en-US" b="1" dirty="0" smtClean="0">
                <a:solidFill>
                  <a:srgbClr val="FF0000"/>
                </a:solidFill>
              </a:rPr>
              <a:t> Snowball Sampling </a:t>
            </a:r>
            <a:r>
              <a:rPr lang="en-US" b="1" dirty="0" err="1" smtClean="0">
                <a:solidFill>
                  <a:srgbClr val="FF0000"/>
                </a:solidFill>
              </a:rPr>
              <a:t>dan</a:t>
            </a:r>
            <a:r>
              <a:rPr lang="en-US" b="1" dirty="0" smtClean="0">
                <a:solidFill>
                  <a:srgbClr val="FF0000"/>
                </a:solidFill>
              </a:rPr>
              <a:t> survey</a:t>
            </a:r>
          </a:p>
          <a:p>
            <a:pPr indent="-36513" eaLnBrk="1" fontAlgn="auto" hangingPunct="1">
              <a:spcAft>
                <a:spcPts val="0"/>
              </a:spcAft>
              <a:buFont typeface="Wingdings 2"/>
              <a:buNone/>
              <a:defRPr/>
            </a:pPr>
            <a:r>
              <a:rPr lang="en-US" dirty="0" err="1" smtClean="0"/>
              <a:t>Analisis</a:t>
            </a:r>
            <a:r>
              <a:rPr lang="en-US" dirty="0" smtClean="0"/>
              <a:t> </a:t>
            </a:r>
            <a:r>
              <a:rPr lang="en-US" dirty="0" err="1" smtClean="0"/>
              <a:t>ini</a:t>
            </a:r>
            <a:r>
              <a:rPr lang="en-US" dirty="0" smtClean="0"/>
              <a:t> </a:t>
            </a:r>
            <a:r>
              <a:rPr lang="en-US" dirty="0" err="1" smtClean="0"/>
              <a:t>menunjuk</a:t>
            </a:r>
            <a:r>
              <a:rPr lang="en-US" dirty="0" smtClean="0"/>
              <a:t> </a:t>
            </a:r>
            <a:r>
              <a:rPr lang="en-US" dirty="0" err="1" smtClean="0"/>
              <a:t>pada</a:t>
            </a:r>
            <a:r>
              <a:rPr lang="en-US" dirty="0" smtClean="0"/>
              <a:t> </a:t>
            </a:r>
            <a:r>
              <a:rPr lang="en-US" dirty="0" err="1" smtClean="0"/>
              <a:t>upaya</a:t>
            </a:r>
            <a:r>
              <a:rPr lang="en-US" dirty="0" smtClean="0"/>
              <a:t> </a:t>
            </a:r>
            <a:r>
              <a:rPr lang="en-US" dirty="0" err="1" smtClean="0"/>
              <a:t>mengenali</a:t>
            </a:r>
            <a:r>
              <a:rPr lang="en-US" dirty="0" smtClean="0"/>
              <a:t> </a:t>
            </a:r>
            <a:r>
              <a:rPr lang="en-US" dirty="0" err="1" smtClean="0"/>
              <a:t>masalah</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menanyakan</a:t>
            </a:r>
            <a:r>
              <a:rPr lang="en-US" dirty="0" smtClean="0"/>
              <a:t> </a:t>
            </a:r>
            <a:r>
              <a:rPr lang="en-US" dirty="0" err="1" smtClean="0"/>
              <a:t>kepada</a:t>
            </a:r>
            <a:r>
              <a:rPr lang="en-US" dirty="0" smtClean="0"/>
              <a:t> stakeholders </a:t>
            </a:r>
            <a:r>
              <a:rPr lang="en-US" dirty="0" err="1" smtClean="0"/>
              <a:t>tentang</a:t>
            </a:r>
            <a:r>
              <a:rPr lang="en-US" dirty="0" smtClean="0"/>
              <a:t> </a:t>
            </a:r>
            <a:r>
              <a:rPr lang="en-US" dirty="0" err="1" smtClean="0"/>
              <a:t>isu</a:t>
            </a:r>
            <a:r>
              <a:rPr lang="en-US" dirty="0" smtClean="0"/>
              <a:t> </a:t>
            </a:r>
            <a:r>
              <a:rPr lang="en-US" dirty="0" err="1" smtClean="0"/>
              <a:t>masalah</a:t>
            </a:r>
            <a:r>
              <a:rPr lang="en-US" dirty="0" smtClean="0"/>
              <a:t> </a:t>
            </a:r>
            <a:r>
              <a:rPr lang="en-US" dirty="0" err="1" smtClean="0"/>
              <a:t>publik</a:t>
            </a:r>
            <a:r>
              <a:rPr lang="en-US" dirty="0" smtClean="0"/>
              <a:t> </a:t>
            </a:r>
            <a:r>
              <a:rPr lang="en-US" dirty="0" err="1" smtClean="0"/>
              <a:t>tertentu</a:t>
            </a:r>
            <a:r>
              <a:rPr lang="en-US" dirty="0" smtClean="0"/>
              <a:t> yang </a:t>
            </a:r>
            <a:r>
              <a:rPr lang="en-US" dirty="0" err="1" smtClean="0"/>
              <a:t>telah</a:t>
            </a:r>
            <a:r>
              <a:rPr lang="en-US" dirty="0" smtClean="0"/>
              <a:t> </a:t>
            </a:r>
            <a:r>
              <a:rPr lang="en-US" dirty="0" err="1" smtClean="0"/>
              <a:t>menjadi</a:t>
            </a:r>
            <a:r>
              <a:rPr lang="en-US" dirty="0" smtClean="0"/>
              <a:t> </a:t>
            </a:r>
            <a:r>
              <a:rPr lang="en-US" dirty="0" err="1" smtClean="0"/>
              <a:t>masalah</a:t>
            </a:r>
            <a:r>
              <a:rPr lang="en-US" dirty="0" smtClean="0"/>
              <a:t> formal (</a:t>
            </a:r>
            <a:r>
              <a:rPr lang="en-US" dirty="0" err="1" smtClean="0"/>
              <a:t>masuk</a:t>
            </a:r>
            <a:r>
              <a:rPr lang="en-US" dirty="0" smtClean="0"/>
              <a:t> </a:t>
            </a:r>
            <a:r>
              <a:rPr lang="en-US" dirty="0" err="1" smtClean="0"/>
              <a:t>dalam</a:t>
            </a:r>
            <a:r>
              <a:rPr lang="en-US" dirty="0" smtClean="0"/>
              <a:t> agenda </a:t>
            </a:r>
            <a:r>
              <a:rPr lang="en-US" dirty="0" err="1" smtClean="0"/>
              <a:t>pemerintah</a:t>
            </a:r>
            <a:r>
              <a:rPr lang="en-US" dirty="0" smtClean="0"/>
              <a:t>) </a:t>
            </a:r>
            <a:r>
              <a:rPr lang="en-US" dirty="0" err="1" smtClean="0"/>
              <a:t>untuk</a:t>
            </a:r>
            <a:r>
              <a:rPr lang="en-US" dirty="0" smtClean="0"/>
              <a:t> </a:t>
            </a:r>
            <a:r>
              <a:rPr lang="en-US" dirty="0" err="1" smtClean="0"/>
              <a:t>diselesaikan</a:t>
            </a:r>
            <a:r>
              <a:rPr lang="en-US" dirty="0" smtClean="0"/>
              <a:t> </a:t>
            </a:r>
            <a:r>
              <a:rPr lang="en-US" dirty="0" err="1" smtClean="0"/>
              <a:t>dengan</a:t>
            </a:r>
            <a:r>
              <a:rPr lang="en-US" dirty="0" smtClean="0"/>
              <a:t> </a:t>
            </a:r>
            <a:r>
              <a:rPr lang="en-US" dirty="0" err="1" smtClean="0"/>
              <a:t>kebijakan</a:t>
            </a:r>
            <a:r>
              <a:rPr lang="en-US" dirty="0" smtClean="0"/>
              <a:t> </a:t>
            </a:r>
            <a:r>
              <a:rPr lang="en-US" dirty="0" err="1" smtClean="0"/>
              <a:t>publik</a:t>
            </a:r>
            <a:r>
              <a:rPr lang="en-US" dirty="0" smtClean="0"/>
              <a:t>.</a:t>
            </a:r>
            <a:endParaRPr lang="id-ID" dirty="0" smtClean="0"/>
          </a:p>
          <a:p>
            <a:pPr indent="-36513" eaLnBrk="1" fontAlgn="auto" hangingPunct="1">
              <a:spcAft>
                <a:spcPts val="0"/>
              </a:spcAft>
              <a:buFont typeface="Wingdings 2"/>
              <a:buNone/>
              <a:defRPr/>
            </a:pPr>
            <a:endParaRPr lang="en-US" dirty="0" smtClean="0"/>
          </a:p>
          <a:p>
            <a:pPr marL="274320" indent="-274320" eaLnBrk="1" fontAlgn="auto" hangingPunct="1">
              <a:spcAft>
                <a:spcPts val="0"/>
              </a:spcAft>
              <a:buFont typeface="Wingdings 2"/>
              <a:buChar char=""/>
              <a:defRPr/>
            </a:pPr>
            <a:r>
              <a:rPr lang="en-US" b="1" dirty="0" err="1" smtClean="0">
                <a:solidFill>
                  <a:srgbClr val="FF0000"/>
                </a:solidFill>
              </a:rPr>
              <a:t>Analisis</a:t>
            </a:r>
            <a:r>
              <a:rPr lang="en-US" b="1" dirty="0" smtClean="0">
                <a:solidFill>
                  <a:srgbClr val="FF0000"/>
                </a:solidFill>
              </a:rPr>
              <a:t> </a:t>
            </a:r>
            <a:r>
              <a:rPr lang="en-US" b="1" dirty="0" err="1" smtClean="0">
                <a:solidFill>
                  <a:srgbClr val="FF0000"/>
                </a:solidFill>
              </a:rPr>
              <a:t>Klasifikasi</a:t>
            </a:r>
            <a:endParaRPr lang="en-US" b="1" dirty="0" smtClean="0">
              <a:solidFill>
                <a:srgbClr val="FF0000"/>
              </a:solidFill>
            </a:endParaRPr>
          </a:p>
          <a:p>
            <a:pPr marL="274320" indent="-274320" eaLnBrk="1" fontAlgn="auto" hangingPunct="1">
              <a:spcAft>
                <a:spcPts val="0"/>
              </a:spcAft>
              <a:buFont typeface="Wingdings 2"/>
              <a:buNone/>
              <a:defRPr/>
            </a:pPr>
            <a:r>
              <a:rPr lang="en-US" dirty="0" smtClean="0"/>
              <a:t>	</a:t>
            </a:r>
            <a:r>
              <a:rPr lang="en-US" dirty="0" err="1" smtClean="0"/>
              <a:t>Menunjuk</a:t>
            </a:r>
            <a:r>
              <a:rPr lang="en-US" dirty="0" smtClean="0"/>
              <a:t> </a:t>
            </a:r>
            <a:r>
              <a:rPr lang="en-US" dirty="0" err="1" smtClean="0"/>
              <a:t>pada</a:t>
            </a:r>
            <a:r>
              <a:rPr lang="en-US" dirty="0" smtClean="0"/>
              <a:t> </a:t>
            </a:r>
            <a:r>
              <a:rPr lang="en-US" dirty="0" err="1" smtClean="0"/>
              <a:t>upaya</a:t>
            </a:r>
            <a:r>
              <a:rPr lang="en-US" dirty="0" smtClean="0"/>
              <a:t> </a:t>
            </a:r>
            <a:r>
              <a:rPr lang="en-US" dirty="0" err="1" smtClean="0"/>
              <a:t>untuk</a:t>
            </a:r>
            <a:r>
              <a:rPr lang="en-US" dirty="0" smtClean="0"/>
              <a:t> </a:t>
            </a:r>
            <a:r>
              <a:rPr lang="en-US" dirty="0" err="1" smtClean="0"/>
              <a:t>mengelompokkan</a:t>
            </a:r>
            <a:r>
              <a:rPr lang="en-US" dirty="0" smtClean="0"/>
              <a:t> </a:t>
            </a:r>
            <a:r>
              <a:rPr lang="en-US" dirty="0" err="1" smtClean="0"/>
              <a:t>masalah-masalah</a:t>
            </a:r>
            <a:r>
              <a:rPr lang="en-US" dirty="0" smtClean="0"/>
              <a:t> </a:t>
            </a:r>
            <a:r>
              <a:rPr lang="en-US" dirty="0" err="1" smtClean="0"/>
              <a:t>publik</a:t>
            </a:r>
            <a:r>
              <a:rPr lang="en-US" dirty="0" smtClean="0"/>
              <a:t> yang </a:t>
            </a:r>
            <a:r>
              <a:rPr lang="en-US" dirty="0" err="1" smtClean="0"/>
              <a:t>hendak</a:t>
            </a:r>
            <a:r>
              <a:rPr lang="en-US" dirty="0" smtClean="0"/>
              <a:t> </a:t>
            </a:r>
            <a:r>
              <a:rPr lang="en-US" dirty="0" err="1" smtClean="0"/>
              <a:t>dikenali</a:t>
            </a:r>
            <a:r>
              <a:rPr lang="en-US" dirty="0" smtClean="0"/>
              <a:t> </a:t>
            </a:r>
            <a:r>
              <a:rPr lang="en-US" dirty="0" err="1" smtClean="0"/>
              <a:t>pada</a:t>
            </a:r>
            <a:r>
              <a:rPr lang="en-US" dirty="0" smtClean="0"/>
              <a:t> </a:t>
            </a:r>
            <a:r>
              <a:rPr lang="en-US" dirty="0" err="1" smtClean="0"/>
              <a:t>kategori-kategori</a:t>
            </a:r>
            <a:r>
              <a:rPr lang="en-US" dirty="0" smtClean="0"/>
              <a:t> </a:t>
            </a:r>
            <a:r>
              <a:rPr lang="en-US" dirty="0" err="1" smtClean="0"/>
              <a:t>tertentu</a:t>
            </a:r>
            <a:r>
              <a:rPr lang="en-US" dirty="0" smtClean="0"/>
              <a:t> </a:t>
            </a:r>
            <a:r>
              <a:rPr lang="en-US" dirty="0" err="1" smtClean="0"/>
              <a:t>sehinggamemudahkan</a:t>
            </a:r>
            <a:r>
              <a:rPr lang="en-US" dirty="0" smtClean="0"/>
              <a:t> </a:t>
            </a:r>
            <a:r>
              <a:rPr lang="en-US" dirty="0" err="1" smtClean="0"/>
              <a:t>analisis</a:t>
            </a:r>
            <a:r>
              <a:rPr lang="en-US" dirty="0" smtClean="0"/>
              <a:t>.</a:t>
            </a:r>
            <a:endParaRPr lang="en-US" dirty="0"/>
          </a:p>
        </p:txBody>
      </p:sp>
      <p:sp>
        <p:nvSpPr>
          <p:cNvPr id="5" name="Title 4"/>
          <p:cNvSpPr>
            <a:spLocks noGrp="1"/>
          </p:cNvSpPr>
          <p:nvPr>
            <p:ph type="title"/>
          </p:nvPr>
        </p:nvSpPr>
        <p:spPr>
          <a:xfrm>
            <a:off x="457200" y="320675"/>
            <a:ext cx="7239000" cy="1143000"/>
          </a:xfrm>
        </p:spPr>
        <p:txBody>
          <a:bodyPr>
            <a:normAutofit fontScale="90000"/>
          </a:bodyPr>
          <a:lstStyle/>
          <a:p>
            <a:pPr eaLnBrk="1" fontAlgn="auto" hangingPunct="1">
              <a:spcAft>
                <a:spcPts val="0"/>
              </a:spcAft>
              <a:defRPr/>
            </a:pPr>
            <a:r>
              <a:rPr lang="en-US" dirty="0" err="1" smtClean="0"/>
              <a:t>Metode</a:t>
            </a:r>
            <a:r>
              <a:rPr lang="en-US" dirty="0" smtClean="0"/>
              <a:t> </a:t>
            </a:r>
            <a:r>
              <a:rPr lang="id-ID" dirty="0" smtClean="0"/>
              <a:t>perumusan </a:t>
            </a:r>
            <a:r>
              <a:rPr lang="en-US" dirty="0" smtClean="0"/>
              <a:t> </a:t>
            </a:r>
            <a:r>
              <a:rPr lang="en-US" dirty="0" err="1" smtClean="0"/>
              <a:t>masalah</a:t>
            </a:r>
            <a:endParaRPr lang="en-US"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066800"/>
          <a:ext cx="7239000" cy="5410200"/>
        </p:xfrm>
        <a:graphic>
          <a:graphicData uri="http://schemas.openxmlformats.org/drawingml/2006/table">
            <a:tbl>
              <a:tblPr firstRow="1" bandRow="1">
                <a:tableStyleId>{5C22544A-7EE6-4342-B048-85BDC9FD1C3A}</a:tableStyleId>
              </a:tblPr>
              <a:tblGrid>
                <a:gridCol w="723900">
                  <a:extLst>
                    <a:ext uri="{9D8B030D-6E8A-4147-A177-3AD203B41FA5}">
                      <a16:colId xmlns:a16="http://schemas.microsoft.com/office/drawing/2014/main" val="20000"/>
                    </a:ext>
                  </a:extLst>
                </a:gridCol>
                <a:gridCol w="723900">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723900">
                  <a:extLst>
                    <a:ext uri="{9D8B030D-6E8A-4147-A177-3AD203B41FA5}">
                      <a16:colId xmlns:a16="http://schemas.microsoft.com/office/drawing/2014/main" val="20003"/>
                    </a:ext>
                  </a:extLst>
                </a:gridCol>
                <a:gridCol w="723900">
                  <a:extLst>
                    <a:ext uri="{9D8B030D-6E8A-4147-A177-3AD203B41FA5}">
                      <a16:colId xmlns:a16="http://schemas.microsoft.com/office/drawing/2014/main" val="20004"/>
                    </a:ext>
                  </a:extLst>
                </a:gridCol>
                <a:gridCol w="800100">
                  <a:extLst>
                    <a:ext uri="{9D8B030D-6E8A-4147-A177-3AD203B41FA5}">
                      <a16:colId xmlns:a16="http://schemas.microsoft.com/office/drawing/2014/main" val="20005"/>
                    </a:ext>
                  </a:extLst>
                </a:gridCol>
                <a:gridCol w="647700">
                  <a:extLst>
                    <a:ext uri="{9D8B030D-6E8A-4147-A177-3AD203B41FA5}">
                      <a16:colId xmlns:a16="http://schemas.microsoft.com/office/drawing/2014/main" val="20006"/>
                    </a:ext>
                  </a:extLst>
                </a:gridCol>
                <a:gridCol w="723900">
                  <a:extLst>
                    <a:ext uri="{9D8B030D-6E8A-4147-A177-3AD203B41FA5}">
                      <a16:colId xmlns:a16="http://schemas.microsoft.com/office/drawing/2014/main" val="20007"/>
                    </a:ext>
                  </a:extLst>
                </a:gridCol>
                <a:gridCol w="723900">
                  <a:extLst>
                    <a:ext uri="{9D8B030D-6E8A-4147-A177-3AD203B41FA5}">
                      <a16:colId xmlns:a16="http://schemas.microsoft.com/office/drawing/2014/main" val="20008"/>
                    </a:ext>
                  </a:extLst>
                </a:gridCol>
                <a:gridCol w="723900">
                  <a:extLst>
                    <a:ext uri="{9D8B030D-6E8A-4147-A177-3AD203B41FA5}">
                      <a16:colId xmlns:a16="http://schemas.microsoft.com/office/drawing/2014/main" val="20009"/>
                    </a:ext>
                  </a:extLst>
                </a:gridCol>
              </a:tblGrid>
              <a:tr h="2007909">
                <a:tc>
                  <a:txBody>
                    <a:bodyPr/>
                    <a:lstStyle/>
                    <a:p>
                      <a:pPr algn="ctr"/>
                      <a:r>
                        <a:rPr lang="en-US" sz="1600" dirty="0" smtClean="0">
                          <a:solidFill>
                            <a:schemeClr val="tx1"/>
                          </a:solidFill>
                        </a:rPr>
                        <a:t>Ting-</a:t>
                      </a:r>
                      <a:r>
                        <a:rPr lang="en-US" sz="1600" dirty="0" err="1" smtClean="0">
                          <a:solidFill>
                            <a:schemeClr val="tx1"/>
                          </a:solidFill>
                        </a:rPr>
                        <a:t>kat</a:t>
                      </a:r>
                      <a:r>
                        <a:rPr lang="en-US" sz="1600" dirty="0" smtClean="0">
                          <a:solidFill>
                            <a:schemeClr val="tx1"/>
                          </a:solidFill>
                        </a:rPr>
                        <a:t> Pen-</a:t>
                      </a:r>
                      <a:r>
                        <a:rPr lang="en-US" sz="1600" dirty="0" err="1" smtClean="0">
                          <a:solidFill>
                            <a:schemeClr val="tx1"/>
                          </a:solidFill>
                        </a:rPr>
                        <a:t>didik</a:t>
                      </a:r>
                      <a:r>
                        <a:rPr lang="en-US" sz="1600" dirty="0" smtClean="0">
                          <a:solidFill>
                            <a:schemeClr val="tx1"/>
                          </a:solidFill>
                        </a:rPr>
                        <a:t>-an</a:t>
                      </a:r>
                      <a:endParaRPr lang="en-US" sz="1600" dirty="0">
                        <a:solidFill>
                          <a:schemeClr val="tx1"/>
                        </a:solidFill>
                      </a:endParaRPr>
                    </a:p>
                  </a:txBody>
                  <a:tcPr/>
                </a:tc>
                <a:tc gridSpan="3">
                  <a:txBody>
                    <a:bodyPr/>
                    <a:lstStyle/>
                    <a:p>
                      <a:pPr algn="ctr"/>
                      <a:r>
                        <a:rPr lang="en-US" sz="1600" dirty="0" err="1" smtClean="0">
                          <a:solidFill>
                            <a:schemeClr val="tx1"/>
                          </a:solidFill>
                        </a:rPr>
                        <a:t>Kategori</a:t>
                      </a:r>
                      <a:r>
                        <a:rPr lang="en-US" sz="1600" dirty="0" smtClean="0">
                          <a:solidFill>
                            <a:schemeClr val="tx1"/>
                          </a:solidFill>
                        </a:rPr>
                        <a:t> </a:t>
                      </a:r>
                      <a:r>
                        <a:rPr lang="en-US" sz="1600" dirty="0" err="1" smtClean="0">
                          <a:solidFill>
                            <a:schemeClr val="tx1"/>
                          </a:solidFill>
                        </a:rPr>
                        <a:t>Umur</a:t>
                      </a:r>
                      <a:r>
                        <a:rPr lang="en-US" sz="1600" dirty="0" smtClean="0">
                          <a:solidFill>
                            <a:schemeClr val="tx1"/>
                          </a:solidFill>
                        </a:rPr>
                        <a:t> </a:t>
                      </a:r>
                      <a:r>
                        <a:rPr lang="en-US" sz="1600" baseline="0" dirty="0" smtClean="0">
                          <a:solidFill>
                            <a:schemeClr val="tx1"/>
                          </a:solidFill>
                        </a:rPr>
                        <a:t> </a:t>
                      </a:r>
                      <a:r>
                        <a:rPr lang="en-US" sz="1600" baseline="0" dirty="0" err="1" smtClean="0">
                          <a:solidFill>
                            <a:schemeClr val="tx1"/>
                          </a:solidFill>
                        </a:rPr>
                        <a:t>Ruang</a:t>
                      </a:r>
                      <a:r>
                        <a:rPr lang="en-US" sz="1600" baseline="0" dirty="0" smtClean="0">
                          <a:solidFill>
                            <a:schemeClr val="tx1"/>
                          </a:solidFill>
                        </a:rPr>
                        <a:t> </a:t>
                      </a:r>
                      <a:r>
                        <a:rPr lang="en-US" sz="1600" baseline="0" dirty="0" err="1" smtClean="0">
                          <a:solidFill>
                            <a:schemeClr val="tx1"/>
                          </a:solidFill>
                        </a:rPr>
                        <a:t>Sekolah</a:t>
                      </a:r>
                      <a:r>
                        <a:rPr lang="en-US" sz="1600" baseline="0" dirty="0" smtClean="0">
                          <a:solidFill>
                            <a:schemeClr val="tx1"/>
                          </a:solidFill>
                        </a:rPr>
                        <a:t> </a:t>
                      </a:r>
                      <a:r>
                        <a:rPr lang="en-US" sz="1600" baseline="0" dirty="0" err="1" smtClean="0">
                          <a:solidFill>
                            <a:schemeClr val="tx1"/>
                          </a:solidFill>
                        </a:rPr>
                        <a:t>Rusak</a:t>
                      </a:r>
                      <a:endParaRPr lang="en-US" sz="1600" dirty="0">
                        <a:solidFill>
                          <a:schemeClr val="tx1"/>
                        </a:solidFill>
                      </a:endParaRPr>
                    </a:p>
                  </a:txBody>
                  <a:tcPr/>
                </a:tc>
                <a:tc hMerge="1">
                  <a:txBody>
                    <a:bodyPr/>
                    <a:lstStyle/>
                    <a:p>
                      <a:endParaRPr lang="en-US" dirty="0"/>
                    </a:p>
                  </a:txBody>
                  <a:tcPr/>
                </a:tc>
                <a:tc hMerge="1">
                  <a:txBody>
                    <a:bodyPr/>
                    <a:lstStyle/>
                    <a:p>
                      <a:endParaRPr lang="en-US" dirty="0"/>
                    </a:p>
                  </a:txBody>
                  <a:tcPr/>
                </a:tc>
                <a:tc gridSpan="3">
                  <a:txBody>
                    <a:bodyPr/>
                    <a:lstStyle/>
                    <a:p>
                      <a:pPr algn="ctr"/>
                      <a:r>
                        <a:rPr lang="en-US" sz="1600" dirty="0" err="1" smtClean="0">
                          <a:solidFill>
                            <a:schemeClr val="tx1"/>
                          </a:solidFill>
                        </a:rPr>
                        <a:t>Kateori</a:t>
                      </a:r>
                      <a:r>
                        <a:rPr lang="en-US" sz="1600" dirty="0" smtClean="0">
                          <a:solidFill>
                            <a:schemeClr val="tx1"/>
                          </a:solidFill>
                        </a:rPr>
                        <a:t> </a:t>
                      </a:r>
                      <a:r>
                        <a:rPr lang="en-US" sz="1600" dirty="0" err="1" smtClean="0">
                          <a:solidFill>
                            <a:schemeClr val="tx1"/>
                          </a:solidFill>
                        </a:rPr>
                        <a:t>Kerusakan</a:t>
                      </a:r>
                      <a:r>
                        <a:rPr lang="en-US" sz="1600" dirty="0" smtClean="0">
                          <a:solidFill>
                            <a:schemeClr val="tx1"/>
                          </a:solidFill>
                        </a:rPr>
                        <a:t> </a:t>
                      </a:r>
                      <a:r>
                        <a:rPr lang="en-US" sz="1600" dirty="0" err="1" smtClean="0">
                          <a:solidFill>
                            <a:schemeClr val="tx1"/>
                          </a:solidFill>
                        </a:rPr>
                        <a:t>Ruang</a:t>
                      </a:r>
                      <a:r>
                        <a:rPr lang="en-US" sz="1600" dirty="0" smtClean="0">
                          <a:solidFill>
                            <a:schemeClr val="tx1"/>
                          </a:solidFill>
                        </a:rPr>
                        <a:t> </a:t>
                      </a:r>
                      <a:r>
                        <a:rPr lang="en-US" sz="1600" dirty="0" err="1" smtClean="0">
                          <a:solidFill>
                            <a:schemeClr val="tx1"/>
                          </a:solidFill>
                        </a:rPr>
                        <a:t>Sekolah</a:t>
                      </a:r>
                      <a:endParaRPr lang="en-US" sz="1600" dirty="0">
                        <a:solidFill>
                          <a:schemeClr val="tx1"/>
                        </a:solidFill>
                      </a:endParaRPr>
                    </a:p>
                  </a:txBody>
                  <a:tcPr/>
                </a:tc>
                <a:tc hMerge="1">
                  <a:txBody>
                    <a:bodyPr/>
                    <a:lstStyle/>
                    <a:p>
                      <a:endParaRPr lang="en-US" dirty="0"/>
                    </a:p>
                  </a:txBody>
                  <a:tcPr/>
                </a:tc>
                <a:tc hMerge="1">
                  <a:txBody>
                    <a:bodyPr/>
                    <a:lstStyle/>
                    <a:p>
                      <a:endParaRPr lang="en-US" dirty="0"/>
                    </a:p>
                  </a:txBody>
                  <a:tcPr/>
                </a:tc>
                <a:tc gridSpan="3">
                  <a:txBody>
                    <a:bodyPr/>
                    <a:lstStyle/>
                    <a:p>
                      <a:pPr algn="ctr"/>
                      <a:r>
                        <a:rPr lang="en-US" sz="1600" dirty="0" err="1" smtClean="0">
                          <a:solidFill>
                            <a:schemeClr val="tx1"/>
                          </a:solidFill>
                        </a:rPr>
                        <a:t>Jumlah</a:t>
                      </a:r>
                      <a:r>
                        <a:rPr lang="en-US" sz="1600" dirty="0" smtClean="0">
                          <a:solidFill>
                            <a:schemeClr val="tx1"/>
                          </a:solidFill>
                        </a:rPr>
                        <a:t> </a:t>
                      </a:r>
                      <a:r>
                        <a:rPr lang="en-US" sz="1600" dirty="0" err="1" smtClean="0">
                          <a:solidFill>
                            <a:schemeClr val="tx1"/>
                          </a:solidFill>
                        </a:rPr>
                        <a:t>Murid</a:t>
                      </a:r>
                      <a:r>
                        <a:rPr lang="en-US" sz="1600" dirty="0" smtClean="0">
                          <a:solidFill>
                            <a:schemeClr val="tx1"/>
                          </a:solidFill>
                        </a:rPr>
                        <a:t> </a:t>
                      </a:r>
                      <a:r>
                        <a:rPr lang="en-US" sz="1600" dirty="0" err="1" smtClean="0">
                          <a:solidFill>
                            <a:schemeClr val="tx1"/>
                          </a:solidFill>
                        </a:rPr>
                        <a:t>pada</a:t>
                      </a:r>
                      <a:r>
                        <a:rPr lang="en-US" sz="1600" dirty="0" smtClean="0">
                          <a:solidFill>
                            <a:schemeClr val="tx1"/>
                          </a:solidFill>
                        </a:rPr>
                        <a:t> </a:t>
                      </a:r>
                      <a:r>
                        <a:rPr lang="en-US" sz="1600" dirty="0" err="1" smtClean="0">
                          <a:solidFill>
                            <a:schemeClr val="tx1"/>
                          </a:solidFill>
                        </a:rPr>
                        <a:t>Sekolah</a:t>
                      </a:r>
                      <a:r>
                        <a:rPr lang="en-US" sz="1600" dirty="0" smtClean="0">
                          <a:solidFill>
                            <a:schemeClr val="tx1"/>
                          </a:solidFill>
                        </a:rPr>
                        <a:t> </a:t>
                      </a:r>
                      <a:r>
                        <a:rPr lang="en-US" sz="1600" dirty="0" err="1" smtClean="0">
                          <a:solidFill>
                            <a:schemeClr val="tx1"/>
                          </a:solidFill>
                        </a:rPr>
                        <a:t>Rusak</a:t>
                      </a:r>
                      <a:endParaRPr lang="en-US" sz="1600" dirty="0">
                        <a:solidFill>
                          <a:schemeClr val="tx1"/>
                        </a:solidFill>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2384393">
                <a:tc>
                  <a:txBody>
                    <a:bodyPr/>
                    <a:lstStyle/>
                    <a:p>
                      <a:endParaRPr lang="en-US" sz="1600" dirty="0"/>
                    </a:p>
                  </a:txBody>
                  <a:tcPr/>
                </a:tc>
                <a:tc>
                  <a:txBody>
                    <a:bodyPr/>
                    <a:lstStyle/>
                    <a:p>
                      <a:r>
                        <a:rPr lang="en-US" sz="1600" dirty="0" err="1" smtClean="0"/>
                        <a:t>Tua</a:t>
                      </a:r>
                      <a:r>
                        <a:rPr lang="en-US" sz="1600" dirty="0" smtClean="0"/>
                        <a:t> (≥20 </a:t>
                      </a:r>
                      <a:r>
                        <a:rPr lang="en-US" sz="1600" dirty="0" err="1" smtClean="0"/>
                        <a:t>thn</a:t>
                      </a:r>
                      <a:r>
                        <a:rPr lang="en-US" sz="1600" dirty="0" smtClean="0"/>
                        <a:t>)</a:t>
                      </a:r>
                      <a:endParaRPr lang="en-US" sz="1600" dirty="0"/>
                    </a:p>
                  </a:txBody>
                  <a:tcPr/>
                </a:tc>
                <a:tc>
                  <a:txBody>
                    <a:bodyPr/>
                    <a:lstStyle/>
                    <a:p>
                      <a:r>
                        <a:rPr lang="en-US" sz="1600" dirty="0" err="1" smtClean="0"/>
                        <a:t>Sedang</a:t>
                      </a:r>
                      <a:r>
                        <a:rPr lang="en-US" sz="1600" dirty="0" smtClean="0"/>
                        <a:t> (10-20</a:t>
                      </a:r>
                      <a:r>
                        <a:rPr lang="en-US" sz="1600" baseline="0" dirty="0" smtClean="0"/>
                        <a:t> </a:t>
                      </a:r>
                      <a:r>
                        <a:rPr lang="en-US" sz="1600" dirty="0" err="1" smtClean="0"/>
                        <a:t>thn</a:t>
                      </a:r>
                      <a:r>
                        <a:rPr lang="en-US" sz="1600" dirty="0" smtClean="0"/>
                        <a:t>)</a:t>
                      </a:r>
                      <a:endParaRPr lang="en-US" sz="1600" dirty="0"/>
                    </a:p>
                  </a:txBody>
                  <a:tcPr/>
                </a:tc>
                <a:tc>
                  <a:txBody>
                    <a:bodyPr/>
                    <a:lstStyle/>
                    <a:p>
                      <a:r>
                        <a:rPr lang="en-US" sz="1600" dirty="0" err="1" smtClean="0"/>
                        <a:t>Baru</a:t>
                      </a:r>
                      <a:r>
                        <a:rPr lang="en-US" sz="1600" dirty="0" smtClean="0"/>
                        <a:t> (≤10 </a:t>
                      </a:r>
                      <a:r>
                        <a:rPr lang="en-US" sz="1600" dirty="0" err="1" smtClean="0"/>
                        <a:t>thn</a:t>
                      </a:r>
                      <a:r>
                        <a:rPr lang="en-US" sz="1600" dirty="0" smtClean="0"/>
                        <a:t>)</a:t>
                      </a:r>
                      <a:endParaRPr lang="en-US" sz="1600" dirty="0"/>
                    </a:p>
                  </a:txBody>
                  <a:tcPr/>
                </a:tc>
                <a:tc>
                  <a:txBody>
                    <a:bodyPr/>
                    <a:lstStyle/>
                    <a:p>
                      <a:r>
                        <a:rPr lang="en-US" sz="1400" dirty="0" err="1" smtClean="0"/>
                        <a:t>Ringan</a:t>
                      </a:r>
                      <a:endParaRPr lang="en-US" sz="1400" dirty="0"/>
                    </a:p>
                  </a:txBody>
                  <a:tcPr/>
                </a:tc>
                <a:tc>
                  <a:txBody>
                    <a:bodyPr/>
                    <a:lstStyle/>
                    <a:p>
                      <a:r>
                        <a:rPr lang="en-US" sz="1400" dirty="0" err="1" smtClean="0"/>
                        <a:t>Sedang</a:t>
                      </a:r>
                      <a:endParaRPr lang="en-US" sz="1400" dirty="0"/>
                    </a:p>
                  </a:txBody>
                  <a:tcPr/>
                </a:tc>
                <a:tc>
                  <a:txBody>
                    <a:bodyPr/>
                    <a:lstStyle/>
                    <a:p>
                      <a:r>
                        <a:rPr lang="en-US" sz="1400" dirty="0" err="1" smtClean="0"/>
                        <a:t>Berat</a:t>
                      </a:r>
                      <a:endParaRPr lang="en-US" sz="1400" dirty="0"/>
                    </a:p>
                  </a:txBody>
                  <a:tcPr/>
                </a:tc>
                <a:tc>
                  <a:txBody>
                    <a:bodyPr/>
                    <a:lstStyle/>
                    <a:p>
                      <a:r>
                        <a:rPr lang="en-US" sz="1400" dirty="0" err="1" smtClean="0"/>
                        <a:t>Banyak</a:t>
                      </a:r>
                      <a:endParaRPr lang="en-US" sz="1400" dirty="0" smtClean="0"/>
                    </a:p>
                    <a:p>
                      <a:r>
                        <a:rPr lang="en-US" sz="1400" dirty="0" smtClean="0"/>
                        <a:t>(≥ 3000 </a:t>
                      </a:r>
                      <a:r>
                        <a:rPr lang="en-US" sz="1400" dirty="0" err="1" smtClean="0"/>
                        <a:t>siswa</a:t>
                      </a:r>
                      <a:r>
                        <a:rPr lang="en-US" sz="1400" dirty="0" smtClean="0"/>
                        <a:t>)</a:t>
                      </a:r>
                      <a:endParaRPr lang="en-US" sz="1400" dirty="0"/>
                    </a:p>
                  </a:txBody>
                  <a:tcPr/>
                </a:tc>
                <a:tc>
                  <a:txBody>
                    <a:bodyPr/>
                    <a:lstStyle/>
                    <a:p>
                      <a:r>
                        <a:rPr lang="en-US" sz="1400" dirty="0" err="1" smtClean="0"/>
                        <a:t>Sedang</a:t>
                      </a:r>
                      <a:r>
                        <a:rPr lang="en-US" sz="1400" baseline="0" dirty="0" smtClean="0"/>
                        <a:t> </a:t>
                      </a:r>
                    </a:p>
                    <a:p>
                      <a:r>
                        <a:rPr lang="en-US" sz="1400" baseline="0" dirty="0" smtClean="0"/>
                        <a:t>(2999-1000)</a:t>
                      </a:r>
                      <a:endParaRPr lang="en-US" sz="1400" dirty="0"/>
                    </a:p>
                  </a:txBody>
                  <a:tcPr/>
                </a:tc>
                <a:tc>
                  <a:txBody>
                    <a:bodyPr/>
                    <a:lstStyle/>
                    <a:p>
                      <a:r>
                        <a:rPr lang="en-US" sz="1400" dirty="0" err="1" smtClean="0"/>
                        <a:t>Sedikit</a:t>
                      </a:r>
                      <a:endParaRPr lang="en-US" sz="1400" dirty="0" smtClean="0"/>
                    </a:p>
                    <a:p>
                      <a:r>
                        <a:rPr lang="en-US" sz="1400" dirty="0" smtClean="0"/>
                        <a:t>(&lt;1000siswa)</a:t>
                      </a:r>
                      <a:endParaRPr lang="en-US" sz="1400" dirty="0"/>
                    </a:p>
                  </a:txBody>
                  <a:tcPr/>
                </a:tc>
                <a:extLst>
                  <a:ext uri="{0D108BD9-81ED-4DB2-BD59-A6C34878D82A}">
                    <a16:rowId xmlns:a16="http://schemas.microsoft.com/office/drawing/2014/main" val="10001"/>
                  </a:ext>
                </a:extLst>
              </a:tr>
              <a:tr h="508949">
                <a:tc>
                  <a:txBody>
                    <a:bodyPr/>
                    <a:lstStyle/>
                    <a:p>
                      <a:r>
                        <a:rPr lang="en-US" sz="1800" dirty="0" smtClean="0"/>
                        <a:t>SD</a:t>
                      </a:r>
                      <a:endParaRPr lang="en-US" sz="1800" dirty="0"/>
                    </a:p>
                  </a:txBody>
                  <a:tcPr/>
                </a:tc>
                <a:tc>
                  <a:txBody>
                    <a:bodyPr/>
                    <a:lstStyle/>
                    <a:p>
                      <a:r>
                        <a:rPr lang="en-US" sz="1800" dirty="0" smtClean="0"/>
                        <a:t>25</a:t>
                      </a:r>
                      <a:endParaRPr lang="en-US" sz="1800" dirty="0"/>
                    </a:p>
                  </a:txBody>
                  <a:tcPr/>
                </a:tc>
                <a:tc>
                  <a:txBody>
                    <a:bodyPr/>
                    <a:lstStyle/>
                    <a:p>
                      <a:r>
                        <a:rPr lang="en-US" sz="1800" dirty="0" smtClean="0"/>
                        <a:t>45</a:t>
                      </a:r>
                      <a:endParaRPr lang="en-US" sz="1800" dirty="0"/>
                    </a:p>
                  </a:txBody>
                  <a:tcPr/>
                </a:tc>
                <a:tc>
                  <a:txBody>
                    <a:bodyPr/>
                    <a:lstStyle/>
                    <a:p>
                      <a:r>
                        <a:rPr lang="en-US" sz="1800" dirty="0" smtClean="0"/>
                        <a:t>30</a:t>
                      </a:r>
                      <a:endParaRPr lang="en-US" sz="1800" dirty="0"/>
                    </a:p>
                  </a:txBody>
                  <a:tcPr/>
                </a:tc>
                <a:tc>
                  <a:txBody>
                    <a:bodyPr/>
                    <a:lstStyle/>
                    <a:p>
                      <a:r>
                        <a:rPr lang="en-US" sz="1800" dirty="0" smtClean="0"/>
                        <a:t>60</a:t>
                      </a:r>
                      <a:endParaRPr lang="en-US" sz="1800" dirty="0"/>
                    </a:p>
                  </a:txBody>
                  <a:tcPr/>
                </a:tc>
                <a:tc>
                  <a:txBody>
                    <a:bodyPr/>
                    <a:lstStyle/>
                    <a:p>
                      <a:r>
                        <a:rPr lang="en-US" sz="1800" dirty="0" smtClean="0"/>
                        <a:t>30</a:t>
                      </a:r>
                      <a:endParaRPr lang="en-US" sz="1800" dirty="0"/>
                    </a:p>
                  </a:txBody>
                  <a:tcPr/>
                </a:tc>
                <a:tc>
                  <a:txBody>
                    <a:bodyPr/>
                    <a:lstStyle/>
                    <a:p>
                      <a:r>
                        <a:rPr lang="en-US" sz="1800" dirty="0" smtClean="0"/>
                        <a:t>10</a:t>
                      </a:r>
                      <a:endParaRPr lang="en-US" sz="1800" dirty="0"/>
                    </a:p>
                  </a:txBody>
                  <a:tcPr/>
                </a:tc>
                <a:tc>
                  <a:txBody>
                    <a:bodyPr/>
                    <a:lstStyle/>
                    <a:p>
                      <a:r>
                        <a:rPr lang="en-US" sz="1800" dirty="0" smtClean="0"/>
                        <a:t>25</a:t>
                      </a:r>
                      <a:endParaRPr lang="en-US" sz="1800" dirty="0"/>
                    </a:p>
                  </a:txBody>
                  <a:tcPr/>
                </a:tc>
                <a:tc>
                  <a:txBody>
                    <a:bodyPr/>
                    <a:lstStyle/>
                    <a:p>
                      <a:r>
                        <a:rPr lang="en-US" sz="1800" dirty="0" smtClean="0"/>
                        <a:t>30</a:t>
                      </a:r>
                      <a:endParaRPr lang="en-US" sz="1800" dirty="0"/>
                    </a:p>
                  </a:txBody>
                  <a:tcPr/>
                </a:tc>
                <a:tc>
                  <a:txBody>
                    <a:bodyPr/>
                    <a:lstStyle/>
                    <a:p>
                      <a:r>
                        <a:rPr lang="en-US" sz="1800" dirty="0" smtClean="0"/>
                        <a:t>45</a:t>
                      </a:r>
                      <a:endParaRPr lang="en-US" sz="1800" dirty="0"/>
                    </a:p>
                  </a:txBody>
                  <a:tcPr/>
                </a:tc>
                <a:extLst>
                  <a:ext uri="{0D108BD9-81ED-4DB2-BD59-A6C34878D82A}">
                    <a16:rowId xmlns:a16="http://schemas.microsoft.com/office/drawing/2014/main" val="10002"/>
                  </a:ext>
                </a:extLst>
              </a:tr>
              <a:tr h="508949">
                <a:tc>
                  <a:txBody>
                    <a:bodyPr/>
                    <a:lstStyle/>
                    <a:p>
                      <a:r>
                        <a:rPr lang="en-US" sz="1800" dirty="0" smtClean="0"/>
                        <a:t>SMP</a:t>
                      </a:r>
                      <a:endParaRPr lang="en-US" sz="1800" dirty="0"/>
                    </a:p>
                  </a:txBody>
                  <a:tcPr/>
                </a:tc>
                <a:tc>
                  <a:txBody>
                    <a:bodyPr/>
                    <a:lstStyle/>
                    <a:p>
                      <a:r>
                        <a:rPr lang="en-US" sz="1800" dirty="0" smtClean="0"/>
                        <a:t>15</a:t>
                      </a:r>
                      <a:endParaRPr lang="en-US" sz="1800" dirty="0"/>
                    </a:p>
                  </a:txBody>
                  <a:tcPr/>
                </a:tc>
                <a:tc>
                  <a:txBody>
                    <a:bodyPr/>
                    <a:lstStyle/>
                    <a:p>
                      <a:r>
                        <a:rPr lang="en-US" sz="1800" dirty="0" smtClean="0"/>
                        <a:t>35</a:t>
                      </a:r>
                      <a:endParaRPr lang="en-US" sz="1800" dirty="0"/>
                    </a:p>
                  </a:txBody>
                  <a:tcPr/>
                </a:tc>
                <a:tc>
                  <a:txBody>
                    <a:bodyPr/>
                    <a:lstStyle/>
                    <a:p>
                      <a:r>
                        <a:rPr lang="en-US" sz="1800" dirty="0" smtClean="0"/>
                        <a:t>20</a:t>
                      </a:r>
                      <a:endParaRPr lang="en-US" sz="1800" dirty="0"/>
                    </a:p>
                  </a:txBody>
                  <a:tcPr/>
                </a:tc>
                <a:tc>
                  <a:txBody>
                    <a:bodyPr/>
                    <a:lstStyle/>
                    <a:p>
                      <a:r>
                        <a:rPr lang="en-US" sz="1800" dirty="0" smtClean="0"/>
                        <a:t>30</a:t>
                      </a:r>
                      <a:endParaRPr lang="en-US" sz="1800" dirty="0"/>
                    </a:p>
                  </a:txBody>
                  <a:tcPr/>
                </a:tc>
                <a:tc>
                  <a:txBody>
                    <a:bodyPr/>
                    <a:lstStyle/>
                    <a:p>
                      <a:r>
                        <a:rPr lang="en-US" sz="1800" dirty="0" smtClean="0"/>
                        <a:t>35</a:t>
                      </a:r>
                      <a:endParaRPr lang="en-US" sz="1800" dirty="0"/>
                    </a:p>
                  </a:txBody>
                  <a:tcPr/>
                </a:tc>
                <a:tc>
                  <a:txBody>
                    <a:bodyPr/>
                    <a:lstStyle/>
                    <a:p>
                      <a:r>
                        <a:rPr lang="en-US" sz="1800" dirty="0" smtClean="0"/>
                        <a:t>5</a:t>
                      </a:r>
                      <a:endParaRPr lang="en-US" sz="1800" dirty="0"/>
                    </a:p>
                  </a:txBody>
                  <a:tcPr/>
                </a:tc>
                <a:tc>
                  <a:txBody>
                    <a:bodyPr/>
                    <a:lstStyle/>
                    <a:p>
                      <a:r>
                        <a:rPr lang="en-US" sz="1800" dirty="0" smtClean="0"/>
                        <a:t>15</a:t>
                      </a:r>
                      <a:endParaRPr lang="en-US" sz="1800" dirty="0"/>
                    </a:p>
                  </a:txBody>
                  <a:tcPr/>
                </a:tc>
                <a:tc>
                  <a:txBody>
                    <a:bodyPr/>
                    <a:lstStyle/>
                    <a:p>
                      <a:r>
                        <a:rPr lang="en-US" sz="1800" dirty="0" smtClean="0"/>
                        <a:t>25</a:t>
                      </a:r>
                      <a:endParaRPr lang="en-US" sz="1800" dirty="0"/>
                    </a:p>
                  </a:txBody>
                  <a:tcPr/>
                </a:tc>
                <a:tc>
                  <a:txBody>
                    <a:bodyPr/>
                    <a:lstStyle/>
                    <a:p>
                      <a:r>
                        <a:rPr lang="en-US" sz="1800" dirty="0" smtClean="0"/>
                        <a:t>30</a:t>
                      </a:r>
                      <a:endParaRPr lang="en-US" sz="1800" dirty="0"/>
                    </a:p>
                  </a:txBody>
                  <a:tcPr/>
                </a:tc>
                <a:extLst>
                  <a:ext uri="{0D108BD9-81ED-4DB2-BD59-A6C34878D82A}">
                    <a16:rowId xmlns:a16="http://schemas.microsoft.com/office/drawing/2014/main" val="10003"/>
                  </a:ext>
                </a:extLst>
              </a:tr>
            </a:tbl>
          </a:graphicData>
        </a:graphic>
      </p:graphicFrame>
      <p:sp>
        <p:nvSpPr>
          <p:cNvPr id="5" name="Title 4"/>
          <p:cNvSpPr>
            <a:spLocks noGrp="1"/>
          </p:cNvSpPr>
          <p:nvPr>
            <p:ph type="title"/>
          </p:nvPr>
        </p:nvSpPr>
        <p:spPr>
          <a:xfrm>
            <a:off x="457200" y="0"/>
            <a:ext cx="7239000" cy="990600"/>
          </a:xfrm>
        </p:spPr>
        <p:txBody>
          <a:bodyPr>
            <a:normAutofit fontScale="90000"/>
          </a:bodyPr>
          <a:lstStyle/>
          <a:p>
            <a:pPr algn="ctr" eaLnBrk="1" fontAlgn="auto" hangingPunct="1">
              <a:spcAft>
                <a:spcPts val="0"/>
              </a:spcAft>
              <a:defRPr/>
            </a:pPr>
            <a:r>
              <a:rPr lang="en-US" dirty="0" err="1" smtClean="0"/>
              <a:t>Analisis</a:t>
            </a:r>
            <a:r>
              <a:rPr lang="en-US" dirty="0" smtClean="0"/>
              <a:t> </a:t>
            </a:r>
            <a:r>
              <a:rPr lang="en-US" dirty="0" err="1" smtClean="0"/>
              <a:t>klasifikasi</a:t>
            </a:r>
            <a:r>
              <a:rPr lang="en-US" dirty="0" smtClean="0"/>
              <a:t> </a:t>
            </a:r>
            <a:r>
              <a:rPr lang="en-US" dirty="0" err="1" smtClean="0"/>
              <a:t>masalah</a:t>
            </a:r>
            <a:r>
              <a:rPr lang="en-US" dirty="0" smtClean="0"/>
              <a:t> </a:t>
            </a:r>
            <a:r>
              <a:rPr lang="en-US" dirty="0" err="1" smtClean="0"/>
              <a:t>kerusakan</a:t>
            </a:r>
            <a:r>
              <a:rPr lang="en-US" dirty="0" smtClean="0"/>
              <a:t> </a:t>
            </a:r>
            <a:r>
              <a:rPr lang="en-US" dirty="0" err="1" smtClean="0"/>
              <a:t>gedung</a:t>
            </a:r>
            <a:r>
              <a:rPr lang="en-US" dirty="0" smtClean="0"/>
              <a:t> </a:t>
            </a:r>
            <a:r>
              <a:rPr lang="en-US" dirty="0" err="1" smtClean="0"/>
              <a:t>sekolah</a:t>
            </a:r>
            <a:endParaRPr lang="en-US"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8305800" cy="7162800"/>
          </a:xfrm>
        </p:spPr>
        <p:txBody>
          <a:bodyPr>
            <a:normAutofit/>
          </a:bodyPr>
          <a:lstStyle/>
          <a:p>
            <a:pPr marL="274320" indent="-274320" algn="ctr" eaLnBrk="1" fontAlgn="auto" hangingPunct="1">
              <a:spcAft>
                <a:spcPts val="0"/>
              </a:spcAft>
              <a:buFont typeface="Wingdings 2"/>
              <a:buChar char=""/>
              <a:defRPr/>
            </a:pPr>
            <a:r>
              <a:rPr lang="en-US" dirty="0" err="1" smtClean="0"/>
              <a:t>Analisis</a:t>
            </a:r>
            <a:r>
              <a:rPr lang="en-US" dirty="0" smtClean="0"/>
              <a:t> </a:t>
            </a:r>
            <a:r>
              <a:rPr lang="en-US" dirty="0" err="1" smtClean="0"/>
              <a:t>Bertingkat</a:t>
            </a:r>
            <a:endParaRPr lang="en-US" dirty="0" smtClean="0"/>
          </a:p>
          <a:p>
            <a:pPr indent="-36513" algn="ctr" eaLnBrk="1" fontAlgn="auto" hangingPunct="1">
              <a:spcAft>
                <a:spcPts val="0"/>
              </a:spcAft>
              <a:buFont typeface="Wingdings 2"/>
              <a:buNone/>
              <a:defRPr/>
            </a:pPr>
            <a:r>
              <a:rPr lang="en-US" dirty="0" smtClean="0"/>
              <a:t>Usaha </a:t>
            </a:r>
            <a:r>
              <a:rPr lang="en-US" dirty="0" err="1" smtClean="0"/>
              <a:t>mengetahui</a:t>
            </a:r>
            <a:r>
              <a:rPr lang="en-US" dirty="0" smtClean="0"/>
              <a:t> </a:t>
            </a:r>
            <a:r>
              <a:rPr lang="en-US" dirty="0" err="1" smtClean="0"/>
              <a:t>sebab-sebab</a:t>
            </a:r>
            <a:r>
              <a:rPr lang="en-US" dirty="0" smtClean="0"/>
              <a:t> </a:t>
            </a:r>
            <a:r>
              <a:rPr lang="en-US" dirty="0" err="1" smtClean="0"/>
              <a:t>masalah</a:t>
            </a:r>
            <a:r>
              <a:rPr lang="en-US" dirty="0" smtClean="0"/>
              <a:t> yang </a:t>
            </a:r>
            <a:r>
              <a:rPr lang="en-US" dirty="0" err="1" smtClean="0"/>
              <a:t>dapat</a:t>
            </a:r>
            <a:r>
              <a:rPr lang="en-US" dirty="0" smtClean="0"/>
              <a:t> </a:t>
            </a:r>
            <a:r>
              <a:rPr lang="en-US" dirty="0" err="1" smtClean="0"/>
              <a:t>dilihat</a:t>
            </a:r>
            <a:r>
              <a:rPr lang="en-US" dirty="0" smtClean="0"/>
              <a:t> </a:t>
            </a:r>
            <a:r>
              <a:rPr lang="en-US" dirty="0" err="1" smtClean="0"/>
              <a:t>dari</a:t>
            </a:r>
            <a:r>
              <a:rPr lang="en-US" dirty="0" smtClean="0"/>
              <a:t> setting </a:t>
            </a:r>
            <a:r>
              <a:rPr lang="en-US" dirty="0" err="1" smtClean="0"/>
              <a:t>permasalahan</a:t>
            </a:r>
            <a:r>
              <a:rPr lang="en-US" dirty="0" smtClean="0"/>
              <a:t>.</a:t>
            </a:r>
          </a:p>
          <a:p>
            <a:pPr indent="11113" algn="ctr" eaLnBrk="1" fontAlgn="auto" hangingPunct="1">
              <a:spcAft>
                <a:spcPts val="0"/>
              </a:spcAft>
              <a:buFont typeface="Wingdings 2"/>
              <a:buNone/>
              <a:defRPr/>
            </a:pPr>
            <a:r>
              <a:rPr lang="en-US" dirty="0" err="1" smtClean="0"/>
              <a:t>Contoh</a:t>
            </a:r>
            <a:r>
              <a:rPr lang="en-US" dirty="0" smtClean="0"/>
              <a:t>:</a:t>
            </a:r>
          </a:p>
          <a:p>
            <a:pPr marL="274320" indent="-274320" eaLnBrk="1" fontAlgn="auto" hangingPunct="1">
              <a:spcAft>
                <a:spcPts val="0"/>
              </a:spcAft>
              <a:buFont typeface="Wingdings 2"/>
              <a:buNone/>
              <a:defRPr/>
            </a:pPr>
            <a:endParaRPr lang="en-US" dirty="0"/>
          </a:p>
        </p:txBody>
      </p:sp>
      <p:graphicFrame>
        <p:nvGraphicFramePr>
          <p:cNvPr id="8" name="Table 7"/>
          <p:cNvGraphicFramePr>
            <a:graphicFrameLocks noGrp="1"/>
          </p:cNvGraphicFramePr>
          <p:nvPr/>
        </p:nvGraphicFramePr>
        <p:xfrm>
          <a:off x="228600" y="2133600"/>
          <a:ext cx="8001001" cy="5029200"/>
        </p:xfrm>
        <a:graphic>
          <a:graphicData uri="http://schemas.openxmlformats.org/drawingml/2006/table">
            <a:tbl>
              <a:tblPr firstRow="1" bandRow="1">
                <a:tableStyleId>{5C22544A-7EE6-4342-B048-85BDC9FD1C3A}</a:tableStyleId>
              </a:tblPr>
              <a:tblGrid>
                <a:gridCol w="2418907">
                  <a:extLst>
                    <a:ext uri="{9D8B030D-6E8A-4147-A177-3AD203B41FA5}">
                      <a16:colId xmlns:a16="http://schemas.microsoft.com/office/drawing/2014/main" val="20000"/>
                    </a:ext>
                  </a:extLst>
                </a:gridCol>
                <a:gridCol w="1860698">
                  <a:extLst>
                    <a:ext uri="{9D8B030D-6E8A-4147-A177-3AD203B41FA5}">
                      <a16:colId xmlns:a16="http://schemas.microsoft.com/office/drawing/2014/main" val="20001"/>
                    </a:ext>
                  </a:extLst>
                </a:gridCol>
                <a:gridCol w="1860698">
                  <a:extLst>
                    <a:ext uri="{9D8B030D-6E8A-4147-A177-3AD203B41FA5}">
                      <a16:colId xmlns:a16="http://schemas.microsoft.com/office/drawing/2014/main" val="20002"/>
                    </a:ext>
                  </a:extLst>
                </a:gridCol>
                <a:gridCol w="1860698">
                  <a:extLst>
                    <a:ext uri="{9D8B030D-6E8A-4147-A177-3AD203B41FA5}">
                      <a16:colId xmlns:a16="http://schemas.microsoft.com/office/drawing/2014/main" val="20003"/>
                    </a:ext>
                  </a:extLst>
                </a:gridCol>
              </a:tblGrid>
              <a:tr h="370840">
                <a:tc>
                  <a:txBody>
                    <a:bodyPr/>
                    <a:lstStyle/>
                    <a:p>
                      <a:r>
                        <a:rPr lang="en-US" dirty="0" err="1" smtClean="0"/>
                        <a:t>Masalah</a:t>
                      </a:r>
                      <a:r>
                        <a:rPr lang="en-US" dirty="0" smtClean="0"/>
                        <a:t> </a:t>
                      </a:r>
                      <a:r>
                        <a:rPr lang="en-US" dirty="0" err="1" smtClean="0"/>
                        <a:t>secara</a:t>
                      </a:r>
                      <a:r>
                        <a:rPr lang="en-US" dirty="0" smtClean="0"/>
                        <a:t> general</a:t>
                      </a:r>
                      <a:endParaRPr lang="en-US" dirty="0"/>
                    </a:p>
                  </a:txBody>
                  <a:tcPr/>
                </a:tc>
                <a:tc>
                  <a:txBody>
                    <a:bodyPr/>
                    <a:lstStyle/>
                    <a:p>
                      <a:r>
                        <a:rPr lang="en-US" dirty="0" err="1" smtClean="0"/>
                        <a:t>Penyebab</a:t>
                      </a:r>
                      <a:r>
                        <a:rPr lang="en-US" dirty="0" smtClean="0"/>
                        <a:t> I</a:t>
                      </a:r>
                      <a:endParaRPr lang="en-US" dirty="0"/>
                    </a:p>
                  </a:txBody>
                  <a:tcPr/>
                </a:tc>
                <a:tc>
                  <a:txBody>
                    <a:bodyPr/>
                    <a:lstStyle/>
                    <a:p>
                      <a:r>
                        <a:rPr lang="en-US" dirty="0" err="1" smtClean="0"/>
                        <a:t>Penyebab</a:t>
                      </a:r>
                      <a:r>
                        <a:rPr lang="en-US" dirty="0" smtClean="0"/>
                        <a:t> II</a:t>
                      </a:r>
                      <a:endParaRPr lang="en-US" dirty="0"/>
                    </a:p>
                  </a:txBody>
                  <a:tcPr/>
                </a:tc>
                <a:tc>
                  <a:txBody>
                    <a:bodyPr/>
                    <a:lstStyle/>
                    <a:p>
                      <a:r>
                        <a:rPr lang="en-US" dirty="0" err="1" smtClean="0"/>
                        <a:t>Penyebab</a:t>
                      </a:r>
                      <a:r>
                        <a:rPr lang="en-US" dirty="0" smtClean="0"/>
                        <a:t> III</a:t>
                      </a:r>
                      <a:endParaRPr lang="en-US" dirty="0"/>
                    </a:p>
                  </a:txBody>
                  <a:tcPr/>
                </a:tc>
                <a:extLst>
                  <a:ext uri="{0D108BD9-81ED-4DB2-BD59-A6C34878D82A}">
                    <a16:rowId xmlns:a16="http://schemas.microsoft.com/office/drawing/2014/main" val="10000"/>
                  </a:ext>
                </a:extLst>
              </a:tr>
              <a:tr h="370840">
                <a:tc>
                  <a:txBody>
                    <a:bodyPr/>
                    <a:lstStyle/>
                    <a:p>
                      <a:r>
                        <a:rPr lang="en-US" dirty="0" err="1" smtClean="0"/>
                        <a:t>Buku</a:t>
                      </a:r>
                      <a:r>
                        <a:rPr lang="en-US" dirty="0" smtClean="0"/>
                        <a:t> </a:t>
                      </a:r>
                      <a:r>
                        <a:rPr lang="en-US" dirty="0" err="1" smtClean="0"/>
                        <a:t>Sekolah</a:t>
                      </a:r>
                      <a:r>
                        <a:rPr lang="en-US" dirty="0" smtClean="0"/>
                        <a:t> </a:t>
                      </a:r>
                      <a:r>
                        <a:rPr lang="en-US" dirty="0" err="1" smtClean="0"/>
                        <a:t>Mahal</a:t>
                      </a:r>
                      <a:endParaRPr lang="en-US" dirty="0"/>
                    </a:p>
                  </a:txBody>
                  <a:tcPr/>
                </a:tc>
                <a:tc rowSpan="2">
                  <a:txBody>
                    <a:bodyPr/>
                    <a:lstStyle/>
                    <a:p>
                      <a:r>
                        <a:rPr lang="en-US" dirty="0" err="1" smtClean="0"/>
                        <a:t>Buku</a:t>
                      </a:r>
                      <a:r>
                        <a:rPr lang="en-US" dirty="0" smtClean="0"/>
                        <a:t> </a:t>
                      </a:r>
                      <a:r>
                        <a:rPr lang="en-US" dirty="0" err="1" smtClean="0"/>
                        <a:t>tidak</a:t>
                      </a:r>
                      <a:r>
                        <a:rPr lang="en-US" dirty="0" smtClean="0"/>
                        <a:t> </a:t>
                      </a:r>
                      <a:r>
                        <a:rPr lang="en-US" dirty="0" err="1" smtClean="0"/>
                        <a:t>disediakan</a:t>
                      </a:r>
                      <a:r>
                        <a:rPr lang="en-US" dirty="0" smtClean="0"/>
                        <a:t> </a:t>
                      </a:r>
                      <a:r>
                        <a:rPr lang="en-US" dirty="0" err="1" smtClean="0"/>
                        <a:t>sekolah</a:t>
                      </a:r>
                      <a:endParaRPr lang="en-US" dirty="0"/>
                    </a:p>
                  </a:txBody>
                  <a:tcPr/>
                </a:tc>
                <a:tc>
                  <a:txBody>
                    <a:bodyPr/>
                    <a:lstStyle/>
                    <a:p>
                      <a:r>
                        <a:rPr lang="en-US" dirty="0" err="1" smtClean="0"/>
                        <a:t>Bisnis</a:t>
                      </a:r>
                      <a:r>
                        <a:rPr lang="en-US" dirty="0" smtClean="0"/>
                        <a:t> </a:t>
                      </a:r>
                      <a:r>
                        <a:rPr lang="en-US" dirty="0" err="1" smtClean="0"/>
                        <a:t>para</a:t>
                      </a:r>
                      <a:r>
                        <a:rPr lang="en-US" dirty="0" smtClean="0"/>
                        <a:t> guru</a:t>
                      </a:r>
                      <a:endParaRPr lang="en-US" dirty="0"/>
                    </a:p>
                  </a:txBody>
                  <a:tcPr/>
                </a:tc>
                <a:tc>
                  <a:txBody>
                    <a:bodyPr/>
                    <a:lstStyle/>
                    <a:p>
                      <a:r>
                        <a:rPr lang="en-US" dirty="0" err="1" smtClean="0"/>
                        <a:t>Gaji</a:t>
                      </a:r>
                      <a:r>
                        <a:rPr lang="en-US" dirty="0" smtClean="0"/>
                        <a:t> Guru</a:t>
                      </a:r>
                      <a:r>
                        <a:rPr lang="en-US" baseline="0" dirty="0" smtClean="0"/>
                        <a:t> Kecil</a:t>
                      </a:r>
                      <a:endParaRPr lang="en-US" dirty="0"/>
                    </a:p>
                  </a:txBody>
                  <a:tcPr/>
                </a:tc>
                <a:extLst>
                  <a:ext uri="{0D108BD9-81ED-4DB2-BD59-A6C34878D82A}">
                    <a16:rowId xmlns:a16="http://schemas.microsoft.com/office/drawing/2014/main" val="10001"/>
                  </a:ext>
                </a:extLst>
              </a:tr>
              <a:tr h="370840">
                <a:tc>
                  <a:txBody>
                    <a:bodyPr/>
                    <a:lstStyle/>
                    <a:p>
                      <a:endParaRPr lang="en-US"/>
                    </a:p>
                  </a:txBody>
                  <a:tcPr/>
                </a:tc>
                <a:tc vMerge="1">
                  <a:txBody>
                    <a:bodyPr/>
                    <a:lstStyle/>
                    <a:p>
                      <a:endParaRPr lang="en-US" dirty="0"/>
                    </a:p>
                  </a:txBody>
                  <a:tcPr/>
                </a:tc>
                <a:tc>
                  <a:txBody>
                    <a:bodyPr/>
                    <a:lstStyle/>
                    <a:p>
                      <a:r>
                        <a:rPr lang="en-US" dirty="0" err="1" smtClean="0"/>
                        <a:t>Tidak</a:t>
                      </a:r>
                      <a:r>
                        <a:rPr lang="en-US" dirty="0" smtClean="0"/>
                        <a:t> </a:t>
                      </a:r>
                      <a:r>
                        <a:rPr lang="en-US" dirty="0" err="1" smtClean="0"/>
                        <a:t>ada</a:t>
                      </a:r>
                      <a:r>
                        <a:rPr lang="en-US" dirty="0" smtClean="0"/>
                        <a:t> </a:t>
                      </a:r>
                      <a:r>
                        <a:rPr lang="en-US" dirty="0" err="1" smtClean="0"/>
                        <a:t>anggaran</a:t>
                      </a:r>
                      <a:endParaRPr lang="en-US" dirty="0"/>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endParaRPr lang="en-US"/>
                    </a:p>
                  </a:txBody>
                  <a:tcPr/>
                </a:tc>
                <a:tc rowSpan="2">
                  <a:txBody>
                    <a:bodyPr/>
                    <a:lstStyle/>
                    <a:p>
                      <a:r>
                        <a:rPr lang="en-US" dirty="0" err="1" smtClean="0"/>
                        <a:t>Stok</a:t>
                      </a:r>
                      <a:r>
                        <a:rPr lang="en-US" dirty="0" smtClean="0"/>
                        <a:t> </a:t>
                      </a:r>
                      <a:r>
                        <a:rPr lang="en-US" dirty="0" err="1" smtClean="0"/>
                        <a:t>Buku</a:t>
                      </a:r>
                      <a:r>
                        <a:rPr lang="en-US" dirty="0" smtClean="0"/>
                        <a:t> </a:t>
                      </a:r>
                      <a:r>
                        <a:rPr lang="en-US" dirty="0" err="1" smtClean="0"/>
                        <a:t>Terbatas</a:t>
                      </a:r>
                      <a:endParaRPr lang="en-US" dirty="0"/>
                    </a:p>
                  </a:txBody>
                  <a:tcPr/>
                </a:tc>
                <a:tc>
                  <a:txBody>
                    <a:bodyPr/>
                    <a:lstStyle/>
                    <a:p>
                      <a:r>
                        <a:rPr lang="en-US" dirty="0" err="1" smtClean="0"/>
                        <a:t>Distribusi</a:t>
                      </a:r>
                      <a:r>
                        <a:rPr lang="en-US" baseline="0" dirty="0" smtClean="0"/>
                        <a:t> </a:t>
                      </a:r>
                      <a:r>
                        <a:rPr lang="en-US" baseline="0" dirty="0" err="1" smtClean="0"/>
                        <a:t>tidak</a:t>
                      </a:r>
                      <a:r>
                        <a:rPr lang="en-US" baseline="0" dirty="0" smtClean="0"/>
                        <a:t> </a:t>
                      </a:r>
                      <a:r>
                        <a:rPr lang="en-US" baseline="0" dirty="0" err="1" smtClean="0"/>
                        <a:t>merata</a:t>
                      </a:r>
                      <a:endParaRPr lang="en-US" dirty="0"/>
                    </a:p>
                  </a:txBody>
                  <a:tcPr/>
                </a:tc>
                <a:tc>
                  <a:txBody>
                    <a:bodyPr/>
                    <a:lstStyle/>
                    <a:p>
                      <a:r>
                        <a:rPr lang="en-US" dirty="0" err="1" smtClean="0"/>
                        <a:t>Keterbatasan</a:t>
                      </a:r>
                      <a:r>
                        <a:rPr lang="en-US" dirty="0" smtClean="0"/>
                        <a:t> </a:t>
                      </a:r>
                      <a:r>
                        <a:rPr lang="en-US" dirty="0" err="1" smtClean="0"/>
                        <a:t>jaringan</a:t>
                      </a:r>
                      <a:r>
                        <a:rPr lang="en-US" dirty="0" smtClean="0"/>
                        <a:t> </a:t>
                      </a:r>
                      <a:r>
                        <a:rPr lang="en-US" dirty="0" err="1" smtClean="0"/>
                        <a:t>pemasaran</a:t>
                      </a:r>
                      <a:endParaRPr lang="en-US" dirty="0"/>
                    </a:p>
                  </a:txBody>
                  <a:tcPr/>
                </a:tc>
                <a:extLst>
                  <a:ext uri="{0D108BD9-81ED-4DB2-BD59-A6C34878D82A}">
                    <a16:rowId xmlns:a16="http://schemas.microsoft.com/office/drawing/2014/main" val="10003"/>
                  </a:ext>
                </a:extLst>
              </a:tr>
              <a:tr h="370840">
                <a:tc>
                  <a:txBody>
                    <a:bodyPr/>
                    <a:lstStyle/>
                    <a:p>
                      <a:endParaRPr lang="en-US" dirty="0"/>
                    </a:p>
                  </a:txBody>
                  <a:tcPr/>
                </a:tc>
                <a:tc vMerge="1">
                  <a:txBody>
                    <a:bodyPr/>
                    <a:lstStyle/>
                    <a:p>
                      <a:endParaRPr lang="en-US" dirty="0"/>
                    </a:p>
                  </a:txBody>
                  <a:tcPr/>
                </a:tc>
                <a:tc>
                  <a:txBody>
                    <a:bodyPr/>
                    <a:lstStyle/>
                    <a:p>
                      <a:r>
                        <a:rPr lang="en-US" dirty="0" err="1" smtClean="0"/>
                        <a:t>Penerbit</a:t>
                      </a:r>
                      <a:r>
                        <a:rPr lang="en-US" dirty="0" smtClean="0"/>
                        <a:t> </a:t>
                      </a:r>
                      <a:r>
                        <a:rPr lang="en-US" dirty="0" err="1" smtClean="0"/>
                        <a:t>mencetak</a:t>
                      </a:r>
                      <a:r>
                        <a:rPr lang="en-US" dirty="0" smtClean="0"/>
                        <a:t> </a:t>
                      </a:r>
                      <a:r>
                        <a:rPr lang="en-US" dirty="0" err="1" smtClean="0"/>
                        <a:t>sedikit</a:t>
                      </a:r>
                      <a:endParaRPr lang="en-US" dirty="0"/>
                    </a:p>
                  </a:txBody>
                  <a:tcPr/>
                </a:tc>
                <a:tc>
                  <a:txBody>
                    <a:bodyPr/>
                    <a:lstStyle/>
                    <a:p>
                      <a:r>
                        <a:rPr lang="en-US" dirty="0" err="1" smtClean="0"/>
                        <a:t>Kemampuan</a:t>
                      </a:r>
                      <a:r>
                        <a:rPr lang="en-US" dirty="0" smtClean="0"/>
                        <a:t> </a:t>
                      </a:r>
                      <a:r>
                        <a:rPr lang="en-US" dirty="0" err="1" smtClean="0"/>
                        <a:t>cetak</a:t>
                      </a:r>
                      <a:r>
                        <a:rPr lang="en-US" dirty="0" smtClean="0"/>
                        <a:t> </a:t>
                      </a:r>
                      <a:r>
                        <a:rPr lang="en-US" dirty="0" err="1" smtClean="0"/>
                        <a:t>dan</a:t>
                      </a:r>
                      <a:r>
                        <a:rPr lang="en-US" dirty="0" smtClean="0"/>
                        <a:t> modal </a:t>
                      </a:r>
                      <a:r>
                        <a:rPr lang="en-US" dirty="0" err="1" smtClean="0"/>
                        <a:t>terbatas</a:t>
                      </a:r>
                      <a:endParaRPr lang="en-US" dirty="0"/>
                    </a:p>
                  </a:txBody>
                  <a:tcPr/>
                </a:tc>
                <a:extLst>
                  <a:ext uri="{0D108BD9-81ED-4DB2-BD59-A6C34878D82A}">
                    <a16:rowId xmlns:a16="http://schemas.microsoft.com/office/drawing/2014/main" val="10004"/>
                  </a:ext>
                </a:extLst>
              </a:tr>
              <a:tr h="370840">
                <a:tc>
                  <a:txBody>
                    <a:bodyPr/>
                    <a:lstStyle/>
                    <a:p>
                      <a:endParaRPr lang="en-US"/>
                    </a:p>
                  </a:txBody>
                  <a:tcPr/>
                </a:tc>
                <a:tc>
                  <a:txBody>
                    <a:bodyPr/>
                    <a:lstStyle/>
                    <a:p>
                      <a:r>
                        <a:rPr lang="en-US" dirty="0" err="1" smtClean="0"/>
                        <a:t>Biaya</a:t>
                      </a:r>
                      <a:r>
                        <a:rPr lang="en-US" dirty="0" smtClean="0"/>
                        <a:t> </a:t>
                      </a:r>
                      <a:r>
                        <a:rPr lang="en-US" dirty="0" err="1" smtClean="0"/>
                        <a:t>Produksi</a:t>
                      </a:r>
                      <a:r>
                        <a:rPr lang="en-US" dirty="0" smtClean="0"/>
                        <a:t> </a:t>
                      </a:r>
                      <a:r>
                        <a:rPr lang="en-US" dirty="0" err="1" smtClean="0"/>
                        <a:t>mahal</a:t>
                      </a:r>
                      <a:endParaRPr lang="en-US" dirty="0"/>
                    </a:p>
                  </a:txBody>
                  <a:tcPr/>
                </a:tc>
                <a:tc>
                  <a:txBody>
                    <a:bodyPr/>
                    <a:lstStyle/>
                    <a:p>
                      <a:r>
                        <a:rPr lang="en-US" dirty="0" err="1" smtClean="0"/>
                        <a:t>Royalti</a:t>
                      </a:r>
                      <a:r>
                        <a:rPr lang="en-US" dirty="0" smtClean="0"/>
                        <a:t> </a:t>
                      </a:r>
                      <a:r>
                        <a:rPr lang="en-US" dirty="0" err="1" smtClean="0"/>
                        <a:t>penulis</a:t>
                      </a:r>
                      <a:r>
                        <a:rPr lang="en-US" dirty="0" smtClean="0"/>
                        <a:t> </a:t>
                      </a:r>
                      <a:r>
                        <a:rPr lang="en-US" dirty="0" err="1" smtClean="0"/>
                        <a:t>mahal</a:t>
                      </a:r>
                      <a:endParaRPr lang="en-US" dirty="0"/>
                    </a:p>
                  </a:txBody>
                  <a:tcPr/>
                </a:tc>
                <a:tc>
                  <a:txBody>
                    <a:bodyPr/>
                    <a:lstStyle/>
                    <a:p>
                      <a:endParaRPr lang="en-US" dirty="0"/>
                    </a:p>
                  </a:txBody>
                  <a:tcPr/>
                </a:tc>
                <a:extLst>
                  <a:ext uri="{0D108BD9-81ED-4DB2-BD59-A6C34878D82A}">
                    <a16:rowId xmlns:a16="http://schemas.microsoft.com/office/drawing/2014/main" val="10005"/>
                  </a:ext>
                </a:extLst>
              </a:tr>
              <a:tr h="370840">
                <a:tc>
                  <a:txBody>
                    <a:bodyPr/>
                    <a:lstStyle/>
                    <a:p>
                      <a:endParaRPr lang="en-US"/>
                    </a:p>
                  </a:txBody>
                  <a:tcPr/>
                </a:tc>
                <a:tc>
                  <a:txBody>
                    <a:bodyPr/>
                    <a:lstStyle/>
                    <a:p>
                      <a:endParaRPr lang="en-US"/>
                    </a:p>
                  </a:txBody>
                  <a:tcPr/>
                </a:tc>
                <a:tc>
                  <a:txBody>
                    <a:bodyPr/>
                    <a:lstStyle/>
                    <a:p>
                      <a:r>
                        <a:rPr lang="en-US" dirty="0" err="1" smtClean="0"/>
                        <a:t>Harga</a:t>
                      </a:r>
                      <a:r>
                        <a:rPr lang="en-US" dirty="0" smtClean="0"/>
                        <a:t> </a:t>
                      </a:r>
                      <a:r>
                        <a:rPr lang="en-US" dirty="0" err="1" smtClean="0"/>
                        <a:t>Kertas</a:t>
                      </a:r>
                      <a:r>
                        <a:rPr lang="en-US" dirty="0" smtClean="0"/>
                        <a:t> </a:t>
                      </a:r>
                      <a:r>
                        <a:rPr lang="en-US" dirty="0" err="1" smtClean="0"/>
                        <a:t>mahal</a:t>
                      </a:r>
                      <a:endParaRPr lang="en-US" dirty="0"/>
                    </a:p>
                  </a:txBody>
                  <a:tcPr/>
                </a:tc>
                <a:tc>
                  <a:txBody>
                    <a:bodyPr/>
                    <a:lstStyle/>
                    <a:p>
                      <a:endParaRPr lang="en-US" dirty="0"/>
                    </a:p>
                  </a:txBody>
                  <a:tcPr/>
                </a:tc>
                <a:extLst>
                  <a:ext uri="{0D108BD9-81ED-4DB2-BD59-A6C34878D82A}">
                    <a16:rowId xmlns:a16="http://schemas.microsoft.com/office/drawing/2014/main" val="10006"/>
                  </a:ext>
                </a:extLst>
              </a:tr>
            </a:tbl>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7239000" cy="5770563"/>
          </a:xfrm>
        </p:spPr>
        <p:txBody>
          <a:bodyPr>
            <a:normAutofit fontScale="92500"/>
          </a:bodyPr>
          <a:lstStyle/>
          <a:p>
            <a:pPr marL="274320" indent="-274320" eaLnBrk="1" fontAlgn="auto" hangingPunct="1">
              <a:spcAft>
                <a:spcPts val="0"/>
              </a:spcAft>
              <a:buFont typeface="Wingdings 2"/>
              <a:buChar char=""/>
              <a:defRPr/>
            </a:pPr>
            <a:r>
              <a:rPr lang="en-US" b="1" dirty="0" smtClean="0"/>
              <a:t>Brainstorming Analysis (</a:t>
            </a:r>
            <a:r>
              <a:rPr lang="en-US" b="1" dirty="0" err="1" smtClean="0"/>
              <a:t>Analisis</a:t>
            </a:r>
            <a:r>
              <a:rPr lang="en-US" b="1" dirty="0" smtClean="0"/>
              <a:t> </a:t>
            </a:r>
            <a:r>
              <a:rPr lang="en-US" b="1" dirty="0" err="1" smtClean="0"/>
              <a:t>curah</a:t>
            </a:r>
            <a:r>
              <a:rPr lang="en-US" b="1" dirty="0" smtClean="0"/>
              <a:t> </a:t>
            </a:r>
            <a:r>
              <a:rPr lang="en-US" b="1" dirty="0" err="1" smtClean="0"/>
              <a:t>gagasan</a:t>
            </a:r>
            <a:r>
              <a:rPr lang="en-US" b="1" dirty="0" smtClean="0"/>
              <a:t>)</a:t>
            </a:r>
          </a:p>
          <a:p>
            <a:pPr marL="274320" indent="-274320" eaLnBrk="1" fontAlgn="auto" hangingPunct="1">
              <a:spcAft>
                <a:spcPts val="0"/>
              </a:spcAft>
              <a:buFont typeface="Wingdings 2"/>
              <a:buNone/>
              <a:defRPr/>
            </a:pPr>
            <a:r>
              <a:rPr lang="en-US" dirty="0" smtClean="0"/>
              <a:t>	</a:t>
            </a:r>
            <a:r>
              <a:rPr lang="en-US" dirty="0" err="1" smtClean="0"/>
              <a:t>Tehnik</a:t>
            </a:r>
            <a:r>
              <a:rPr lang="en-US" dirty="0" smtClean="0"/>
              <a:t> </a:t>
            </a:r>
            <a:r>
              <a:rPr lang="en-US" dirty="0" err="1" smtClean="0"/>
              <a:t>mengidentifikasi</a:t>
            </a:r>
            <a:r>
              <a:rPr lang="en-US" dirty="0" smtClean="0"/>
              <a:t> </a:t>
            </a:r>
            <a:r>
              <a:rPr lang="en-US" dirty="0" err="1" smtClean="0"/>
              <a:t>masalah</a:t>
            </a:r>
            <a:r>
              <a:rPr lang="en-US" dirty="0" smtClean="0"/>
              <a:t> </a:t>
            </a:r>
            <a:r>
              <a:rPr lang="en-US" dirty="0" err="1" smtClean="0"/>
              <a:t>dengan</a:t>
            </a:r>
            <a:r>
              <a:rPr lang="en-US" dirty="0" smtClean="0"/>
              <a:t> </a:t>
            </a:r>
            <a:r>
              <a:rPr lang="en-US" dirty="0" err="1" smtClean="0"/>
              <a:t>mengundang</a:t>
            </a:r>
            <a:r>
              <a:rPr lang="en-US" dirty="0" smtClean="0"/>
              <a:t> </a:t>
            </a:r>
            <a:r>
              <a:rPr lang="en-US" dirty="0" err="1" smtClean="0"/>
              <a:t>para</a:t>
            </a:r>
            <a:r>
              <a:rPr lang="en-US" dirty="0" smtClean="0"/>
              <a:t> </a:t>
            </a:r>
            <a:r>
              <a:rPr lang="en-US" dirty="0" err="1" smtClean="0"/>
              <a:t>ahli</a:t>
            </a:r>
            <a:r>
              <a:rPr lang="en-US" dirty="0" smtClean="0"/>
              <a:t>, </a:t>
            </a:r>
            <a:r>
              <a:rPr lang="en-US" dirty="0" err="1" smtClean="0"/>
              <a:t>stakeholder,akademisi,organ</a:t>
            </a:r>
            <a:r>
              <a:rPr lang="en-US" dirty="0" smtClean="0"/>
              <a:t> </a:t>
            </a:r>
            <a:r>
              <a:rPr lang="en-US" dirty="0" err="1" smtClean="0"/>
              <a:t>pemerintah</a:t>
            </a:r>
            <a:r>
              <a:rPr lang="en-US" dirty="0" smtClean="0"/>
              <a:t> </a:t>
            </a:r>
            <a:r>
              <a:rPr lang="en-US" dirty="0" err="1" smtClean="0"/>
              <a:t>dankelompokkepentinganuntuk</a:t>
            </a:r>
            <a:r>
              <a:rPr lang="en-US" dirty="0" smtClean="0"/>
              <a:t> </a:t>
            </a:r>
            <a:r>
              <a:rPr lang="en-US" dirty="0" err="1" smtClean="0"/>
              <a:t>mengemukakan</a:t>
            </a:r>
            <a:r>
              <a:rPr lang="en-US" dirty="0" smtClean="0"/>
              <a:t> </a:t>
            </a:r>
            <a:r>
              <a:rPr lang="en-US" dirty="0" err="1" smtClean="0"/>
              <a:t>pendapat</a:t>
            </a:r>
            <a:r>
              <a:rPr lang="en-US" dirty="0" smtClean="0"/>
              <a:t> </a:t>
            </a:r>
            <a:r>
              <a:rPr lang="en-US" dirty="0" err="1" smtClean="0"/>
              <a:t>tentang</a:t>
            </a:r>
            <a:r>
              <a:rPr lang="en-US" dirty="0" smtClean="0"/>
              <a:t> </a:t>
            </a:r>
            <a:r>
              <a:rPr lang="en-US" dirty="0" err="1" smtClean="0"/>
              <a:t>suatu</a:t>
            </a:r>
            <a:r>
              <a:rPr lang="en-US" dirty="0" smtClean="0"/>
              <a:t> </a:t>
            </a:r>
            <a:r>
              <a:rPr lang="en-US" dirty="0" err="1" smtClean="0"/>
              <a:t>masalah</a:t>
            </a:r>
            <a:r>
              <a:rPr lang="en-US" dirty="0" smtClean="0"/>
              <a:t> </a:t>
            </a:r>
            <a:r>
              <a:rPr lang="en-US" dirty="0" err="1" smtClean="0"/>
              <a:t>publik</a:t>
            </a:r>
            <a:r>
              <a:rPr lang="en-US" dirty="0" smtClean="0"/>
              <a:t>.</a:t>
            </a:r>
            <a:endParaRPr lang="id-ID" dirty="0" smtClean="0"/>
          </a:p>
          <a:p>
            <a:pPr marL="274320" indent="-274320" eaLnBrk="1" fontAlgn="auto" hangingPunct="1">
              <a:spcAft>
                <a:spcPts val="0"/>
              </a:spcAft>
              <a:buFont typeface="Wingdings 2"/>
              <a:buNone/>
              <a:defRPr/>
            </a:pPr>
            <a:endParaRPr lang="id-ID" dirty="0" smtClean="0"/>
          </a:p>
          <a:p>
            <a:r>
              <a:rPr lang="en-US" b="1" dirty="0" err="1" smtClean="0"/>
              <a:t>Analisis</a:t>
            </a:r>
            <a:r>
              <a:rPr lang="en-US" b="1" dirty="0" smtClean="0"/>
              <a:t> Benchmarking</a:t>
            </a:r>
          </a:p>
          <a:p>
            <a:pPr>
              <a:buNone/>
            </a:pPr>
            <a:r>
              <a:rPr lang="en-US" dirty="0" smtClean="0"/>
              <a:t>	</a:t>
            </a:r>
            <a:r>
              <a:rPr lang="en-US" dirty="0" err="1" smtClean="0"/>
              <a:t>Upaya</a:t>
            </a:r>
            <a:r>
              <a:rPr lang="en-US" dirty="0" smtClean="0"/>
              <a:t> </a:t>
            </a:r>
            <a:r>
              <a:rPr lang="en-US" dirty="0" err="1" smtClean="0"/>
              <a:t>mengenalimasalah</a:t>
            </a:r>
            <a:r>
              <a:rPr lang="en-US" dirty="0" smtClean="0"/>
              <a:t> </a:t>
            </a:r>
            <a:r>
              <a:rPr lang="en-US" dirty="0" err="1" smtClean="0"/>
              <a:t>publik</a:t>
            </a:r>
            <a:r>
              <a:rPr lang="en-US" dirty="0" smtClean="0"/>
              <a:t> yang </a:t>
            </a:r>
            <a:r>
              <a:rPr lang="en-US" dirty="0" err="1" smtClean="0"/>
              <a:t>sedang</a:t>
            </a:r>
            <a:r>
              <a:rPr lang="en-US" dirty="0" smtClean="0"/>
              <a:t> </a:t>
            </a:r>
            <a:r>
              <a:rPr lang="en-US" dirty="0" err="1" smtClean="0"/>
              <a:t>dihadapi</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melakukan</a:t>
            </a:r>
            <a:r>
              <a:rPr lang="en-US" dirty="0" smtClean="0"/>
              <a:t> </a:t>
            </a:r>
            <a:r>
              <a:rPr lang="en-US" dirty="0" err="1" smtClean="0"/>
              <a:t>kajian-kajian</a:t>
            </a:r>
            <a:r>
              <a:rPr lang="en-US" dirty="0" smtClean="0"/>
              <a:t> </a:t>
            </a:r>
            <a:r>
              <a:rPr lang="en-US" dirty="0" err="1" smtClean="0"/>
              <a:t>atas</a:t>
            </a:r>
            <a:r>
              <a:rPr lang="en-US" dirty="0" smtClean="0"/>
              <a:t> </a:t>
            </a:r>
            <a:r>
              <a:rPr lang="en-US" dirty="0" err="1" smtClean="0"/>
              <a:t>masalah</a:t>
            </a:r>
            <a:r>
              <a:rPr lang="en-US" dirty="0" smtClean="0"/>
              <a:t> </a:t>
            </a:r>
            <a:r>
              <a:rPr lang="en-US" dirty="0" err="1" smtClean="0"/>
              <a:t>sejenis</a:t>
            </a:r>
            <a:r>
              <a:rPr lang="en-US" dirty="0" smtClean="0"/>
              <a:t> </a:t>
            </a:r>
            <a:r>
              <a:rPr lang="en-US" dirty="0" err="1" smtClean="0"/>
              <a:t>di</a:t>
            </a:r>
            <a:r>
              <a:rPr lang="en-US" dirty="0" smtClean="0"/>
              <a:t> </a:t>
            </a:r>
            <a:r>
              <a:rPr lang="en-US" dirty="0" err="1" smtClean="0"/>
              <a:t>negara</a:t>
            </a:r>
            <a:r>
              <a:rPr lang="en-US" dirty="0" smtClean="0"/>
              <a:t>/</a:t>
            </a:r>
            <a:r>
              <a:rPr lang="en-US" dirty="0" err="1" smtClean="0"/>
              <a:t>tempat</a:t>
            </a:r>
            <a:r>
              <a:rPr lang="en-US" dirty="0" smtClean="0"/>
              <a:t> lain.</a:t>
            </a:r>
          </a:p>
          <a:p>
            <a:pPr marL="274320" indent="-274320" eaLnBrk="1" fontAlgn="auto" hangingPunct="1">
              <a:spcAft>
                <a:spcPts val="0"/>
              </a:spcAft>
              <a:buFont typeface="Wingdings 2"/>
              <a:buNone/>
              <a:defRPr/>
            </a:pPr>
            <a:endParaRPr lang="en-US" dirty="0" smtClean="0"/>
          </a:p>
        </p:txBody>
      </p:sp>
      <p:sp>
        <p:nvSpPr>
          <p:cNvPr id="2" name="Title 1"/>
          <p:cNvSpPr>
            <a:spLocks noGrp="1"/>
          </p:cNvSpPr>
          <p:nvPr>
            <p:ph type="title"/>
          </p:nvPr>
        </p:nvSpPr>
        <p:spPr>
          <a:xfrm>
            <a:off x="457200" y="320675"/>
            <a:ext cx="7239000" cy="288925"/>
          </a:xfrm>
        </p:spPr>
        <p:txBody>
          <a:bodyPr>
            <a:normAutofit fontScale="90000"/>
          </a:bodyPr>
          <a:lstStyle/>
          <a:p>
            <a:pPr eaLnBrk="1" fontAlgn="auto" hangingPunct="1">
              <a:spcAft>
                <a:spcPts val="0"/>
              </a:spcAft>
              <a:defRPr/>
            </a:pP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p:txBody>
          <a:bodyPr/>
          <a:lstStyle/>
          <a:p>
            <a:pPr eaLnBrk="1" hangingPunct="1"/>
            <a:r>
              <a:rPr lang="en-US" dirty="0" err="1" smtClean="0"/>
              <a:t>Perubahan</a:t>
            </a:r>
            <a:r>
              <a:rPr lang="en-US" dirty="0" smtClean="0"/>
              <a:t> yang </a:t>
            </a:r>
            <a:r>
              <a:rPr lang="en-US" dirty="0" err="1" smtClean="0"/>
              <a:t>terjadi,baik</a:t>
            </a:r>
            <a:r>
              <a:rPr lang="en-US" dirty="0" smtClean="0"/>
              <a:t> </a:t>
            </a:r>
            <a:r>
              <a:rPr lang="en-US" dirty="0" err="1" smtClean="0"/>
              <a:t>dilingkungan</a:t>
            </a:r>
            <a:r>
              <a:rPr lang="en-US" dirty="0" smtClean="0"/>
              <a:t> internal (</a:t>
            </a:r>
            <a:r>
              <a:rPr lang="en-US" i="1" dirty="0" smtClean="0"/>
              <a:t>internal environment) </a:t>
            </a:r>
            <a:r>
              <a:rPr lang="en-US" dirty="0" err="1" smtClean="0"/>
              <a:t>maupun</a:t>
            </a:r>
            <a:r>
              <a:rPr lang="en-US" dirty="0" smtClean="0"/>
              <a:t> </a:t>
            </a:r>
            <a:r>
              <a:rPr lang="en-US" dirty="0" err="1" smtClean="0"/>
              <a:t>lingkungan</a:t>
            </a:r>
            <a:r>
              <a:rPr lang="en-US" dirty="0" smtClean="0"/>
              <a:t> </a:t>
            </a:r>
            <a:r>
              <a:rPr lang="en-US" dirty="0" err="1" smtClean="0"/>
              <a:t>eksternal</a:t>
            </a:r>
            <a:r>
              <a:rPr lang="en-US" dirty="0" smtClean="0"/>
              <a:t> (</a:t>
            </a:r>
            <a:r>
              <a:rPr lang="en-US" i="1" dirty="0" smtClean="0"/>
              <a:t>external environment) </a:t>
            </a:r>
            <a:r>
              <a:rPr lang="en-US" dirty="0" err="1" smtClean="0"/>
              <a:t>dapat</a:t>
            </a:r>
            <a:r>
              <a:rPr lang="en-US" dirty="0" smtClean="0"/>
              <a:t> </a:t>
            </a:r>
            <a:r>
              <a:rPr lang="en-US" dirty="0" err="1" smtClean="0"/>
              <a:t>menimbulkan</a:t>
            </a:r>
            <a:r>
              <a:rPr lang="en-US" dirty="0" smtClean="0"/>
              <a:t> </a:t>
            </a:r>
            <a:r>
              <a:rPr lang="en-US" dirty="0" err="1" smtClean="0"/>
              <a:t>dampak</a:t>
            </a:r>
            <a:r>
              <a:rPr lang="en-US" dirty="0" smtClean="0"/>
              <a:t>, </a:t>
            </a:r>
            <a:r>
              <a:rPr lang="en-US" dirty="0" err="1" smtClean="0"/>
              <a:t>baik</a:t>
            </a:r>
            <a:r>
              <a:rPr lang="en-US" dirty="0" smtClean="0"/>
              <a:t> </a:t>
            </a:r>
            <a:r>
              <a:rPr lang="en-US" dirty="0" err="1" smtClean="0"/>
              <a:t>dikehendaki</a:t>
            </a:r>
            <a:r>
              <a:rPr lang="en-US" dirty="0" smtClean="0"/>
              <a:t> </a:t>
            </a:r>
            <a:r>
              <a:rPr lang="en-US" dirty="0" err="1" smtClean="0"/>
              <a:t>maupun</a:t>
            </a:r>
            <a:r>
              <a:rPr lang="en-US" dirty="0" smtClean="0"/>
              <a:t> </a:t>
            </a:r>
            <a:r>
              <a:rPr lang="en-US" dirty="0" err="1" smtClean="0"/>
              <a:t>tidak</a:t>
            </a:r>
            <a:r>
              <a:rPr lang="en-US" dirty="0" smtClean="0"/>
              <a:t> </a:t>
            </a:r>
            <a:r>
              <a:rPr lang="en-US" dirty="0" err="1" smtClean="0"/>
              <a:t>dikehendaki</a:t>
            </a:r>
            <a:r>
              <a:rPr lang="en-US" dirty="0" smtClean="0"/>
              <a:t>.</a:t>
            </a:r>
          </a:p>
          <a:p>
            <a:pPr eaLnBrk="1" hangingPunct="1"/>
            <a:r>
              <a:rPr lang="en-US" dirty="0" err="1" smtClean="0"/>
              <a:t>Salah</a:t>
            </a:r>
            <a:r>
              <a:rPr lang="en-US" dirty="0" smtClean="0"/>
              <a:t> </a:t>
            </a:r>
            <a:r>
              <a:rPr lang="en-US" dirty="0" err="1" smtClean="0"/>
              <a:t>satu</a:t>
            </a:r>
            <a:r>
              <a:rPr lang="en-US" dirty="0" smtClean="0"/>
              <a:t> </a:t>
            </a:r>
            <a:r>
              <a:rPr lang="en-US" dirty="0" err="1" smtClean="0"/>
              <a:t>metode</a:t>
            </a:r>
            <a:r>
              <a:rPr lang="en-US" dirty="0" smtClean="0"/>
              <a:t> </a:t>
            </a:r>
            <a:r>
              <a:rPr lang="en-US" dirty="0" err="1" smtClean="0"/>
              <a:t>mengenali</a:t>
            </a:r>
            <a:r>
              <a:rPr lang="en-US" dirty="0" smtClean="0"/>
              <a:t> (scanning)</a:t>
            </a:r>
            <a:r>
              <a:rPr lang="en-US" dirty="0" err="1" smtClean="0"/>
              <a:t>untuk</a:t>
            </a:r>
            <a:r>
              <a:rPr lang="en-US" dirty="0" smtClean="0"/>
              <a:t> </a:t>
            </a:r>
            <a:r>
              <a:rPr lang="en-US" dirty="0" err="1" smtClean="0"/>
              <a:t>memahami</a:t>
            </a:r>
            <a:r>
              <a:rPr lang="en-US" dirty="0" smtClean="0"/>
              <a:t> </a:t>
            </a:r>
            <a:r>
              <a:rPr lang="en-US" dirty="0" err="1" smtClean="0"/>
              <a:t>masalah</a:t>
            </a:r>
            <a:r>
              <a:rPr lang="en-US" dirty="0" smtClean="0"/>
              <a:t> </a:t>
            </a:r>
            <a:r>
              <a:rPr lang="en-US" dirty="0" err="1" smtClean="0"/>
              <a:t>akibat</a:t>
            </a:r>
            <a:r>
              <a:rPr lang="en-US" dirty="0" smtClean="0"/>
              <a:t> </a:t>
            </a:r>
            <a:r>
              <a:rPr lang="en-US" dirty="0" err="1" smtClean="0"/>
              <a:t>terjadinya</a:t>
            </a:r>
            <a:r>
              <a:rPr lang="en-US" dirty="0" smtClean="0"/>
              <a:t> </a:t>
            </a:r>
            <a:r>
              <a:rPr lang="en-US" dirty="0" err="1" smtClean="0"/>
              <a:t>perubahan</a:t>
            </a:r>
            <a:r>
              <a:rPr lang="en-US" dirty="0" smtClean="0"/>
              <a:t> </a:t>
            </a:r>
            <a:r>
              <a:rPr lang="en-US" dirty="0" err="1" smtClean="0"/>
              <a:t>lingkungan,baik</a:t>
            </a:r>
            <a:r>
              <a:rPr lang="en-US" dirty="0" smtClean="0"/>
              <a:t> </a:t>
            </a:r>
            <a:r>
              <a:rPr lang="en-US" dirty="0" err="1" smtClean="0"/>
              <a:t>lingkungan</a:t>
            </a:r>
            <a:r>
              <a:rPr lang="en-US" dirty="0" smtClean="0"/>
              <a:t> internal </a:t>
            </a:r>
            <a:r>
              <a:rPr lang="en-US" dirty="0" err="1" smtClean="0"/>
              <a:t>maupun</a:t>
            </a:r>
            <a:r>
              <a:rPr lang="en-US" dirty="0" smtClean="0"/>
              <a:t> </a:t>
            </a:r>
            <a:r>
              <a:rPr lang="en-US" dirty="0" err="1" smtClean="0"/>
              <a:t>eksternal</a:t>
            </a:r>
            <a:r>
              <a:rPr lang="en-US" dirty="0" smtClean="0"/>
              <a:t> </a:t>
            </a:r>
            <a:r>
              <a:rPr lang="en-US" dirty="0" err="1" smtClean="0"/>
              <a:t>berupa</a:t>
            </a:r>
            <a:r>
              <a:rPr lang="en-US" dirty="0" smtClean="0"/>
              <a:t> </a:t>
            </a:r>
            <a:r>
              <a:rPr lang="en-US" dirty="0" err="1" smtClean="0"/>
              <a:t>teori</a:t>
            </a:r>
            <a:r>
              <a:rPr lang="en-US" dirty="0" smtClean="0"/>
              <a:t> </a:t>
            </a:r>
            <a:r>
              <a:rPr lang="en-US" dirty="0" err="1" smtClean="0"/>
              <a:t>gunung</a:t>
            </a:r>
            <a:r>
              <a:rPr lang="en-US" dirty="0" smtClean="0"/>
              <a:t>  </a:t>
            </a:r>
            <a:r>
              <a:rPr lang="en-US" dirty="0" err="1" smtClean="0"/>
              <a:t>es</a:t>
            </a:r>
            <a:r>
              <a:rPr lang="en-US" dirty="0" smtClean="0"/>
              <a:t> (</a:t>
            </a:r>
            <a:r>
              <a:rPr lang="en-US" i="1" dirty="0" smtClean="0"/>
              <a:t>ice berg and level perspective).</a:t>
            </a:r>
          </a:p>
        </p:txBody>
      </p:sp>
      <p:sp>
        <p:nvSpPr>
          <p:cNvPr id="48130" name="Title 1"/>
          <p:cNvSpPr>
            <a:spLocks noGrp="1"/>
          </p:cNvSpPr>
          <p:nvPr>
            <p:ph type="title"/>
          </p:nvPr>
        </p:nvSpPr>
        <p:spPr>
          <a:xfrm>
            <a:off x="457200" y="320675"/>
            <a:ext cx="7239000" cy="1143000"/>
          </a:xfrm>
        </p:spPr>
        <p:txBody>
          <a:bodyPr/>
          <a:lstStyle/>
          <a:p>
            <a:pPr eaLnBrk="1" hangingPunct="1"/>
            <a:r>
              <a:rPr lang="en-US" smtClean="0"/>
              <a:t>Teori gunung es</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1143000"/>
          <a:ext cx="8229600" cy="4961911"/>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4648200">
                  <a:extLst>
                    <a:ext uri="{9D8B030D-6E8A-4147-A177-3AD203B41FA5}">
                      <a16:colId xmlns:a16="http://schemas.microsoft.com/office/drawing/2014/main" val="20002"/>
                    </a:ext>
                  </a:extLst>
                </a:gridCol>
              </a:tblGrid>
              <a:tr h="615928">
                <a:tc>
                  <a:txBody>
                    <a:bodyPr/>
                    <a:lstStyle/>
                    <a:p>
                      <a:r>
                        <a:rPr lang="en-US" sz="2000" dirty="0" smtClean="0"/>
                        <a:t>N0</a:t>
                      </a:r>
                      <a:endParaRPr lang="en-US" sz="2000" dirty="0"/>
                    </a:p>
                  </a:txBody>
                  <a:tcPr/>
                </a:tc>
                <a:tc>
                  <a:txBody>
                    <a:bodyPr/>
                    <a:lstStyle/>
                    <a:p>
                      <a:r>
                        <a:rPr lang="en-US" sz="2000" dirty="0" err="1" smtClean="0"/>
                        <a:t>Unsur</a:t>
                      </a:r>
                      <a:endParaRPr lang="en-US" sz="2000" dirty="0"/>
                    </a:p>
                  </a:txBody>
                  <a:tcPr/>
                </a:tc>
                <a:tc>
                  <a:txBody>
                    <a:bodyPr/>
                    <a:lstStyle/>
                    <a:p>
                      <a:r>
                        <a:rPr lang="en-US" sz="2000" dirty="0" err="1" smtClean="0"/>
                        <a:t>Keterangan</a:t>
                      </a:r>
                      <a:endParaRPr lang="en-US" sz="2000" dirty="0"/>
                    </a:p>
                  </a:txBody>
                  <a:tcPr/>
                </a:tc>
                <a:extLst>
                  <a:ext uri="{0D108BD9-81ED-4DB2-BD59-A6C34878D82A}">
                    <a16:rowId xmlns:a16="http://schemas.microsoft.com/office/drawing/2014/main" val="10000"/>
                  </a:ext>
                </a:extLst>
              </a:tr>
              <a:tr h="615928">
                <a:tc>
                  <a:txBody>
                    <a:bodyPr/>
                    <a:lstStyle/>
                    <a:p>
                      <a:r>
                        <a:rPr lang="en-US" sz="2000" dirty="0" smtClean="0"/>
                        <a:t>1</a:t>
                      </a:r>
                      <a:endParaRPr lang="en-US" sz="2000" dirty="0"/>
                    </a:p>
                  </a:txBody>
                  <a:tcPr/>
                </a:tc>
                <a:tc>
                  <a:txBody>
                    <a:bodyPr/>
                    <a:lstStyle/>
                    <a:p>
                      <a:r>
                        <a:rPr lang="en-US" sz="2000" dirty="0" smtClean="0"/>
                        <a:t>Events</a:t>
                      </a:r>
                      <a:endParaRPr lang="en-US" sz="2000" dirty="0"/>
                    </a:p>
                  </a:txBody>
                  <a:tcPr/>
                </a:tc>
                <a:tc>
                  <a:txBody>
                    <a:bodyPr/>
                    <a:lstStyle/>
                    <a:p>
                      <a:r>
                        <a:rPr lang="en-US" sz="2000" dirty="0" err="1" smtClean="0"/>
                        <a:t>Peristiwa-peristiwa</a:t>
                      </a:r>
                      <a:r>
                        <a:rPr lang="en-US" sz="2000" baseline="0" dirty="0" smtClean="0"/>
                        <a:t> yang </a:t>
                      </a:r>
                      <a:r>
                        <a:rPr lang="en-US" sz="2000" baseline="0" dirty="0" err="1" smtClean="0"/>
                        <a:t>terjadi</a:t>
                      </a:r>
                      <a:r>
                        <a:rPr lang="en-US" sz="2000" baseline="0" dirty="0" smtClean="0"/>
                        <a:t> </a:t>
                      </a:r>
                      <a:r>
                        <a:rPr lang="en-US" sz="2000" baseline="0" dirty="0" err="1" smtClean="0"/>
                        <a:t>dimasyarakat</a:t>
                      </a:r>
                      <a:endParaRPr lang="en-US" sz="2000" dirty="0"/>
                    </a:p>
                  </a:txBody>
                  <a:tcPr/>
                </a:tc>
                <a:extLst>
                  <a:ext uri="{0D108BD9-81ED-4DB2-BD59-A6C34878D82A}">
                    <a16:rowId xmlns:a16="http://schemas.microsoft.com/office/drawing/2014/main" val="10001"/>
                  </a:ext>
                </a:extLst>
              </a:tr>
              <a:tr h="1518727">
                <a:tc>
                  <a:txBody>
                    <a:bodyPr/>
                    <a:lstStyle/>
                    <a:p>
                      <a:r>
                        <a:rPr lang="en-US" sz="2000" dirty="0" smtClean="0"/>
                        <a:t>2</a:t>
                      </a:r>
                      <a:endParaRPr lang="en-US" sz="2000" dirty="0"/>
                    </a:p>
                  </a:txBody>
                  <a:tcPr/>
                </a:tc>
                <a:tc>
                  <a:txBody>
                    <a:bodyPr/>
                    <a:lstStyle/>
                    <a:p>
                      <a:r>
                        <a:rPr lang="en-US" sz="2000" dirty="0" smtClean="0"/>
                        <a:t>Pattern of </a:t>
                      </a:r>
                      <a:r>
                        <a:rPr lang="en-US" sz="2000" dirty="0" err="1" smtClean="0"/>
                        <a:t>Behaviour</a:t>
                      </a:r>
                      <a:endParaRPr lang="en-US" sz="2000" dirty="0"/>
                    </a:p>
                  </a:txBody>
                  <a:tcPr/>
                </a:tc>
                <a:tc>
                  <a:txBody>
                    <a:bodyPr/>
                    <a:lstStyle/>
                    <a:p>
                      <a:r>
                        <a:rPr lang="en-US" sz="2000" dirty="0" err="1" smtClean="0"/>
                        <a:t>Adanya</a:t>
                      </a:r>
                      <a:r>
                        <a:rPr lang="en-US" sz="2000" baseline="0" dirty="0" smtClean="0"/>
                        <a:t> </a:t>
                      </a:r>
                      <a:r>
                        <a:rPr lang="en-US" sz="2000" baseline="0" dirty="0" err="1" smtClean="0"/>
                        <a:t>kesamaan-kesamaan</a:t>
                      </a:r>
                      <a:r>
                        <a:rPr lang="en-US" sz="2000" baseline="0" dirty="0" smtClean="0"/>
                        <a:t> (</a:t>
                      </a:r>
                      <a:r>
                        <a:rPr lang="en-US" sz="2000" baseline="0" dirty="0" err="1" smtClean="0"/>
                        <a:t>kecenderungan</a:t>
                      </a:r>
                      <a:r>
                        <a:rPr lang="en-US" sz="2000" baseline="0" dirty="0" smtClean="0"/>
                        <a:t>) </a:t>
                      </a:r>
                      <a:r>
                        <a:rPr lang="en-US" sz="2000" baseline="0" dirty="0" err="1" smtClean="0"/>
                        <a:t>antara</a:t>
                      </a:r>
                      <a:r>
                        <a:rPr lang="en-US" sz="2000" baseline="0" dirty="0" smtClean="0"/>
                        <a:t> </a:t>
                      </a:r>
                      <a:r>
                        <a:rPr lang="en-US" sz="2000" baseline="0" dirty="0" err="1" smtClean="0"/>
                        <a:t>peristiwa</a:t>
                      </a:r>
                      <a:r>
                        <a:rPr lang="en-US" sz="2000" baseline="0" dirty="0" smtClean="0"/>
                        <a:t> </a:t>
                      </a:r>
                      <a:r>
                        <a:rPr lang="en-US" sz="2000" baseline="0" dirty="0" err="1" smtClean="0"/>
                        <a:t>satu</a:t>
                      </a:r>
                      <a:r>
                        <a:rPr lang="en-US" sz="2000" baseline="0" dirty="0" smtClean="0"/>
                        <a:t> </a:t>
                      </a:r>
                      <a:r>
                        <a:rPr lang="en-US" sz="2000" baseline="0" dirty="0" err="1" smtClean="0"/>
                        <a:t>denganperistiwa</a:t>
                      </a:r>
                      <a:r>
                        <a:rPr lang="en-US" sz="2000" baseline="0" dirty="0" smtClean="0"/>
                        <a:t> lain yang </a:t>
                      </a:r>
                      <a:r>
                        <a:rPr lang="en-US" sz="2000" baseline="0" dirty="0" err="1" smtClean="0"/>
                        <a:t>terjadi</a:t>
                      </a:r>
                      <a:r>
                        <a:rPr lang="en-US" sz="2000" baseline="0" dirty="0" smtClean="0"/>
                        <a:t> </a:t>
                      </a:r>
                      <a:r>
                        <a:rPr lang="en-US" sz="2000" baseline="0" dirty="0" err="1" smtClean="0"/>
                        <a:t>dimasyarakat</a:t>
                      </a:r>
                      <a:r>
                        <a:rPr lang="en-US" sz="2000" baseline="0" dirty="0" smtClean="0"/>
                        <a:t>.</a:t>
                      </a:r>
                      <a:endParaRPr lang="en-US" sz="2000" dirty="0"/>
                    </a:p>
                  </a:txBody>
                  <a:tcPr/>
                </a:tc>
                <a:extLst>
                  <a:ext uri="{0D108BD9-81ED-4DB2-BD59-A6C34878D82A}">
                    <a16:rowId xmlns:a16="http://schemas.microsoft.com/office/drawing/2014/main" val="10002"/>
                  </a:ext>
                </a:extLst>
              </a:tr>
              <a:tr h="1063108">
                <a:tc>
                  <a:txBody>
                    <a:bodyPr/>
                    <a:lstStyle/>
                    <a:p>
                      <a:r>
                        <a:rPr lang="en-US" sz="2000" dirty="0" smtClean="0"/>
                        <a:t>3</a:t>
                      </a:r>
                      <a:endParaRPr lang="en-US" sz="2000" dirty="0"/>
                    </a:p>
                  </a:txBody>
                  <a:tcPr/>
                </a:tc>
                <a:tc>
                  <a:txBody>
                    <a:bodyPr/>
                    <a:lstStyle/>
                    <a:p>
                      <a:r>
                        <a:rPr lang="en-US" sz="2000" dirty="0" smtClean="0"/>
                        <a:t>Systemic  Structure</a:t>
                      </a:r>
                      <a:endParaRPr lang="en-US" sz="2000" dirty="0"/>
                    </a:p>
                  </a:txBody>
                  <a:tcPr/>
                </a:tc>
                <a:tc>
                  <a:txBody>
                    <a:bodyPr/>
                    <a:lstStyle/>
                    <a:p>
                      <a:r>
                        <a:rPr lang="en-US" sz="2000" dirty="0" err="1" smtClean="0"/>
                        <a:t>Hubungan</a:t>
                      </a:r>
                      <a:r>
                        <a:rPr lang="en-US" sz="2000" dirty="0" smtClean="0"/>
                        <a:t> </a:t>
                      </a:r>
                      <a:r>
                        <a:rPr lang="en-US" sz="2000" dirty="0" err="1" smtClean="0"/>
                        <a:t>antara</a:t>
                      </a:r>
                      <a:r>
                        <a:rPr lang="en-US" sz="2000" dirty="0" smtClean="0"/>
                        <a:t> </a:t>
                      </a:r>
                      <a:r>
                        <a:rPr lang="en-US" sz="2000" dirty="0" err="1" smtClean="0"/>
                        <a:t>peristiwa</a:t>
                      </a:r>
                      <a:r>
                        <a:rPr lang="en-US" sz="2000" dirty="0" smtClean="0"/>
                        <a:t>  </a:t>
                      </a:r>
                      <a:r>
                        <a:rPr lang="en-US" sz="2000" dirty="0" err="1" smtClean="0"/>
                        <a:t>satu</a:t>
                      </a:r>
                      <a:r>
                        <a:rPr lang="en-US" sz="2000" dirty="0" smtClean="0"/>
                        <a:t> </a:t>
                      </a:r>
                      <a:r>
                        <a:rPr lang="en-US" sz="2000" dirty="0" err="1" smtClean="0"/>
                        <a:t>dengan</a:t>
                      </a:r>
                      <a:r>
                        <a:rPr lang="en-US" sz="2000" dirty="0" smtClean="0"/>
                        <a:t> </a:t>
                      </a:r>
                      <a:r>
                        <a:rPr lang="en-US" sz="2000" dirty="0" err="1" smtClean="0"/>
                        <a:t>peristiwa</a:t>
                      </a:r>
                      <a:r>
                        <a:rPr lang="en-US" sz="2000" dirty="0" smtClean="0"/>
                        <a:t> </a:t>
                      </a:r>
                      <a:r>
                        <a:rPr lang="en-US" sz="2000" dirty="0" err="1" smtClean="0"/>
                        <a:t>lainnya</a:t>
                      </a:r>
                      <a:r>
                        <a:rPr lang="en-US" sz="2000" dirty="0" smtClean="0"/>
                        <a:t>  yang </a:t>
                      </a:r>
                      <a:r>
                        <a:rPr lang="en-US" sz="2000" dirty="0" err="1" smtClean="0"/>
                        <a:t>terjadi</a:t>
                      </a:r>
                      <a:r>
                        <a:rPr lang="en-US" sz="2000" dirty="0" smtClean="0"/>
                        <a:t> </a:t>
                      </a:r>
                      <a:r>
                        <a:rPr lang="en-US" sz="2000" dirty="0" err="1" smtClean="0"/>
                        <a:t>dimasyarakat</a:t>
                      </a:r>
                      <a:endParaRPr lang="en-US" sz="2000" dirty="0"/>
                    </a:p>
                  </a:txBody>
                  <a:tcPr/>
                </a:tc>
                <a:extLst>
                  <a:ext uri="{0D108BD9-81ED-4DB2-BD59-A6C34878D82A}">
                    <a16:rowId xmlns:a16="http://schemas.microsoft.com/office/drawing/2014/main" val="10003"/>
                  </a:ext>
                </a:extLst>
              </a:tr>
              <a:tr h="1063108">
                <a:tc>
                  <a:txBody>
                    <a:bodyPr/>
                    <a:lstStyle/>
                    <a:p>
                      <a:r>
                        <a:rPr lang="en-US" sz="2000" dirty="0" smtClean="0"/>
                        <a:t>4</a:t>
                      </a:r>
                      <a:endParaRPr lang="en-US" sz="2000" dirty="0"/>
                    </a:p>
                  </a:txBody>
                  <a:tcPr/>
                </a:tc>
                <a:tc>
                  <a:txBody>
                    <a:bodyPr/>
                    <a:lstStyle/>
                    <a:p>
                      <a:r>
                        <a:rPr lang="en-US" sz="2000" dirty="0" smtClean="0"/>
                        <a:t>Model Mental</a:t>
                      </a:r>
                      <a:endParaRPr lang="en-US" sz="2000" dirty="0"/>
                    </a:p>
                  </a:txBody>
                  <a:tcPr/>
                </a:tc>
                <a:tc>
                  <a:txBody>
                    <a:bodyPr/>
                    <a:lstStyle/>
                    <a:p>
                      <a:r>
                        <a:rPr lang="en-US" sz="2000" dirty="0" err="1" smtClean="0"/>
                        <a:t>Kesimpulan</a:t>
                      </a:r>
                      <a:r>
                        <a:rPr lang="en-US" sz="2000" baseline="0" dirty="0" smtClean="0"/>
                        <a:t> </a:t>
                      </a:r>
                      <a:r>
                        <a:rPr lang="en-US" sz="2000" baseline="0" dirty="0" err="1" smtClean="0"/>
                        <a:t>dari</a:t>
                      </a:r>
                      <a:r>
                        <a:rPr lang="en-US" sz="2000" baseline="0" dirty="0" smtClean="0"/>
                        <a:t> </a:t>
                      </a:r>
                      <a:r>
                        <a:rPr lang="en-US" sz="2000" baseline="0" dirty="0" err="1" smtClean="0"/>
                        <a:t>hubungan</a:t>
                      </a:r>
                      <a:r>
                        <a:rPr lang="en-US" sz="2000" baseline="0" dirty="0" smtClean="0"/>
                        <a:t> </a:t>
                      </a:r>
                      <a:r>
                        <a:rPr lang="en-US" sz="2000" baseline="0" dirty="0" err="1" smtClean="0"/>
                        <a:t>peristiwa</a:t>
                      </a:r>
                      <a:r>
                        <a:rPr lang="en-US" sz="2000" baseline="0" dirty="0" smtClean="0"/>
                        <a:t> </a:t>
                      </a:r>
                      <a:r>
                        <a:rPr lang="en-US" sz="2000" baseline="0" dirty="0" err="1" smtClean="0"/>
                        <a:t>satu</a:t>
                      </a:r>
                      <a:r>
                        <a:rPr lang="en-US" sz="2000" baseline="0" dirty="0" smtClean="0"/>
                        <a:t> </a:t>
                      </a:r>
                      <a:r>
                        <a:rPr lang="en-US" sz="2000" baseline="0" dirty="0" err="1" smtClean="0"/>
                        <a:t>dengan</a:t>
                      </a:r>
                      <a:r>
                        <a:rPr lang="en-US" sz="2000" baseline="0" dirty="0" smtClean="0"/>
                        <a:t> </a:t>
                      </a:r>
                      <a:r>
                        <a:rPr lang="en-US" sz="2000" baseline="0" dirty="0" err="1" smtClean="0"/>
                        <a:t>peristiwa</a:t>
                      </a:r>
                      <a:r>
                        <a:rPr lang="en-US" sz="2000" baseline="0" dirty="0" smtClean="0"/>
                        <a:t> lain yang </a:t>
                      </a:r>
                      <a:r>
                        <a:rPr lang="en-US" sz="2000" baseline="0" dirty="0" err="1" smtClean="0"/>
                        <a:t>terjadi</a:t>
                      </a:r>
                      <a:r>
                        <a:rPr lang="en-US" sz="2000" baseline="0" dirty="0" smtClean="0"/>
                        <a:t> </a:t>
                      </a:r>
                      <a:r>
                        <a:rPr lang="en-US" sz="2000" baseline="0" dirty="0" err="1" smtClean="0"/>
                        <a:t>dimasyarakat</a:t>
                      </a:r>
                      <a:r>
                        <a:rPr lang="en-US" sz="2000" baseline="0" dirty="0" smtClean="0"/>
                        <a:t>.</a:t>
                      </a:r>
                      <a:endParaRPr lang="en-US" sz="2000" dirty="0"/>
                    </a:p>
                  </a:txBody>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a:xfrm>
            <a:off x="457200" y="274638"/>
            <a:ext cx="8229600" cy="487362"/>
          </a:xfrm>
        </p:spPr>
        <p:txBody>
          <a:bodyPr>
            <a:normAutofit fontScale="90000"/>
          </a:bodyPr>
          <a:lstStyle/>
          <a:p>
            <a:pPr eaLnBrk="1" fontAlgn="auto" hangingPunct="1">
              <a:spcAft>
                <a:spcPts val="0"/>
              </a:spcAft>
              <a:defRPr/>
            </a:pPr>
            <a:r>
              <a:rPr lang="en-US" dirty="0" err="1" smtClean="0"/>
              <a:t>Unsur-Unsur</a:t>
            </a:r>
            <a:r>
              <a:rPr lang="en-US" dirty="0" smtClean="0"/>
              <a:t> </a:t>
            </a:r>
            <a:r>
              <a:rPr lang="en-US" dirty="0" err="1" smtClean="0"/>
              <a:t>Pemahaman</a:t>
            </a:r>
            <a:r>
              <a:rPr lang="en-US" dirty="0" smtClean="0"/>
              <a:t> </a:t>
            </a:r>
            <a:r>
              <a:rPr lang="en-US" dirty="0" err="1" smtClean="0"/>
              <a:t>Masalah</a:t>
            </a:r>
            <a:endParaRPr lang="en-US"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1143000"/>
          <a:ext cx="8229600" cy="5525844"/>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4648200">
                  <a:extLst>
                    <a:ext uri="{9D8B030D-6E8A-4147-A177-3AD203B41FA5}">
                      <a16:colId xmlns:a16="http://schemas.microsoft.com/office/drawing/2014/main" val="20002"/>
                    </a:ext>
                  </a:extLst>
                </a:gridCol>
              </a:tblGrid>
              <a:tr h="615928">
                <a:tc>
                  <a:txBody>
                    <a:bodyPr/>
                    <a:lstStyle/>
                    <a:p>
                      <a:r>
                        <a:rPr lang="en-US" sz="2000" dirty="0" smtClean="0"/>
                        <a:t>N0</a:t>
                      </a:r>
                      <a:endParaRPr lang="en-US" sz="2000" dirty="0"/>
                    </a:p>
                  </a:txBody>
                  <a:tcPr/>
                </a:tc>
                <a:tc>
                  <a:txBody>
                    <a:bodyPr/>
                    <a:lstStyle/>
                    <a:p>
                      <a:r>
                        <a:rPr lang="en-US" sz="2000" dirty="0" err="1" smtClean="0"/>
                        <a:t>Unsur</a:t>
                      </a:r>
                      <a:endParaRPr lang="en-US" sz="2000" dirty="0"/>
                    </a:p>
                  </a:txBody>
                  <a:tcPr/>
                </a:tc>
                <a:tc>
                  <a:txBody>
                    <a:bodyPr/>
                    <a:lstStyle/>
                    <a:p>
                      <a:r>
                        <a:rPr lang="en-US" sz="2000" dirty="0" err="1" smtClean="0"/>
                        <a:t>Keterangan</a:t>
                      </a:r>
                      <a:endParaRPr lang="en-US" sz="2000" dirty="0"/>
                    </a:p>
                  </a:txBody>
                  <a:tcPr/>
                </a:tc>
                <a:extLst>
                  <a:ext uri="{0D108BD9-81ED-4DB2-BD59-A6C34878D82A}">
                    <a16:rowId xmlns:a16="http://schemas.microsoft.com/office/drawing/2014/main" val="10000"/>
                  </a:ext>
                </a:extLst>
              </a:tr>
              <a:tr h="615928">
                <a:tc>
                  <a:txBody>
                    <a:bodyPr/>
                    <a:lstStyle/>
                    <a:p>
                      <a:r>
                        <a:rPr lang="en-US" sz="2000" dirty="0" smtClean="0"/>
                        <a:t>1</a:t>
                      </a:r>
                      <a:endParaRPr lang="en-US" sz="2000" dirty="0"/>
                    </a:p>
                  </a:txBody>
                  <a:tcPr/>
                </a:tc>
                <a:tc>
                  <a:txBody>
                    <a:bodyPr/>
                    <a:lstStyle/>
                    <a:p>
                      <a:r>
                        <a:rPr lang="en-US" sz="2000" dirty="0" smtClean="0"/>
                        <a:t>Events</a:t>
                      </a:r>
                      <a:endParaRPr lang="en-US" sz="2000" dirty="0"/>
                    </a:p>
                  </a:txBody>
                  <a:tcPr/>
                </a:tc>
                <a:tc>
                  <a:txBody>
                    <a:bodyPr/>
                    <a:lstStyle/>
                    <a:p>
                      <a:r>
                        <a:rPr lang="en-US" sz="2000" dirty="0" smtClean="0"/>
                        <a:t>PKL </a:t>
                      </a:r>
                      <a:r>
                        <a:rPr lang="en-US" sz="2000" dirty="0" err="1" smtClean="0"/>
                        <a:t>mengganggu</a:t>
                      </a:r>
                      <a:r>
                        <a:rPr lang="en-US" sz="2000" dirty="0" smtClean="0"/>
                        <a:t> </a:t>
                      </a:r>
                      <a:r>
                        <a:rPr lang="en-US" sz="2000" dirty="0" err="1" smtClean="0"/>
                        <a:t>masyarakat</a:t>
                      </a:r>
                      <a:endParaRPr lang="en-US" sz="2000" dirty="0"/>
                    </a:p>
                  </a:txBody>
                  <a:tcPr/>
                </a:tc>
                <a:extLst>
                  <a:ext uri="{0D108BD9-81ED-4DB2-BD59-A6C34878D82A}">
                    <a16:rowId xmlns:a16="http://schemas.microsoft.com/office/drawing/2014/main" val="10001"/>
                  </a:ext>
                </a:extLst>
              </a:tr>
              <a:tr h="1518727">
                <a:tc>
                  <a:txBody>
                    <a:bodyPr/>
                    <a:lstStyle/>
                    <a:p>
                      <a:r>
                        <a:rPr lang="en-US" sz="2000" dirty="0" smtClean="0"/>
                        <a:t>2</a:t>
                      </a:r>
                      <a:endParaRPr lang="en-US" sz="2000" dirty="0"/>
                    </a:p>
                  </a:txBody>
                  <a:tcPr/>
                </a:tc>
                <a:tc>
                  <a:txBody>
                    <a:bodyPr/>
                    <a:lstStyle/>
                    <a:p>
                      <a:r>
                        <a:rPr lang="en-US" sz="2000" dirty="0" smtClean="0"/>
                        <a:t>Pattern of </a:t>
                      </a:r>
                      <a:r>
                        <a:rPr lang="en-US" sz="2000" dirty="0" err="1" smtClean="0"/>
                        <a:t>Behaviour</a:t>
                      </a:r>
                      <a:endParaRPr lang="en-US" sz="2000" dirty="0"/>
                    </a:p>
                  </a:txBody>
                  <a:tcPr/>
                </a:tc>
                <a:tc>
                  <a:txBody>
                    <a:bodyPr/>
                    <a:lstStyle/>
                    <a:p>
                      <a:pPr>
                        <a:buFont typeface="Arial" pitchFamily="34" charset="0"/>
                        <a:buChar char="•"/>
                      </a:pPr>
                      <a:r>
                        <a:rPr lang="en-US" sz="2000" dirty="0" smtClean="0"/>
                        <a:t> </a:t>
                      </a:r>
                      <a:r>
                        <a:rPr lang="en-US" sz="2000" dirty="0" err="1" smtClean="0"/>
                        <a:t>Tempat</a:t>
                      </a:r>
                      <a:r>
                        <a:rPr lang="en-US" sz="2000" dirty="0" smtClean="0"/>
                        <a:t> </a:t>
                      </a:r>
                      <a:r>
                        <a:rPr lang="en-US" sz="2000" dirty="0" err="1" smtClean="0"/>
                        <a:t>PKLtidak</a:t>
                      </a:r>
                      <a:r>
                        <a:rPr lang="en-US" sz="2000" dirty="0" smtClean="0"/>
                        <a:t> </a:t>
                      </a:r>
                      <a:r>
                        <a:rPr lang="en-US" sz="2000" dirty="0" err="1" smtClean="0"/>
                        <a:t>tertata</a:t>
                      </a:r>
                      <a:r>
                        <a:rPr lang="en-US" sz="2000" dirty="0" smtClean="0"/>
                        <a:t> </a:t>
                      </a:r>
                      <a:r>
                        <a:rPr lang="en-US" sz="2000" dirty="0" err="1" smtClean="0"/>
                        <a:t>rapi</a:t>
                      </a:r>
                      <a:endParaRPr lang="en-US" sz="2000" dirty="0" smtClean="0"/>
                    </a:p>
                    <a:p>
                      <a:pPr>
                        <a:buFont typeface="Arial" pitchFamily="34" charset="0"/>
                        <a:buChar char="•"/>
                      </a:pPr>
                      <a:r>
                        <a:rPr lang="en-US" sz="2000" baseline="0" dirty="0" smtClean="0"/>
                        <a:t> PKL </a:t>
                      </a:r>
                      <a:r>
                        <a:rPr lang="en-US" sz="2000" baseline="0" dirty="0" err="1" smtClean="0"/>
                        <a:t>tumbuh</a:t>
                      </a:r>
                      <a:r>
                        <a:rPr lang="en-US" sz="2000" baseline="0" dirty="0" smtClean="0"/>
                        <a:t> </a:t>
                      </a:r>
                      <a:r>
                        <a:rPr lang="en-US" sz="2000" baseline="0" dirty="0" err="1" smtClean="0"/>
                        <a:t>subur</a:t>
                      </a:r>
                      <a:endParaRPr lang="en-US" sz="2000" baseline="0" dirty="0" smtClean="0"/>
                    </a:p>
                    <a:p>
                      <a:pPr>
                        <a:buFont typeface="Arial" pitchFamily="34" charset="0"/>
                        <a:buChar char="•"/>
                      </a:pPr>
                      <a:r>
                        <a:rPr lang="en-US" sz="2000" baseline="0" dirty="0" smtClean="0"/>
                        <a:t> PKL </a:t>
                      </a:r>
                      <a:r>
                        <a:rPr lang="en-US" sz="2000" baseline="0" dirty="0" err="1" smtClean="0"/>
                        <a:t>produk</a:t>
                      </a:r>
                      <a:r>
                        <a:rPr lang="en-US" sz="2000" baseline="0" dirty="0" smtClean="0"/>
                        <a:t> </a:t>
                      </a:r>
                      <a:r>
                        <a:rPr lang="en-US" sz="2000" baseline="0" dirty="0" err="1" smtClean="0"/>
                        <a:t>sampah</a:t>
                      </a:r>
                      <a:endParaRPr lang="en-US" sz="2000" baseline="0" dirty="0" smtClean="0"/>
                    </a:p>
                    <a:p>
                      <a:pPr>
                        <a:buFont typeface="Arial" pitchFamily="34" charset="0"/>
                        <a:buChar char="•"/>
                      </a:pPr>
                      <a:r>
                        <a:rPr lang="en-US" sz="2000" baseline="0" dirty="0" smtClean="0"/>
                        <a:t> PKL </a:t>
                      </a:r>
                      <a:r>
                        <a:rPr lang="en-US" sz="2000" baseline="0" dirty="0" err="1" smtClean="0"/>
                        <a:t>ganggu</a:t>
                      </a:r>
                      <a:r>
                        <a:rPr lang="en-US" sz="2000" baseline="0" dirty="0" smtClean="0"/>
                        <a:t> </a:t>
                      </a:r>
                      <a:r>
                        <a:rPr lang="en-US" sz="2000" baseline="0" dirty="0" err="1" smtClean="0"/>
                        <a:t>keindahan</a:t>
                      </a:r>
                      <a:r>
                        <a:rPr lang="en-US" sz="2000" baseline="0" dirty="0" smtClean="0"/>
                        <a:t> </a:t>
                      </a:r>
                      <a:r>
                        <a:rPr lang="en-US" sz="2000" baseline="0" dirty="0" err="1" smtClean="0"/>
                        <a:t>kota</a:t>
                      </a:r>
                      <a:endParaRPr lang="en-US" sz="2000" baseline="0" dirty="0" smtClean="0"/>
                    </a:p>
                    <a:p>
                      <a:pPr>
                        <a:buFont typeface="Arial" pitchFamily="34" charset="0"/>
                        <a:buChar char="•"/>
                      </a:pPr>
                      <a:r>
                        <a:rPr lang="en-US" sz="2000" baseline="0" dirty="0" smtClean="0"/>
                        <a:t> </a:t>
                      </a:r>
                      <a:r>
                        <a:rPr lang="en-US" sz="2000" baseline="0" dirty="0" err="1" smtClean="0"/>
                        <a:t>Perilaku</a:t>
                      </a:r>
                      <a:r>
                        <a:rPr lang="en-US" sz="2000" baseline="0" dirty="0" smtClean="0"/>
                        <a:t> PKL </a:t>
                      </a:r>
                      <a:r>
                        <a:rPr lang="en-US" sz="2000" baseline="0" dirty="0" err="1" smtClean="0"/>
                        <a:t>seenaknya</a:t>
                      </a:r>
                      <a:endParaRPr lang="en-US" sz="2000" dirty="0"/>
                    </a:p>
                  </a:txBody>
                  <a:tcPr/>
                </a:tc>
                <a:extLst>
                  <a:ext uri="{0D108BD9-81ED-4DB2-BD59-A6C34878D82A}">
                    <a16:rowId xmlns:a16="http://schemas.microsoft.com/office/drawing/2014/main" val="10002"/>
                  </a:ext>
                </a:extLst>
              </a:tr>
              <a:tr h="1063108">
                <a:tc>
                  <a:txBody>
                    <a:bodyPr/>
                    <a:lstStyle/>
                    <a:p>
                      <a:r>
                        <a:rPr lang="en-US" sz="2000" dirty="0" smtClean="0"/>
                        <a:t>3</a:t>
                      </a:r>
                      <a:endParaRPr lang="en-US" sz="2000" dirty="0"/>
                    </a:p>
                  </a:txBody>
                  <a:tcPr/>
                </a:tc>
                <a:tc>
                  <a:txBody>
                    <a:bodyPr/>
                    <a:lstStyle/>
                    <a:p>
                      <a:r>
                        <a:rPr lang="en-US" sz="2000" dirty="0" smtClean="0"/>
                        <a:t>Systemic  Structure</a:t>
                      </a:r>
                      <a:endParaRPr lang="en-US" sz="2000" dirty="0"/>
                    </a:p>
                  </a:txBody>
                  <a:tcPr/>
                </a:tc>
                <a:tc>
                  <a:txBody>
                    <a:bodyPr/>
                    <a:lstStyle/>
                    <a:p>
                      <a:r>
                        <a:rPr lang="en-US" sz="2000" dirty="0" err="1" smtClean="0"/>
                        <a:t>PKLtumbuh</a:t>
                      </a:r>
                      <a:r>
                        <a:rPr lang="en-US" sz="2000" dirty="0" smtClean="0"/>
                        <a:t> </a:t>
                      </a:r>
                      <a:r>
                        <a:rPr lang="en-US" sz="2000" dirty="0" err="1" smtClean="0"/>
                        <a:t>subur</a:t>
                      </a:r>
                      <a:r>
                        <a:rPr lang="en-US" sz="2000" dirty="0" smtClean="0"/>
                        <a:t>, </a:t>
                      </a:r>
                      <a:r>
                        <a:rPr lang="en-US" sz="2000" dirty="0" err="1" smtClean="0"/>
                        <a:t>tempat</a:t>
                      </a:r>
                      <a:r>
                        <a:rPr lang="en-US" sz="2000" dirty="0" smtClean="0"/>
                        <a:t> </a:t>
                      </a:r>
                      <a:r>
                        <a:rPr lang="en-US" sz="2000" dirty="0" err="1" smtClean="0"/>
                        <a:t>jualan</a:t>
                      </a:r>
                      <a:r>
                        <a:rPr lang="en-US" sz="2000" dirty="0" smtClean="0"/>
                        <a:t> PKL </a:t>
                      </a:r>
                      <a:r>
                        <a:rPr lang="en-US" sz="2000" dirty="0" err="1" smtClean="0"/>
                        <a:t>tidak</a:t>
                      </a:r>
                      <a:r>
                        <a:rPr lang="en-US" sz="2000" dirty="0" smtClean="0"/>
                        <a:t> </a:t>
                      </a:r>
                      <a:r>
                        <a:rPr lang="en-US" sz="2000" dirty="0" err="1" smtClean="0"/>
                        <a:t>tertata</a:t>
                      </a:r>
                      <a:r>
                        <a:rPr lang="en-US" sz="2000" dirty="0" smtClean="0"/>
                        <a:t> </a:t>
                      </a:r>
                      <a:r>
                        <a:rPr lang="en-US" sz="2000" dirty="0" err="1" smtClean="0"/>
                        <a:t>rapi,menghasilkan</a:t>
                      </a:r>
                      <a:r>
                        <a:rPr lang="en-US" sz="2000" dirty="0" smtClean="0"/>
                        <a:t> </a:t>
                      </a:r>
                      <a:r>
                        <a:rPr lang="en-US" sz="2000" dirty="0" err="1" smtClean="0"/>
                        <a:t>sampah</a:t>
                      </a:r>
                      <a:r>
                        <a:rPr lang="en-US" sz="2000" dirty="0" smtClean="0"/>
                        <a:t>, </a:t>
                      </a:r>
                      <a:r>
                        <a:rPr lang="en-US" sz="2000" dirty="0" err="1" smtClean="0"/>
                        <a:t>dan</a:t>
                      </a:r>
                      <a:r>
                        <a:rPr lang="en-US" sz="2000" baseline="0" dirty="0" smtClean="0"/>
                        <a:t> </a:t>
                      </a:r>
                      <a:r>
                        <a:rPr lang="en-US" sz="2000" baseline="0" dirty="0" err="1" smtClean="0"/>
                        <a:t>mengganggu</a:t>
                      </a:r>
                      <a:r>
                        <a:rPr lang="en-US" sz="2000" baseline="0" dirty="0" smtClean="0"/>
                        <a:t> </a:t>
                      </a:r>
                      <a:r>
                        <a:rPr lang="en-US" sz="2000" baseline="0" dirty="0" err="1" smtClean="0"/>
                        <a:t>keindahankota</a:t>
                      </a:r>
                      <a:r>
                        <a:rPr lang="en-US" sz="2000" baseline="0" dirty="0" smtClean="0"/>
                        <a:t>, </a:t>
                      </a:r>
                      <a:r>
                        <a:rPr lang="en-US" sz="2000" baseline="0" dirty="0" err="1" smtClean="0"/>
                        <a:t>akibatnya</a:t>
                      </a:r>
                      <a:r>
                        <a:rPr lang="en-US" sz="2000" baseline="0" dirty="0" smtClean="0"/>
                        <a:t> </a:t>
                      </a:r>
                      <a:r>
                        <a:rPr lang="en-US" sz="2000" baseline="0" dirty="0" err="1" smtClean="0"/>
                        <a:t>aktivitas</a:t>
                      </a:r>
                      <a:r>
                        <a:rPr lang="en-US" sz="2000" baseline="0" dirty="0" smtClean="0"/>
                        <a:t> </a:t>
                      </a:r>
                      <a:r>
                        <a:rPr lang="en-US" sz="2000" baseline="0" dirty="0" err="1" smtClean="0"/>
                        <a:t>masyarakat</a:t>
                      </a:r>
                      <a:r>
                        <a:rPr lang="en-US" sz="2000" baseline="0" dirty="0" smtClean="0"/>
                        <a:t> </a:t>
                      </a:r>
                      <a:r>
                        <a:rPr lang="en-US" sz="2000" baseline="0" dirty="0" err="1" smtClean="0"/>
                        <a:t>terganggu</a:t>
                      </a:r>
                      <a:r>
                        <a:rPr lang="en-US" sz="2000" baseline="0" dirty="0" smtClean="0"/>
                        <a:t>.</a:t>
                      </a:r>
                      <a:r>
                        <a:rPr lang="en-US" sz="2000" dirty="0" smtClean="0"/>
                        <a:t> </a:t>
                      </a:r>
                      <a:endParaRPr lang="en-US" sz="2000" dirty="0"/>
                    </a:p>
                  </a:txBody>
                  <a:tcPr/>
                </a:tc>
                <a:extLst>
                  <a:ext uri="{0D108BD9-81ED-4DB2-BD59-A6C34878D82A}">
                    <a16:rowId xmlns:a16="http://schemas.microsoft.com/office/drawing/2014/main" val="10003"/>
                  </a:ext>
                </a:extLst>
              </a:tr>
              <a:tr h="1063108">
                <a:tc>
                  <a:txBody>
                    <a:bodyPr/>
                    <a:lstStyle/>
                    <a:p>
                      <a:r>
                        <a:rPr lang="en-US" sz="2000" dirty="0" smtClean="0"/>
                        <a:t>4</a:t>
                      </a:r>
                      <a:endParaRPr lang="en-US" sz="2000" dirty="0"/>
                    </a:p>
                  </a:txBody>
                  <a:tcPr/>
                </a:tc>
                <a:tc>
                  <a:txBody>
                    <a:bodyPr/>
                    <a:lstStyle/>
                    <a:p>
                      <a:r>
                        <a:rPr lang="en-US" sz="2000" dirty="0" smtClean="0"/>
                        <a:t>Model Mental</a:t>
                      </a:r>
                      <a:endParaRPr lang="en-US" sz="2000" dirty="0"/>
                    </a:p>
                  </a:txBody>
                  <a:tcPr/>
                </a:tc>
                <a:tc>
                  <a:txBody>
                    <a:bodyPr/>
                    <a:lstStyle/>
                    <a:p>
                      <a:r>
                        <a:rPr lang="en-US" sz="2000" dirty="0" err="1" smtClean="0"/>
                        <a:t>Perilaku</a:t>
                      </a:r>
                      <a:r>
                        <a:rPr lang="en-US" sz="2000" dirty="0" smtClean="0"/>
                        <a:t> PKL</a:t>
                      </a:r>
                      <a:r>
                        <a:rPr lang="en-US" sz="2000" baseline="0" dirty="0" smtClean="0"/>
                        <a:t> </a:t>
                      </a:r>
                      <a:r>
                        <a:rPr lang="en-US" sz="2000" baseline="0" dirty="0" err="1" smtClean="0"/>
                        <a:t>dalam</a:t>
                      </a:r>
                      <a:r>
                        <a:rPr lang="en-US" sz="2000" baseline="0" dirty="0" smtClean="0"/>
                        <a:t> </a:t>
                      </a:r>
                      <a:r>
                        <a:rPr lang="en-US" sz="2000" baseline="0" dirty="0" err="1" smtClean="0"/>
                        <a:t>berjualan</a:t>
                      </a:r>
                      <a:r>
                        <a:rPr lang="en-US" sz="2000" baseline="0" dirty="0" smtClean="0"/>
                        <a:t> </a:t>
                      </a:r>
                      <a:r>
                        <a:rPr lang="en-US" sz="2000" baseline="0" dirty="0" err="1" smtClean="0"/>
                        <a:t>seenaknya</a:t>
                      </a:r>
                      <a:r>
                        <a:rPr lang="en-US" sz="2000" baseline="0" dirty="0" smtClean="0"/>
                        <a:t> </a:t>
                      </a:r>
                      <a:r>
                        <a:rPr lang="en-US" sz="2000" baseline="0" dirty="0" err="1" smtClean="0"/>
                        <a:t>sendiri</a:t>
                      </a:r>
                      <a:r>
                        <a:rPr lang="en-US" sz="2000" baseline="0" dirty="0" smtClean="0"/>
                        <a:t>.</a:t>
                      </a:r>
                      <a:endParaRPr lang="en-US" sz="2000" dirty="0"/>
                    </a:p>
                  </a:txBody>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a:xfrm>
            <a:off x="457200" y="274638"/>
            <a:ext cx="8229600" cy="487362"/>
          </a:xfrm>
        </p:spPr>
        <p:txBody>
          <a:bodyPr>
            <a:normAutofit fontScale="90000"/>
          </a:bodyPr>
          <a:lstStyle/>
          <a:p>
            <a:pPr eaLnBrk="1" fontAlgn="auto" hangingPunct="1">
              <a:spcAft>
                <a:spcPts val="0"/>
              </a:spcAft>
              <a:defRPr/>
            </a:pPr>
            <a:r>
              <a:rPr lang="en-US" dirty="0" err="1" smtClean="0"/>
              <a:t>Unsur-Unsur</a:t>
            </a:r>
            <a:r>
              <a:rPr lang="en-US" dirty="0" smtClean="0"/>
              <a:t> </a:t>
            </a:r>
            <a:r>
              <a:rPr lang="en-US" dirty="0" err="1" smtClean="0"/>
              <a:t>Pemahaman</a:t>
            </a:r>
            <a:r>
              <a:rPr lang="en-US" dirty="0" smtClean="0"/>
              <a:t> </a:t>
            </a:r>
            <a:r>
              <a:rPr lang="en-US" dirty="0" err="1" smtClean="0"/>
              <a:t>Masalah</a:t>
            </a:r>
            <a:endParaRPr lang="en-US"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457200" y="1506538"/>
            <a:ext cx="8229600" cy="1470025"/>
          </a:xfrm>
        </p:spPr>
        <p:txBody>
          <a:bodyPr>
            <a:normAutofit/>
          </a:bodyPr>
          <a:lstStyle/>
          <a:p>
            <a:pPr eaLnBrk="1" hangingPunct="1">
              <a:defRPr/>
            </a:pPr>
            <a:r>
              <a:rPr lang="id-ID" dirty="0" smtClean="0"/>
              <a:t>Metode Forcasting</a:t>
            </a:r>
          </a:p>
        </p:txBody>
      </p:sp>
      <p:sp>
        <p:nvSpPr>
          <p:cNvPr id="70658" name="Subtitle 2"/>
          <p:cNvSpPr>
            <a:spLocks noGrp="1"/>
          </p:cNvSpPr>
          <p:nvPr>
            <p:ph type="subTitle" idx="1"/>
          </p:nvPr>
        </p:nvSpPr>
        <p:spPr>
          <a:xfrm>
            <a:off x="533400" y="3228975"/>
            <a:ext cx="7854950" cy="1752600"/>
          </a:xfrm>
        </p:spPr>
        <p:txBody>
          <a:bodyPr/>
          <a:lstStyle/>
          <a:p>
            <a:pPr marR="0" eaLnBrk="1" hangingPunct="1">
              <a:buFont typeface="Arial" charset="0"/>
              <a:buNone/>
            </a:pPr>
            <a:endParaRPr lang="id-ID"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43063" y="857250"/>
            <a:ext cx="6000750" cy="24288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400" dirty="0">
                <a:solidFill>
                  <a:schemeClr val="bg1"/>
                </a:solidFill>
                <a:latin typeface="Adobe Gothic Std B" pitchFamily="34" charset="-128"/>
                <a:ea typeface="Adobe Gothic Std B" pitchFamily="34" charset="-128"/>
              </a:rPr>
              <a:t>Tugas Analis kebijakan/policy analyst</a:t>
            </a:r>
          </a:p>
          <a:p>
            <a:pPr marL="639763" lvl="1" indent="-182563">
              <a:buFont typeface="Arial" pitchFamily="34" charset="0"/>
              <a:buChar char="•"/>
              <a:defRPr/>
            </a:pPr>
            <a:r>
              <a:rPr lang="id-ID" dirty="0">
                <a:solidFill>
                  <a:schemeClr val="bg1"/>
                </a:solidFill>
                <a:latin typeface="Adobe Gothic Std B" pitchFamily="34" charset="-128"/>
                <a:ea typeface="Adobe Gothic Std B" pitchFamily="34" charset="-128"/>
              </a:rPr>
              <a:t>Membantu merumuskan cara untuk    mengatasi/ memecahkan masalah </a:t>
            </a:r>
          </a:p>
          <a:p>
            <a:pPr marL="639763" lvl="1" indent="-182563">
              <a:buFont typeface="Arial" pitchFamily="34" charset="0"/>
              <a:buChar char="•"/>
              <a:defRPr/>
            </a:pPr>
            <a:r>
              <a:rPr lang="id-ID" dirty="0">
                <a:solidFill>
                  <a:schemeClr val="bg1"/>
                </a:solidFill>
                <a:latin typeface="Adobe Gothic Std B" pitchFamily="34" charset="-128"/>
                <a:ea typeface="Adobe Gothic Std B" pitchFamily="34" charset="-128"/>
              </a:rPr>
              <a:t>Menyediakan informasi tentang apa konsekuensi dari alternatif kebijakan</a:t>
            </a:r>
          </a:p>
          <a:p>
            <a:pPr marL="639763" lvl="1" indent="-182563">
              <a:buFont typeface="Arial" pitchFamily="34" charset="0"/>
              <a:buChar char="•"/>
              <a:defRPr/>
            </a:pPr>
            <a:r>
              <a:rPr lang="id-ID" dirty="0">
                <a:solidFill>
                  <a:schemeClr val="bg1"/>
                </a:solidFill>
                <a:latin typeface="Adobe Gothic Std B" pitchFamily="34" charset="-128"/>
                <a:ea typeface="Adobe Gothic Std B" pitchFamily="34" charset="-128"/>
              </a:rPr>
              <a:t>Mengidentifikasi issue publik yang perlu menjadi agenda kebijakan pemerintah</a:t>
            </a:r>
          </a:p>
        </p:txBody>
      </p:sp>
      <p:sp>
        <p:nvSpPr>
          <p:cNvPr id="3" name="Rounded Rectangle 2"/>
          <p:cNvSpPr/>
          <p:nvPr/>
        </p:nvSpPr>
        <p:spPr>
          <a:xfrm>
            <a:off x="2928937" y="4293096"/>
            <a:ext cx="3786187" cy="1714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000" dirty="0">
                <a:latin typeface="Adobe Gothic Std B" pitchFamily="34" charset="-128"/>
                <a:ea typeface="Adobe Gothic Std B" pitchFamily="34" charset="-128"/>
              </a:rPr>
              <a:t>Keputusan akhir </a:t>
            </a:r>
            <a:r>
              <a:rPr lang="en-US" sz="2000" dirty="0" smtClean="0">
                <a:latin typeface="Adobe Gothic Std B" pitchFamily="34" charset="-128"/>
                <a:ea typeface="Adobe Gothic Std B" pitchFamily="34" charset="-128"/>
              </a:rPr>
              <a:t>ADALAH: PENGAMBILAN KEPUTUSAN</a:t>
            </a:r>
            <a:endParaRPr lang="id-ID" sz="2000" dirty="0">
              <a:latin typeface="Adobe Gothic Std B" pitchFamily="34" charset="-128"/>
              <a:ea typeface="Adobe Gothic Std B" pitchFamily="34" charset="-128"/>
            </a:endParaRPr>
          </a:p>
        </p:txBody>
      </p:sp>
      <p:sp>
        <p:nvSpPr>
          <p:cNvPr id="4" name="Down Arrow 3"/>
          <p:cNvSpPr/>
          <p:nvPr/>
        </p:nvSpPr>
        <p:spPr>
          <a:xfrm>
            <a:off x="4429125" y="3357563"/>
            <a:ext cx="714375" cy="7915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p>
        </p:txBody>
      </p:sp>
    </p:spTree>
    <p:extLst>
      <p:ext uri="{BB962C8B-B14F-4D97-AF65-F5344CB8AC3E}">
        <p14:creationId xmlns:p14="http://schemas.microsoft.com/office/powerpoint/2010/main" val="40641580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1026"/>
          <p:cNvSpPr>
            <a:spLocks noGrp="1" noChangeArrowheads="1"/>
          </p:cNvSpPr>
          <p:nvPr>
            <p:ph type="title"/>
          </p:nvPr>
        </p:nvSpPr>
        <p:spPr>
          <a:xfrm>
            <a:off x="431152" y="285936"/>
            <a:ext cx="8081092" cy="786324"/>
          </a:xfrm>
        </p:spPr>
        <p:txBody>
          <a:bodyPr lIns="86036" tIns="43018" rIns="86036" bIns="43018">
            <a:normAutofit/>
          </a:bodyPr>
          <a:lstStyle/>
          <a:p>
            <a:pPr>
              <a:defRPr/>
            </a:pPr>
            <a:r>
              <a:rPr lang="en-US" dirty="0" smtClean="0">
                <a:solidFill>
                  <a:srgbClr val="0000CC"/>
                </a:solidFill>
                <a:latin typeface="Tahoma" pitchFamily="34" charset="0"/>
              </a:rPr>
              <a:t>PERAMALAN</a:t>
            </a:r>
            <a:r>
              <a:rPr lang="id-ID" dirty="0" smtClean="0">
                <a:solidFill>
                  <a:srgbClr val="0000CC"/>
                </a:solidFill>
                <a:latin typeface="Tahoma" pitchFamily="34" charset="0"/>
              </a:rPr>
              <a:t> (FORCASTING)</a:t>
            </a:r>
            <a:endParaRPr lang="id-ID" dirty="0">
              <a:solidFill>
                <a:srgbClr val="0000CC"/>
              </a:solidFill>
              <a:latin typeface="Tahoma" pitchFamily="34" charset="0"/>
            </a:endParaRPr>
          </a:p>
        </p:txBody>
      </p:sp>
      <p:sp>
        <p:nvSpPr>
          <p:cNvPr id="24579" name="Rectangle 1027"/>
          <p:cNvSpPr>
            <a:spLocks noGrp="1" noChangeArrowheads="1"/>
          </p:cNvSpPr>
          <p:nvPr>
            <p:ph idx="1"/>
          </p:nvPr>
        </p:nvSpPr>
        <p:spPr>
          <a:xfrm>
            <a:off x="359293" y="1358197"/>
            <a:ext cx="8479308" cy="5218334"/>
          </a:xfrm>
          <a:ln w="57150">
            <a:solidFill>
              <a:srgbClr val="0000FF"/>
            </a:solidFill>
          </a:ln>
        </p:spPr>
        <p:txBody>
          <a:bodyPr lIns="23711" tIns="43018" rIns="23711" bIns="43018"/>
          <a:lstStyle/>
          <a:p>
            <a:pPr marL="0" indent="0" algn="ctr">
              <a:buNone/>
            </a:pPr>
            <a:r>
              <a:rPr lang="en-US" sz="3000" b="1" dirty="0" err="1" smtClean="0">
                <a:solidFill>
                  <a:srgbClr val="0000CC"/>
                </a:solidFill>
                <a:latin typeface="Tahoma" pitchFamily="34" charset="0"/>
              </a:rPr>
              <a:t>Pengetahuan</a:t>
            </a:r>
            <a:r>
              <a:rPr lang="en-US" sz="3000" b="1" dirty="0" smtClean="0">
                <a:solidFill>
                  <a:srgbClr val="0000CC"/>
                </a:solidFill>
                <a:latin typeface="Tahoma" pitchFamily="34" charset="0"/>
              </a:rPr>
              <a:t> yang </a:t>
            </a:r>
            <a:r>
              <a:rPr lang="en-US" sz="3000" b="1" dirty="0" err="1" smtClean="0">
                <a:solidFill>
                  <a:srgbClr val="0000CC"/>
                </a:solidFill>
                <a:latin typeface="Tahoma" pitchFamily="34" charset="0"/>
              </a:rPr>
              <a:t>relevan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dengan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kebijakan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tentang</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masalah</a:t>
            </a:r>
            <a:r>
              <a:rPr lang="en-US" sz="3000" b="1" dirty="0" smtClean="0">
                <a:solidFill>
                  <a:srgbClr val="0000CC"/>
                </a:solidFill>
                <a:latin typeface="Tahoma" pitchFamily="34" charset="0"/>
              </a:rPr>
              <a:t> yang </a:t>
            </a:r>
            <a:r>
              <a:rPr lang="en-US" sz="3000" b="1" dirty="0" err="1" smtClean="0">
                <a:solidFill>
                  <a:srgbClr val="0000CC"/>
                </a:solidFill>
                <a:latin typeface="Tahoma" pitchFamily="34" charset="0"/>
              </a:rPr>
              <a:t>akan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terjadi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masa</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mendatang</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sebagai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akibat</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dari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diambilnya</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alternatif</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termasuk</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tidak</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melakukan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sesuatu</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Mengestimasi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akibat</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dari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kebijakan</a:t>
            </a:r>
            <a:r>
              <a:rPr lang="en-US" sz="3000" b="1" dirty="0" smtClean="0">
                <a:solidFill>
                  <a:srgbClr val="0000CC"/>
                </a:solidFill>
                <a:latin typeface="Tahoma" pitchFamily="34" charset="0"/>
              </a:rPr>
              <a:t> yang </a:t>
            </a:r>
            <a:r>
              <a:rPr lang="en-US" sz="3000" b="1" dirty="0" err="1" smtClean="0">
                <a:solidFill>
                  <a:srgbClr val="0000CC"/>
                </a:solidFill>
                <a:latin typeface="Tahoma" pitchFamily="34" charset="0"/>
              </a:rPr>
              <a:t>diusulkan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mengenali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kendala-kendala</a:t>
            </a:r>
            <a:r>
              <a:rPr lang="en-US" sz="3000" b="1" dirty="0" smtClean="0">
                <a:solidFill>
                  <a:srgbClr val="0000CC"/>
                </a:solidFill>
                <a:latin typeface="Tahoma" pitchFamily="34" charset="0"/>
              </a:rPr>
              <a:t> yang </a:t>
            </a:r>
            <a:r>
              <a:rPr lang="en-US" sz="3000" b="1" dirty="0" err="1" smtClean="0">
                <a:solidFill>
                  <a:srgbClr val="0000CC"/>
                </a:solidFill>
                <a:latin typeface="Tahoma" pitchFamily="34" charset="0"/>
              </a:rPr>
              <a:t>mungkin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akan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terjadi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dalam</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pencapaian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tujuan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mengestimasi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kelayakan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politik</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dukungan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dan</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oposisi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dari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berbagai</a:t>
            </a:r>
            <a:r>
              <a:rPr lang="en-US" sz="3000" b="1" dirty="0" smtClean="0">
                <a:solidFill>
                  <a:srgbClr val="0000CC"/>
                </a:solidFill>
                <a:latin typeface="Tahoma" pitchFamily="34" charset="0"/>
              </a:rPr>
              <a:t> </a:t>
            </a:r>
            <a:r>
              <a:rPr lang="en-US" sz="3000" b="1" dirty="0" err="1" smtClean="0">
                <a:solidFill>
                  <a:srgbClr val="0000CC"/>
                </a:solidFill>
                <a:latin typeface="Tahoma" pitchFamily="34" charset="0"/>
              </a:rPr>
              <a:t>pilihan</a:t>
            </a:r>
            <a:endParaRPr lang="id-ID" sz="3000" b="1" dirty="0" smtClean="0">
              <a:solidFill>
                <a:srgbClr val="0000CC"/>
              </a:solidFill>
              <a:latin typeface="Tahoma" pitchFamily="34"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Content Placeholder 2"/>
          <p:cNvSpPr>
            <a:spLocks noGrp="1"/>
          </p:cNvSpPr>
          <p:nvPr>
            <p:ph idx="1"/>
          </p:nvPr>
        </p:nvSpPr>
        <p:spPr/>
        <p:txBody>
          <a:bodyPr/>
          <a:lstStyle/>
          <a:p>
            <a:r>
              <a:rPr lang="id-ID" dirty="0" smtClean="0"/>
              <a:t>tahap analisis kebijakan berusaha untuk menilai beberapa alternatif kebijakan dan mengambil satu atau beberapa kebijakan yang diprediksi merupakan pilihan terbaik untuk menyelesaikan masalah publik tertentu, menentukan prioritas program yang direkomendasikan kepada pemerintah untuk dilakukan.</a:t>
            </a:r>
          </a:p>
        </p:txBody>
      </p:sp>
      <p:sp>
        <p:nvSpPr>
          <p:cNvPr id="84995" name="Title 1"/>
          <p:cNvSpPr>
            <a:spLocks noGrp="1"/>
          </p:cNvSpPr>
          <p:nvPr>
            <p:ph type="title"/>
          </p:nvPr>
        </p:nvSpPr>
        <p:spPr/>
        <p:txBody>
          <a:bodyPr/>
          <a:lstStyle/>
          <a:p>
            <a:r>
              <a:rPr lang="id-ID" dirty="0" smtClean="0"/>
              <a:t>PERAMALAN (FORCASTING0</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Content Placeholder 2"/>
          <p:cNvSpPr>
            <a:spLocks noGrp="1"/>
          </p:cNvSpPr>
          <p:nvPr>
            <p:ph idx="1"/>
          </p:nvPr>
        </p:nvSpPr>
        <p:spPr/>
        <p:txBody>
          <a:bodyPr>
            <a:normAutofit fontScale="92500" lnSpcReduction="20000"/>
          </a:bodyPr>
          <a:lstStyle/>
          <a:p>
            <a:pPr eaLnBrk="1" hangingPunct="1"/>
            <a:r>
              <a:rPr lang="id-ID" sz="3600" dirty="0" smtClean="0"/>
              <a:t>Analisis eksperimentasi adalah upaya menciptakan alternatif-alternatif kebijakan dengan menggunakan metode ekksperimen kepada kelompok sasaran yang berbeda dengan karakteristik yang sama.</a:t>
            </a:r>
          </a:p>
          <a:p>
            <a:pPr eaLnBrk="1" hangingPunct="1"/>
            <a:r>
              <a:rPr lang="id-ID" sz="3600" dirty="0" smtClean="0"/>
              <a:t>Metode ini juga hampir serupa dengan metode penelitian implementasi </a:t>
            </a:r>
            <a:r>
              <a:rPr lang="id-ID" sz="3600" i="1" dirty="0" smtClean="0"/>
              <a:t>comparative before-after</a:t>
            </a:r>
            <a:r>
              <a:rPr lang="id-ID" sz="3600" dirty="0" smtClean="0"/>
              <a:t>. </a:t>
            </a:r>
          </a:p>
        </p:txBody>
      </p:sp>
      <p:sp>
        <p:nvSpPr>
          <p:cNvPr id="71682" name="Title 1"/>
          <p:cNvSpPr>
            <a:spLocks noGrp="1"/>
          </p:cNvSpPr>
          <p:nvPr>
            <p:ph type="title"/>
          </p:nvPr>
        </p:nvSpPr>
        <p:spPr/>
        <p:txBody>
          <a:bodyPr/>
          <a:lstStyle/>
          <a:p>
            <a:pPr eaLnBrk="1" hangingPunct="1"/>
            <a:r>
              <a:rPr lang="id-ID" dirty="0" smtClean="0"/>
              <a:t>Analisis Eksperimentasi</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63"/>
            <a:ext cx="8229600" cy="5626100"/>
          </a:xfrm>
        </p:spPr>
        <p:txBody>
          <a:bodyPr rtlCol="0">
            <a:normAutofit fontScale="92500" lnSpcReduction="20000"/>
          </a:bodyPr>
          <a:lstStyle/>
          <a:p>
            <a:pPr marL="274320" indent="-274320" eaLnBrk="1" fontAlgn="auto" hangingPunct="1">
              <a:spcBef>
                <a:spcPts val="580"/>
              </a:spcBef>
              <a:spcAft>
                <a:spcPts val="0"/>
              </a:spcAft>
              <a:buFont typeface="Arial" pitchFamily="34" charset="0"/>
              <a:buChar char="•"/>
              <a:defRPr/>
            </a:pPr>
            <a:r>
              <a:rPr lang="id-ID" sz="3200" dirty="0" smtClean="0"/>
              <a:t>Beberapa hal yang penting dilakukan dalam penelitian ini:</a:t>
            </a:r>
          </a:p>
          <a:p>
            <a:pPr marL="892175" indent="-527050" eaLnBrk="1" fontAlgn="auto" hangingPunct="1">
              <a:spcBef>
                <a:spcPts val="580"/>
              </a:spcBef>
              <a:spcAft>
                <a:spcPts val="0"/>
              </a:spcAft>
              <a:buFont typeface="+mj-lt"/>
              <a:buAutoNum type="arabicPeriod"/>
              <a:defRPr/>
            </a:pPr>
            <a:r>
              <a:rPr lang="id-ID" sz="3200" dirty="0" smtClean="0"/>
              <a:t>	Mengidentifikasi dengan cermat bahwa kelompok sasaran dan kelompok pembanding memiliki karakteristik  yang hampir sama.</a:t>
            </a:r>
          </a:p>
          <a:p>
            <a:pPr marL="892175" indent="-527050" eaLnBrk="1" fontAlgn="auto" hangingPunct="1">
              <a:spcBef>
                <a:spcPts val="580"/>
              </a:spcBef>
              <a:spcAft>
                <a:spcPts val="0"/>
              </a:spcAft>
              <a:buFont typeface="+mj-lt"/>
              <a:buAutoNum type="arabicPeriod"/>
              <a:defRPr/>
            </a:pPr>
            <a:r>
              <a:rPr lang="id-ID" sz="3200" dirty="0" smtClean="0"/>
              <a:t>Meyakinkan bahwa kondisi sebelum intervensi program data dua kelompok telah didapatkan.</a:t>
            </a:r>
          </a:p>
          <a:p>
            <a:pPr marL="892175" indent="-527050" eaLnBrk="1" fontAlgn="auto" hangingPunct="1">
              <a:spcBef>
                <a:spcPts val="580"/>
              </a:spcBef>
              <a:spcAft>
                <a:spcPts val="0"/>
              </a:spcAft>
              <a:buFont typeface="+mj-lt"/>
              <a:buAutoNum type="arabicPeriod"/>
              <a:defRPr/>
            </a:pPr>
            <a:r>
              <a:rPr lang="id-ID" sz="3200" dirty="0" smtClean="0"/>
              <a:t>Meyakinkan bahwa kelompok pemvanding tidak mendapatkan intervensi dari pihak ketiga atau program pemerintah yang lain.</a:t>
            </a:r>
          </a:p>
          <a:p>
            <a:pPr marL="274320" indent="-274320" eaLnBrk="1" fontAlgn="auto" hangingPunct="1">
              <a:spcBef>
                <a:spcPts val="580"/>
              </a:spcBef>
              <a:spcAft>
                <a:spcPts val="0"/>
              </a:spcAft>
              <a:buFont typeface="Arial" pitchFamily="34" charset="0"/>
              <a:buNone/>
              <a:defRPr/>
            </a:pPr>
            <a:endParaRPr lang="id-ID" sz="3200" dirty="0" smtClean="0"/>
          </a:p>
          <a:p>
            <a:pPr marL="274320" indent="-274320" eaLnBrk="1" fontAlgn="auto" hangingPunct="1">
              <a:spcBef>
                <a:spcPts val="580"/>
              </a:spcBef>
              <a:spcAft>
                <a:spcPts val="0"/>
              </a:spcAft>
              <a:buFont typeface="Arial" pitchFamily="34" charset="0"/>
              <a:buNone/>
              <a:defRPr/>
            </a:pPr>
            <a:endParaRPr lang="id-ID" dirty="0" smtClean="0"/>
          </a:p>
        </p:txBody>
      </p:sp>
      <p:sp>
        <p:nvSpPr>
          <p:cNvPr id="2" name="Title 1"/>
          <p:cNvSpPr>
            <a:spLocks noGrp="1"/>
          </p:cNvSpPr>
          <p:nvPr>
            <p:ph type="title"/>
          </p:nvPr>
        </p:nvSpPr>
        <p:spPr>
          <a:xfrm>
            <a:off x="457200" y="274638"/>
            <a:ext cx="8229600" cy="153987"/>
          </a:xfrm>
        </p:spPr>
        <p:txBody>
          <a:bodyPr rtlCol="0">
            <a:normAutofit fontScale="90000"/>
          </a:bodyPr>
          <a:lstStyle/>
          <a:p>
            <a:pPr eaLnBrk="1" fontAlgn="auto" hangingPunct="1">
              <a:spcAft>
                <a:spcPts val="0"/>
              </a:spcAft>
              <a:defRPr/>
            </a:pPr>
            <a:endParaRPr lang="id-ID" dirty="0" smtClean="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Content Placeholder 2"/>
          <p:cNvSpPr>
            <a:spLocks noGrp="1"/>
          </p:cNvSpPr>
          <p:nvPr>
            <p:ph idx="1"/>
          </p:nvPr>
        </p:nvSpPr>
        <p:spPr/>
        <p:txBody>
          <a:bodyPr>
            <a:normAutofit fontScale="92500" lnSpcReduction="10000"/>
          </a:bodyPr>
          <a:lstStyle/>
          <a:p>
            <a:pPr eaLnBrk="1" hangingPunct="1">
              <a:buFont typeface="Arial" charset="0"/>
              <a:buChar char="•"/>
            </a:pPr>
            <a:r>
              <a:rPr lang="id-ID" sz="2800" dirty="0" smtClean="0"/>
              <a:t>Analisis survey adalah upaya mengidentifikasi alternatif-alternatif kebijakan dengan melakukan survey. Analisis survey ini berisi beberapa konten pertanyaan terkait dengan masalah publik yang sedang dihadapi.</a:t>
            </a:r>
          </a:p>
          <a:p>
            <a:pPr eaLnBrk="1" hangingPunct="1">
              <a:buFont typeface="Arial" charset="0"/>
              <a:buChar char="•"/>
            </a:pPr>
            <a:r>
              <a:rPr lang="id-ID" sz="2800" dirty="0" smtClean="0"/>
              <a:t>Selain survey, analisis kebijakan juga dapat melakukan wawancara dengan tehnik snowball sampling untuk mendapatkan beberapa alternatif kebijakan. Wawancara ini melibatkan berbagai tokoh terkait dengan masalah publik yang dihadapi, dan para ahli yang berkompeten di bidang masalah tersebut.</a:t>
            </a:r>
          </a:p>
        </p:txBody>
      </p:sp>
      <p:sp>
        <p:nvSpPr>
          <p:cNvPr id="73730" name="Title 1"/>
          <p:cNvSpPr>
            <a:spLocks noGrp="1"/>
          </p:cNvSpPr>
          <p:nvPr>
            <p:ph type="title"/>
          </p:nvPr>
        </p:nvSpPr>
        <p:spPr/>
        <p:txBody>
          <a:bodyPr/>
          <a:lstStyle/>
          <a:p>
            <a:pPr eaLnBrk="1" hangingPunct="1"/>
            <a:r>
              <a:rPr lang="id-ID" dirty="0" smtClean="0"/>
              <a:t>Analisis Survey dan Snowball</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Content Placeholder 2"/>
          <p:cNvSpPr>
            <a:spLocks noGrp="1"/>
          </p:cNvSpPr>
          <p:nvPr>
            <p:ph idx="1"/>
          </p:nvPr>
        </p:nvSpPr>
        <p:spPr/>
        <p:txBody>
          <a:bodyPr>
            <a:normAutofit fontScale="85000" lnSpcReduction="20000"/>
          </a:bodyPr>
          <a:lstStyle/>
          <a:p>
            <a:pPr eaLnBrk="1" hangingPunct="1">
              <a:buFont typeface="Arial" charset="0"/>
              <a:buChar char="•"/>
            </a:pPr>
            <a:r>
              <a:rPr lang="id-ID" sz="3200" dirty="0" smtClean="0"/>
              <a:t>Analisis komparasi adalah menunjuk upaya mengembangkan alternatif kebijakan dengan cara membandingkan kebijakan-kebijakan yang pernah ditempuh sebelumnya, membandingkan kebijakan-kebijakan yang ditempuh oleh daerah lain atau negara lain, serta membandingkan dengan kebijakan ideal dengan tujuan untuk memperkaya pengembangan alternatif kebijakan dan bahan untuk merekomendasikan kebijakan terbaik demi menyelesaikan masalah publik yang serupa.</a:t>
            </a:r>
          </a:p>
        </p:txBody>
      </p:sp>
      <p:sp>
        <p:nvSpPr>
          <p:cNvPr id="74754" name="Title 1"/>
          <p:cNvSpPr>
            <a:spLocks noGrp="1"/>
          </p:cNvSpPr>
          <p:nvPr>
            <p:ph type="title"/>
          </p:nvPr>
        </p:nvSpPr>
        <p:spPr/>
        <p:txBody>
          <a:bodyPr/>
          <a:lstStyle/>
          <a:p>
            <a:pPr eaLnBrk="1" hangingPunct="1"/>
            <a:r>
              <a:rPr lang="id-ID" dirty="0" smtClean="0"/>
              <a:t>Analisis Komparasi</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Content Placeholder 2"/>
          <p:cNvSpPr>
            <a:spLocks noGrp="1"/>
          </p:cNvSpPr>
          <p:nvPr>
            <p:ph idx="1"/>
          </p:nvPr>
        </p:nvSpPr>
        <p:spPr/>
        <p:txBody>
          <a:bodyPr>
            <a:normAutofit fontScale="92500" lnSpcReduction="20000"/>
          </a:bodyPr>
          <a:lstStyle/>
          <a:p>
            <a:pPr eaLnBrk="1" hangingPunct="1"/>
            <a:r>
              <a:rPr lang="id-ID" sz="4400" dirty="0" smtClean="0"/>
              <a:t>Komparasi kebijakan-kebijakan yang pernah ditempuh sebelumnya.</a:t>
            </a:r>
          </a:p>
          <a:p>
            <a:pPr eaLnBrk="1" hangingPunct="1"/>
            <a:r>
              <a:rPr lang="id-ID" sz="4400" dirty="0" smtClean="0"/>
              <a:t>Komparasi kebijakan-kebijakan yang ditempuh oleh daerah lain atau negara lain.</a:t>
            </a:r>
          </a:p>
          <a:p>
            <a:pPr eaLnBrk="1" hangingPunct="1"/>
            <a:r>
              <a:rPr lang="id-ID" sz="4400" dirty="0" smtClean="0"/>
              <a:t>Komparasi dengan kebijakan ideal.</a:t>
            </a:r>
          </a:p>
        </p:txBody>
      </p:sp>
      <p:sp>
        <p:nvSpPr>
          <p:cNvPr id="2" name="Title 1"/>
          <p:cNvSpPr>
            <a:spLocks noGrp="1"/>
          </p:cNvSpPr>
          <p:nvPr>
            <p:ph type="title"/>
          </p:nvPr>
        </p:nvSpPr>
        <p:spPr/>
        <p:txBody>
          <a:bodyPr rtlCol="0">
            <a:normAutofit fontScale="90000"/>
          </a:bodyPr>
          <a:lstStyle/>
          <a:p>
            <a:pPr eaLnBrk="1" fontAlgn="auto" hangingPunct="1">
              <a:spcAft>
                <a:spcPts val="0"/>
              </a:spcAft>
              <a:defRPr/>
            </a:pPr>
            <a:r>
              <a:rPr lang="id-ID" dirty="0" smtClean="0"/>
              <a:t>Analisis komparasi ini setidaknya dapat dikategorisasi menjadi tiga jenis:</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Content Placeholder 2"/>
          <p:cNvSpPr>
            <a:spLocks noGrp="1"/>
          </p:cNvSpPr>
          <p:nvPr>
            <p:ph idx="1"/>
          </p:nvPr>
        </p:nvSpPr>
        <p:spPr/>
        <p:txBody>
          <a:bodyPr>
            <a:normAutofit fontScale="85000" lnSpcReduction="10000"/>
          </a:bodyPr>
          <a:lstStyle/>
          <a:p>
            <a:pPr eaLnBrk="1" hangingPunct="1"/>
            <a:r>
              <a:rPr lang="id-ID" sz="3100" dirty="0" smtClean="0"/>
              <a:t>Pengembangan alternatif dengan analisis hasil evaluasi adalah upaya mengembangkan alternatif kebijakan dengan mendasarkan diri pada evaluasi-evaluasi program/kebijakan yang pernah dijalankan.</a:t>
            </a:r>
          </a:p>
          <a:p>
            <a:pPr eaLnBrk="1" hangingPunct="1"/>
            <a:r>
              <a:rPr lang="id-ID" sz="3100" dirty="0" smtClean="0"/>
              <a:t>Pembelajaran atas hasil evaluasi kebijakan/program harus mulai dilakukan. Sebab, selama ini menjadi keluhan para evaluator dan akademisi adalah minimnya pemanfaatan hasil evaluasi sebagai bahan masukan untuk reformulasi sebuah kebijakan atau program pemerintah.</a:t>
            </a:r>
          </a:p>
        </p:txBody>
      </p:sp>
      <p:sp>
        <p:nvSpPr>
          <p:cNvPr id="76802" name="Title 1"/>
          <p:cNvSpPr>
            <a:spLocks noGrp="1"/>
          </p:cNvSpPr>
          <p:nvPr>
            <p:ph type="title"/>
          </p:nvPr>
        </p:nvSpPr>
        <p:spPr/>
        <p:txBody>
          <a:bodyPr/>
          <a:lstStyle/>
          <a:p>
            <a:pPr eaLnBrk="1" hangingPunct="1"/>
            <a:r>
              <a:rPr lang="id-ID" dirty="0" smtClean="0"/>
              <a:t>Analisis Hasil Evaluasi</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Content Placeholder 2"/>
          <p:cNvSpPr>
            <a:spLocks noGrp="1"/>
          </p:cNvSpPr>
          <p:nvPr>
            <p:ph idx="1"/>
          </p:nvPr>
        </p:nvSpPr>
        <p:spPr/>
        <p:txBody>
          <a:bodyPr>
            <a:normAutofit fontScale="92500"/>
          </a:bodyPr>
          <a:lstStyle/>
          <a:p>
            <a:pPr eaLnBrk="1" hangingPunct="1"/>
            <a:r>
              <a:rPr lang="id-ID" sz="3600" dirty="0" smtClean="0"/>
              <a:t>Pengembangan alternatif dengan analisis diam menunjuk upaya mengembangkan alternatif kebijakan dengan diam (not to do atau no-action).</a:t>
            </a:r>
          </a:p>
          <a:p>
            <a:pPr eaLnBrk="1" hangingPunct="1"/>
            <a:r>
              <a:rPr lang="id-ID" sz="3600" dirty="0" smtClean="0"/>
              <a:t>Analisis ini menganalisis jika seandainya pemerintah berdiam diri atas masalah publik yang dihadapi.</a:t>
            </a:r>
          </a:p>
        </p:txBody>
      </p:sp>
      <p:sp>
        <p:nvSpPr>
          <p:cNvPr id="77826" name="Title 1"/>
          <p:cNvSpPr>
            <a:spLocks noGrp="1"/>
          </p:cNvSpPr>
          <p:nvPr>
            <p:ph type="title"/>
          </p:nvPr>
        </p:nvSpPr>
        <p:spPr/>
        <p:txBody>
          <a:bodyPr/>
          <a:lstStyle/>
          <a:p>
            <a:pPr eaLnBrk="1" hangingPunct="1"/>
            <a:r>
              <a:rPr lang="id-ID" dirty="0" smtClean="0"/>
              <a:t>Analisis Diam</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Content Placeholder 2"/>
          <p:cNvSpPr>
            <a:spLocks noGrp="1"/>
          </p:cNvSpPr>
          <p:nvPr>
            <p:ph idx="1"/>
          </p:nvPr>
        </p:nvSpPr>
        <p:spPr/>
        <p:txBody>
          <a:bodyPr>
            <a:normAutofit fontScale="85000" lnSpcReduction="10000"/>
          </a:bodyPr>
          <a:lstStyle/>
          <a:p>
            <a:pPr eaLnBrk="1" hangingPunct="1"/>
            <a:r>
              <a:rPr lang="id-ID" sz="3600" dirty="0" smtClean="0"/>
              <a:t>Masalah yang muncul adalah masalah sensitif dan apabila pemerintah mengambil kebijakan justru dianggap berpihak kepada salah satu pihak.</a:t>
            </a:r>
          </a:p>
          <a:p>
            <a:pPr eaLnBrk="1" hangingPunct="1"/>
            <a:r>
              <a:rPr lang="id-ID" sz="3600" dirty="0" smtClean="0"/>
              <a:t>Pemerintah memiliki keterbatasan anggaran untuk merespon masalah publik.</a:t>
            </a:r>
          </a:p>
          <a:p>
            <a:pPr eaLnBrk="1" hangingPunct="1"/>
            <a:r>
              <a:rPr lang="id-ID" sz="3600" dirty="0" smtClean="0"/>
              <a:t>Pemerintah masih menunggu waktu yang tepat untuk melakukan suatu kebijakan.</a:t>
            </a:r>
          </a:p>
        </p:txBody>
      </p:sp>
      <p:sp>
        <p:nvSpPr>
          <p:cNvPr id="2" name="Title 1"/>
          <p:cNvSpPr>
            <a:spLocks noGrp="1"/>
          </p:cNvSpPr>
          <p:nvPr>
            <p:ph type="title"/>
          </p:nvPr>
        </p:nvSpPr>
        <p:spPr/>
        <p:txBody>
          <a:bodyPr>
            <a:normAutofit fontScale="90000"/>
          </a:bodyPr>
          <a:lstStyle/>
          <a:p>
            <a:pPr eaLnBrk="1" fontAlgn="auto" hangingPunct="1">
              <a:spcAft>
                <a:spcPts val="0"/>
              </a:spcAft>
              <a:defRPr/>
            </a:pPr>
            <a:r>
              <a:rPr lang="id-ID" dirty="0" smtClean="0"/>
              <a:t>No-action policy biasanya muncul dengan sebab sbb:</a:t>
            </a:r>
            <a:endParaRPr lang="id-ID"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AutoShape 2"/>
          <p:cNvSpPr>
            <a:spLocks noChangeArrowheads="1"/>
          </p:cNvSpPr>
          <p:nvPr/>
        </p:nvSpPr>
        <p:spPr bwMode="auto">
          <a:xfrm>
            <a:off x="6553200" y="5791200"/>
            <a:ext cx="1905000" cy="914400"/>
          </a:xfrm>
          <a:prstGeom prst="hexagon">
            <a:avLst>
              <a:gd name="adj" fmla="val 52083"/>
              <a:gd name="vf" fmla="val 115470"/>
            </a:avLst>
          </a:prstGeom>
          <a:solidFill>
            <a:schemeClr val="accent1"/>
          </a:solidFill>
          <a:ln w="9525">
            <a:solidFill>
              <a:schemeClr val="tx1"/>
            </a:solidFill>
            <a:miter lim="800000"/>
            <a:headEnd/>
            <a:tailEnd/>
          </a:ln>
        </p:spPr>
        <p:txBody>
          <a:bodyPr wrap="none" anchor="ctr"/>
          <a:lstStyle/>
          <a:p>
            <a:endParaRPr lang="id-ID"/>
          </a:p>
        </p:txBody>
      </p:sp>
      <p:sp>
        <p:nvSpPr>
          <p:cNvPr id="31747" name="AutoShape 3"/>
          <p:cNvSpPr>
            <a:spLocks noChangeArrowheads="1"/>
          </p:cNvSpPr>
          <p:nvPr/>
        </p:nvSpPr>
        <p:spPr bwMode="auto">
          <a:xfrm>
            <a:off x="6553200" y="4724400"/>
            <a:ext cx="1905000" cy="914400"/>
          </a:xfrm>
          <a:prstGeom prst="hexagon">
            <a:avLst>
              <a:gd name="adj" fmla="val 52083"/>
              <a:gd name="vf" fmla="val 115470"/>
            </a:avLst>
          </a:prstGeom>
          <a:solidFill>
            <a:schemeClr val="accent1"/>
          </a:solidFill>
          <a:ln w="9525">
            <a:solidFill>
              <a:schemeClr val="tx1"/>
            </a:solidFill>
            <a:miter lim="800000"/>
            <a:headEnd/>
            <a:tailEnd/>
          </a:ln>
        </p:spPr>
        <p:txBody>
          <a:bodyPr wrap="none" anchor="ctr"/>
          <a:lstStyle/>
          <a:p>
            <a:endParaRPr lang="id-ID"/>
          </a:p>
        </p:txBody>
      </p:sp>
      <p:sp>
        <p:nvSpPr>
          <p:cNvPr id="31748" name="AutoShape 4"/>
          <p:cNvSpPr>
            <a:spLocks noChangeArrowheads="1"/>
          </p:cNvSpPr>
          <p:nvPr/>
        </p:nvSpPr>
        <p:spPr bwMode="auto">
          <a:xfrm>
            <a:off x="6477000" y="3657600"/>
            <a:ext cx="1905000" cy="914400"/>
          </a:xfrm>
          <a:prstGeom prst="hexagon">
            <a:avLst>
              <a:gd name="adj" fmla="val 52083"/>
              <a:gd name="vf" fmla="val 115470"/>
            </a:avLst>
          </a:prstGeom>
          <a:solidFill>
            <a:schemeClr val="accent1"/>
          </a:solidFill>
          <a:ln w="9525">
            <a:solidFill>
              <a:schemeClr val="tx1"/>
            </a:solidFill>
            <a:miter lim="800000"/>
            <a:headEnd/>
            <a:tailEnd/>
          </a:ln>
        </p:spPr>
        <p:txBody>
          <a:bodyPr wrap="none" anchor="ctr"/>
          <a:lstStyle/>
          <a:p>
            <a:endParaRPr lang="id-ID"/>
          </a:p>
        </p:txBody>
      </p:sp>
      <p:sp>
        <p:nvSpPr>
          <p:cNvPr id="31749" name="AutoShape 5"/>
          <p:cNvSpPr>
            <a:spLocks noChangeArrowheads="1"/>
          </p:cNvSpPr>
          <p:nvPr/>
        </p:nvSpPr>
        <p:spPr bwMode="auto">
          <a:xfrm>
            <a:off x="6477000" y="2590800"/>
            <a:ext cx="1905000" cy="914400"/>
          </a:xfrm>
          <a:prstGeom prst="hexagon">
            <a:avLst>
              <a:gd name="adj" fmla="val 52083"/>
              <a:gd name="vf" fmla="val 115470"/>
            </a:avLst>
          </a:prstGeom>
          <a:solidFill>
            <a:schemeClr val="accent1"/>
          </a:solidFill>
          <a:ln w="9525">
            <a:solidFill>
              <a:schemeClr val="tx1"/>
            </a:solidFill>
            <a:miter lim="800000"/>
            <a:headEnd/>
            <a:tailEnd/>
          </a:ln>
        </p:spPr>
        <p:txBody>
          <a:bodyPr wrap="none" anchor="ctr"/>
          <a:lstStyle/>
          <a:p>
            <a:endParaRPr lang="id-ID"/>
          </a:p>
        </p:txBody>
      </p:sp>
      <p:sp>
        <p:nvSpPr>
          <p:cNvPr id="31750" name="AutoShape 6"/>
          <p:cNvSpPr>
            <a:spLocks noChangeArrowheads="1"/>
          </p:cNvSpPr>
          <p:nvPr/>
        </p:nvSpPr>
        <p:spPr bwMode="auto">
          <a:xfrm>
            <a:off x="6553200" y="1371600"/>
            <a:ext cx="1905000" cy="914400"/>
          </a:xfrm>
          <a:prstGeom prst="hexagon">
            <a:avLst>
              <a:gd name="adj" fmla="val 52083"/>
              <a:gd name="vf" fmla="val 115470"/>
            </a:avLst>
          </a:prstGeom>
          <a:solidFill>
            <a:schemeClr val="accent1"/>
          </a:solidFill>
          <a:ln w="9525">
            <a:solidFill>
              <a:schemeClr val="tx1"/>
            </a:solidFill>
            <a:miter lim="800000"/>
            <a:headEnd/>
            <a:tailEnd/>
          </a:ln>
        </p:spPr>
        <p:txBody>
          <a:bodyPr wrap="none" anchor="ctr"/>
          <a:lstStyle/>
          <a:p>
            <a:endParaRPr lang="id-ID"/>
          </a:p>
        </p:txBody>
      </p:sp>
      <p:sp>
        <p:nvSpPr>
          <p:cNvPr id="31751" name="Oval 7"/>
          <p:cNvSpPr>
            <a:spLocks noChangeArrowheads="1"/>
          </p:cNvSpPr>
          <p:nvPr/>
        </p:nvSpPr>
        <p:spPr bwMode="auto">
          <a:xfrm>
            <a:off x="2362200" y="5867400"/>
            <a:ext cx="1524000" cy="685800"/>
          </a:xfrm>
          <a:prstGeom prst="ellipse">
            <a:avLst/>
          </a:prstGeom>
          <a:solidFill>
            <a:schemeClr val="accent1"/>
          </a:solidFill>
          <a:ln w="9525">
            <a:solidFill>
              <a:schemeClr val="tx1"/>
            </a:solidFill>
            <a:round/>
            <a:headEnd/>
            <a:tailEnd/>
          </a:ln>
        </p:spPr>
        <p:txBody>
          <a:bodyPr wrap="none" anchor="ctr"/>
          <a:lstStyle/>
          <a:p>
            <a:endParaRPr lang="id-ID"/>
          </a:p>
        </p:txBody>
      </p:sp>
      <p:sp>
        <p:nvSpPr>
          <p:cNvPr id="31752" name="Oval 8"/>
          <p:cNvSpPr>
            <a:spLocks noChangeArrowheads="1"/>
          </p:cNvSpPr>
          <p:nvPr/>
        </p:nvSpPr>
        <p:spPr bwMode="auto">
          <a:xfrm>
            <a:off x="2362200" y="4724400"/>
            <a:ext cx="1524000" cy="685800"/>
          </a:xfrm>
          <a:prstGeom prst="ellipse">
            <a:avLst/>
          </a:prstGeom>
          <a:solidFill>
            <a:schemeClr val="accent1"/>
          </a:solidFill>
          <a:ln w="9525">
            <a:solidFill>
              <a:schemeClr val="tx1"/>
            </a:solidFill>
            <a:round/>
            <a:headEnd/>
            <a:tailEnd/>
          </a:ln>
        </p:spPr>
        <p:txBody>
          <a:bodyPr wrap="none" anchor="ctr"/>
          <a:lstStyle/>
          <a:p>
            <a:endParaRPr lang="id-ID"/>
          </a:p>
        </p:txBody>
      </p:sp>
      <p:sp>
        <p:nvSpPr>
          <p:cNvPr id="31753" name="Oval 9"/>
          <p:cNvSpPr>
            <a:spLocks noChangeArrowheads="1"/>
          </p:cNvSpPr>
          <p:nvPr/>
        </p:nvSpPr>
        <p:spPr bwMode="auto">
          <a:xfrm>
            <a:off x="2286000" y="3657600"/>
            <a:ext cx="1524000" cy="685800"/>
          </a:xfrm>
          <a:prstGeom prst="ellipse">
            <a:avLst/>
          </a:prstGeom>
          <a:solidFill>
            <a:schemeClr val="accent1"/>
          </a:solidFill>
          <a:ln w="9525">
            <a:solidFill>
              <a:schemeClr val="tx1"/>
            </a:solidFill>
            <a:round/>
            <a:headEnd/>
            <a:tailEnd/>
          </a:ln>
        </p:spPr>
        <p:txBody>
          <a:bodyPr wrap="none" anchor="ctr"/>
          <a:lstStyle/>
          <a:p>
            <a:endParaRPr lang="id-ID"/>
          </a:p>
        </p:txBody>
      </p:sp>
      <p:sp>
        <p:nvSpPr>
          <p:cNvPr id="31754" name="Oval 10"/>
          <p:cNvSpPr>
            <a:spLocks noChangeArrowheads="1"/>
          </p:cNvSpPr>
          <p:nvPr/>
        </p:nvSpPr>
        <p:spPr bwMode="auto">
          <a:xfrm>
            <a:off x="2362200" y="2590800"/>
            <a:ext cx="1524000" cy="685800"/>
          </a:xfrm>
          <a:prstGeom prst="ellipse">
            <a:avLst/>
          </a:prstGeom>
          <a:solidFill>
            <a:schemeClr val="accent1"/>
          </a:solidFill>
          <a:ln w="9525">
            <a:solidFill>
              <a:schemeClr val="tx1"/>
            </a:solidFill>
            <a:round/>
            <a:headEnd/>
            <a:tailEnd/>
          </a:ln>
        </p:spPr>
        <p:txBody>
          <a:bodyPr wrap="none" anchor="ctr"/>
          <a:lstStyle/>
          <a:p>
            <a:endParaRPr lang="id-ID"/>
          </a:p>
        </p:txBody>
      </p:sp>
      <p:sp>
        <p:nvSpPr>
          <p:cNvPr id="31755" name="Oval 11"/>
          <p:cNvSpPr>
            <a:spLocks noChangeArrowheads="1"/>
          </p:cNvSpPr>
          <p:nvPr/>
        </p:nvSpPr>
        <p:spPr bwMode="auto">
          <a:xfrm>
            <a:off x="2362200" y="1524000"/>
            <a:ext cx="1524000" cy="685800"/>
          </a:xfrm>
          <a:prstGeom prst="ellipse">
            <a:avLst/>
          </a:prstGeom>
          <a:solidFill>
            <a:schemeClr val="accent1"/>
          </a:solidFill>
          <a:ln w="9525">
            <a:solidFill>
              <a:schemeClr val="tx1"/>
            </a:solidFill>
            <a:round/>
            <a:headEnd/>
            <a:tailEnd/>
          </a:ln>
        </p:spPr>
        <p:txBody>
          <a:bodyPr wrap="none" anchor="ctr"/>
          <a:lstStyle/>
          <a:p>
            <a:endParaRPr lang="id-ID"/>
          </a:p>
        </p:txBody>
      </p:sp>
      <p:sp>
        <p:nvSpPr>
          <p:cNvPr id="44044" name="Rectangle 12"/>
          <p:cNvSpPr>
            <a:spLocks noGrp="1" noChangeArrowheads="1"/>
          </p:cNvSpPr>
          <p:nvPr>
            <p:ph type="title"/>
          </p:nvPr>
        </p:nvSpPr>
        <p:spPr>
          <a:xfrm>
            <a:off x="457200" y="277813"/>
            <a:ext cx="8229600" cy="482600"/>
          </a:xfrm>
        </p:spPr>
        <p:txBody>
          <a:bodyPr rtlCol="0">
            <a:normAutofit fontScale="90000"/>
          </a:bodyPr>
          <a:lstStyle/>
          <a:p>
            <a:pPr algn="ctr" eaLnBrk="1" fontAlgn="auto" hangingPunct="1">
              <a:spcAft>
                <a:spcPts val="0"/>
              </a:spcAft>
              <a:defRPr/>
            </a:pPr>
            <a:r>
              <a:rPr lang="en-US" sz="2000" dirty="0" smtClean="0">
                <a:solidFill>
                  <a:schemeClr val="tx2">
                    <a:satMod val="200000"/>
                  </a:schemeClr>
                </a:solidFill>
              </a:rPr>
              <a:t>KEPUTUSAN ADA DALAM SETIAP TAHAP PROSEDUR DAN PROSES KEBIJAKAN</a:t>
            </a:r>
          </a:p>
        </p:txBody>
      </p:sp>
      <p:sp>
        <p:nvSpPr>
          <p:cNvPr id="31757" name="Text Box 13"/>
          <p:cNvSpPr txBox="1">
            <a:spLocks noChangeArrowheads="1"/>
          </p:cNvSpPr>
          <p:nvPr/>
        </p:nvSpPr>
        <p:spPr bwMode="auto">
          <a:xfrm>
            <a:off x="2286000" y="1524000"/>
            <a:ext cx="1676400" cy="641350"/>
          </a:xfrm>
          <a:prstGeom prst="rect">
            <a:avLst/>
          </a:prstGeom>
          <a:noFill/>
          <a:ln w="9525">
            <a:noFill/>
            <a:miter lim="800000"/>
            <a:headEnd/>
            <a:tailEnd/>
          </a:ln>
        </p:spPr>
        <p:txBody>
          <a:bodyPr>
            <a:spAutoFit/>
          </a:bodyPr>
          <a:lstStyle/>
          <a:p>
            <a:pPr algn="ctr" eaLnBrk="0" hangingPunct="0">
              <a:spcBef>
                <a:spcPct val="50000"/>
              </a:spcBef>
            </a:pPr>
            <a:r>
              <a:rPr lang="en-US">
                <a:latin typeface="Tahoma" pitchFamily="34" charset="0"/>
              </a:rPr>
              <a:t>Perumusan Masalah</a:t>
            </a:r>
          </a:p>
        </p:txBody>
      </p:sp>
      <p:sp>
        <p:nvSpPr>
          <p:cNvPr id="31758" name="Text Box 14"/>
          <p:cNvSpPr txBox="1">
            <a:spLocks noChangeArrowheads="1"/>
          </p:cNvSpPr>
          <p:nvPr/>
        </p:nvSpPr>
        <p:spPr bwMode="auto">
          <a:xfrm>
            <a:off x="2286000" y="2743200"/>
            <a:ext cx="1676400" cy="366713"/>
          </a:xfrm>
          <a:prstGeom prst="rect">
            <a:avLst/>
          </a:prstGeom>
          <a:noFill/>
          <a:ln w="9525">
            <a:noFill/>
            <a:miter lim="800000"/>
            <a:headEnd/>
            <a:tailEnd/>
          </a:ln>
        </p:spPr>
        <p:txBody>
          <a:bodyPr>
            <a:spAutoFit/>
          </a:bodyPr>
          <a:lstStyle/>
          <a:p>
            <a:pPr algn="ctr" eaLnBrk="0" hangingPunct="0">
              <a:spcBef>
                <a:spcPct val="50000"/>
              </a:spcBef>
            </a:pPr>
            <a:r>
              <a:rPr lang="en-US">
                <a:latin typeface="Tahoma" pitchFamily="34" charset="0"/>
              </a:rPr>
              <a:t>Peramalan</a:t>
            </a:r>
          </a:p>
        </p:txBody>
      </p:sp>
      <p:sp>
        <p:nvSpPr>
          <p:cNvPr id="31759" name="Text Box 15"/>
          <p:cNvSpPr txBox="1">
            <a:spLocks noChangeArrowheads="1"/>
          </p:cNvSpPr>
          <p:nvPr/>
        </p:nvSpPr>
        <p:spPr bwMode="auto">
          <a:xfrm>
            <a:off x="2133600" y="3824288"/>
            <a:ext cx="1828800" cy="366712"/>
          </a:xfrm>
          <a:prstGeom prst="rect">
            <a:avLst/>
          </a:prstGeom>
          <a:noFill/>
          <a:ln w="9525">
            <a:noFill/>
            <a:miter lim="800000"/>
            <a:headEnd/>
            <a:tailEnd/>
          </a:ln>
        </p:spPr>
        <p:txBody>
          <a:bodyPr>
            <a:spAutoFit/>
          </a:bodyPr>
          <a:lstStyle/>
          <a:p>
            <a:pPr algn="ctr" eaLnBrk="0" hangingPunct="0">
              <a:spcBef>
                <a:spcPct val="50000"/>
              </a:spcBef>
            </a:pPr>
            <a:r>
              <a:rPr lang="en-US">
                <a:latin typeface="Tahoma" pitchFamily="34" charset="0"/>
              </a:rPr>
              <a:t>Rekomendasi</a:t>
            </a:r>
          </a:p>
        </p:txBody>
      </p:sp>
      <p:sp>
        <p:nvSpPr>
          <p:cNvPr id="31760" name="Text Box 16"/>
          <p:cNvSpPr txBox="1">
            <a:spLocks noChangeArrowheads="1"/>
          </p:cNvSpPr>
          <p:nvPr/>
        </p:nvSpPr>
        <p:spPr bwMode="auto">
          <a:xfrm>
            <a:off x="2362200" y="4891088"/>
            <a:ext cx="1524000" cy="366712"/>
          </a:xfrm>
          <a:prstGeom prst="rect">
            <a:avLst/>
          </a:prstGeom>
          <a:noFill/>
          <a:ln w="9525">
            <a:noFill/>
            <a:miter lim="800000"/>
            <a:headEnd/>
            <a:tailEnd/>
          </a:ln>
        </p:spPr>
        <p:txBody>
          <a:bodyPr>
            <a:spAutoFit/>
          </a:bodyPr>
          <a:lstStyle/>
          <a:p>
            <a:pPr algn="ctr" eaLnBrk="0" hangingPunct="0">
              <a:spcBef>
                <a:spcPct val="50000"/>
              </a:spcBef>
            </a:pPr>
            <a:r>
              <a:rPr lang="en-US">
                <a:latin typeface="Tahoma" pitchFamily="34" charset="0"/>
              </a:rPr>
              <a:t>Pemantauan</a:t>
            </a:r>
          </a:p>
        </p:txBody>
      </p:sp>
      <p:sp>
        <p:nvSpPr>
          <p:cNvPr id="31761" name="Text Box 17"/>
          <p:cNvSpPr txBox="1">
            <a:spLocks noChangeArrowheads="1"/>
          </p:cNvSpPr>
          <p:nvPr/>
        </p:nvSpPr>
        <p:spPr bwMode="auto">
          <a:xfrm>
            <a:off x="2438400" y="6034088"/>
            <a:ext cx="1447800" cy="366712"/>
          </a:xfrm>
          <a:prstGeom prst="rect">
            <a:avLst/>
          </a:prstGeom>
          <a:noFill/>
          <a:ln w="9525">
            <a:noFill/>
            <a:miter lim="800000"/>
            <a:headEnd/>
            <a:tailEnd/>
          </a:ln>
        </p:spPr>
        <p:txBody>
          <a:bodyPr>
            <a:spAutoFit/>
          </a:bodyPr>
          <a:lstStyle/>
          <a:p>
            <a:pPr algn="ctr" eaLnBrk="0" hangingPunct="0">
              <a:spcBef>
                <a:spcPct val="50000"/>
              </a:spcBef>
            </a:pPr>
            <a:r>
              <a:rPr lang="en-US">
                <a:latin typeface="Tahoma" pitchFamily="34" charset="0"/>
              </a:rPr>
              <a:t>Evaluasi</a:t>
            </a:r>
          </a:p>
        </p:txBody>
      </p:sp>
      <p:sp>
        <p:nvSpPr>
          <p:cNvPr id="31762" name="Rectangle 18"/>
          <p:cNvSpPr>
            <a:spLocks noChangeArrowheads="1"/>
          </p:cNvSpPr>
          <p:nvPr/>
        </p:nvSpPr>
        <p:spPr bwMode="auto">
          <a:xfrm>
            <a:off x="2209800" y="1447800"/>
            <a:ext cx="1828800" cy="838200"/>
          </a:xfrm>
          <a:prstGeom prst="rect">
            <a:avLst/>
          </a:prstGeom>
          <a:noFill/>
          <a:ln w="9525">
            <a:solidFill>
              <a:schemeClr val="tx1"/>
            </a:solidFill>
            <a:miter lim="800000"/>
            <a:headEnd/>
            <a:tailEnd/>
          </a:ln>
        </p:spPr>
        <p:txBody>
          <a:bodyPr wrap="none" anchor="ctr"/>
          <a:lstStyle/>
          <a:p>
            <a:endParaRPr lang="id-ID"/>
          </a:p>
        </p:txBody>
      </p:sp>
      <p:sp>
        <p:nvSpPr>
          <p:cNvPr id="31763" name="Rectangle 19"/>
          <p:cNvSpPr>
            <a:spLocks noChangeArrowheads="1"/>
          </p:cNvSpPr>
          <p:nvPr/>
        </p:nvSpPr>
        <p:spPr bwMode="auto">
          <a:xfrm>
            <a:off x="2209800" y="2514600"/>
            <a:ext cx="1828800" cy="838200"/>
          </a:xfrm>
          <a:prstGeom prst="rect">
            <a:avLst/>
          </a:prstGeom>
          <a:noFill/>
          <a:ln w="9525">
            <a:solidFill>
              <a:schemeClr val="tx1"/>
            </a:solidFill>
            <a:miter lim="800000"/>
            <a:headEnd/>
            <a:tailEnd/>
          </a:ln>
        </p:spPr>
        <p:txBody>
          <a:bodyPr wrap="none" anchor="ctr"/>
          <a:lstStyle/>
          <a:p>
            <a:endParaRPr lang="id-ID"/>
          </a:p>
        </p:txBody>
      </p:sp>
      <p:sp>
        <p:nvSpPr>
          <p:cNvPr id="31764" name="Rectangle 20"/>
          <p:cNvSpPr>
            <a:spLocks noChangeArrowheads="1"/>
          </p:cNvSpPr>
          <p:nvPr/>
        </p:nvSpPr>
        <p:spPr bwMode="auto">
          <a:xfrm>
            <a:off x="2209800" y="3581400"/>
            <a:ext cx="1828800" cy="838200"/>
          </a:xfrm>
          <a:prstGeom prst="rect">
            <a:avLst/>
          </a:prstGeom>
          <a:noFill/>
          <a:ln w="9525">
            <a:solidFill>
              <a:schemeClr val="tx1"/>
            </a:solidFill>
            <a:miter lim="800000"/>
            <a:headEnd/>
            <a:tailEnd/>
          </a:ln>
        </p:spPr>
        <p:txBody>
          <a:bodyPr wrap="none" anchor="ctr"/>
          <a:lstStyle/>
          <a:p>
            <a:endParaRPr lang="id-ID"/>
          </a:p>
        </p:txBody>
      </p:sp>
      <p:sp>
        <p:nvSpPr>
          <p:cNvPr id="31765" name="Rectangle 21"/>
          <p:cNvSpPr>
            <a:spLocks noChangeArrowheads="1"/>
          </p:cNvSpPr>
          <p:nvPr/>
        </p:nvSpPr>
        <p:spPr bwMode="auto">
          <a:xfrm>
            <a:off x="2209800" y="4648200"/>
            <a:ext cx="1828800" cy="838200"/>
          </a:xfrm>
          <a:prstGeom prst="rect">
            <a:avLst/>
          </a:prstGeom>
          <a:noFill/>
          <a:ln w="9525">
            <a:solidFill>
              <a:schemeClr val="tx1"/>
            </a:solidFill>
            <a:miter lim="800000"/>
            <a:headEnd/>
            <a:tailEnd/>
          </a:ln>
        </p:spPr>
        <p:txBody>
          <a:bodyPr wrap="none" anchor="ctr"/>
          <a:lstStyle/>
          <a:p>
            <a:endParaRPr lang="id-ID"/>
          </a:p>
        </p:txBody>
      </p:sp>
      <p:sp>
        <p:nvSpPr>
          <p:cNvPr id="31766" name="Rectangle 22"/>
          <p:cNvSpPr>
            <a:spLocks noChangeArrowheads="1"/>
          </p:cNvSpPr>
          <p:nvPr/>
        </p:nvSpPr>
        <p:spPr bwMode="auto">
          <a:xfrm>
            <a:off x="2209800" y="5791200"/>
            <a:ext cx="1828800" cy="838200"/>
          </a:xfrm>
          <a:prstGeom prst="rect">
            <a:avLst/>
          </a:prstGeom>
          <a:noFill/>
          <a:ln w="9525">
            <a:solidFill>
              <a:schemeClr val="tx1"/>
            </a:solidFill>
            <a:miter lim="800000"/>
            <a:headEnd/>
            <a:tailEnd/>
          </a:ln>
        </p:spPr>
        <p:txBody>
          <a:bodyPr wrap="none" anchor="ctr"/>
          <a:lstStyle/>
          <a:p>
            <a:endParaRPr lang="id-ID"/>
          </a:p>
        </p:txBody>
      </p:sp>
      <p:sp>
        <p:nvSpPr>
          <p:cNvPr id="31767" name="Line 23"/>
          <p:cNvSpPr>
            <a:spLocks noChangeShapeType="1"/>
          </p:cNvSpPr>
          <p:nvPr/>
        </p:nvSpPr>
        <p:spPr bwMode="auto">
          <a:xfrm>
            <a:off x="3124200" y="2286000"/>
            <a:ext cx="0" cy="228600"/>
          </a:xfrm>
          <a:prstGeom prst="line">
            <a:avLst/>
          </a:prstGeom>
          <a:noFill/>
          <a:ln w="9525">
            <a:solidFill>
              <a:schemeClr val="tx1"/>
            </a:solidFill>
            <a:round/>
            <a:headEnd/>
            <a:tailEnd/>
          </a:ln>
        </p:spPr>
        <p:txBody>
          <a:bodyPr/>
          <a:lstStyle/>
          <a:p>
            <a:endParaRPr lang="id-ID"/>
          </a:p>
        </p:txBody>
      </p:sp>
      <p:sp>
        <p:nvSpPr>
          <p:cNvPr id="31768" name="Line 24"/>
          <p:cNvSpPr>
            <a:spLocks noChangeShapeType="1"/>
          </p:cNvSpPr>
          <p:nvPr/>
        </p:nvSpPr>
        <p:spPr bwMode="auto">
          <a:xfrm>
            <a:off x="3124200" y="3352800"/>
            <a:ext cx="0" cy="228600"/>
          </a:xfrm>
          <a:prstGeom prst="line">
            <a:avLst/>
          </a:prstGeom>
          <a:noFill/>
          <a:ln w="9525">
            <a:solidFill>
              <a:schemeClr val="tx1"/>
            </a:solidFill>
            <a:round/>
            <a:headEnd/>
            <a:tailEnd/>
          </a:ln>
        </p:spPr>
        <p:txBody>
          <a:bodyPr/>
          <a:lstStyle/>
          <a:p>
            <a:endParaRPr lang="id-ID"/>
          </a:p>
        </p:txBody>
      </p:sp>
      <p:sp>
        <p:nvSpPr>
          <p:cNvPr id="31769" name="Line 25"/>
          <p:cNvSpPr>
            <a:spLocks noChangeShapeType="1"/>
          </p:cNvSpPr>
          <p:nvPr/>
        </p:nvSpPr>
        <p:spPr bwMode="auto">
          <a:xfrm>
            <a:off x="3124200" y="4419600"/>
            <a:ext cx="0" cy="228600"/>
          </a:xfrm>
          <a:prstGeom prst="line">
            <a:avLst/>
          </a:prstGeom>
          <a:noFill/>
          <a:ln w="9525">
            <a:solidFill>
              <a:schemeClr val="tx1"/>
            </a:solidFill>
            <a:round/>
            <a:headEnd/>
            <a:tailEnd/>
          </a:ln>
        </p:spPr>
        <p:txBody>
          <a:bodyPr/>
          <a:lstStyle/>
          <a:p>
            <a:endParaRPr lang="id-ID"/>
          </a:p>
        </p:txBody>
      </p:sp>
      <p:sp>
        <p:nvSpPr>
          <p:cNvPr id="31770" name="Line 26"/>
          <p:cNvSpPr>
            <a:spLocks noChangeShapeType="1"/>
          </p:cNvSpPr>
          <p:nvPr/>
        </p:nvSpPr>
        <p:spPr bwMode="auto">
          <a:xfrm>
            <a:off x="3124200" y="5486400"/>
            <a:ext cx="0" cy="304800"/>
          </a:xfrm>
          <a:prstGeom prst="line">
            <a:avLst/>
          </a:prstGeom>
          <a:noFill/>
          <a:ln w="9525">
            <a:solidFill>
              <a:schemeClr val="tx1"/>
            </a:solidFill>
            <a:round/>
            <a:headEnd/>
            <a:tailEnd/>
          </a:ln>
        </p:spPr>
        <p:txBody>
          <a:bodyPr/>
          <a:lstStyle/>
          <a:p>
            <a:endParaRPr lang="id-ID"/>
          </a:p>
        </p:txBody>
      </p:sp>
      <p:sp>
        <p:nvSpPr>
          <p:cNvPr id="31771" name="Line 27"/>
          <p:cNvSpPr>
            <a:spLocks noChangeShapeType="1"/>
          </p:cNvSpPr>
          <p:nvPr/>
        </p:nvSpPr>
        <p:spPr bwMode="auto">
          <a:xfrm>
            <a:off x="1676400" y="1905000"/>
            <a:ext cx="0" cy="4419600"/>
          </a:xfrm>
          <a:prstGeom prst="line">
            <a:avLst/>
          </a:prstGeom>
          <a:noFill/>
          <a:ln w="9525">
            <a:solidFill>
              <a:schemeClr val="tx1"/>
            </a:solidFill>
            <a:round/>
            <a:headEnd/>
            <a:tailEnd/>
          </a:ln>
        </p:spPr>
        <p:txBody>
          <a:bodyPr/>
          <a:lstStyle/>
          <a:p>
            <a:endParaRPr lang="id-ID"/>
          </a:p>
        </p:txBody>
      </p:sp>
      <p:sp>
        <p:nvSpPr>
          <p:cNvPr id="31772" name="Line 28"/>
          <p:cNvSpPr>
            <a:spLocks noChangeShapeType="1"/>
          </p:cNvSpPr>
          <p:nvPr/>
        </p:nvSpPr>
        <p:spPr bwMode="auto">
          <a:xfrm>
            <a:off x="1676400" y="6324600"/>
            <a:ext cx="533400" cy="0"/>
          </a:xfrm>
          <a:prstGeom prst="line">
            <a:avLst/>
          </a:prstGeom>
          <a:noFill/>
          <a:ln w="9525">
            <a:solidFill>
              <a:schemeClr val="tx1"/>
            </a:solidFill>
            <a:round/>
            <a:headEnd/>
            <a:tailEnd/>
          </a:ln>
        </p:spPr>
        <p:txBody>
          <a:bodyPr/>
          <a:lstStyle/>
          <a:p>
            <a:endParaRPr lang="id-ID"/>
          </a:p>
        </p:txBody>
      </p:sp>
      <p:sp>
        <p:nvSpPr>
          <p:cNvPr id="31773" name="Line 29"/>
          <p:cNvSpPr>
            <a:spLocks noChangeShapeType="1"/>
          </p:cNvSpPr>
          <p:nvPr/>
        </p:nvSpPr>
        <p:spPr bwMode="auto">
          <a:xfrm flipH="1">
            <a:off x="1676400" y="5029200"/>
            <a:ext cx="533400" cy="0"/>
          </a:xfrm>
          <a:prstGeom prst="line">
            <a:avLst/>
          </a:prstGeom>
          <a:noFill/>
          <a:ln w="9525">
            <a:solidFill>
              <a:schemeClr val="tx1"/>
            </a:solidFill>
            <a:round/>
            <a:headEnd/>
            <a:tailEnd type="triangle" w="med" len="med"/>
          </a:ln>
        </p:spPr>
        <p:txBody>
          <a:bodyPr/>
          <a:lstStyle/>
          <a:p>
            <a:endParaRPr lang="id-ID"/>
          </a:p>
        </p:txBody>
      </p:sp>
      <p:sp>
        <p:nvSpPr>
          <p:cNvPr id="31774" name="Line 30"/>
          <p:cNvSpPr>
            <a:spLocks noChangeShapeType="1"/>
          </p:cNvSpPr>
          <p:nvPr/>
        </p:nvSpPr>
        <p:spPr bwMode="auto">
          <a:xfrm flipH="1">
            <a:off x="1676400" y="4038600"/>
            <a:ext cx="533400" cy="0"/>
          </a:xfrm>
          <a:prstGeom prst="line">
            <a:avLst/>
          </a:prstGeom>
          <a:noFill/>
          <a:ln w="9525">
            <a:solidFill>
              <a:schemeClr val="tx1"/>
            </a:solidFill>
            <a:round/>
            <a:headEnd/>
            <a:tailEnd type="triangle" w="med" len="med"/>
          </a:ln>
        </p:spPr>
        <p:txBody>
          <a:bodyPr/>
          <a:lstStyle/>
          <a:p>
            <a:endParaRPr lang="id-ID"/>
          </a:p>
        </p:txBody>
      </p:sp>
      <p:sp>
        <p:nvSpPr>
          <p:cNvPr id="31775" name="Line 31"/>
          <p:cNvSpPr>
            <a:spLocks noChangeShapeType="1"/>
          </p:cNvSpPr>
          <p:nvPr/>
        </p:nvSpPr>
        <p:spPr bwMode="auto">
          <a:xfrm flipH="1">
            <a:off x="1676400" y="2971800"/>
            <a:ext cx="533400" cy="0"/>
          </a:xfrm>
          <a:prstGeom prst="line">
            <a:avLst/>
          </a:prstGeom>
          <a:noFill/>
          <a:ln w="9525">
            <a:solidFill>
              <a:schemeClr val="tx1"/>
            </a:solidFill>
            <a:round/>
            <a:headEnd/>
            <a:tailEnd type="triangle" w="med" len="med"/>
          </a:ln>
        </p:spPr>
        <p:txBody>
          <a:bodyPr/>
          <a:lstStyle/>
          <a:p>
            <a:endParaRPr lang="id-ID"/>
          </a:p>
        </p:txBody>
      </p:sp>
      <p:sp>
        <p:nvSpPr>
          <p:cNvPr id="31776" name="Line 32"/>
          <p:cNvSpPr>
            <a:spLocks noChangeShapeType="1"/>
          </p:cNvSpPr>
          <p:nvPr/>
        </p:nvSpPr>
        <p:spPr bwMode="auto">
          <a:xfrm>
            <a:off x="1676400" y="1905000"/>
            <a:ext cx="533400" cy="0"/>
          </a:xfrm>
          <a:prstGeom prst="line">
            <a:avLst/>
          </a:prstGeom>
          <a:noFill/>
          <a:ln w="9525">
            <a:solidFill>
              <a:schemeClr val="tx1"/>
            </a:solidFill>
            <a:round/>
            <a:headEnd/>
            <a:tailEnd type="triangle" w="med" len="med"/>
          </a:ln>
        </p:spPr>
        <p:txBody>
          <a:bodyPr/>
          <a:lstStyle/>
          <a:p>
            <a:endParaRPr lang="id-ID"/>
          </a:p>
        </p:txBody>
      </p:sp>
      <p:sp>
        <p:nvSpPr>
          <p:cNvPr id="31777" name="Text Box 33"/>
          <p:cNvSpPr txBox="1">
            <a:spLocks noChangeArrowheads="1"/>
          </p:cNvSpPr>
          <p:nvPr/>
        </p:nvSpPr>
        <p:spPr bwMode="auto">
          <a:xfrm>
            <a:off x="6705600" y="1524000"/>
            <a:ext cx="1828800" cy="641350"/>
          </a:xfrm>
          <a:prstGeom prst="rect">
            <a:avLst/>
          </a:prstGeom>
          <a:noFill/>
          <a:ln w="9525">
            <a:noFill/>
            <a:miter lim="800000"/>
            <a:headEnd/>
            <a:tailEnd/>
          </a:ln>
        </p:spPr>
        <p:txBody>
          <a:bodyPr>
            <a:spAutoFit/>
          </a:bodyPr>
          <a:lstStyle/>
          <a:p>
            <a:pPr eaLnBrk="0" hangingPunct="0">
              <a:spcBef>
                <a:spcPct val="50000"/>
              </a:spcBef>
            </a:pPr>
            <a:r>
              <a:rPr lang="en-US">
                <a:latin typeface="Tahoma" pitchFamily="34" charset="0"/>
              </a:rPr>
              <a:t>PENYUSUNAN AGENDA</a:t>
            </a:r>
          </a:p>
        </p:txBody>
      </p:sp>
      <p:sp>
        <p:nvSpPr>
          <p:cNvPr id="31778" name="Text Box 34"/>
          <p:cNvSpPr txBox="1">
            <a:spLocks noChangeArrowheads="1"/>
          </p:cNvSpPr>
          <p:nvPr/>
        </p:nvSpPr>
        <p:spPr bwMode="auto">
          <a:xfrm>
            <a:off x="6705600" y="2711450"/>
            <a:ext cx="1447800" cy="641350"/>
          </a:xfrm>
          <a:prstGeom prst="rect">
            <a:avLst/>
          </a:prstGeom>
          <a:noFill/>
          <a:ln w="9525">
            <a:noFill/>
            <a:miter lim="800000"/>
            <a:headEnd/>
            <a:tailEnd/>
          </a:ln>
        </p:spPr>
        <p:txBody>
          <a:bodyPr>
            <a:spAutoFit/>
          </a:bodyPr>
          <a:lstStyle/>
          <a:p>
            <a:pPr eaLnBrk="0" hangingPunct="0">
              <a:spcBef>
                <a:spcPct val="50000"/>
              </a:spcBef>
            </a:pPr>
            <a:r>
              <a:rPr lang="en-US">
                <a:latin typeface="Tahoma" pitchFamily="34" charset="0"/>
              </a:rPr>
              <a:t>FORMULASI kEBIJAKAN</a:t>
            </a:r>
          </a:p>
        </p:txBody>
      </p:sp>
      <p:sp>
        <p:nvSpPr>
          <p:cNvPr id="31779" name="Text Box 35"/>
          <p:cNvSpPr txBox="1">
            <a:spLocks noChangeArrowheads="1"/>
          </p:cNvSpPr>
          <p:nvPr/>
        </p:nvSpPr>
        <p:spPr bwMode="auto">
          <a:xfrm>
            <a:off x="6705600" y="3733800"/>
            <a:ext cx="1524000" cy="641350"/>
          </a:xfrm>
          <a:prstGeom prst="rect">
            <a:avLst/>
          </a:prstGeom>
          <a:noFill/>
          <a:ln w="9525">
            <a:noFill/>
            <a:miter lim="800000"/>
            <a:headEnd/>
            <a:tailEnd/>
          </a:ln>
        </p:spPr>
        <p:txBody>
          <a:bodyPr>
            <a:spAutoFit/>
          </a:bodyPr>
          <a:lstStyle/>
          <a:p>
            <a:pPr eaLnBrk="0" hangingPunct="0">
              <a:spcBef>
                <a:spcPct val="50000"/>
              </a:spcBef>
            </a:pPr>
            <a:r>
              <a:rPr lang="en-US">
                <a:latin typeface="Tahoma" pitchFamily="34" charset="0"/>
              </a:rPr>
              <a:t>ADOPSI KEBIJAKAN</a:t>
            </a:r>
          </a:p>
        </p:txBody>
      </p:sp>
      <p:sp>
        <p:nvSpPr>
          <p:cNvPr id="31780" name="Text Box 36"/>
          <p:cNvSpPr txBox="1">
            <a:spLocks noChangeArrowheads="1"/>
          </p:cNvSpPr>
          <p:nvPr/>
        </p:nvSpPr>
        <p:spPr bwMode="auto">
          <a:xfrm>
            <a:off x="6705600" y="4845050"/>
            <a:ext cx="1828800" cy="641350"/>
          </a:xfrm>
          <a:prstGeom prst="rect">
            <a:avLst/>
          </a:prstGeom>
          <a:noFill/>
          <a:ln w="9525">
            <a:noFill/>
            <a:miter lim="800000"/>
            <a:headEnd/>
            <a:tailEnd/>
          </a:ln>
        </p:spPr>
        <p:txBody>
          <a:bodyPr>
            <a:spAutoFit/>
          </a:bodyPr>
          <a:lstStyle/>
          <a:p>
            <a:pPr eaLnBrk="0" hangingPunct="0">
              <a:spcBef>
                <a:spcPct val="50000"/>
              </a:spcBef>
            </a:pPr>
            <a:r>
              <a:rPr lang="en-US">
                <a:latin typeface="Tahoma" pitchFamily="34" charset="0"/>
              </a:rPr>
              <a:t>IMPLEMENTASI KEBIJAKAN</a:t>
            </a:r>
          </a:p>
        </p:txBody>
      </p:sp>
      <p:sp>
        <p:nvSpPr>
          <p:cNvPr id="31781" name="Text Box 37"/>
          <p:cNvSpPr txBox="1">
            <a:spLocks noChangeArrowheads="1"/>
          </p:cNvSpPr>
          <p:nvPr/>
        </p:nvSpPr>
        <p:spPr bwMode="auto">
          <a:xfrm>
            <a:off x="6705600" y="5867400"/>
            <a:ext cx="1447800" cy="641350"/>
          </a:xfrm>
          <a:prstGeom prst="rect">
            <a:avLst/>
          </a:prstGeom>
          <a:noFill/>
          <a:ln w="9525">
            <a:noFill/>
            <a:miter lim="800000"/>
            <a:headEnd/>
            <a:tailEnd/>
          </a:ln>
        </p:spPr>
        <p:txBody>
          <a:bodyPr>
            <a:spAutoFit/>
          </a:bodyPr>
          <a:lstStyle/>
          <a:p>
            <a:pPr eaLnBrk="0" hangingPunct="0">
              <a:spcBef>
                <a:spcPct val="50000"/>
              </a:spcBef>
            </a:pPr>
            <a:r>
              <a:rPr lang="en-US">
                <a:latin typeface="Tahoma" pitchFamily="34" charset="0"/>
              </a:rPr>
              <a:t>PENILAIAN KEBIJAKAN</a:t>
            </a:r>
          </a:p>
        </p:txBody>
      </p:sp>
      <p:sp>
        <p:nvSpPr>
          <p:cNvPr id="31782" name="Text Box 38"/>
          <p:cNvSpPr txBox="1">
            <a:spLocks noChangeArrowheads="1"/>
          </p:cNvSpPr>
          <p:nvPr/>
        </p:nvSpPr>
        <p:spPr bwMode="auto">
          <a:xfrm>
            <a:off x="4495800" y="1524000"/>
            <a:ext cx="1524000" cy="650875"/>
          </a:xfrm>
          <a:prstGeom prst="rect">
            <a:avLst/>
          </a:prstGeom>
          <a:noFill/>
          <a:ln w="9525">
            <a:solidFill>
              <a:schemeClr val="tx1"/>
            </a:solidFill>
            <a:miter lim="800000"/>
            <a:headEnd/>
            <a:tailEnd/>
          </a:ln>
        </p:spPr>
        <p:txBody>
          <a:bodyPr>
            <a:spAutoFit/>
          </a:bodyPr>
          <a:lstStyle/>
          <a:p>
            <a:pPr algn="ctr" eaLnBrk="0" hangingPunct="0">
              <a:spcBef>
                <a:spcPct val="50000"/>
              </a:spcBef>
            </a:pPr>
            <a:r>
              <a:rPr lang="en-US">
                <a:latin typeface="Tahoma" pitchFamily="34" charset="0"/>
              </a:rPr>
              <a:t>Masalah Kebijakan</a:t>
            </a:r>
          </a:p>
        </p:txBody>
      </p:sp>
      <p:sp>
        <p:nvSpPr>
          <p:cNvPr id="31783" name="Text Box 39"/>
          <p:cNvSpPr txBox="1">
            <a:spLocks noChangeArrowheads="1"/>
          </p:cNvSpPr>
          <p:nvPr/>
        </p:nvSpPr>
        <p:spPr bwMode="auto">
          <a:xfrm>
            <a:off x="4495800" y="2590800"/>
            <a:ext cx="1524000" cy="650875"/>
          </a:xfrm>
          <a:prstGeom prst="rect">
            <a:avLst/>
          </a:prstGeom>
          <a:noFill/>
          <a:ln w="9525">
            <a:solidFill>
              <a:schemeClr val="tx1"/>
            </a:solidFill>
            <a:miter lim="800000"/>
            <a:headEnd/>
            <a:tailEnd/>
          </a:ln>
        </p:spPr>
        <p:txBody>
          <a:bodyPr>
            <a:spAutoFit/>
          </a:bodyPr>
          <a:lstStyle/>
          <a:p>
            <a:pPr algn="ctr" eaLnBrk="0" hangingPunct="0">
              <a:spcBef>
                <a:spcPct val="50000"/>
              </a:spcBef>
            </a:pPr>
            <a:r>
              <a:rPr lang="en-US">
                <a:latin typeface="Tahoma" pitchFamily="34" charset="0"/>
              </a:rPr>
              <a:t>Prospek Kebijakan</a:t>
            </a:r>
          </a:p>
        </p:txBody>
      </p:sp>
      <p:sp>
        <p:nvSpPr>
          <p:cNvPr id="31784" name="Text Box 40"/>
          <p:cNvSpPr txBox="1">
            <a:spLocks noChangeArrowheads="1"/>
          </p:cNvSpPr>
          <p:nvPr/>
        </p:nvSpPr>
        <p:spPr bwMode="auto">
          <a:xfrm>
            <a:off x="4495800" y="3692525"/>
            <a:ext cx="1524000" cy="650875"/>
          </a:xfrm>
          <a:prstGeom prst="rect">
            <a:avLst/>
          </a:prstGeom>
          <a:noFill/>
          <a:ln w="9525">
            <a:solidFill>
              <a:schemeClr val="tx1"/>
            </a:solidFill>
            <a:miter lim="800000"/>
            <a:headEnd/>
            <a:tailEnd/>
          </a:ln>
        </p:spPr>
        <p:txBody>
          <a:bodyPr>
            <a:spAutoFit/>
          </a:bodyPr>
          <a:lstStyle/>
          <a:p>
            <a:pPr algn="ctr" eaLnBrk="0" hangingPunct="0">
              <a:spcBef>
                <a:spcPct val="50000"/>
              </a:spcBef>
            </a:pPr>
            <a:r>
              <a:rPr lang="en-US">
                <a:latin typeface="Tahoma" pitchFamily="34" charset="0"/>
              </a:rPr>
              <a:t>Pilihan Kebijakan</a:t>
            </a:r>
          </a:p>
        </p:txBody>
      </p:sp>
      <p:sp>
        <p:nvSpPr>
          <p:cNvPr id="31785" name="Text Box 41"/>
          <p:cNvSpPr txBox="1">
            <a:spLocks noChangeArrowheads="1"/>
          </p:cNvSpPr>
          <p:nvPr/>
        </p:nvSpPr>
        <p:spPr bwMode="auto">
          <a:xfrm>
            <a:off x="4495800" y="4876800"/>
            <a:ext cx="1524000" cy="650875"/>
          </a:xfrm>
          <a:prstGeom prst="rect">
            <a:avLst/>
          </a:prstGeom>
          <a:noFill/>
          <a:ln w="9525">
            <a:solidFill>
              <a:schemeClr val="tx1"/>
            </a:solidFill>
            <a:miter lim="800000"/>
            <a:headEnd/>
            <a:tailEnd/>
          </a:ln>
        </p:spPr>
        <p:txBody>
          <a:bodyPr>
            <a:spAutoFit/>
          </a:bodyPr>
          <a:lstStyle/>
          <a:p>
            <a:pPr algn="ctr" eaLnBrk="0" hangingPunct="0">
              <a:spcBef>
                <a:spcPct val="50000"/>
              </a:spcBef>
            </a:pPr>
            <a:r>
              <a:rPr lang="en-US">
                <a:latin typeface="Tahoma" pitchFamily="34" charset="0"/>
              </a:rPr>
              <a:t>Hasil Kebijakan</a:t>
            </a:r>
          </a:p>
        </p:txBody>
      </p:sp>
      <p:sp>
        <p:nvSpPr>
          <p:cNvPr id="31786" name="Text Box 42"/>
          <p:cNvSpPr txBox="1">
            <a:spLocks noChangeArrowheads="1"/>
          </p:cNvSpPr>
          <p:nvPr/>
        </p:nvSpPr>
        <p:spPr bwMode="auto">
          <a:xfrm>
            <a:off x="4495800" y="5943600"/>
            <a:ext cx="1524000" cy="650875"/>
          </a:xfrm>
          <a:prstGeom prst="rect">
            <a:avLst/>
          </a:prstGeom>
          <a:noFill/>
          <a:ln w="9525">
            <a:solidFill>
              <a:schemeClr val="tx1"/>
            </a:solidFill>
            <a:miter lim="800000"/>
            <a:headEnd/>
            <a:tailEnd/>
          </a:ln>
        </p:spPr>
        <p:txBody>
          <a:bodyPr>
            <a:spAutoFit/>
          </a:bodyPr>
          <a:lstStyle/>
          <a:p>
            <a:pPr algn="ctr" eaLnBrk="0" hangingPunct="0">
              <a:spcBef>
                <a:spcPct val="50000"/>
              </a:spcBef>
            </a:pPr>
            <a:r>
              <a:rPr lang="en-US">
                <a:latin typeface="Tahoma" pitchFamily="34" charset="0"/>
              </a:rPr>
              <a:t>Kinerja Kebijakan</a:t>
            </a:r>
          </a:p>
        </p:txBody>
      </p:sp>
      <p:sp>
        <p:nvSpPr>
          <p:cNvPr id="31787" name="Line 43"/>
          <p:cNvSpPr>
            <a:spLocks noChangeShapeType="1"/>
          </p:cNvSpPr>
          <p:nvPr/>
        </p:nvSpPr>
        <p:spPr bwMode="auto">
          <a:xfrm>
            <a:off x="4038600" y="1828800"/>
            <a:ext cx="457200" cy="0"/>
          </a:xfrm>
          <a:prstGeom prst="line">
            <a:avLst/>
          </a:prstGeom>
          <a:noFill/>
          <a:ln w="9525">
            <a:solidFill>
              <a:schemeClr val="tx1"/>
            </a:solidFill>
            <a:round/>
            <a:headEnd/>
            <a:tailEnd type="triangle" w="med" len="med"/>
          </a:ln>
        </p:spPr>
        <p:txBody>
          <a:bodyPr/>
          <a:lstStyle/>
          <a:p>
            <a:endParaRPr lang="id-ID"/>
          </a:p>
        </p:txBody>
      </p:sp>
      <p:sp>
        <p:nvSpPr>
          <p:cNvPr id="31788" name="Line 44"/>
          <p:cNvSpPr>
            <a:spLocks noChangeShapeType="1"/>
          </p:cNvSpPr>
          <p:nvPr/>
        </p:nvSpPr>
        <p:spPr bwMode="auto">
          <a:xfrm>
            <a:off x="4038600" y="2971800"/>
            <a:ext cx="457200" cy="0"/>
          </a:xfrm>
          <a:prstGeom prst="line">
            <a:avLst/>
          </a:prstGeom>
          <a:noFill/>
          <a:ln w="9525">
            <a:solidFill>
              <a:schemeClr val="tx1"/>
            </a:solidFill>
            <a:round/>
            <a:headEnd/>
            <a:tailEnd type="triangle" w="med" len="med"/>
          </a:ln>
        </p:spPr>
        <p:txBody>
          <a:bodyPr/>
          <a:lstStyle/>
          <a:p>
            <a:endParaRPr lang="id-ID"/>
          </a:p>
        </p:txBody>
      </p:sp>
      <p:sp>
        <p:nvSpPr>
          <p:cNvPr id="31789" name="Line 45"/>
          <p:cNvSpPr>
            <a:spLocks noChangeShapeType="1"/>
          </p:cNvSpPr>
          <p:nvPr/>
        </p:nvSpPr>
        <p:spPr bwMode="auto">
          <a:xfrm>
            <a:off x="4038600" y="4038600"/>
            <a:ext cx="457200" cy="0"/>
          </a:xfrm>
          <a:prstGeom prst="line">
            <a:avLst/>
          </a:prstGeom>
          <a:noFill/>
          <a:ln w="9525">
            <a:solidFill>
              <a:schemeClr val="tx1"/>
            </a:solidFill>
            <a:round/>
            <a:headEnd/>
            <a:tailEnd type="triangle" w="med" len="med"/>
          </a:ln>
        </p:spPr>
        <p:txBody>
          <a:bodyPr/>
          <a:lstStyle/>
          <a:p>
            <a:endParaRPr lang="id-ID"/>
          </a:p>
        </p:txBody>
      </p:sp>
      <p:sp>
        <p:nvSpPr>
          <p:cNvPr id="31790" name="Line 46"/>
          <p:cNvSpPr>
            <a:spLocks noChangeShapeType="1"/>
          </p:cNvSpPr>
          <p:nvPr/>
        </p:nvSpPr>
        <p:spPr bwMode="auto">
          <a:xfrm>
            <a:off x="4038600" y="5105400"/>
            <a:ext cx="457200" cy="0"/>
          </a:xfrm>
          <a:prstGeom prst="line">
            <a:avLst/>
          </a:prstGeom>
          <a:noFill/>
          <a:ln w="9525">
            <a:solidFill>
              <a:schemeClr val="tx1"/>
            </a:solidFill>
            <a:round/>
            <a:headEnd/>
            <a:tailEnd type="triangle" w="med" len="med"/>
          </a:ln>
        </p:spPr>
        <p:txBody>
          <a:bodyPr/>
          <a:lstStyle/>
          <a:p>
            <a:endParaRPr lang="id-ID"/>
          </a:p>
        </p:txBody>
      </p:sp>
      <p:sp>
        <p:nvSpPr>
          <p:cNvPr id="31791" name="Line 47"/>
          <p:cNvSpPr>
            <a:spLocks noChangeShapeType="1"/>
          </p:cNvSpPr>
          <p:nvPr/>
        </p:nvSpPr>
        <p:spPr bwMode="auto">
          <a:xfrm>
            <a:off x="4038600" y="6248400"/>
            <a:ext cx="457200" cy="0"/>
          </a:xfrm>
          <a:prstGeom prst="line">
            <a:avLst/>
          </a:prstGeom>
          <a:noFill/>
          <a:ln w="9525">
            <a:solidFill>
              <a:schemeClr val="tx1"/>
            </a:solidFill>
            <a:round/>
            <a:headEnd/>
            <a:tailEnd type="triangle" w="med" len="med"/>
          </a:ln>
        </p:spPr>
        <p:txBody>
          <a:bodyPr/>
          <a:lstStyle/>
          <a:p>
            <a:endParaRPr lang="id-ID"/>
          </a:p>
        </p:txBody>
      </p:sp>
      <p:sp>
        <p:nvSpPr>
          <p:cNvPr id="31792" name="Line 48"/>
          <p:cNvSpPr>
            <a:spLocks noChangeShapeType="1"/>
          </p:cNvSpPr>
          <p:nvPr/>
        </p:nvSpPr>
        <p:spPr bwMode="auto">
          <a:xfrm>
            <a:off x="6019800" y="1828800"/>
            <a:ext cx="609600" cy="0"/>
          </a:xfrm>
          <a:prstGeom prst="line">
            <a:avLst/>
          </a:prstGeom>
          <a:noFill/>
          <a:ln w="9525">
            <a:solidFill>
              <a:schemeClr val="tx1"/>
            </a:solidFill>
            <a:round/>
            <a:headEnd/>
            <a:tailEnd type="triangle" w="med" len="med"/>
          </a:ln>
        </p:spPr>
        <p:txBody>
          <a:bodyPr/>
          <a:lstStyle/>
          <a:p>
            <a:endParaRPr lang="id-ID"/>
          </a:p>
        </p:txBody>
      </p:sp>
      <p:sp>
        <p:nvSpPr>
          <p:cNvPr id="31793" name="Line 49"/>
          <p:cNvSpPr>
            <a:spLocks noChangeShapeType="1"/>
          </p:cNvSpPr>
          <p:nvPr/>
        </p:nvSpPr>
        <p:spPr bwMode="auto">
          <a:xfrm>
            <a:off x="6019800" y="2971800"/>
            <a:ext cx="609600" cy="0"/>
          </a:xfrm>
          <a:prstGeom prst="line">
            <a:avLst/>
          </a:prstGeom>
          <a:noFill/>
          <a:ln w="9525">
            <a:solidFill>
              <a:schemeClr val="tx1"/>
            </a:solidFill>
            <a:round/>
            <a:headEnd/>
            <a:tailEnd type="triangle" w="med" len="med"/>
          </a:ln>
        </p:spPr>
        <p:txBody>
          <a:bodyPr/>
          <a:lstStyle/>
          <a:p>
            <a:endParaRPr lang="id-ID"/>
          </a:p>
        </p:txBody>
      </p:sp>
      <p:sp>
        <p:nvSpPr>
          <p:cNvPr id="31794" name="Line 50"/>
          <p:cNvSpPr>
            <a:spLocks noChangeShapeType="1"/>
          </p:cNvSpPr>
          <p:nvPr/>
        </p:nvSpPr>
        <p:spPr bwMode="auto">
          <a:xfrm>
            <a:off x="6019800" y="4038600"/>
            <a:ext cx="609600" cy="0"/>
          </a:xfrm>
          <a:prstGeom prst="line">
            <a:avLst/>
          </a:prstGeom>
          <a:noFill/>
          <a:ln w="9525">
            <a:solidFill>
              <a:schemeClr val="tx1"/>
            </a:solidFill>
            <a:round/>
            <a:headEnd/>
            <a:tailEnd type="triangle" w="med" len="med"/>
          </a:ln>
        </p:spPr>
        <p:txBody>
          <a:bodyPr/>
          <a:lstStyle/>
          <a:p>
            <a:endParaRPr lang="id-ID"/>
          </a:p>
        </p:txBody>
      </p:sp>
      <p:sp>
        <p:nvSpPr>
          <p:cNvPr id="31795" name="Line 51"/>
          <p:cNvSpPr>
            <a:spLocks noChangeShapeType="1"/>
          </p:cNvSpPr>
          <p:nvPr/>
        </p:nvSpPr>
        <p:spPr bwMode="auto">
          <a:xfrm>
            <a:off x="6019800" y="5181600"/>
            <a:ext cx="609600" cy="0"/>
          </a:xfrm>
          <a:prstGeom prst="line">
            <a:avLst/>
          </a:prstGeom>
          <a:noFill/>
          <a:ln w="9525">
            <a:solidFill>
              <a:schemeClr val="tx1"/>
            </a:solidFill>
            <a:round/>
            <a:headEnd/>
            <a:tailEnd type="triangle" w="med" len="med"/>
          </a:ln>
        </p:spPr>
        <p:txBody>
          <a:bodyPr/>
          <a:lstStyle/>
          <a:p>
            <a:endParaRPr lang="id-ID"/>
          </a:p>
        </p:txBody>
      </p:sp>
      <p:sp>
        <p:nvSpPr>
          <p:cNvPr id="31796" name="Line 52"/>
          <p:cNvSpPr>
            <a:spLocks noChangeShapeType="1"/>
          </p:cNvSpPr>
          <p:nvPr/>
        </p:nvSpPr>
        <p:spPr bwMode="auto">
          <a:xfrm>
            <a:off x="6019800" y="6172200"/>
            <a:ext cx="609600" cy="0"/>
          </a:xfrm>
          <a:prstGeom prst="line">
            <a:avLst/>
          </a:prstGeom>
          <a:noFill/>
          <a:ln w="9525">
            <a:solidFill>
              <a:schemeClr val="tx1"/>
            </a:solidFill>
            <a:round/>
            <a:headEnd/>
            <a:tailEnd type="triangle" w="med" len="med"/>
          </a:ln>
        </p:spPr>
        <p:txBody>
          <a:bodyPr/>
          <a:lstStyle/>
          <a:p>
            <a:endParaRPr lang="id-ID"/>
          </a:p>
        </p:txBody>
      </p:sp>
      <p:sp>
        <p:nvSpPr>
          <p:cNvPr id="31797" name="Text Box 53"/>
          <p:cNvSpPr txBox="1">
            <a:spLocks noChangeArrowheads="1"/>
          </p:cNvSpPr>
          <p:nvPr/>
        </p:nvSpPr>
        <p:spPr bwMode="auto">
          <a:xfrm>
            <a:off x="6629400" y="1066800"/>
            <a:ext cx="2209800" cy="366713"/>
          </a:xfrm>
          <a:prstGeom prst="rect">
            <a:avLst/>
          </a:prstGeom>
          <a:noFill/>
          <a:ln w="9525">
            <a:noFill/>
            <a:miter lim="800000"/>
            <a:headEnd/>
            <a:tailEnd/>
          </a:ln>
        </p:spPr>
        <p:txBody>
          <a:bodyPr>
            <a:spAutoFit/>
          </a:bodyPr>
          <a:lstStyle/>
          <a:p>
            <a:pPr>
              <a:spcBef>
                <a:spcPct val="50000"/>
              </a:spcBef>
            </a:pPr>
            <a:r>
              <a:rPr lang="en-US" b="1" i="1"/>
              <a:t>Proses Kebijakan</a:t>
            </a:r>
          </a:p>
        </p:txBody>
      </p:sp>
      <p:sp>
        <p:nvSpPr>
          <p:cNvPr id="31798" name="Text Box 54"/>
          <p:cNvSpPr txBox="1">
            <a:spLocks noChangeArrowheads="1"/>
          </p:cNvSpPr>
          <p:nvPr/>
        </p:nvSpPr>
        <p:spPr bwMode="auto">
          <a:xfrm>
            <a:off x="4343400" y="1066800"/>
            <a:ext cx="1981200" cy="366713"/>
          </a:xfrm>
          <a:prstGeom prst="rect">
            <a:avLst/>
          </a:prstGeom>
          <a:noFill/>
          <a:ln w="9525">
            <a:noFill/>
            <a:miter lim="800000"/>
            <a:headEnd/>
            <a:tailEnd/>
          </a:ln>
        </p:spPr>
        <p:txBody>
          <a:bodyPr>
            <a:spAutoFit/>
          </a:bodyPr>
          <a:lstStyle/>
          <a:p>
            <a:pPr>
              <a:spcBef>
                <a:spcPct val="50000"/>
              </a:spcBef>
            </a:pPr>
            <a:r>
              <a:rPr lang="en-US" b="1" i="1"/>
              <a:t>Informasi Kebij</a:t>
            </a:r>
          </a:p>
        </p:txBody>
      </p:sp>
      <p:sp>
        <p:nvSpPr>
          <p:cNvPr id="31799" name="Text Box 55"/>
          <p:cNvSpPr txBox="1">
            <a:spLocks noChangeArrowheads="1"/>
          </p:cNvSpPr>
          <p:nvPr/>
        </p:nvSpPr>
        <p:spPr bwMode="auto">
          <a:xfrm>
            <a:off x="2057400" y="1081088"/>
            <a:ext cx="2514600" cy="366712"/>
          </a:xfrm>
          <a:prstGeom prst="rect">
            <a:avLst/>
          </a:prstGeom>
          <a:noFill/>
          <a:ln w="9525">
            <a:noFill/>
            <a:miter lim="800000"/>
            <a:headEnd/>
            <a:tailEnd/>
          </a:ln>
        </p:spPr>
        <p:txBody>
          <a:bodyPr>
            <a:spAutoFit/>
          </a:bodyPr>
          <a:lstStyle/>
          <a:p>
            <a:pPr>
              <a:spcBef>
                <a:spcPct val="50000"/>
              </a:spcBef>
            </a:pPr>
            <a:r>
              <a:rPr lang="en-US" b="1" i="1"/>
              <a:t>Prosedur Analisis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44044"/>
                                        </p:tgtEl>
                                        <p:attrNameLst>
                                          <p:attrName>style.visibility</p:attrName>
                                        </p:attrNameLst>
                                      </p:cBhvr>
                                      <p:to>
                                        <p:strVal val="visible"/>
                                      </p:to>
                                    </p:set>
                                    <p:anim calcmode="lin" valueType="num">
                                      <p:cBhvr>
                                        <p:cTn id="7" dur="500" fill="hold"/>
                                        <p:tgtEl>
                                          <p:spTgt spid="44044"/>
                                        </p:tgtEl>
                                        <p:attrNameLst>
                                          <p:attrName>ppt_w</p:attrName>
                                        </p:attrNameLst>
                                      </p:cBhvr>
                                      <p:tavLst>
                                        <p:tav tm="0">
                                          <p:val>
                                            <p:fltVal val="0"/>
                                          </p:val>
                                        </p:tav>
                                        <p:tav tm="100000">
                                          <p:val>
                                            <p:strVal val="#ppt_w"/>
                                          </p:val>
                                        </p:tav>
                                      </p:tavLst>
                                    </p:anim>
                                    <p:anim calcmode="lin" valueType="num">
                                      <p:cBhvr>
                                        <p:cTn id="8" dur="500" fill="hold"/>
                                        <p:tgtEl>
                                          <p:spTgt spid="44044"/>
                                        </p:tgtEl>
                                        <p:attrNameLst>
                                          <p:attrName>ppt_h</p:attrName>
                                        </p:attrNameLst>
                                      </p:cBhvr>
                                      <p:tavLst>
                                        <p:tav tm="0">
                                          <p:val>
                                            <p:fltVal val="0"/>
                                          </p:val>
                                        </p:tav>
                                        <p:tav tm="100000">
                                          <p:val>
                                            <p:strVal val="#ppt_h"/>
                                          </p:val>
                                        </p:tav>
                                      </p:tavLst>
                                    </p:anim>
                                    <p:animEffect transition="in" filter="fade">
                                      <p:cBhvr>
                                        <p:cTn id="9" dur="500"/>
                                        <p:tgtEl>
                                          <p:spTgt spid="44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Content Placeholder 2"/>
          <p:cNvSpPr>
            <a:spLocks noGrp="1"/>
          </p:cNvSpPr>
          <p:nvPr>
            <p:ph idx="1"/>
          </p:nvPr>
        </p:nvSpPr>
        <p:spPr/>
        <p:txBody>
          <a:bodyPr>
            <a:normAutofit fontScale="92500" lnSpcReduction="20000"/>
          </a:bodyPr>
          <a:lstStyle/>
          <a:p>
            <a:pPr eaLnBrk="1" hangingPunct="1"/>
            <a:r>
              <a:rPr lang="id-ID" sz="3600" dirty="0" smtClean="0"/>
              <a:t>Pengembangan alternatif kebijakan dengan analisis teori adalah menunjuk penggunaan teori sebagai sumber dari alternatif-alternatif kebijakan untuk menyelesaikan masalah publik.</a:t>
            </a:r>
          </a:p>
          <a:p>
            <a:pPr eaLnBrk="1" hangingPunct="1"/>
            <a:r>
              <a:rPr lang="id-ID" sz="3600" dirty="0" smtClean="0"/>
              <a:t>Alternatif kebijakan yang dilahirkan dari analisis teori, setidaknya harus benar-benar disesuaikan dengan konteks masalah yang dihadapi.</a:t>
            </a:r>
          </a:p>
        </p:txBody>
      </p:sp>
      <p:sp>
        <p:nvSpPr>
          <p:cNvPr id="79874" name="Title 1"/>
          <p:cNvSpPr>
            <a:spLocks noGrp="1"/>
          </p:cNvSpPr>
          <p:nvPr>
            <p:ph type="title"/>
          </p:nvPr>
        </p:nvSpPr>
        <p:spPr/>
        <p:txBody>
          <a:bodyPr/>
          <a:lstStyle/>
          <a:p>
            <a:pPr eaLnBrk="1" hangingPunct="1"/>
            <a:r>
              <a:rPr lang="id-ID" dirty="0" smtClean="0"/>
              <a:t>Analisis Teori</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Content Placeholder 2"/>
          <p:cNvSpPr>
            <a:spLocks noGrp="1"/>
          </p:cNvSpPr>
          <p:nvPr>
            <p:ph idx="1"/>
          </p:nvPr>
        </p:nvSpPr>
        <p:spPr/>
        <p:txBody>
          <a:bodyPr>
            <a:normAutofit fontScale="92500"/>
          </a:bodyPr>
          <a:lstStyle/>
          <a:p>
            <a:pPr eaLnBrk="1" hangingPunct="1"/>
            <a:r>
              <a:rPr lang="id-ID" sz="3600" dirty="0" smtClean="0"/>
              <a:t>Pengembangan alternatif kebijakan dengan analisis aktor dan dampak adalah mengembangkan dan menganalisis alternatif kebijakan dengan mempertimbangkan siapakah aktor yang diuntungkan/dirugikan, siapa yang terkena dampak negatif.</a:t>
            </a:r>
          </a:p>
        </p:txBody>
      </p:sp>
      <p:sp>
        <p:nvSpPr>
          <p:cNvPr id="80898" name="Title 1"/>
          <p:cNvSpPr>
            <a:spLocks noGrp="1"/>
          </p:cNvSpPr>
          <p:nvPr>
            <p:ph type="title"/>
          </p:nvPr>
        </p:nvSpPr>
        <p:spPr/>
        <p:txBody>
          <a:bodyPr/>
          <a:lstStyle/>
          <a:p>
            <a:pPr eaLnBrk="1" hangingPunct="1"/>
            <a:r>
              <a:rPr lang="id-ID" dirty="0" smtClean="0"/>
              <a:t>Analisis Aktor dan Dampak</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274320" indent="-274320" eaLnBrk="1" fontAlgn="auto" hangingPunct="1">
              <a:spcBef>
                <a:spcPts val="580"/>
              </a:spcBef>
              <a:spcAft>
                <a:spcPts val="0"/>
              </a:spcAft>
              <a:buFont typeface="Wingdings 2"/>
              <a:buChar char=""/>
              <a:defRPr/>
            </a:pPr>
            <a:r>
              <a:rPr lang="id-ID" sz="3200" dirty="0" smtClean="0"/>
              <a:t>Pengembangan alternatif dengan menggunakan analisis sinektika adalah menunjuk pada upaya mengembangkan solusi masalah publik dengan pandangan/perspektif baru.</a:t>
            </a:r>
          </a:p>
          <a:p>
            <a:pPr marL="274320" indent="-274320" eaLnBrk="1" fontAlgn="auto" hangingPunct="1">
              <a:spcBef>
                <a:spcPts val="580"/>
              </a:spcBef>
              <a:spcAft>
                <a:spcPts val="0"/>
              </a:spcAft>
              <a:buFont typeface="Wingdings 2"/>
              <a:buChar char=""/>
              <a:defRPr/>
            </a:pPr>
            <a:r>
              <a:rPr lang="id-ID" sz="3200" dirty="0" smtClean="0"/>
              <a:t>Proses sinekstika ini dapat dilakukan dengan mengundang berbagai macam stakeholder dari berbagai macam kelas dan sudut pandang, sehingga analis kebijakan mampu mengembangkan alternatif kebijakan dari banyak perspektif.</a:t>
            </a:r>
            <a:endParaRPr lang="id-ID" sz="3200" dirty="0"/>
          </a:p>
        </p:txBody>
      </p:sp>
      <p:sp>
        <p:nvSpPr>
          <p:cNvPr id="81922" name="Title 1"/>
          <p:cNvSpPr>
            <a:spLocks noGrp="1"/>
          </p:cNvSpPr>
          <p:nvPr>
            <p:ph type="title"/>
          </p:nvPr>
        </p:nvSpPr>
        <p:spPr/>
        <p:txBody>
          <a:bodyPr/>
          <a:lstStyle/>
          <a:p>
            <a:pPr eaLnBrk="1" hangingPunct="1"/>
            <a:r>
              <a:rPr lang="id-ID" dirty="0" smtClean="0"/>
              <a:t>Analisis Sinektika</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Content Placeholder 2"/>
          <p:cNvSpPr>
            <a:spLocks noGrp="1"/>
          </p:cNvSpPr>
          <p:nvPr>
            <p:ph idx="1"/>
          </p:nvPr>
        </p:nvSpPr>
        <p:spPr/>
        <p:txBody>
          <a:bodyPr/>
          <a:lstStyle/>
          <a:p>
            <a:pPr eaLnBrk="1" hangingPunct="1"/>
            <a:r>
              <a:rPr lang="id-ID" sz="3200" dirty="0" smtClean="0"/>
              <a:t>Pengembangan alternatif kebijakan dengan menggunakan alternatif analogi menunjuk pada upaya mengembangkan alternatif kebijakan dengan menggunakan simbol-simbol solusi kebijakan dari masalah yang memiliki latar belakang berbeda.</a:t>
            </a:r>
          </a:p>
        </p:txBody>
      </p:sp>
      <p:sp>
        <p:nvSpPr>
          <p:cNvPr id="82946" name="Title 1"/>
          <p:cNvSpPr>
            <a:spLocks noGrp="1"/>
          </p:cNvSpPr>
          <p:nvPr>
            <p:ph type="title"/>
          </p:nvPr>
        </p:nvSpPr>
        <p:spPr/>
        <p:txBody>
          <a:bodyPr/>
          <a:lstStyle/>
          <a:p>
            <a:pPr eaLnBrk="1" hangingPunct="1"/>
            <a:r>
              <a:rPr lang="id-ID" dirty="0" smtClean="0"/>
              <a:t>Analisis Analogi</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Content Placeholder 2"/>
          <p:cNvSpPr>
            <a:spLocks noGrp="1"/>
          </p:cNvSpPr>
          <p:nvPr>
            <p:ph idx="1"/>
          </p:nvPr>
        </p:nvSpPr>
        <p:spPr/>
        <p:txBody>
          <a:bodyPr/>
          <a:lstStyle/>
          <a:p>
            <a:r>
              <a:rPr lang="id-ID" dirty="0" smtClean="0"/>
              <a:t>Analisis skor menunjuk proses menilai alternatif kebijakan dengan menciptakan dan menggunakan indikator-indikator untuk menilai (menskoringg) alternatif-alternatif kebijakan yang telah dikembangkan sesuai dengan tujuan yang telah dirumuskan sebelumnya, dan bila diperlukan memberikan pembobotan pada indikator yang dinilai lebih penting dari indikator yang lain.</a:t>
            </a:r>
          </a:p>
        </p:txBody>
      </p:sp>
      <p:sp>
        <p:nvSpPr>
          <p:cNvPr id="86019" name="Title 1"/>
          <p:cNvSpPr>
            <a:spLocks noGrp="1"/>
          </p:cNvSpPr>
          <p:nvPr>
            <p:ph type="title"/>
          </p:nvPr>
        </p:nvSpPr>
        <p:spPr/>
        <p:txBody>
          <a:bodyPr/>
          <a:lstStyle/>
          <a:p>
            <a:r>
              <a:rPr lang="id-ID" dirty="0" smtClean="0"/>
              <a:t>Analisis Skor</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ontent Placeholder 2"/>
          <p:cNvSpPr>
            <a:spLocks noGrp="1"/>
          </p:cNvSpPr>
          <p:nvPr>
            <p:ph idx="1"/>
          </p:nvPr>
        </p:nvSpPr>
        <p:spPr/>
        <p:txBody>
          <a:bodyPr/>
          <a:lstStyle/>
          <a:p>
            <a:pPr>
              <a:buFont typeface="Arial" charset="0"/>
              <a:buChar char="•"/>
            </a:pPr>
            <a:r>
              <a:rPr lang="id-ID" dirty="0" smtClean="0"/>
              <a:t>Mengingat masalah kebijakan</a:t>
            </a:r>
          </a:p>
          <a:p>
            <a:pPr>
              <a:buFont typeface="Arial" charset="0"/>
              <a:buChar char="•"/>
            </a:pPr>
            <a:r>
              <a:rPr lang="id-ID" dirty="0" smtClean="0"/>
              <a:t>Mengidentifikasi alternatif-alternatif kebijakan </a:t>
            </a:r>
          </a:p>
          <a:p>
            <a:pPr>
              <a:buFont typeface="Arial" charset="0"/>
              <a:buChar char="•"/>
            </a:pPr>
            <a:r>
              <a:rPr lang="id-ID" dirty="0" smtClean="0"/>
              <a:t>Mengidentifikasi indikator-indikator untuk menilai alternatif kebijakan sesuai dengan tujuan-tujuan yang dirumuskan sebelumnya.</a:t>
            </a:r>
          </a:p>
          <a:p>
            <a:pPr>
              <a:buFont typeface="Arial" charset="0"/>
              <a:buChar char="•"/>
            </a:pPr>
            <a:r>
              <a:rPr lang="id-ID" dirty="0" smtClean="0"/>
              <a:t>Melakukan skoring alternatif-alternatif kebijakan dengan indikator-indikator yang telah ditentukan.</a:t>
            </a:r>
          </a:p>
          <a:p>
            <a:pPr>
              <a:buFont typeface="Arial" charset="0"/>
              <a:buChar char="•"/>
            </a:pPr>
            <a:r>
              <a:rPr lang="id-ID" dirty="0" smtClean="0"/>
              <a:t>Merekomendasikan kebijakan</a:t>
            </a:r>
          </a:p>
        </p:txBody>
      </p:sp>
      <p:sp>
        <p:nvSpPr>
          <p:cNvPr id="87043" name="Title 1"/>
          <p:cNvSpPr>
            <a:spLocks noGrp="1"/>
          </p:cNvSpPr>
          <p:nvPr>
            <p:ph type="title"/>
          </p:nvPr>
        </p:nvSpPr>
        <p:spPr/>
        <p:txBody>
          <a:bodyPr/>
          <a:lstStyle/>
          <a:p>
            <a:r>
              <a:rPr lang="id-ID" dirty="0" smtClean="0"/>
              <a:t>Tahap-Tahap Analisis Skor</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Content Placeholder 2"/>
          <p:cNvSpPr>
            <a:spLocks noGrp="1"/>
          </p:cNvSpPr>
          <p:nvPr>
            <p:ph idx="1"/>
          </p:nvPr>
        </p:nvSpPr>
        <p:spPr/>
        <p:txBody>
          <a:bodyPr/>
          <a:lstStyle/>
          <a:p>
            <a:r>
              <a:rPr lang="id-ID" sz="3600" dirty="0" smtClean="0"/>
              <a:t>Analisis indeks menunjuk proses menilai alternatif kebijakan dengan mencipttakan dan menggunakan indikator-indikator serta indeks.</a:t>
            </a:r>
          </a:p>
        </p:txBody>
      </p:sp>
      <p:sp>
        <p:nvSpPr>
          <p:cNvPr id="88067" name="Title 1"/>
          <p:cNvSpPr>
            <a:spLocks noGrp="1"/>
          </p:cNvSpPr>
          <p:nvPr>
            <p:ph type="title"/>
          </p:nvPr>
        </p:nvSpPr>
        <p:spPr/>
        <p:txBody>
          <a:bodyPr/>
          <a:lstStyle/>
          <a:p>
            <a:r>
              <a:rPr lang="id-ID" dirty="0" smtClean="0"/>
              <a:t>Analisis Indeks</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Content Placeholder 2"/>
          <p:cNvSpPr>
            <a:spLocks noGrp="1"/>
          </p:cNvSpPr>
          <p:nvPr>
            <p:ph idx="1"/>
          </p:nvPr>
        </p:nvSpPr>
        <p:spPr/>
        <p:txBody>
          <a:bodyPr/>
          <a:lstStyle/>
          <a:p>
            <a:pPr>
              <a:buFont typeface="Arial" charset="0"/>
              <a:buChar char="•"/>
            </a:pPr>
            <a:r>
              <a:rPr lang="id-ID" dirty="0" smtClean="0"/>
              <a:t>Menentukan sasaran penelitian, dan populasi</a:t>
            </a:r>
          </a:p>
          <a:p>
            <a:pPr>
              <a:buFont typeface="Arial" charset="0"/>
              <a:buChar char="•"/>
            </a:pPr>
            <a:r>
              <a:rPr lang="id-ID" dirty="0" smtClean="0"/>
              <a:t>Menentukan sampel</a:t>
            </a:r>
          </a:p>
          <a:p>
            <a:pPr>
              <a:buFont typeface="Arial" charset="0"/>
              <a:buChar char="•"/>
            </a:pPr>
            <a:r>
              <a:rPr lang="id-ID" dirty="0" smtClean="0"/>
              <a:t>Membuat difinisi konsep</a:t>
            </a:r>
          </a:p>
          <a:p>
            <a:pPr>
              <a:buFont typeface="Arial" charset="0"/>
              <a:buChar char="•"/>
            </a:pPr>
            <a:r>
              <a:rPr lang="id-ID" dirty="0" smtClean="0"/>
              <a:t>Membuat definisi operasional</a:t>
            </a:r>
          </a:p>
          <a:p>
            <a:pPr>
              <a:buFont typeface="Arial" charset="0"/>
              <a:buChar char="•"/>
            </a:pPr>
            <a:r>
              <a:rPr lang="id-ID" dirty="0" smtClean="0"/>
              <a:t>Membuat tehnik analisis data</a:t>
            </a:r>
          </a:p>
          <a:p>
            <a:pPr>
              <a:buFont typeface="Arial" charset="0"/>
              <a:buChar char="•"/>
            </a:pPr>
            <a:r>
              <a:rPr lang="id-ID" dirty="0" smtClean="0"/>
              <a:t>Membuat kuisioner</a:t>
            </a:r>
          </a:p>
          <a:p>
            <a:pPr>
              <a:buFont typeface="Arial" charset="0"/>
              <a:buChar char="•"/>
            </a:pPr>
            <a:r>
              <a:rPr lang="id-ID" dirty="0" smtClean="0"/>
              <a:t>Membuat jadwal penelitian</a:t>
            </a:r>
          </a:p>
          <a:p>
            <a:pPr>
              <a:buFont typeface="Arial" charset="0"/>
              <a:buChar char="•"/>
            </a:pPr>
            <a:r>
              <a:rPr lang="id-ID" dirty="0" smtClean="0"/>
              <a:t>Penelitian lapangan</a:t>
            </a:r>
          </a:p>
          <a:p>
            <a:pPr>
              <a:buFont typeface="Arial" charset="0"/>
              <a:buChar char="•"/>
            </a:pPr>
            <a:r>
              <a:rPr lang="id-ID" dirty="0" smtClean="0"/>
              <a:t>Analisis data</a:t>
            </a:r>
          </a:p>
        </p:txBody>
      </p:sp>
      <p:sp>
        <p:nvSpPr>
          <p:cNvPr id="89091" name="Title 1"/>
          <p:cNvSpPr>
            <a:spLocks noGrp="1"/>
          </p:cNvSpPr>
          <p:nvPr>
            <p:ph type="title"/>
          </p:nvPr>
        </p:nvSpPr>
        <p:spPr/>
        <p:txBody>
          <a:bodyPr/>
          <a:lstStyle/>
          <a:p>
            <a:r>
              <a:rPr lang="id-ID" dirty="0" smtClean="0"/>
              <a:t>Tahap-Tahap Analisis Indeks</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Content Placeholder 2"/>
          <p:cNvSpPr>
            <a:spLocks noGrp="1"/>
          </p:cNvSpPr>
          <p:nvPr>
            <p:ph idx="1"/>
          </p:nvPr>
        </p:nvSpPr>
        <p:spPr/>
        <p:txBody>
          <a:bodyPr/>
          <a:lstStyle/>
          <a:p>
            <a:r>
              <a:rPr lang="id-ID" dirty="0" smtClean="0"/>
              <a:t>Penilaian alternatif kebijakan dengan menggunakan analisis gaming dan simulasi adalah menggunakan tehnik simulasi dan game sebagai tehnik memilih alternatif terbaik.</a:t>
            </a:r>
          </a:p>
          <a:p>
            <a:r>
              <a:rPr lang="id-ID" dirty="0" smtClean="0"/>
              <a:t>Salah satu yang dipakai adalah menggunakan role-play</a:t>
            </a:r>
          </a:p>
        </p:txBody>
      </p:sp>
      <p:sp>
        <p:nvSpPr>
          <p:cNvPr id="90115" name="Title 1"/>
          <p:cNvSpPr>
            <a:spLocks noGrp="1"/>
          </p:cNvSpPr>
          <p:nvPr>
            <p:ph type="title"/>
          </p:nvPr>
        </p:nvSpPr>
        <p:spPr/>
        <p:txBody>
          <a:bodyPr/>
          <a:lstStyle/>
          <a:p>
            <a:r>
              <a:rPr lang="id-ID" dirty="0" smtClean="0"/>
              <a:t>Analisis Gaming dan simulasi</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Content Placeholder 2"/>
          <p:cNvSpPr>
            <a:spLocks noGrp="1"/>
          </p:cNvSpPr>
          <p:nvPr>
            <p:ph idx="1"/>
          </p:nvPr>
        </p:nvSpPr>
        <p:spPr/>
        <p:txBody>
          <a:bodyPr/>
          <a:lstStyle/>
          <a:p>
            <a:r>
              <a:rPr lang="id-ID" sz="3600" dirty="0" smtClean="0"/>
              <a:t>Penilaian alternatif kebijakan dengan menggunakan analisis kontra faktual menunjuk menilai alternatif-alternatif kebijakan dengan menggunakan argumen-argumen kontra yang akan muncul seandainya suatu kebijakan diputuskan.</a:t>
            </a:r>
          </a:p>
        </p:txBody>
      </p:sp>
      <p:sp>
        <p:nvSpPr>
          <p:cNvPr id="91139" name="Title 1"/>
          <p:cNvSpPr>
            <a:spLocks noGrp="1"/>
          </p:cNvSpPr>
          <p:nvPr>
            <p:ph type="title"/>
          </p:nvPr>
        </p:nvSpPr>
        <p:spPr/>
        <p:txBody>
          <a:bodyPr/>
          <a:lstStyle/>
          <a:p>
            <a:r>
              <a:rPr lang="id-ID" dirty="0" smtClean="0"/>
              <a:t>Analisis Kontra Faktual</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Line 2"/>
          <p:cNvSpPr>
            <a:spLocks noChangeShapeType="1"/>
          </p:cNvSpPr>
          <p:nvPr/>
        </p:nvSpPr>
        <p:spPr bwMode="auto">
          <a:xfrm>
            <a:off x="4495800" y="4038600"/>
            <a:ext cx="0" cy="1905000"/>
          </a:xfrm>
          <a:prstGeom prst="line">
            <a:avLst/>
          </a:prstGeom>
          <a:noFill/>
          <a:ln w="9525">
            <a:solidFill>
              <a:schemeClr val="tx1"/>
            </a:solidFill>
            <a:round/>
            <a:headEnd type="triangle" w="med" len="med"/>
            <a:tailEnd type="triangle" w="med" len="med"/>
          </a:ln>
        </p:spPr>
        <p:txBody>
          <a:bodyPr/>
          <a:lstStyle/>
          <a:p>
            <a:endParaRPr lang="id-ID"/>
          </a:p>
        </p:txBody>
      </p:sp>
      <p:sp>
        <p:nvSpPr>
          <p:cNvPr id="41987" name="Line 3"/>
          <p:cNvSpPr>
            <a:spLocks noChangeShapeType="1"/>
          </p:cNvSpPr>
          <p:nvPr/>
        </p:nvSpPr>
        <p:spPr bwMode="auto">
          <a:xfrm>
            <a:off x="5410200" y="3657600"/>
            <a:ext cx="1752600" cy="0"/>
          </a:xfrm>
          <a:prstGeom prst="line">
            <a:avLst/>
          </a:prstGeom>
          <a:noFill/>
          <a:ln w="9525">
            <a:solidFill>
              <a:schemeClr val="tx1"/>
            </a:solidFill>
            <a:round/>
            <a:headEnd type="triangle" w="med" len="med"/>
            <a:tailEnd type="triangle" w="med" len="med"/>
          </a:ln>
        </p:spPr>
        <p:txBody>
          <a:bodyPr/>
          <a:lstStyle/>
          <a:p>
            <a:endParaRPr lang="id-ID"/>
          </a:p>
        </p:txBody>
      </p:sp>
      <p:sp>
        <p:nvSpPr>
          <p:cNvPr id="41988" name="Line 4"/>
          <p:cNvSpPr>
            <a:spLocks noChangeShapeType="1"/>
          </p:cNvSpPr>
          <p:nvPr/>
        </p:nvSpPr>
        <p:spPr bwMode="auto">
          <a:xfrm>
            <a:off x="1905000" y="3657600"/>
            <a:ext cx="1676400" cy="0"/>
          </a:xfrm>
          <a:prstGeom prst="line">
            <a:avLst/>
          </a:prstGeom>
          <a:noFill/>
          <a:ln w="9525">
            <a:solidFill>
              <a:schemeClr val="tx1"/>
            </a:solidFill>
            <a:round/>
            <a:headEnd type="triangle" w="med" len="med"/>
            <a:tailEnd type="triangle" w="med" len="med"/>
          </a:ln>
        </p:spPr>
        <p:txBody>
          <a:bodyPr/>
          <a:lstStyle/>
          <a:p>
            <a:endParaRPr lang="id-ID"/>
          </a:p>
        </p:txBody>
      </p:sp>
      <p:sp>
        <p:nvSpPr>
          <p:cNvPr id="41989" name="Line 5"/>
          <p:cNvSpPr>
            <a:spLocks noChangeShapeType="1"/>
          </p:cNvSpPr>
          <p:nvPr/>
        </p:nvSpPr>
        <p:spPr bwMode="auto">
          <a:xfrm>
            <a:off x="4495800" y="1447800"/>
            <a:ext cx="0" cy="1905000"/>
          </a:xfrm>
          <a:prstGeom prst="line">
            <a:avLst/>
          </a:prstGeom>
          <a:noFill/>
          <a:ln w="9525">
            <a:solidFill>
              <a:schemeClr val="tx1"/>
            </a:solidFill>
            <a:round/>
            <a:headEnd type="triangle" w="med" len="med"/>
            <a:tailEnd type="triangle" w="med" len="med"/>
          </a:ln>
        </p:spPr>
        <p:txBody>
          <a:bodyPr/>
          <a:lstStyle/>
          <a:p>
            <a:endParaRPr lang="id-ID"/>
          </a:p>
        </p:txBody>
      </p:sp>
      <p:sp>
        <p:nvSpPr>
          <p:cNvPr id="41990" name="Arc 6"/>
          <p:cNvSpPr>
            <a:spLocks/>
          </p:cNvSpPr>
          <p:nvPr/>
        </p:nvSpPr>
        <p:spPr bwMode="auto">
          <a:xfrm flipH="1" flipV="1">
            <a:off x="533400" y="4038600"/>
            <a:ext cx="3048000" cy="22860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med" len="med"/>
          </a:ln>
        </p:spPr>
        <p:txBody>
          <a:bodyPr wrap="none" anchor="ctr"/>
          <a:lstStyle/>
          <a:p>
            <a:endParaRPr lang="id-ID"/>
          </a:p>
        </p:txBody>
      </p:sp>
      <p:sp>
        <p:nvSpPr>
          <p:cNvPr id="41991" name="Arc 7"/>
          <p:cNvSpPr>
            <a:spLocks/>
          </p:cNvSpPr>
          <p:nvPr/>
        </p:nvSpPr>
        <p:spPr bwMode="auto">
          <a:xfrm flipV="1">
            <a:off x="5410200" y="4038600"/>
            <a:ext cx="2667000" cy="2362200"/>
          </a:xfrm>
          <a:custGeom>
            <a:avLst/>
            <a:gdLst>
              <a:gd name="T0" fmla="*/ 2147483647 w 21600"/>
              <a:gd name="T1" fmla="*/ 0 h 21597"/>
              <a:gd name="T2" fmla="*/ 2147483647 w 21600"/>
              <a:gd name="T3" fmla="*/ 2147483647 h 21597"/>
              <a:gd name="T4" fmla="*/ 0 w 21600"/>
              <a:gd name="T5" fmla="*/ 2147483647 h 21597"/>
              <a:gd name="T6" fmla="*/ 0 60000 65536"/>
              <a:gd name="T7" fmla="*/ 0 60000 65536"/>
              <a:gd name="T8" fmla="*/ 0 60000 65536"/>
              <a:gd name="T9" fmla="*/ 0 w 21600"/>
              <a:gd name="T10" fmla="*/ 0 h 21597"/>
              <a:gd name="T11" fmla="*/ 21600 w 21600"/>
              <a:gd name="T12" fmla="*/ 21597 h 21597"/>
            </a:gdLst>
            <a:ahLst/>
            <a:cxnLst>
              <a:cxn ang="T6">
                <a:pos x="T0" y="T1"/>
              </a:cxn>
              <a:cxn ang="T7">
                <a:pos x="T2" y="T3"/>
              </a:cxn>
              <a:cxn ang="T8">
                <a:pos x="T4" y="T5"/>
              </a:cxn>
            </a:cxnLst>
            <a:rect l="T9" t="T10" r="T11" b="T12"/>
            <a:pathLst>
              <a:path w="21600" h="21597" fill="none" extrusionOk="0">
                <a:moveTo>
                  <a:pt x="358" y="-1"/>
                </a:moveTo>
                <a:cubicBezTo>
                  <a:pt x="12146" y="195"/>
                  <a:pt x="21600" y="9807"/>
                  <a:pt x="21600" y="21597"/>
                </a:cubicBezTo>
              </a:path>
              <a:path w="21600" h="21597" stroke="0" extrusionOk="0">
                <a:moveTo>
                  <a:pt x="358" y="-1"/>
                </a:moveTo>
                <a:cubicBezTo>
                  <a:pt x="12146" y="195"/>
                  <a:pt x="21600" y="9807"/>
                  <a:pt x="21600" y="21597"/>
                </a:cubicBezTo>
                <a:lnTo>
                  <a:pt x="0" y="21597"/>
                </a:lnTo>
                <a:close/>
              </a:path>
            </a:pathLst>
          </a:custGeom>
          <a:noFill/>
          <a:ln w="9525">
            <a:solidFill>
              <a:schemeClr val="tx1"/>
            </a:solidFill>
            <a:round/>
            <a:headEnd type="triangle" w="med" len="med"/>
            <a:tailEnd/>
          </a:ln>
        </p:spPr>
        <p:txBody>
          <a:bodyPr wrap="none" anchor="ctr"/>
          <a:lstStyle/>
          <a:p>
            <a:endParaRPr lang="id-ID"/>
          </a:p>
        </p:txBody>
      </p:sp>
      <p:sp>
        <p:nvSpPr>
          <p:cNvPr id="41992" name="Arc 8"/>
          <p:cNvSpPr>
            <a:spLocks/>
          </p:cNvSpPr>
          <p:nvPr/>
        </p:nvSpPr>
        <p:spPr bwMode="auto">
          <a:xfrm>
            <a:off x="5410200" y="914400"/>
            <a:ext cx="2667000" cy="2438400"/>
          </a:xfrm>
          <a:custGeom>
            <a:avLst/>
            <a:gdLst>
              <a:gd name="T0" fmla="*/ 0 w 21594"/>
              <a:gd name="T1" fmla="*/ 0 h 21600"/>
              <a:gd name="T2" fmla="*/ 2147483647 w 21594"/>
              <a:gd name="T3" fmla="*/ 2147483647 h 21600"/>
              <a:gd name="T4" fmla="*/ 0 w 21594"/>
              <a:gd name="T5" fmla="*/ 2147483647 h 21600"/>
              <a:gd name="T6" fmla="*/ 0 60000 65536"/>
              <a:gd name="T7" fmla="*/ 0 60000 65536"/>
              <a:gd name="T8" fmla="*/ 0 60000 65536"/>
              <a:gd name="T9" fmla="*/ 0 w 21594"/>
              <a:gd name="T10" fmla="*/ 0 h 21600"/>
              <a:gd name="T11" fmla="*/ 21594 w 21594"/>
              <a:gd name="T12" fmla="*/ 21600 h 21600"/>
            </a:gdLst>
            <a:ahLst/>
            <a:cxnLst>
              <a:cxn ang="T6">
                <a:pos x="T0" y="T1"/>
              </a:cxn>
              <a:cxn ang="T7">
                <a:pos x="T2" y="T3"/>
              </a:cxn>
              <a:cxn ang="T8">
                <a:pos x="T4" y="T5"/>
              </a:cxn>
            </a:cxnLst>
            <a:rect l="T9" t="T10" r="T11" b="T12"/>
            <a:pathLst>
              <a:path w="21594" h="21600" fill="none" extrusionOk="0">
                <a:moveTo>
                  <a:pt x="-1" y="0"/>
                </a:moveTo>
                <a:cubicBezTo>
                  <a:pt x="11725" y="0"/>
                  <a:pt x="21309" y="9354"/>
                  <a:pt x="21593" y="21077"/>
                </a:cubicBezTo>
              </a:path>
              <a:path w="21594" h="21600" stroke="0" extrusionOk="0">
                <a:moveTo>
                  <a:pt x="-1" y="0"/>
                </a:moveTo>
                <a:cubicBezTo>
                  <a:pt x="11725" y="0"/>
                  <a:pt x="21309" y="9354"/>
                  <a:pt x="21593" y="21077"/>
                </a:cubicBezTo>
                <a:lnTo>
                  <a:pt x="0" y="21600"/>
                </a:lnTo>
                <a:close/>
              </a:path>
            </a:pathLst>
          </a:custGeom>
          <a:noFill/>
          <a:ln w="9525">
            <a:solidFill>
              <a:schemeClr val="tx1"/>
            </a:solidFill>
            <a:round/>
            <a:headEnd/>
            <a:tailEnd type="triangle" w="med" len="med"/>
          </a:ln>
        </p:spPr>
        <p:txBody>
          <a:bodyPr wrap="none" anchor="ctr"/>
          <a:lstStyle/>
          <a:p>
            <a:endParaRPr lang="id-ID"/>
          </a:p>
        </p:txBody>
      </p:sp>
      <p:sp>
        <p:nvSpPr>
          <p:cNvPr id="41993" name="Arc 9"/>
          <p:cNvSpPr>
            <a:spLocks/>
          </p:cNvSpPr>
          <p:nvPr/>
        </p:nvSpPr>
        <p:spPr bwMode="auto">
          <a:xfrm rot="10800000" flipV="1">
            <a:off x="495300" y="990600"/>
            <a:ext cx="3028950" cy="2286000"/>
          </a:xfrm>
          <a:custGeom>
            <a:avLst/>
            <a:gdLst>
              <a:gd name="T0" fmla="*/ 0 w 23211"/>
              <a:gd name="T1" fmla="*/ 2147483647 h 21600"/>
              <a:gd name="T2" fmla="*/ 2147483647 w 23211"/>
              <a:gd name="T3" fmla="*/ 2147483647 h 21600"/>
              <a:gd name="T4" fmla="*/ 2147483647 w 23211"/>
              <a:gd name="T5" fmla="*/ 2147483647 h 21600"/>
              <a:gd name="T6" fmla="*/ 0 60000 65536"/>
              <a:gd name="T7" fmla="*/ 0 60000 65536"/>
              <a:gd name="T8" fmla="*/ 0 60000 65536"/>
              <a:gd name="T9" fmla="*/ 0 w 23211"/>
              <a:gd name="T10" fmla="*/ 0 h 21600"/>
              <a:gd name="T11" fmla="*/ 23211 w 23211"/>
              <a:gd name="T12" fmla="*/ 21600 h 21600"/>
            </a:gdLst>
            <a:ahLst/>
            <a:cxnLst>
              <a:cxn ang="T6">
                <a:pos x="T0" y="T1"/>
              </a:cxn>
              <a:cxn ang="T7">
                <a:pos x="T2" y="T3"/>
              </a:cxn>
              <a:cxn ang="T8">
                <a:pos x="T4" y="T5"/>
              </a:cxn>
            </a:cxnLst>
            <a:rect l="T9" t="T10" r="T11" b="T12"/>
            <a:pathLst>
              <a:path w="23211" h="21600" fill="none" extrusionOk="0">
                <a:moveTo>
                  <a:pt x="0" y="60"/>
                </a:moveTo>
                <a:cubicBezTo>
                  <a:pt x="536" y="20"/>
                  <a:pt x="1073" y="-1"/>
                  <a:pt x="1611" y="0"/>
                </a:cubicBezTo>
                <a:cubicBezTo>
                  <a:pt x="13540" y="0"/>
                  <a:pt x="23211" y="9670"/>
                  <a:pt x="23211" y="21600"/>
                </a:cubicBezTo>
              </a:path>
              <a:path w="23211" h="21600" stroke="0" extrusionOk="0">
                <a:moveTo>
                  <a:pt x="0" y="60"/>
                </a:moveTo>
                <a:cubicBezTo>
                  <a:pt x="536" y="20"/>
                  <a:pt x="1073" y="-1"/>
                  <a:pt x="1611" y="0"/>
                </a:cubicBezTo>
                <a:cubicBezTo>
                  <a:pt x="13540" y="0"/>
                  <a:pt x="23211" y="9670"/>
                  <a:pt x="23211" y="21600"/>
                </a:cubicBezTo>
                <a:lnTo>
                  <a:pt x="1611" y="21600"/>
                </a:lnTo>
                <a:close/>
              </a:path>
            </a:pathLst>
          </a:custGeom>
          <a:noFill/>
          <a:ln w="9525">
            <a:solidFill>
              <a:schemeClr val="tx1"/>
            </a:solidFill>
            <a:round/>
            <a:headEnd type="triangle" w="med" len="med"/>
            <a:tailEnd/>
          </a:ln>
        </p:spPr>
        <p:txBody>
          <a:bodyPr wrap="none" anchor="ctr"/>
          <a:lstStyle/>
          <a:p>
            <a:endParaRPr lang="id-ID"/>
          </a:p>
        </p:txBody>
      </p:sp>
      <p:sp>
        <p:nvSpPr>
          <p:cNvPr id="41994" name="AutoShape 10"/>
          <p:cNvSpPr>
            <a:spLocks noChangeArrowheads="1"/>
          </p:cNvSpPr>
          <p:nvPr/>
        </p:nvSpPr>
        <p:spPr bwMode="auto">
          <a:xfrm>
            <a:off x="3581400" y="762000"/>
            <a:ext cx="1828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2400"/>
              <a:t>Kinerja </a:t>
            </a:r>
            <a:br>
              <a:rPr lang="en-US" sz="2400"/>
            </a:br>
            <a:r>
              <a:rPr lang="en-US" sz="2400"/>
              <a:t>Kebijakan</a:t>
            </a:r>
            <a:endParaRPr lang="en-GB" sz="2400"/>
          </a:p>
        </p:txBody>
      </p:sp>
      <p:sp>
        <p:nvSpPr>
          <p:cNvPr id="41995" name="AutoShape 11"/>
          <p:cNvSpPr>
            <a:spLocks noChangeArrowheads="1"/>
          </p:cNvSpPr>
          <p:nvPr/>
        </p:nvSpPr>
        <p:spPr bwMode="auto">
          <a:xfrm>
            <a:off x="3581400" y="3352800"/>
            <a:ext cx="1828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2400"/>
              <a:t>Masalah</a:t>
            </a:r>
            <a:br>
              <a:rPr lang="en-US" sz="2400"/>
            </a:br>
            <a:r>
              <a:rPr lang="en-US" sz="2400"/>
              <a:t>Kebijakan</a:t>
            </a:r>
            <a:endParaRPr lang="en-GB" sz="2400"/>
          </a:p>
        </p:txBody>
      </p:sp>
      <p:sp>
        <p:nvSpPr>
          <p:cNvPr id="41996" name="AutoShape 12"/>
          <p:cNvSpPr>
            <a:spLocks noChangeArrowheads="1"/>
          </p:cNvSpPr>
          <p:nvPr/>
        </p:nvSpPr>
        <p:spPr bwMode="auto">
          <a:xfrm>
            <a:off x="3581400" y="5943600"/>
            <a:ext cx="1828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2400"/>
              <a:t>Kebijakan</a:t>
            </a:r>
            <a:br>
              <a:rPr lang="en-US" sz="2400"/>
            </a:br>
            <a:r>
              <a:rPr lang="en-US" sz="2400"/>
              <a:t>Terpilih</a:t>
            </a:r>
            <a:endParaRPr lang="en-GB" sz="2400"/>
          </a:p>
        </p:txBody>
      </p:sp>
      <p:sp>
        <p:nvSpPr>
          <p:cNvPr id="41997" name="AutoShape 13"/>
          <p:cNvSpPr>
            <a:spLocks noChangeArrowheads="1"/>
          </p:cNvSpPr>
          <p:nvPr/>
        </p:nvSpPr>
        <p:spPr bwMode="auto">
          <a:xfrm>
            <a:off x="7162800" y="3352800"/>
            <a:ext cx="1828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2400" dirty="0" err="1"/>
              <a:t>Hasil</a:t>
            </a:r>
            <a:r>
              <a:rPr lang="en-US" sz="2400" dirty="0"/>
              <a:t> </a:t>
            </a:r>
            <a:r>
              <a:rPr lang="en-US" sz="2400" dirty="0" err="1"/>
              <a:t>Kebij</a:t>
            </a:r>
            <a:r>
              <a:rPr lang="en-US" sz="2400" dirty="0"/>
              <a:t/>
            </a:r>
            <a:br>
              <a:rPr lang="en-US" sz="2400" dirty="0"/>
            </a:br>
            <a:r>
              <a:rPr lang="en-US" sz="2400" dirty="0" err="1"/>
              <a:t>Diharapkan</a:t>
            </a:r>
            <a:endParaRPr lang="en-GB" sz="2400" dirty="0"/>
          </a:p>
        </p:txBody>
      </p:sp>
      <p:sp>
        <p:nvSpPr>
          <p:cNvPr id="41998" name="AutoShape 14"/>
          <p:cNvSpPr>
            <a:spLocks noChangeArrowheads="1"/>
          </p:cNvSpPr>
          <p:nvPr/>
        </p:nvSpPr>
        <p:spPr bwMode="auto">
          <a:xfrm>
            <a:off x="76200" y="3352800"/>
            <a:ext cx="1828800" cy="685800"/>
          </a:xfrm>
          <a:prstGeom prst="roundRect">
            <a:avLst>
              <a:gd name="adj" fmla="val 16667"/>
            </a:avLst>
          </a:prstGeom>
          <a:solidFill>
            <a:schemeClr val="accent1"/>
          </a:solidFill>
          <a:ln w="9525">
            <a:solidFill>
              <a:schemeClr val="tx1"/>
            </a:solidFill>
            <a:round/>
            <a:headEnd/>
            <a:tailEnd/>
          </a:ln>
        </p:spPr>
        <p:txBody>
          <a:bodyPr wrap="none" anchor="ctr"/>
          <a:lstStyle/>
          <a:p>
            <a:pPr algn="ctr"/>
            <a:r>
              <a:rPr lang="en-US" sz="2400"/>
              <a:t>Hasil Kebij</a:t>
            </a:r>
            <a:br>
              <a:rPr lang="en-US" sz="2400"/>
            </a:br>
            <a:r>
              <a:rPr lang="en-US" sz="2400"/>
              <a:t>Terobservasi</a:t>
            </a:r>
            <a:endParaRPr lang="en-GB" sz="2400"/>
          </a:p>
        </p:txBody>
      </p:sp>
      <p:sp>
        <p:nvSpPr>
          <p:cNvPr id="41999" name="Oval 15">
            <a:hlinkClick r:id="rId2" action="ppaction://hlinksldjump"/>
          </p:cNvPr>
          <p:cNvSpPr>
            <a:spLocks noChangeArrowheads="1"/>
          </p:cNvSpPr>
          <p:nvPr/>
        </p:nvSpPr>
        <p:spPr bwMode="auto">
          <a:xfrm>
            <a:off x="3581400" y="1981200"/>
            <a:ext cx="1828800" cy="838200"/>
          </a:xfrm>
          <a:prstGeom prst="ellipse">
            <a:avLst/>
          </a:prstGeom>
          <a:solidFill>
            <a:srgbClr val="CC3300"/>
          </a:solidFill>
          <a:ln w="9525">
            <a:solidFill>
              <a:schemeClr val="tx1"/>
            </a:solidFill>
            <a:round/>
            <a:headEnd/>
            <a:tailEnd/>
          </a:ln>
        </p:spPr>
        <p:txBody>
          <a:bodyPr wrap="none" anchor="ctr"/>
          <a:lstStyle/>
          <a:p>
            <a:pPr algn="ctr"/>
            <a:r>
              <a:rPr lang="id-ID" sz="2000" dirty="0" smtClean="0">
                <a:solidFill>
                  <a:schemeClr val="bg1"/>
                </a:solidFill>
                <a:latin typeface="Albertus Medium"/>
              </a:rPr>
              <a:t>1. </a:t>
            </a:r>
            <a:r>
              <a:rPr lang="en-US" sz="2000" dirty="0" err="1" smtClean="0">
                <a:solidFill>
                  <a:schemeClr val="bg1"/>
                </a:solidFill>
                <a:latin typeface="Albertus Medium"/>
              </a:rPr>
              <a:t>Perumusan</a:t>
            </a:r>
            <a:r>
              <a:rPr lang="en-US" sz="2000" dirty="0">
                <a:solidFill>
                  <a:schemeClr val="bg1"/>
                </a:solidFill>
                <a:latin typeface="Albertus Medium"/>
              </a:rPr>
              <a:t/>
            </a:r>
            <a:br>
              <a:rPr lang="en-US" sz="2000" dirty="0">
                <a:solidFill>
                  <a:schemeClr val="bg1"/>
                </a:solidFill>
                <a:latin typeface="Albertus Medium"/>
              </a:rPr>
            </a:br>
            <a:r>
              <a:rPr lang="en-US" sz="2000" dirty="0" err="1">
                <a:solidFill>
                  <a:schemeClr val="bg1"/>
                </a:solidFill>
                <a:latin typeface="Albertus Medium"/>
              </a:rPr>
              <a:t>Masalah</a:t>
            </a:r>
            <a:endParaRPr lang="en-GB" sz="2000" dirty="0">
              <a:solidFill>
                <a:schemeClr val="bg1"/>
              </a:solidFill>
              <a:latin typeface="Albertus Medium"/>
            </a:endParaRPr>
          </a:p>
        </p:txBody>
      </p:sp>
      <p:sp>
        <p:nvSpPr>
          <p:cNvPr id="42000" name="Oval 16"/>
          <p:cNvSpPr>
            <a:spLocks noChangeArrowheads="1"/>
          </p:cNvSpPr>
          <p:nvPr/>
        </p:nvSpPr>
        <p:spPr bwMode="auto">
          <a:xfrm>
            <a:off x="3581400" y="4495800"/>
            <a:ext cx="1828800" cy="838200"/>
          </a:xfrm>
          <a:prstGeom prst="ellipse">
            <a:avLst/>
          </a:prstGeom>
          <a:solidFill>
            <a:srgbClr val="CC3300"/>
          </a:solidFill>
          <a:ln w="9525">
            <a:solidFill>
              <a:schemeClr val="tx1"/>
            </a:solidFill>
            <a:round/>
            <a:headEnd/>
            <a:tailEnd/>
          </a:ln>
        </p:spPr>
        <p:txBody>
          <a:bodyPr wrap="none" anchor="ctr"/>
          <a:lstStyle/>
          <a:p>
            <a:pPr algn="ctr"/>
            <a:r>
              <a:rPr lang="en-US" sz="2000">
                <a:solidFill>
                  <a:schemeClr val="bg1"/>
                </a:solidFill>
                <a:latin typeface="Albertus Medium"/>
              </a:rPr>
              <a:t>Perumusan</a:t>
            </a:r>
            <a:br>
              <a:rPr lang="en-US" sz="2000">
                <a:solidFill>
                  <a:schemeClr val="bg1"/>
                </a:solidFill>
                <a:latin typeface="Albertus Medium"/>
              </a:rPr>
            </a:br>
            <a:r>
              <a:rPr lang="en-US" sz="2000">
                <a:solidFill>
                  <a:schemeClr val="bg1"/>
                </a:solidFill>
                <a:latin typeface="Albertus Medium"/>
              </a:rPr>
              <a:t>Masalah</a:t>
            </a:r>
            <a:endParaRPr lang="en-GB" sz="2000">
              <a:solidFill>
                <a:schemeClr val="bg1"/>
              </a:solidFill>
              <a:latin typeface="Albertus Medium"/>
            </a:endParaRPr>
          </a:p>
        </p:txBody>
      </p:sp>
      <p:sp>
        <p:nvSpPr>
          <p:cNvPr id="42001" name="Oval 17"/>
          <p:cNvSpPr>
            <a:spLocks noChangeArrowheads="1"/>
          </p:cNvSpPr>
          <p:nvPr/>
        </p:nvSpPr>
        <p:spPr bwMode="auto">
          <a:xfrm rot="-5400000">
            <a:off x="1790700" y="3314700"/>
            <a:ext cx="1828800" cy="838200"/>
          </a:xfrm>
          <a:prstGeom prst="ellipse">
            <a:avLst/>
          </a:prstGeom>
          <a:solidFill>
            <a:srgbClr val="CC3300"/>
          </a:solidFill>
          <a:ln w="9525">
            <a:solidFill>
              <a:schemeClr val="tx1"/>
            </a:solidFill>
            <a:round/>
            <a:headEnd/>
            <a:tailEnd/>
          </a:ln>
        </p:spPr>
        <p:txBody>
          <a:bodyPr wrap="none" anchor="ctr"/>
          <a:lstStyle/>
          <a:p>
            <a:pPr algn="ctr"/>
            <a:r>
              <a:rPr lang="en-US" sz="2000">
                <a:solidFill>
                  <a:schemeClr val="bg1"/>
                </a:solidFill>
                <a:latin typeface="Albertus Medium"/>
              </a:rPr>
              <a:t>Perumusan</a:t>
            </a:r>
            <a:br>
              <a:rPr lang="en-US" sz="2000">
                <a:solidFill>
                  <a:schemeClr val="bg1"/>
                </a:solidFill>
                <a:latin typeface="Albertus Medium"/>
              </a:rPr>
            </a:br>
            <a:r>
              <a:rPr lang="en-US" sz="2000">
                <a:solidFill>
                  <a:schemeClr val="bg1"/>
                </a:solidFill>
                <a:latin typeface="Albertus Medium"/>
              </a:rPr>
              <a:t>Masalah</a:t>
            </a:r>
            <a:endParaRPr lang="en-GB" sz="2000">
              <a:solidFill>
                <a:schemeClr val="bg1"/>
              </a:solidFill>
              <a:latin typeface="Albertus Medium"/>
            </a:endParaRPr>
          </a:p>
        </p:txBody>
      </p:sp>
      <p:sp>
        <p:nvSpPr>
          <p:cNvPr id="42002" name="Oval 18"/>
          <p:cNvSpPr>
            <a:spLocks noChangeArrowheads="1"/>
          </p:cNvSpPr>
          <p:nvPr/>
        </p:nvSpPr>
        <p:spPr bwMode="auto">
          <a:xfrm rot="5400000">
            <a:off x="5372100" y="3390900"/>
            <a:ext cx="1828800" cy="838200"/>
          </a:xfrm>
          <a:prstGeom prst="ellipse">
            <a:avLst/>
          </a:prstGeom>
          <a:solidFill>
            <a:srgbClr val="CC3300"/>
          </a:solidFill>
          <a:ln w="9525">
            <a:solidFill>
              <a:schemeClr val="tx1"/>
            </a:solidFill>
            <a:round/>
            <a:headEnd/>
            <a:tailEnd/>
          </a:ln>
        </p:spPr>
        <p:txBody>
          <a:bodyPr wrap="none" anchor="ctr"/>
          <a:lstStyle/>
          <a:p>
            <a:pPr algn="ctr"/>
            <a:r>
              <a:rPr lang="en-US" sz="2000">
                <a:solidFill>
                  <a:schemeClr val="bg1"/>
                </a:solidFill>
                <a:latin typeface="Albertus Medium"/>
              </a:rPr>
              <a:t>Perumusan</a:t>
            </a:r>
            <a:br>
              <a:rPr lang="en-US" sz="2000">
                <a:solidFill>
                  <a:schemeClr val="bg1"/>
                </a:solidFill>
                <a:latin typeface="Albertus Medium"/>
              </a:rPr>
            </a:br>
            <a:r>
              <a:rPr lang="en-US" sz="2000">
                <a:solidFill>
                  <a:schemeClr val="bg1"/>
                </a:solidFill>
                <a:latin typeface="Albertus Medium"/>
              </a:rPr>
              <a:t>Masalah</a:t>
            </a:r>
            <a:endParaRPr lang="en-GB" sz="2000">
              <a:solidFill>
                <a:schemeClr val="bg1"/>
              </a:solidFill>
              <a:latin typeface="Albertus Medium"/>
            </a:endParaRPr>
          </a:p>
        </p:txBody>
      </p:sp>
      <p:sp>
        <p:nvSpPr>
          <p:cNvPr id="42003" name="Oval 19">
            <a:hlinkClick r:id="rId3" action="ppaction://hlinksldjump"/>
          </p:cNvPr>
          <p:cNvSpPr>
            <a:spLocks noChangeArrowheads="1"/>
          </p:cNvSpPr>
          <p:nvPr/>
        </p:nvSpPr>
        <p:spPr bwMode="auto">
          <a:xfrm>
            <a:off x="838200" y="1447800"/>
            <a:ext cx="1828800" cy="838200"/>
          </a:xfrm>
          <a:prstGeom prst="ellipse">
            <a:avLst/>
          </a:prstGeom>
          <a:solidFill>
            <a:srgbClr val="CC3300"/>
          </a:solidFill>
          <a:ln w="9525">
            <a:solidFill>
              <a:schemeClr val="tx1"/>
            </a:solidFill>
            <a:round/>
            <a:headEnd/>
            <a:tailEnd/>
          </a:ln>
        </p:spPr>
        <p:txBody>
          <a:bodyPr wrap="none" anchor="ctr"/>
          <a:lstStyle/>
          <a:p>
            <a:pPr algn="ctr"/>
            <a:r>
              <a:rPr lang="id-ID" sz="2000" dirty="0" smtClean="0">
                <a:solidFill>
                  <a:schemeClr val="bg1"/>
                </a:solidFill>
                <a:latin typeface="Albertus Medium"/>
              </a:rPr>
              <a:t>5. </a:t>
            </a:r>
            <a:r>
              <a:rPr lang="en-US" sz="2000" dirty="0" err="1" smtClean="0">
                <a:solidFill>
                  <a:schemeClr val="bg1"/>
                </a:solidFill>
                <a:latin typeface="Albertus Medium"/>
              </a:rPr>
              <a:t>Evaluasi</a:t>
            </a:r>
            <a:endParaRPr lang="en-GB" sz="2000" dirty="0">
              <a:solidFill>
                <a:schemeClr val="bg1"/>
              </a:solidFill>
              <a:latin typeface="Albertus Medium"/>
            </a:endParaRPr>
          </a:p>
        </p:txBody>
      </p:sp>
      <p:sp>
        <p:nvSpPr>
          <p:cNvPr id="42004" name="Oval 20">
            <a:hlinkClick r:id="rId4" action="ppaction://hlinksldjump"/>
          </p:cNvPr>
          <p:cNvSpPr>
            <a:spLocks noChangeArrowheads="1"/>
          </p:cNvSpPr>
          <p:nvPr/>
        </p:nvSpPr>
        <p:spPr bwMode="auto">
          <a:xfrm>
            <a:off x="6172200" y="1447800"/>
            <a:ext cx="1828800" cy="838200"/>
          </a:xfrm>
          <a:prstGeom prst="ellipse">
            <a:avLst/>
          </a:prstGeom>
          <a:solidFill>
            <a:srgbClr val="CC3300"/>
          </a:solidFill>
          <a:ln w="9525">
            <a:solidFill>
              <a:schemeClr val="tx1"/>
            </a:solidFill>
            <a:round/>
            <a:headEnd/>
            <a:tailEnd/>
          </a:ln>
        </p:spPr>
        <p:txBody>
          <a:bodyPr wrap="none" anchor="ctr"/>
          <a:lstStyle/>
          <a:p>
            <a:pPr algn="ctr"/>
            <a:r>
              <a:rPr lang="id-ID" sz="2000" dirty="0" smtClean="0">
                <a:solidFill>
                  <a:schemeClr val="bg1"/>
                </a:solidFill>
                <a:latin typeface="Albertus Medium"/>
              </a:rPr>
              <a:t>2. </a:t>
            </a:r>
            <a:r>
              <a:rPr lang="en-US" sz="2000" dirty="0" err="1" smtClean="0">
                <a:solidFill>
                  <a:schemeClr val="bg1"/>
                </a:solidFill>
                <a:latin typeface="Albertus Medium"/>
              </a:rPr>
              <a:t>Peramalan</a:t>
            </a:r>
            <a:endParaRPr lang="en-GB" sz="2000" dirty="0">
              <a:solidFill>
                <a:schemeClr val="bg1"/>
              </a:solidFill>
              <a:latin typeface="Albertus Medium"/>
            </a:endParaRPr>
          </a:p>
        </p:txBody>
      </p:sp>
      <p:sp>
        <p:nvSpPr>
          <p:cNvPr id="42005" name="Oval 21">
            <a:hlinkClick r:id="rId5" action="ppaction://hlinksldjump"/>
          </p:cNvPr>
          <p:cNvSpPr>
            <a:spLocks noChangeArrowheads="1"/>
          </p:cNvSpPr>
          <p:nvPr/>
        </p:nvSpPr>
        <p:spPr bwMode="auto">
          <a:xfrm>
            <a:off x="838200" y="4953000"/>
            <a:ext cx="1828800" cy="838200"/>
          </a:xfrm>
          <a:prstGeom prst="ellipse">
            <a:avLst/>
          </a:prstGeom>
          <a:solidFill>
            <a:srgbClr val="CC3300"/>
          </a:solidFill>
          <a:ln w="9525">
            <a:solidFill>
              <a:schemeClr val="tx1"/>
            </a:solidFill>
            <a:round/>
            <a:headEnd/>
            <a:tailEnd/>
          </a:ln>
        </p:spPr>
        <p:txBody>
          <a:bodyPr wrap="none" anchor="ctr"/>
          <a:lstStyle/>
          <a:p>
            <a:pPr algn="ctr"/>
            <a:r>
              <a:rPr lang="id-ID" sz="2000" dirty="0" smtClean="0">
                <a:solidFill>
                  <a:schemeClr val="bg1"/>
                </a:solidFill>
                <a:latin typeface="Albertus Medium"/>
              </a:rPr>
              <a:t>4. </a:t>
            </a:r>
            <a:r>
              <a:rPr lang="en-US" sz="2000" dirty="0" smtClean="0">
                <a:solidFill>
                  <a:schemeClr val="bg1"/>
                </a:solidFill>
                <a:latin typeface="Albertus Medium"/>
              </a:rPr>
              <a:t>Monitoring</a:t>
            </a:r>
            <a:endParaRPr lang="en-GB" sz="2000" dirty="0">
              <a:solidFill>
                <a:schemeClr val="bg1"/>
              </a:solidFill>
              <a:latin typeface="Albertus Medium"/>
            </a:endParaRPr>
          </a:p>
        </p:txBody>
      </p:sp>
      <p:sp>
        <p:nvSpPr>
          <p:cNvPr id="42006" name="Oval 22">
            <a:hlinkClick r:id="rId6" action="ppaction://hlinksldjump"/>
          </p:cNvPr>
          <p:cNvSpPr>
            <a:spLocks noChangeArrowheads="1"/>
          </p:cNvSpPr>
          <p:nvPr/>
        </p:nvSpPr>
        <p:spPr bwMode="auto">
          <a:xfrm>
            <a:off x="6172200" y="4953000"/>
            <a:ext cx="1828800" cy="838200"/>
          </a:xfrm>
          <a:prstGeom prst="ellipse">
            <a:avLst/>
          </a:prstGeom>
          <a:solidFill>
            <a:srgbClr val="CC3300"/>
          </a:solidFill>
          <a:ln w="9525">
            <a:solidFill>
              <a:schemeClr val="tx1"/>
            </a:solidFill>
            <a:round/>
            <a:headEnd/>
            <a:tailEnd/>
          </a:ln>
        </p:spPr>
        <p:txBody>
          <a:bodyPr wrap="none" anchor="ctr"/>
          <a:lstStyle/>
          <a:p>
            <a:pPr algn="ctr"/>
            <a:r>
              <a:rPr lang="id-ID" sz="2000" dirty="0" smtClean="0">
                <a:solidFill>
                  <a:schemeClr val="bg1"/>
                </a:solidFill>
                <a:latin typeface="Albertus Medium"/>
              </a:rPr>
              <a:t>3. </a:t>
            </a:r>
            <a:r>
              <a:rPr lang="en-US" sz="2000" dirty="0" err="1" smtClean="0">
                <a:solidFill>
                  <a:schemeClr val="bg1"/>
                </a:solidFill>
                <a:latin typeface="Albertus Medium"/>
              </a:rPr>
              <a:t>Rekomendasi</a:t>
            </a:r>
            <a:endParaRPr lang="en-GB" sz="2000" dirty="0">
              <a:solidFill>
                <a:schemeClr val="bg1"/>
              </a:solidFill>
              <a:latin typeface="Albertus Medium"/>
            </a:endParaRPr>
          </a:p>
        </p:txBody>
      </p:sp>
      <p:sp>
        <p:nvSpPr>
          <p:cNvPr id="12311" name="Rectangle 23"/>
          <p:cNvSpPr>
            <a:spLocks noGrp="1" noChangeArrowheads="1"/>
          </p:cNvSpPr>
          <p:nvPr>
            <p:ph type="title"/>
          </p:nvPr>
        </p:nvSpPr>
        <p:spPr>
          <a:xfrm>
            <a:off x="1143000" y="76200"/>
            <a:ext cx="6705600" cy="563563"/>
          </a:xfrm>
        </p:spPr>
        <p:txBody>
          <a:bodyPr rtlCol="0">
            <a:normAutofit/>
          </a:bodyPr>
          <a:lstStyle/>
          <a:p>
            <a:pPr algn="ctr" eaLnBrk="1" fontAlgn="auto" hangingPunct="1">
              <a:spcAft>
                <a:spcPts val="0"/>
              </a:spcAft>
              <a:defRPr/>
            </a:pPr>
            <a:r>
              <a:rPr lang="en-US" sz="2900" b="1" dirty="0" err="1" smtClean="0">
                <a:solidFill>
                  <a:schemeClr val="tx2">
                    <a:satMod val="200000"/>
                  </a:schemeClr>
                </a:solidFill>
              </a:rPr>
              <a:t>Proses</a:t>
            </a:r>
            <a:r>
              <a:rPr lang="en-US" sz="2900" b="1" dirty="0" smtClean="0">
                <a:solidFill>
                  <a:schemeClr val="tx2">
                    <a:satMod val="200000"/>
                  </a:schemeClr>
                </a:solidFill>
              </a:rPr>
              <a:t> </a:t>
            </a:r>
            <a:r>
              <a:rPr lang="en-US" sz="2900" b="1" dirty="0" err="1" smtClean="0">
                <a:solidFill>
                  <a:schemeClr val="tx2">
                    <a:satMod val="200000"/>
                  </a:schemeClr>
                </a:solidFill>
              </a:rPr>
              <a:t>Analisis</a:t>
            </a:r>
            <a:r>
              <a:rPr lang="en-US" sz="2900" b="1" dirty="0" smtClean="0">
                <a:solidFill>
                  <a:schemeClr val="tx2">
                    <a:satMod val="200000"/>
                  </a:schemeClr>
                </a:solidFill>
              </a:rPr>
              <a:t> </a:t>
            </a:r>
            <a:r>
              <a:rPr lang="en-US" sz="2900" b="1" dirty="0" err="1" smtClean="0">
                <a:solidFill>
                  <a:schemeClr val="tx2">
                    <a:satMod val="200000"/>
                  </a:schemeClr>
                </a:solidFill>
              </a:rPr>
              <a:t>Kebijakan</a:t>
            </a:r>
            <a:endParaRPr lang="en-GB" sz="2900" b="1" dirty="0" smtClean="0">
              <a:solidFill>
                <a:schemeClr val="tx2">
                  <a:satMod val="200000"/>
                </a:schemeClr>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Content Placeholder 2"/>
          <p:cNvSpPr>
            <a:spLocks noGrp="1"/>
          </p:cNvSpPr>
          <p:nvPr>
            <p:ph idx="1"/>
          </p:nvPr>
        </p:nvSpPr>
        <p:spPr/>
        <p:txBody>
          <a:bodyPr/>
          <a:lstStyle/>
          <a:p>
            <a:pPr marL="365125" indent="-255588">
              <a:buFont typeface="Arial" charset="0"/>
              <a:buChar char="•"/>
            </a:pPr>
            <a:r>
              <a:rPr lang="id-ID" dirty="0" smtClean="0"/>
              <a:t>Penilaian alternatif kebijakan dengan tehnik brainstroming adalah menggunakan hasil diskusi curah gagasan sebagai alternatif kebijakan yang direkomendasikan.</a:t>
            </a:r>
          </a:p>
          <a:p>
            <a:pPr marL="365125" indent="-255588">
              <a:buFont typeface="Arial" charset="0"/>
              <a:buChar char="•"/>
            </a:pPr>
            <a:r>
              <a:rPr lang="id-ID" dirty="0" smtClean="0"/>
              <a:t>Kelemahan analisis curah gagasan ini adalah  dimungkinkan muncul sekelompok orang yang lebih dominan dibandingkan kelompok yang lain, dan berpotensi untuk mempengaruhi pihak yang lain karena diskusi bersifat terbuka.</a:t>
            </a:r>
          </a:p>
        </p:txBody>
      </p:sp>
      <p:sp>
        <p:nvSpPr>
          <p:cNvPr id="92163" name="Title 1"/>
          <p:cNvSpPr>
            <a:spLocks noGrp="1"/>
          </p:cNvSpPr>
          <p:nvPr>
            <p:ph type="title"/>
          </p:nvPr>
        </p:nvSpPr>
        <p:spPr/>
        <p:txBody>
          <a:bodyPr/>
          <a:lstStyle/>
          <a:p>
            <a:r>
              <a:rPr lang="id-ID" dirty="0" smtClean="0"/>
              <a:t>Analisis Brainstroming</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Content Placeholder 2"/>
          <p:cNvSpPr>
            <a:spLocks noGrp="1"/>
          </p:cNvSpPr>
          <p:nvPr>
            <p:ph idx="1"/>
          </p:nvPr>
        </p:nvSpPr>
        <p:spPr/>
        <p:txBody>
          <a:bodyPr/>
          <a:lstStyle/>
          <a:p>
            <a:r>
              <a:rPr lang="id-ID" dirty="0" smtClean="0"/>
              <a:t>Penilaian alternatif kebijakan menggunakan tehnik delphi merupakan modifikasi dari analisis curah gagasan. </a:t>
            </a:r>
          </a:p>
          <a:p>
            <a:r>
              <a:rPr lang="id-ID" dirty="0" smtClean="0"/>
              <a:t>Penilaian alternatif kebijakan menggunakan tehnik delphi adalah menggunakan pendapat para pakar, atau stakeholder dengan sistem yang tertutup dan klarifikasi.</a:t>
            </a:r>
          </a:p>
        </p:txBody>
      </p:sp>
      <p:sp>
        <p:nvSpPr>
          <p:cNvPr id="93187" name="Title 1"/>
          <p:cNvSpPr>
            <a:spLocks noGrp="1"/>
          </p:cNvSpPr>
          <p:nvPr>
            <p:ph type="title"/>
          </p:nvPr>
        </p:nvSpPr>
        <p:spPr/>
        <p:txBody>
          <a:bodyPr/>
          <a:lstStyle/>
          <a:p>
            <a:r>
              <a:rPr lang="id-ID" dirty="0" smtClean="0"/>
              <a:t>Analisis delphi</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sz="half" idx="1"/>
          </p:nvPr>
        </p:nvSpPr>
        <p:spPr/>
        <p:txBody>
          <a:bodyPr>
            <a:normAutofit lnSpcReduction="10000"/>
          </a:bodyPr>
          <a:lstStyle/>
          <a:p>
            <a:pPr marL="533400" indent="-533400" eaLnBrk="1" hangingPunct="1">
              <a:lnSpc>
                <a:spcPct val="90000"/>
              </a:lnSpc>
            </a:pPr>
            <a:r>
              <a:rPr lang="en-US" b="1" dirty="0" err="1" smtClean="0"/>
              <a:t>Tahap</a:t>
            </a:r>
            <a:endParaRPr lang="en-US" b="1" dirty="0" smtClean="0"/>
          </a:p>
          <a:p>
            <a:pPr marL="533400" indent="-533400" eaLnBrk="1" hangingPunct="1">
              <a:lnSpc>
                <a:spcPct val="90000"/>
              </a:lnSpc>
              <a:buFontTx/>
              <a:buAutoNum type="arabicPeriod"/>
            </a:pPr>
            <a:r>
              <a:rPr lang="en-US" dirty="0" err="1" smtClean="0"/>
              <a:t>Perumusan</a:t>
            </a:r>
            <a:r>
              <a:rPr lang="en-US" dirty="0" smtClean="0"/>
              <a:t> </a:t>
            </a:r>
            <a:r>
              <a:rPr lang="en-US" dirty="0" err="1" smtClean="0"/>
              <a:t>Masalah</a:t>
            </a:r>
            <a:endParaRPr lang="en-US" dirty="0" smtClean="0"/>
          </a:p>
          <a:p>
            <a:pPr marL="533400" indent="-533400" eaLnBrk="1" hangingPunct="1">
              <a:lnSpc>
                <a:spcPct val="90000"/>
              </a:lnSpc>
              <a:buFontTx/>
              <a:buAutoNum type="arabicPeriod"/>
            </a:pPr>
            <a:endParaRPr lang="en-US" dirty="0" smtClean="0"/>
          </a:p>
          <a:p>
            <a:pPr marL="533400" indent="-533400" eaLnBrk="1" hangingPunct="1">
              <a:lnSpc>
                <a:spcPct val="90000"/>
              </a:lnSpc>
              <a:buFontTx/>
              <a:buAutoNum type="arabicPeriod"/>
            </a:pPr>
            <a:r>
              <a:rPr lang="en-US" dirty="0" smtClean="0"/>
              <a:t>Forecasting</a:t>
            </a:r>
          </a:p>
          <a:p>
            <a:pPr marL="533400" indent="-533400" eaLnBrk="1" hangingPunct="1">
              <a:lnSpc>
                <a:spcPct val="90000"/>
              </a:lnSpc>
              <a:buFontTx/>
              <a:buAutoNum type="arabicPeriod"/>
            </a:pPr>
            <a:endParaRPr lang="en-US" dirty="0" smtClean="0"/>
          </a:p>
          <a:p>
            <a:pPr marL="533400" indent="-533400" eaLnBrk="1" hangingPunct="1">
              <a:lnSpc>
                <a:spcPct val="90000"/>
              </a:lnSpc>
              <a:buNone/>
            </a:pPr>
            <a:endParaRPr lang="en-US" dirty="0" smtClean="0"/>
          </a:p>
          <a:p>
            <a:pPr marL="533400" indent="-533400" eaLnBrk="1" hangingPunct="1">
              <a:lnSpc>
                <a:spcPct val="90000"/>
              </a:lnSpc>
              <a:buFontTx/>
              <a:buAutoNum type="arabicPeriod"/>
            </a:pPr>
            <a:endParaRPr lang="id-ID" dirty="0" smtClean="0"/>
          </a:p>
          <a:p>
            <a:pPr marL="533400" indent="-533400" eaLnBrk="1" hangingPunct="1">
              <a:lnSpc>
                <a:spcPct val="90000"/>
              </a:lnSpc>
              <a:buFontTx/>
              <a:buAutoNum type="arabicPeriod"/>
            </a:pPr>
            <a:r>
              <a:rPr lang="en-US" dirty="0" smtClean="0"/>
              <a:t>KEPUTUSAN </a:t>
            </a:r>
          </a:p>
          <a:p>
            <a:pPr marL="533400" indent="-533400" eaLnBrk="1" hangingPunct="1">
              <a:lnSpc>
                <a:spcPct val="90000"/>
              </a:lnSpc>
              <a:buFontTx/>
              <a:buAutoNum type="arabicPeriod"/>
            </a:pPr>
            <a:endParaRPr lang="en-US" dirty="0" smtClean="0"/>
          </a:p>
          <a:p>
            <a:pPr marL="533400" indent="-533400" eaLnBrk="1" hangingPunct="1">
              <a:lnSpc>
                <a:spcPct val="90000"/>
              </a:lnSpc>
              <a:buFontTx/>
              <a:buAutoNum type="arabicPeriod"/>
            </a:pPr>
            <a:endParaRPr lang="en-US" dirty="0" smtClean="0"/>
          </a:p>
          <a:p>
            <a:pPr marL="533400" indent="-533400" eaLnBrk="1" hangingPunct="1">
              <a:lnSpc>
                <a:spcPct val="90000"/>
              </a:lnSpc>
              <a:buFontTx/>
              <a:buAutoNum type="arabicPeriod"/>
            </a:pPr>
            <a:endParaRPr lang="en-US" dirty="0" smtClean="0"/>
          </a:p>
          <a:p>
            <a:pPr marL="533400" indent="-533400" eaLnBrk="1" hangingPunct="1">
              <a:lnSpc>
                <a:spcPct val="90000"/>
              </a:lnSpc>
              <a:buFontTx/>
              <a:buAutoNum type="arabicPeriod"/>
            </a:pPr>
            <a:endParaRPr lang="en-US" dirty="0" smtClean="0"/>
          </a:p>
          <a:p>
            <a:pPr marL="533400" indent="-533400" eaLnBrk="1" hangingPunct="1">
              <a:lnSpc>
                <a:spcPct val="90000"/>
              </a:lnSpc>
              <a:buFontTx/>
              <a:buNone/>
            </a:pPr>
            <a:endParaRPr lang="en-US" dirty="0" smtClean="0"/>
          </a:p>
          <a:p>
            <a:pPr marL="533400" indent="-533400" eaLnBrk="1" hangingPunct="1">
              <a:lnSpc>
                <a:spcPct val="90000"/>
              </a:lnSpc>
              <a:buFontTx/>
              <a:buNone/>
            </a:pPr>
            <a:endParaRPr lang="en-US" dirty="0" smtClean="0"/>
          </a:p>
          <a:p>
            <a:pPr marL="533400" indent="-533400" eaLnBrk="1" hangingPunct="1">
              <a:lnSpc>
                <a:spcPct val="90000"/>
              </a:lnSpc>
              <a:buFontTx/>
              <a:buNone/>
            </a:pPr>
            <a:endParaRPr lang="en-US" dirty="0" smtClean="0"/>
          </a:p>
        </p:txBody>
      </p:sp>
      <p:sp>
        <p:nvSpPr>
          <p:cNvPr id="5124" name="Rectangle 4"/>
          <p:cNvSpPr>
            <a:spLocks noGrp="1" noChangeArrowheads="1"/>
          </p:cNvSpPr>
          <p:nvPr>
            <p:ph sz="half" idx="2"/>
          </p:nvPr>
        </p:nvSpPr>
        <p:spPr/>
        <p:txBody>
          <a:bodyPr>
            <a:normAutofit lnSpcReduction="10000"/>
          </a:bodyPr>
          <a:lstStyle/>
          <a:p>
            <a:pPr eaLnBrk="1" hangingPunct="1">
              <a:lnSpc>
                <a:spcPct val="90000"/>
              </a:lnSpc>
            </a:pPr>
            <a:r>
              <a:rPr lang="en-US" b="1" dirty="0" err="1" smtClean="0"/>
              <a:t>Karakteristik</a:t>
            </a:r>
            <a:endParaRPr lang="en-US" b="1" dirty="0" smtClean="0"/>
          </a:p>
          <a:p>
            <a:pPr eaLnBrk="1" hangingPunct="1">
              <a:lnSpc>
                <a:spcPct val="90000"/>
              </a:lnSpc>
              <a:buFontTx/>
              <a:buNone/>
            </a:pPr>
            <a:r>
              <a:rPr lang="en-US" dirty="0" smtClean="0"/>
              <a:t>:  </a:t>
            </a:r>
            <a:r>
              <a:rPr lang="en-US" b="1" dirty="0" err="1" smtClean="0">
                <a:solidFill>
                  <a:srgbClr val="FF0000"/>
                </a:solidFill>
              </a:rPr>
              <a:t>Informasi</a:t>
            </a:r>
            <a:r>
              <a:rPr lang="en-US" b="1" dirty="0" smtClean="0">
                <a:solidFill>
                  <a:srgbClr val="FF0000"/>
                </a:solidFill>
              </a:rPr>
              <a:t> </a:t>
            </a:r>
            <a:r>
              <a:rPr lang="en-US" b="1" dirty="0" err="1" smtClean="0">
                <a:solidFill>
                  <a:srgbClr val="FF0000"/>
                </a:solidFill>
              </a:rPr>
              <a:t>kondisi</a:t>
            </a:r>
            <a:r>
              <a:rPr lang="en-US" b="1" dirty="0" smtClean="0">
                <a:solidFill>
                  <a:srgbClr val="FF0000"/>
                </a:solidFill>
              </a:rPr>
              <a:t> yang </a:t>
            </a:r>
            <a:r>
              <a:rPr lang="en-US" b="1" dirty="0" err="1" smtClean="0">
                <a:solidFill>
                  <a:srgbClr val="FF0000"/>
                </a:solidFill>
              </a:rPr>
              <a:t>menimbulkan</a:t>
            </a:r>
            <a:r>
              <a:rPr lang="en-US" b="1" dirty="0" smtClean="0">
                <a:solidFill>
                  <a:srgbClr val="FF0000"/>
                </a:solidFill>
              </a:rPr>
              <a:t> </a:t>
            </a:r>
            <a:r>
              <a:rPr lang="en-US" b="1" dirty="0" err="1" smtClean="0">
                <a:solidFill>
                  <a:srgbClr val="FF0000"/>
                </a:solidFill>
              </a:rPr>
              <a:t>masalah</a:t>
            </a:r>
            <a:endParaRPr lang="en-US" b="1" dirty="0" smtClean="0">
              <a:solidFill>
                <a:srgbClr val="FF0000"/>
              </a:solidFill>
            </a:endParaRPr>
          </a:p>
          <a:p>
            <a:pPr eaLnBrk="1" hangingPunct="1">
              <a:lnSpc>
                <a:spcPct val="90000"/>
              </a:lnSpc>
              <a:buFontTx/>
              <a:buNone/>
            </a:pPr>
            <a:r>
              <a:rPr lang="en-US" dirty="0" smtClean="0">
                <a:solidFill>
                  <a:schemeClr val="accent2"/>
                </a:solidFill>
              </a:rPr>
              <a:t>:  </a:t>
            </a:r>
            <a:r>
              <a:rPr lang="en-US" dirty="0" err="1" smtClean="0">
                <a:solidFill>
                  <a:schemeClr val="accent2"/>
                </a:solidFill>
              </a:rPr>
              <a:t>Informasi</a:t>
            </a:r>
            <a:r>
              <a:rPr lang="en-US" dirty="0" smtClean="0">
                <a:solidFill>
                  <a:schemeClr val="accent2"/>
                </a:solidFill>
              </a:rPr>
              <a:t> </a:t>
            </a:r>
            <a:r>
              <a:rPr lang="en-US" dirty="0" err="1" smtClean="0">
                <a:solidFill>
                  <a:schemeClr val="accent2"/>
                </a:solidFill>
              </a:rPr>
              <a:t>konsekuensi</a:t>
            </a:r>
            <a:r>
              <a:rPr lang="en-US" dirty="0" smtClean="0">
                <a:solidFill>
                  <a:schemeClr val="accent2"/>
                </a:solidFill>
              </a:rPr>
              <a:t> </a:t>
            </a:r>
            <a:r>
              <a:rPr lang="en-US" dirty="0" err="1" smtClean="0">
                <a:solidFill>
                  <a:schemeClr val="accent2"/>
                </a:solidFill>
              </a:rPr>
              <a:t>di</a:t>
            </a:r>
            <a:r>
              <a:rPr lang="en-US" dirty="0" smtClean="0">
                <a:solidFill>
                  <a:schemeClr val="accent2"/>
                </a:solidFill>
              </a:rPr>
              <a:t> </a:t>
            </a:r>
            <a:r>
              <a:rPr lang="en-US" dirty="0" err="1" smtClean="0">
                <a:solidFill>
                  <a:schemeClr val="accent2"/>
                </a:solidFill>
              </a:rPr>
              <a:t>masa</a:t>
            </a:r>
            <a:r>
              <a:rPr lang="en-US" dirty="0" smtClean="0">
                <a:solidFill>
                  <a:schemeClr val="accent2"/>
                </a:solidFill>
              </a:rPr>
              <a:t> </a:t>
            </a:r>
            <a:r>
              <a:rPr lang="en-US" dirty="0" err="1" smtClean="0">
                <a:solidFill>
                  <a:schemeClr val="accent2"/>
                </a:solidFill>
              </a:rPr>
              <a:t>datang</a:t>
            </a:r>
            <a:r>
              <a:rPr lang="en-US" dirty="0" smtClean="0">
                <a:solidFill>
                  <a:schemeClr val="accent2"/>
                </a:solidFill>
              </a:rPr>
              <a:t> </a:t>
            </a:r>
            <a:r>
              <a:rPr lang="en-US" dirty="0" err="1" smtClean="0">
                <a:solidFill>
                  <a:schemeClr val="accent2"/>
                </a:solidFill>
              </a:rPr>
              <a:t>dari</a:t>
            </a:r>
            <a:r>
              <a:rPr lang="en-US" dirty="0" smtClean="0">
                <a:solidFill>
                  <a:schemeClr val="accent2"/>
                </a:solidFill>
              </a:rPr>
              <a:t> </a:t>
            </a:r>
            <a:r>
              <a:rPr lang="en-US" dirty="0" err="1" smtClean="0">
                <a:solidFill>
                  <a:schemeClr val="accent2"/>
                </a:solidFill>
              </a:rPr>
              <a:t>diterapkan</a:t>
            </a:r>
            <a:r>
              <a:rPr lang="en-US" dirty="0" smtClean="0">
                <a:solidFill>
                  <a:schemeClr val="accent2"/>
                </a:solidFill>
              </a:rPr>
              <a:t> </a:t>
            </a:r>
            <a:r>
              <a:rPr lang="en-US" dirty="0" err="1" smtClean="0">
                <a:solidFill>
                  <a:schemeClr val="accent2"/>
                </a:solidFill>
              </a:rPr>
              <a:t>kebijakan</a:t>
            </a:r>
            <a:endParaRPr lang="en-US" dirty="0" smtClean="0">
              <a:solidFill>
                <a:schemeClr val="accent2"/>
              </a:solidFill>
            </a:endParaRPr>
          </a:p>
          <a:p>
            <a:pPr eaLnBrk="1" hangingPunct="1">
              <a:lnSpc>
                <a:spcPct val="90000"/>
              </a:lnSpc>
              <a:buFontTx/>
              <a:buNone/>
            </a:pPr>
            <a:r>
              <a:rPr lang="en-US" dirty="0" smtClean="0"/>
              <a:t>:  </a:t>
            </a:r>
            <a:r>
              <a:rPr lang="en-US" b="1" dirty="0" err="1" smtClean="0">
                <a:solidFill>
                  <a:schemeClr val="accent5"/>
                </a:solidFill>
              </a:rPr>
              <a:t>Informasi</a:t>
            </a:r>
            <a:r>
              <a:rPr lang="en-US" b="1" dirty="0" smtClean="0">
                <a:solidFill>
                  <a:schemeClr val="accent5"/>
                </a:solidFill>
              </a:rPr>
              <a:t> </a:t>
            </a:r>
            <a:r>
              <a:rPr lang="en-US" b="1" dirty="0" err="1" smtClean="0">
                <a:solidFill>
                  <a:schemeClr val="accent5"/>
                </a:solidFill>
              </a:rPr>
              <a:t>manfaat</a:t>
            </a:r>
            <a:r>
              <a:rPr lang="en-US" b="1" dirty="0" smtClean="0">
                <a:solidFill>
                  <a:schemeClr val="accent5"/>
                </a:solidFill>
              </a:rPr>
              <a:t> </a:t>
            </a:r>
            <a:r>
              <a:rPr lang="en-US" b="1" dirty="0" err="1" smtClean="0">
                <a:solidFill>
                  <a:schemeClr val="accent5"/>
                </a:solidFill>
              </a:rPr>
              <a:t>bersih</a:t>
            </a:r>
            <a:r>
              <a:rPr lang="en-US" b="1" dirty="0" smtClean="0">
                <a:solidFill>
                  <a:schemeClr val="accent5"/>
                </a:solidFill>
              </a:rPr>
              <a:t> </a:t>
            </a:r>
            <a:r>
              <a:rPr lang="en-US" b="1" dirty="0" err="1" smtClean="0">
                <a:solidFill>
                  <a:schemeClr val="accent5"/>
                </a:solidFill>
              </a:rPr>
              <a:t>dari</a:t>
            </a:r>
            <a:r>
              <a:rPr lang="en-US" b="1" dirty="0" smtClean="0">
                <a:solidFill>
                  <a:schemeClr val="accent5"/>
                </a:solidFill>
              </a:rPr>
              <a:t> </a:t>
            </a:r>
            <a:r>
              <a:rPr lang="en-US" b="1" dirty="0" err="1" smtClean="0">
                <a:solidFill>
                  <a:schemeClr val="accent5"/>
                </a:solidFill>
              </a:rPr>
              <a:t>setiap</a:t>
            </a:r>
            <a:r>
              <a:rPr lang="en-US" b="1" dirty="0" smtClean="0">
                <a:solidFill>
                  <a:schemeClr val="accent5"/>
                </a:solidFill>
              </a:rPr>
              <a:t> </a:t>
            </a:r>
            <a:r>
              <a:rPr lang="en-US" b="1" dirty="0" err="1" smtClean="0">
                <a:solidFill>
                  <a:schemeClr val="accent5"/>
                </a:solidFill>
              </a:rPr>
              <a:t>alternatif</a:t>
            </a:r>
            <a:endParaRPr lang="en-US" b="1" dirty="0" smtClean="0">
              <a:solidFill>
                <a:schemeClr val="accent5"/>
              </a:solidFill>
            </a:endParaRPr>
          </a:p>
          <a:p>
            <a:pPr eaLnBrk="1" hangingPunct="1">
              <a:lnSpc>
                <a:spcPct val="90000"/>
              </a:lnSpc>
              <a:buFontTx/>
              <a:buNone/>
            </a:pPr>
            <a:endParaRPr lang="en-US" dirty="0" smtClean="0"/>
          </a:p>
          <a:p>
            <a:pPr eaLnBrk="1" hangingPunct="1">
              <a:lnSpc>
                <a:spcPct val="90000"/>
              </a:lnSpc>
              <a:buFontTx/>
              <a:buNone/>
            </a:pPr>
            <a:endParaRPr lang="en-US" dirty="0" smtClean="0"/>
          </a:p>
        </p:txBody>
      </p:sp>
      <p:sp>
        <p:nvSpPr>
          <p:cNvPr id="5122" name="Rectangle 2"/>
          <p:cNvSpPr>
            <a:spLocks noGrp="1" noChangeArrowheads="1"/>
          </p:cNvSpPr>
          <p:nvPr>
            <p:ph type="title"/>
          </p:nvPr>
        </p:nvSpPr>
        <p:spPr>
          <a:xfrm>
            <a:off x="457200" y="274638"/>
            <a:ext cx="8229600" cy="1020762"/>
          </a:xfrm>
          <a:solidFill>
            <a:schemeClr val="tx1"/>
          </a:solidFill>
        </p:spPr>
        <p:txBody>
          <a:bodyPr rtlCol="0">
            <a:normAutofit fontScale="90000"/>
          </a:bodyPr>
          <a:lstStyle/>
          <a:p>
            <a:pPr algn="ctr" eaLnBrk="1" fontAlgn="auto" hangingPunct="1">
              <a:spcAft>
                <a:spcPts val="0"/>
              </a:spcAft>
              <a:defRPr/>
            </a:pPr>
            <a:r>
              <a:rPr lang="en-US" dirty="0" err="1" smtClean="0">
                <a:solidFill>
                  <a:schemeClr val="bg1"/>
                </a:solidFill>
              </a:rPr>
              <a:t>Tahap</a:t>
            </a:r>
            <a:r>
              <a:rPr lang="en-US" dirty="0" smtClean="0">
                <a:solidFill>
                  <a:schemeClr val="bg1"/>
                </a:solidFill>
              </a:rPr>
              <a:t> </a:t>
            </a:r>
            <a:r>
              <a:rPr lang="en-US" dirty="0" err="1" smtClean="0">
                <a:solidFill>
                  <a:schemeClr val="bg1"/>
                </a:solidFill>
              </a:rPr>
              <a:t>Analisis</a:t>
            </a:r>
            <a:r>
              <a:rPr lang="en-US" dirty="0" smtClean="0">
                <a:solidFill>
                  <a:schemeClr val="bg1"/>
                </a:solidFill>
              </a:rPr>
              <a:t> </a:t>
            </a:r>
            <a:r>
              <a:rPr lang="en-US" dirty="0" err="1" smtClean="0">
                <a:solidFill>
                  <a:schemeClr val="bg1"/>
                </a:solidFill>
              </a:rPr>
              <a:t>Kebijakan</a:t>
            </a:r>
            <a:r>
              <a:rPr lang="en-US" dirty="0" smtClean="0">
                <a:solidFill>
                  <a:schemeClr val="bg1"/>
                </a:solidFill>
              </a:rPr>
              <a:t/>
            </a:r>
            <a:br>
              <a:rPr lang="en-US" dirty="0" smtClean="0">
                <a:solidFill>
                  <a:schemeClr val="bg1"/>
                </a:solidFill>
              </a:rPr>
            </a:br>
            <a:r>
              <a:rPr lang="en-US" dirty="0" smtClean="0">
                <a:solidFill>
                  <a:schemeClr val="bg1"/>
                </a:solidFill>
              </a:rPr>
              <a:t>William N Dunn (1994)</a:t>
            </a:r>
          </a:p>
        </p:txBody>
      </p:sp>
    </p:spTree>
    <p:extLst>
      <p:ext uri="{BB962C8B-B14F-4D97-AF65-F5344CB8AC3E}">
        <p14:creationId xmlns:p14="http://schemas.microsoft.com/office/powerpoint/2010/main" val="37447326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500" fill="hold"/>
                                        <p:tgtEl>
                                          <p:spTgt spid="5122"/>
                                        </p:tgtEl>
                                        <p:attrNameLst>
                                          <p:attrName>ppt_w</p:attrName>
                                        </p:attrNameLst>
                                      </p:cBhvr>
                                      <p:tavLst>
                                        <p:tav tm="0">
                                          <p:val>
                                            <p:fltVal val="0"/>
                                          </p:val>
                                        </p:tav>
                                        <p:tav tm="100000">
                                          <p:val>
                                            <p:strVal val="#ppt_w"/>
                                          </p:val>
                                        </p:tav>
                                      </p:tavLst>
                                    </p:anim>
                                    <p:anim calcmode="lin" valueType="num">
                                      <p:cBhvr>
                                        <p:cTn id="8" dur="500" fill="hold"/>
                                        <p:tgtEl>
                                          <p:spTgt spid="5122"/>
                                        </p:tgtEl>
                                        <p:attrNameLst>
                                          <p:attrName>ppt_h</p:attrName>
                                        </p:attrNameLst>
                                      </p:cBhvr>
                                      <p:tavLst>
                                        <p:tav tm="0">
                                          <p:val>
                                            <p:fltVal val="0"/>
                                          </p:val>
                                        </p:tav>
                                        <p:tav tm="100000">
                                          <p:val>
                                            <p:strVal val="#ppt_h"/>
                                          </p:val>
                                        </p:tav>
                                      </p:tavLst>
                                    </p:anim>
                                    <p:anim calcmode="lin" valueType="num">
                                      <p:cBhvr>
                                        <p:cTn id="9" dur="500" fill="hold"/>
                                        <p:tgtEl>
                                          <p:spTgt spid="5122"/>
                                        </p:tgtEl>
                                        <p:attrNameLst>
                                          <p:attrName>style.rotation</p:attrName>
                                        </p:attrNameLst>
                                      </p:cBhvr>
                                      <p:tavLst>
                                        <p:tav tm="0">
                                          <p:val>
                                            <p:fltVal val="360"/>
                                          </p:val>
                                        </p:tav>
                                        <p:tav tm="100000">
                                          <p:val>
                                            <p:fltVal val="0"/>
                                          </p:val>
                                        </p:tav>
                                      </p:tavLst>
                                    </p:anim>
                                    <p:animEffect transition="in" filter="fade">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iterate type="lt">
                                    <p:tmPct val="10000"/>
                                  </p:iterate>
                                  <p:childTnLst>
                                    <p:set>
                                      <p:cBhvr>
                                        <p:cTn id="14" dur="1" fill="hold">
                                          <p:stCondLst>
                                            <p:cond delay="0"/>
                                          </p:stCondLst>
                                        </p:cTn>
                                        <p:tgtEl>
                                          <p:spTgt spid="5123">
                                            <p:txEl>
                                              <p:pRg st="0" end="0"/>
                                            </p:txEl>
                                          </p:spTgt>
                                        </p:tgtEl>
                                        <p:attrNameLst>
                                          <p:attrName>style.visibility</p:attrName>
                                        </p:attrNameLst>
                                      </p:cBhvr>
                                      <p:to>
                                        <p:strVal val="visible"/>
                                      </p:to>
                                    </p:set>
                                    <p:anim calcmode="lin" valueType="num">
                                      <p:cBhvr>
                                        <p:cTn id="15"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5123">
                                            <p:txEl>
                                              <p:pRg st="0" end="0"/>
                                            </p:txEl>
                                          </p:spTgt>
                                        </p:tgtEl>
                                        <p:attrNameLst>
                                          <p:attrName>ppt_h</p:attrName>
                                        </p:attrNameLst>
                                      </p:cBhvr>
                                      <p:tavLst>
                                        <p:tav tm="0">
                                          <p:val>
                                            <p:fltVal val="0"/>
                                          </p:val>
                                        </p:tav>
                                        <p:tav tm="100000">
                                          <p:val>
                                            <p:strVal val="#ppt_h"/>
                                          </p:val>
                                        </p:tav>
                                      </p:tavLst>
                                    </p:anim>
                                    <p:anim calcmode="lin" valueType="num">
                                      <p:cBhvr>
                                        <p:cTn id="17" dur="500" fill="hold"/>
                                        <p:tgtEl>
                                          <p:spTgt spid="5123">
                                            <p:txEl>
                                              <p:pRg st="0" end="0"/>
                                            </p:txEl>
                                          </p:spTgt>
                                        </p:tgtEl>
                                        <p:attrNameLst>
                                          <p:attrName>style.rotation</p:attrName>
                                        </p:attrNameLst>
                                      </p:cBhvr>
                                      <p:tavLst>
                                        <p:tav tm="0">
                                          <p:val>
                                            <p:fltVal val="360"/>
                                          </p:val>
                                        </p:tav>
                                        <p:tav tm="100000">
                                          <p:val>
                                            <p:fltVal val="0"/>
                                          </p:val>
                                        </p:tav>
                                      </p:tavLst>
                                    </p:anim>
                                    <p:animEffect transition="in" filter="fade">
                                      <p:cBhvr>
                                        <p:cTn id="18" dur="500"/>
                                        <p:tgtEl>
                                          <p:spTgt spid="512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grpId="0" nodeType="clickEffect">
                                  <p:stCondLst>
                                    <p:cond delay="0"/>
                                  </p:stCondLst>
                                  <p:iterate type="lt">
                                    <p:tmPct val="10000"/>
                                  </p:iterate>
                                  <p:childTnLst>
                                    <p:set>
                                      <p:cBhvr>
                                        <p:cTn id="22" dur="1" fill="hold">
                                          <p:stCondLst>
                                            <p:cond delay="0"/>
                                          </p:stCondLst>
                                        </p:cTn>
                                        <p:tgtEl>
                                          <p:spTgt spid="5123">
                                            <p:txEl>
                                              <p:pRg st="1" end="1"/>
                                            </p:txEl>
                                          </p:spTgt>
                                        </p:tgtEl>
                                        <p:attrNameLst>
                                          <p:attrName>style.visibility</p:attrName>
                                        </p:attrNameLst>
                                      </p:cBhvr>
                                      <p:to>
                                        <p:strVal val="visible"/>
                                      </p:to>
                                    </p:set>
                                    <p:anim calcmode="lin" valueType="num">
                                      <p:cBhvr>
                                        <p:cTn id="23"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5123">
                                            <p:txEl>
                                              <p:pRg st="1" end="1"/>
                                            </p:txEl>
                                          </p:spTgt>
                                        </p:tgtEl>
                                        <p:attrNameLst>
                                          <p:attrName>ppt_h</p:attrName>
                                        </p:attrNameLst>
                                      </p:cBhvr>
                                      <p:tavLst>
                                        <p:tav tm="0">
                                          <p:val>
                                            <p:fltVal val="0"/>
                                          </p:val>
                                        </p:tav>
                                        <p:tav tm="100000">
                                          <p:val>
                                            <p:strVal val="#ppt_h"/>
                                          </p:val>
                                        </p:tav>
                                      </p:tavLst>
                                    </p:anim>
                                    <p:anim calcmode="lin" valueType="num">
                                      <p:cBhvr>
                                        <p:cTn id="25" dur="500" fill="hold"/>
                                        <p:tgtEl>
                                          <p:spTgt spid="5123">
                                            <p:txEl>
                                              <p:pRg st="1" end="1"/>
                                            </p:txEl>
                                          </p:spTgt>
                                        </p:tgtEl>
                                        <p:attrNameLst>
                                          <p:attrName>style.rotation</p:attrName>
                                        </p:attrNameLst>
                                      </p:cBhvr>
                                      <p:tavLst>
                                        <p:tav tm="0">
                                          <p:val>
                                            <p:fltVal val="360"/>
                                          </p:val>
                                        </p:tav>
                                        <p:tav tm="100000">
                                          <p:val>
                                            <p:fltVal val="0"/>
                                          </p:val>
                                        </p:tav>
                                      </p:tavLst>
                                    </p:anim>
                                    <p:animEffect transition="in" filter="fade">
                                      <p:cBhvr>
                                        <p:cTn id="26" dur="500"/>
                                        <p:tgtEl>
                                          <p:spTgt spid="512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grpId="0" nodeType="clickEffect">
                                  <p:stCondLst>
                                    <p:cond delay="0"/>
                                  </p:stCondLst>
                                  <p:iterate type="lt">
                                    <p:tmPct val="10000"/>
                                  </p:iterate>
                                  <p:childTnLst>
                                    <p:set>
                                      <p:cBhvr>
                                        <p:cTn id="30" dur="1" fill="hold">
                                          <p:stCondLst>
                                            <p:cond delay="0"/>
                                          </p:stCondLst>
                                        </p:cTn>
                                        <p:tgtEl>
                                          <p:spTgt spid="5123">
                                            <p:txEl>
                                              <p:pRg st="3" end="3"/>
                                            </p:txEl>
                                          </p:spTgt>
                                        </p:tgtEl>
                                        <p:attrNameLst>
                                          <p:attrName>style.visibility</p:attrName>
                                        </p:attrNameLst>
                                      </p:cBhvr>
                                      <p:to>
                                        <p:strVal val="visible"/>
                                      </p:to>
                                    </p:set>
                                    <p:anim calcmode="lin" valueType="num">
                                      <p:cBhvr>
                                        <p:cTn id="31" dur="5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5123">
                                            <p:txEl>
                                              <p:pRg st="3" end="3"/>
                                            </p:txEl>
                                          </p:spTgt>
                                        </p:tgtEl>
                                        <p:attrNameLst>
                                          <p:attrName>ppt_h</p:attrName>
                                        </p:attrNameLst>
                                      </p:cBhvr>
                                      <p:tavLst>
                                        <p:tav tm="0">
                                          <p:val>
                                            <p:fltVal val="0"/>
                                          </p:val>
                                        </p:tav>
                                        <p:tav tm="100000">
                                          <p:val>
                                            <p:strVal val="#ppt_h"/>
                                          </p:val>
                                        </p:tav>
                                      </p:tavLst>
                                    </p:anim>
                                    <p:anim calcmode="lin" valueType="num">
                                      <p:cBhvr>
                                        <p:cTn id="33" dur="500" fill="hold"/>
                                        <p:tgtEl>
                                          <p:spTgt spid="5123">
                                            <p:txEl>
                                              <p:pRg st="3" end="3"/>
                                            </p:txEl>
                                          </p:spTgt>
                                        </p:tgtEl>
                                        <p:attrNameLst>
                                          <p:attrName>style.rotation</p:attrName>
                                        </p:attrNameLst>
                                      </p:cBhvr>
                                      <p:tavLst>
                                        <p:tav tm="0">
                                          <p:val>
                                            <p:fltVal val="360"/>
                                          </p:val>
                                        </p:tav>
                                        <p:tav tm="100000">
                                          <p:val>
                                            <p:fltVal val="0"/>
                                          </p:val>
                                        </p:tav>
                                      </p:tavLst>
                                    </p:anim>
                                    <p:animEffect transition="in" filter="fade">
                                      <p:cBhvr>
                                        <p:cTn id="34" dur="500"/>
                                        <p:tgtEl>
                                          <p:spTgt spid="512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entr" presetSubtype="0" decel="100000" fill="hold" grpId="0" nodeType="clickEffect">
                                  <p:stCondLst>
                                    <p:cond delay="0"/>
                                  </p:stCondLst>
                                  <p:iterate type="lt">
                                    <p:tmPct val="10000"/>
                                  </p:iterate>
                                  <p:childTnLst>
                                    <p:set>
                                      <p:cBhvr>
                                        <p:cTn id="38" dur="1" fill="hold">
                                          <p:stCondLst>
                                            <p:cond delay="0"/>
                                          </p:stCondLst>
                                        </p:cTn>
                                        <p:tgtEl>
                                          <p:spTgt spid="5123">
                                            <p:txEl>
                                              <p:pRg st="7" end="7"/>
                                            </p:txEl>
                                          </p:spTgt>
                                        </p:tgtEl>
                                        <p:attrNameLst>
                                          <p:attrName>style.visibility</p:attrName>
                                        </p:attrNameLst>
                                      </p:cBhvr>
                                      <p:to>
                                        <p:strVal val="visible"/>
                                      </p:to>
                                    </p:set>
                                    <p:anim calcmode="lin" valueType="num">
                                      <p:cBhvr>
                                        <p:cTn id="39" dur="500" fill="hold"/>
                                        <p:tgtEl>
                                          <p:spTgt spid="5123">
                                            <p:txEl>
                                              <p:pRg st="7" end="7"/>
                                            </p:txEl>
                                          </p:spTgt>
                                        </p:tgtEl>
                                        <p:attrNameLst>
                                          <p:attrName>ppt_w</p:attrName>
                                        </p:attrNameLst>
                                      </p:cBhvr>
                                      <p:tavLst>
                                        <p:tav tm="0">
                                          <p:val>
                                            <p:fltVal val="0"/>
                                          </p:val>
                                        </p:tav>
                                        <p:tav tm="100000">
                                          <p:val>
                                            <p:strVal val="#ppt_w"/>
                                          </p:val>
                                        </p:tav>
                                      </p:tavLst>
                                    </p:anim>
                                    <p:anim calcmode="lin" valueType="num">
                                      <p:cBhvr>
                                        <p:cTn id="40" dur="500" fill="hold"/>
                                        <p:tgtEl>
                                          <p:spTgt spid="5123">
                                            <p:txEl>
                                              <p:pRg st="7" end="7"/>
                                            </p:txEl>
                                          </p:spTgt>
                                        </p:tgtEl>
                                        <p:attrNameLst>
                                          <p:attrName>ppt_h</p:attrName>
                                        </p:attrNameLst>
                                      </p:cBhvr>
                                      <p:tavLst>
                                        <p:tav tm="0">
                                          <p:val>
                                            <p:fltVal val="0"/>
                                          </p:val>
                                        </p:tav>
                                        <p:tav tm="100000">
                                          <p:val>
                                            <p:strVal val="#ppt_h"/>
                                          </p:val>
                                        </p:tav>
                                      </p:tavLst>
                                    </p:anim>
                                    <p:anim calcmode="lin" valueType="num">
                                      <p:cBhvr>
                                        <p:cTn id="41" dur="500" fill="hold"/>
                                        <p:tgtEl>
                                          <p:spTgt spid="5123">
                                            <p:txEl>
                                              <p:pRg st="7" end="7"/>
                                            </p:txEl>
                                          </p:spTgt>
                                        </p:tgtEl>
                                        <p:attrNameLst>
                                          <p:attrName>style.rotation</p:attrName>
                                        </p:attrNameLst>
                                      </p:cBhvr>
                                      <p:tavLst>
                                        <p:tav tm="0">
                                          <p:val>
                                            <p:fltVal val="360"/>
                                          </p:val>
                                        </p:tav>
                                        <p:tav tm="100000">
                                          <p:val>
                                            <p:fltVal val="0"/>
                                          </p:val>
                                        </p:tav>
                                      </p:tavLst>
                                    </p:anim>
                                    <p:animEffect transition="in" filter="fade">
                                      <p:cBhvr>
                                        <p:cTn id="42" dur="500"/>
                                        <p:tgtEl>
                                          <p:spTgt spid="512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9" presetClass="entr" presetSubtype="0" decel="100000" fill="hold" grpId="0" nodeType="clickEffect">
                                  <p:stCondLst>
                                    <p:cond delay="0"/>
                                  </p:stCondLst>
                                  <p:iterate type="lt">
                                    <p:tmPct val="10000"/>
                                  </p:iterate>
                                  <p:childTnLst>
                                    <p:set>
                                      <p:cBhvr>
                                        <p:cTn id="46" dur="1" fill="hold">
                                          <p:stCondLst>
                                            <p:cond delay="0"/>
                                          </p:stCondLst>
                                        </p:cTn>
                                        <p:tgtEl>
                                          <p:spTgt spid="5124">
                                            <p:txEl>
                                              <p:pRg st="0" end="0"/>
                                            </p:txEl>
                                          </p:spTgt>
                                        </p:tgtEl>
                                        <p:attrNameLst>
                                          <p:attrName>style.visibility</p:attrName>
                                        </p:attrNameLst>
                                      </p:cBhvr>
                                      <p:to>
                                        <p:strVal val="visible"/>
                                      </p:to>
                                    </p:set>
                                    <p:anim calcmode="lin" valueType="num">
                                      <p:cBhvr>
                                        <p:cTn id="47" dur="500" fill="hold"/>
                                        <p:tgtEl>
                                          <p:spTgt spid="5124">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5124">
                                            <p:txEl>
                                              <p:pRg st="0" end="0"/>
                                            </p:txEl>
                                          </p:spTgt>
                                        </p:tgtEl>
                                        <p:attrNameLst>
                                          <p:attrName>ppt_h</p:attrName>
                                        </p:attrNameLst>
                                      </p:cBhvr>
                                      <p:tavLst>
                                        <p:tav tm="0">
                                          <p:val>
                                            <p:fltVal val="0"/>
                                          </p:val>
                                        </p:tav>
                                        <p:tav tm="100000">
                                          <p:val>
                                            <p:strVal val="#ppt_h"/>
                                          </p:val>
                                        </p:tav>
                                      </p:tavLst>
                                    </p:anim>
                                    <p:anim calcmode="lin" valueType="num">
                                      <p:cBhvr>
                                        <p:cTn id="49" dur="500" fill="hold"/>
                                        <p:tgtEl>
                                          <p:spTgt spid="5124">
                                            <p:txEl>
                                              <p:pRg st="0" end="0"/>
                                            </p:txEl>
                                          </p:spTgt>
                                        </p:tgtEl>
                                        <p:attrNameLst>
                                          <p:attrName>style.rotation</p:attrName>
                                        </p:attrNameLst>
                                      </p:cBhvr>
                                      <p:tavLst>
                                        <p:tav tm="0">
                                          <p:val>
                                            <p:fltVal val="360"/>
                                          </p:val>
                                        </p:tav>
                                        <p:tav tm="100000">
                                          <p:val>
                                            <p:fltVal val="0"/>
                                          </p:val>
                                        </p:tav>
                                      </p:tavLst>
                                    </p:anim>
                                    <p:animEffect transition="in" filter="fade">
                                      <p:cBhvr>
                                        <p:cTn id="50" dur="500"/>
                                        <p:tgtEl>
                                          <p:spTgt spid="5124">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9" presetClass="entr" presetSubtype="0" decel="100000" fill="hold" grpId="0" nodeType="clickEffect">
                                  <p:stCondLst>
                                    <p:cond delay="0"/>
                                  </p:stCondLst>
                                  <p:iterate type="lt">
                                    <p:tmPct val="10000"/>
                                  </p:iterate>
                                  <p:childTnLst>
                                    <p:set>
                                      <p:cBhvr>
                                        <p:cTn id="54" dur="1" fill="hold">
                                          <p:stCondLst>
                                            <p:cond delay="0"/>
                                          </p:stCondLst>
                                        </p:cTn>
                                        <p:tgtEl>
                                          <p:spTgt spid="5124">
                                            <p:txEl>
                                              <p:pRg st="1" end="1"/>
                                            </p:txEl>
                                          </p:spTgt>
                                        </p:tgtEl>
                                        <p:attrNameLst>
                                          <p:attrName>style.visibility</p:attrName>
                                        </p:attrNameLst>
                                      </p:cBhvr>
                                      <p:to>
                                        <p:strVal val="visible"/>
                                      </p:to>
                                    </p:set>
                                    <p:anim calcmode="lin" valueType="num">
                                      <p:cBhvr>
                                        <p:cTn id="55" dur="500" fill="hold"/>
                                        <p:tgtEl>
                                          <p:spTgt spid="5124">
                                            <p:txEl>
                                              <p:pRg st="1" end="1"/>
                                            </p:txEl>
                                          </p:spTgt>
                                        </p:tgtEl>
                                        <p:attrNameLst>
                                          <p:attrName>ppt_w</p:attrName>
                                        </p:attrNameLst>
                                      </p:cBhvr>
                                      <p:tavLst>
                                        <p:tav tm="0">
                                          <p:val>
                                            <p:fltVal val="0"/>
                                          </p:val>
                                        </p:tav>
                                        <p:tav tm="100000">
                                          <p:val>
                                            <p:strVal val="#ppt_w"/>
                                          </p:val>
                                        </p:tav>
                                      </p:tavLst>
                                    </p:anim>
                                    <p:anim calcmode="lin" valueType="num">
                                      <p:cBhvr>
                                        <p:cTn id="56" dur="500" fill="hold"/>
                                        <p:tgtEl>
                                          <p:spTgt spid="5124">
                                            <p:txEl>
                                              <p:pRg st="1" end="1"/>
                                            </p:txEl>
                                          </p:spTgt>
                                        </p:tgtEl>
                                        <p:attrNameLst>
                                          <p:attrName>ppt_h</p:attrName>
                                        </p:attrNameLst>
                                      </p:cBhvr>
                                      <p:tavLst>
                                        <p:tav tm="0">
                                          <p:val>
                                            <p:fltVal val="0"/>
                                          </p:val>
                                        </p:tav>
                                        <p:tav tm="100000">
                                          <p:val>
                                            <p:strVal val="#ppt_h"/>
                                          </p:val>
                                        </p:tav>
                                      </p:tavLst>
                                    </p:anim>
                                    <p:anim calcmode="lin" valueType="num">
                                      <p:cBhvr>
                                        <p:cTn id="57" dur="500" fill="hold"/>
                                        <p:tgtEl>
                                          <p:spTgt spid="5124">
                                            <p:txEl>
                                              <p:pRg st="1" end="1"/>
                                            </p:txEl>
                                          </p:spTgt>
                                        </p:tgtEl>
                                        <p:attrNameLst>
                                          <p:attrName>style.rotation</p:attrName>
                                        </p:attrNameLst>
                                      </p:cBhvr>
                                      <p:tavLst>
                                        <p:tav tm="0">
                                          <p:val>
                                            <p:fltVal val="360"/>
                                          </p:val>
                                        </p:tav>
                                        <p:tav tm="100000">
                                          <p:val>
                                            <p:fltVal val="0"/>
                                          </p:val>
                                        </p:tav>
                                      </p:tavLst>
                                    </p:anim>
                                    <p:animEffect transition="in" filter="fade">
                                      <p:cBhvr>
                                        <p:cTn id="58" dur="500"/>
                                        <p:tgtEl>
                                          <p:spTgt spid="5124">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49" presetClass="entr" presetSubtype="0" decel="100000" fill="hold" grpId="0" nodeType="clickEffect">
                                  <p:stCondLst>
                                    <p:cond delay="0"/>
                                  </p:stCondLst>
                                  <p:iterate type="lt">
                                    <p:tmPct val="10000"/>
                                  </p:iterate>
                                  <p:childTnLst>
                                    <p:set>
                                      <p:cBhvr>
                                        <p:cTn id="62" dur="1" fill="hold">
                                          <p:stCondLst>
                                            <p:cond delay="0"/>
                                          </p:stCondLst>
                                        </p:cTn>
                                        <p:tgtEl>
                                          <p:spTgt spid="5124">
                                            <p:txEl>
                                              <p:pRg st="2" end="2"/>
                                            </p:txEl>
                                          </p:spTgt>
                                        </p:tgtEl>
                                        <p:attrNameLst>
                                          <p:attrName>style.visibility</p:attrName>
                                        </p:attrNameLst>
                                      </p:cBhvr>
                                      <p:to>
                                        <p:strVal val="visible"/>
                                      </p:to>
                                    </p:set>
                                    <p:anim calcmode="lin" valueType="num">
                                      <p:cBhvr>
                                        <p:cTn id="63" dur="500" fill="hold"/>
                                        <p:tgtEl>
                                          <p:spTgt spid="5124">
                                            <p:txEl>
                                              <p:pRg st="2" end="2"/>
                                            </p:txEl>
                                          </p:spTgt>
                                        </p:tgtEl>
                                        <p:attrNameLst>
                                          <p:attrName>ppt_w</p:attrName>
                                        </p:attrNameLst>
                                      </p:cBhvr>
                                      <p:tavLst>
                                        <p:tav tm="0">
                                          <p:val>
                                            <p:fltVal val="0"/>
                                          </p:val>
                                        </p:tav>
                                        <p:tav tm="100000">
                                          <p:val>
                                            <p:strVal val="#ppt_w"/>
                                          </p:val>
                                        </p:tav>
                                      </p:tavLst>
                                    </p:anim>
                                    <p:anim calcmode="lin" valueType="num">
                                      <p:cBhvr>
                                        <p:cTn id="64" dur="500" fill="hold"/>
                                        <p:tgtEl>
                                          <p:spTgt spid="5124">
                                            <p:txEl>
                                              <p:pRg st="2" end="2"/>
                                            </p:txEl>
                                          </p:spTgt>
                                        </p:tgtEl>
                                        <p:attrNameLst>
                                          <p:attrName>ppt_h</p:attrName>
                                        </p:attrNameLst>
                                      </p:cBhvr>
                                      <p:tavLst>
                                        <p:tav tm="0">
                                          <p:val>
                                            <p:fltVal val="0"/>
                                          </p:val>
                                        </p:tav>
                                        <p:tav tm="100000">
                                          <p:val>
                                            <p:strVal val="#ppt_h"/>
                                          </p:val>
                                        </p:tav>
                                      </p:tavLst>
                                    </p:anim>
                                    <p:anim calcmode="lin" valueType="num">
                                      <p:cBhvr>
                                        <p:cTn id="65" dur="500" fill="hold"/>
                                        <p:tgtEl>
                                          <p:spTgt spid="5124">
                                            <p:txEl>
                                              <p:pRg st="2" end="2"/>
                                            </p:txEl>
                                          </p:spTgt>
                                        </p:tgtEl>
                                        <p:attrNameLst>
                                          <p:attrName>style.rotation</p:attrName>
                                        </p:attrNameLst>
                                      </p:cBhvr>
                                      <p:tavLst>
                                        <p:tav tm="0">
                                          <p:val>
                                            <p:fltVal val="360"/>
                                          </p:val>
                                        </p:tav>
                                        <p:tav tm="100000">
                                          <p:val>
                                            <p:fltVal val="0"/>
                                          </p:val>
                                        </p:tav>
                                      </p:tavLst>
                                    </p:anim>
                                    <p:animEffect transition="in" filter="fade">
                                      <p:cBhvr>
                                        <p:cTn id="66" dur="500"/>
                                        <p:tgtEl>
                                          <p:spTgt spid="5124">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grpId="0" nodeType="clickEffect">
                                  <p:stCondLst>
                                    <p:cond delay="0"/>
                                  </p:stCondLst>
                                  <p:iterate type="lt">
                                    <p:tmPct val="10000"/>
                                  </p:iterate>
                                  <p:childTnLst>
                                    <p:set>
                                      <p:cBhvr>
                                        <p:cTn id="70" dur="1" fill="hold">
                                          <p:stCondLst>
                                            <p:cond delay="0"/>
                                          </p:stCondLst>
                                        </p:cTn>
                                        <p:tgtEl>
                                          <p:spTgt spid="5124">
                                            <p:txEl>
                                              <p:pRg st="3" end="3"/>
                                            </p:txEl>
                                          </p:spTgt>
                                        </p:tgtEl>
                                        <p:attrNameLst>
                                          <p:attrName>style.visibility</p:attrName>
                                        </p:attrNameLst>
                                      </p:cBhvr>
                                      <p:to>
                                        <p:strVal val="visible"/>
                                      </p:to>
                                    </p:set>
                                    <p:anim calcmode="lin" valueType="num">
                                      <p:cBhvr>
                                        <p:cTn id="71" dur="500" fill="hold"/>
                                        <p:tgtEl>
                                          <p:spTgt spid="5124">
                                            <p:txEl>
                                              <p:pRg st="3" end="3"/>
                                            </p:txEl>
                                          </p:spTgt>
                                        </p:tgtEl>
                                        <p:attrNameLst>
                                          <p:attrName>ppt_w</p:attrName>
                                        </p:attrNameLst>
                                      </p:cBhvr>
                                      <p:tavLst>
                                        <p:tav tm="0">
                                          <p:val>
                                            <p:fltVal val="0"/>
                                          </p:val>
                                        </p:tav>
                                        <p:tav tm="100000">
                                          <p:val>
                                            <p:strVal val="#ppt_w"/>
                                          </p:val>
                                        </p:tav>
                                      </p:tavLst>
                                    </p:anim>
                                    <p:anim calcmode="lin" valueType="num">
                                      <p:cBhvr>
                                        <p:cTn id="72" dur="500" fill="hold"/>
                                        <p:tgtEl>
                                          <p:spTgt spid="5124">
                                            <p:txEl>
                                              <p:pRg st="3" end="3"/>
                                            </p:txEl>
                                          </p:spTgt>
                                        </p:tgtEl>
                                        <p:attrNameLst>
                                          <p:attrName>ppt_h</p:attrName>
                                        </p:attrNameLst>
                                      </p:cBhvr>
                                      <p:tavLst>
                                        <p:tav tm="0">
                                          <p:val>
                                            <p:fltVal val="0"/>
                                          </p:val>
                                        </p:tav>
                                        <p:tav tm="100000">
                                          <p:val>
                                            <p:strVal val="#ppt_h"/>
                                          </p:val>
                                        </p:tav>
                                      </p:tavLst>
                                    </p:anim>
                                    <p:anim calcmode="lin" valueType="num">
                                      <p:cBhvr>
                                        <p:cTn id="73" dur="500" fill="hold"/>
                                        <p:tgtEl>
                                          <p:spTgt spid="5124">
                                            <p:txEl>
                                              <p:pRg st="3" end="3"/>
                                            </p:txEl>
                                          </p:spTgt>
                                        </p:tgtEl>
                                        <p:attrNameLst>
                                          <p:attrName>style.rotation</p:attrName>
                                        </p:attrNameLst>
                                      </p:cBhvr>
                                      <p:tavLst>
                                        <p:tav tm="0">
                                          <p:val>
                                            <p:fltVal val="360"/>
                                          </p:val>
                                        </p:tav>
                                        <p:tav tm="100000">
                                          <p:val>
                                            <p:fltVal val="0"/>
                                          </p:val>
                                        </p:tav>
                                      </p:tavLst>
                                    </p:anim>
                                    <p:animEffect transition="in" filter="fade">
                                      <p:cBhvr>
                                        <p:cTn id="74" dur="500"/>
                                        <p:tgtEl>
                                          <p:spTgt spid="51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5124" grpId="0" build="p"/>
      <p:bldP spid="51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p:txBody>
          <a:bodyPr/>
          <a:lstStyle/>
          <a:p>
            <a:pPr eaLnBrk="1" hangingPunct="1">
              <a:defRPr/>
            </a:pPr>
            <a:r>
              <a:rPr lang="en-US" sz="2800" dirty="0" err="1" smtClean="0"/>
              <a:t>Perumusan</a:t>
            </a:r>
            <a:r>
              <a:rPr lang="en-US" sz="2800" dirty="0" smtClean="0"/>
              <a:t> </a:t>
            </a:r>
            <a:r>
              <a:rPr lang="en-US" sz="2800" dirty="0" err="1" smtClean="0"/>
              <a:t>masalah</a:t>
            </a:r>
            <a:r>
              <a:rPr lang="en-US" sz="2800" dirty="0" smtClean="0"/>
              <a:t>: </a:t>
            </a:r>
            <a:r>
              <a:rPr lang="en-US" sz="2800" dirty="0" err="1" smtClean="0"/>
              <a:t>menghasilkan</a:t>
            </a:r>
            <a:r>
              <a:rPr lang="en-US" sz="2800" dirty="0" smtClean="0"/>
              <a:t> </a:t>
            </a:r>
            <a:r>
              <a:rPr lang="en-US" sz="2800" dirty="0" err="1" smtClean="0"/>
              <a:t>informasi</a:t>
            </a:r>
            <a:r>
              <a:rPr lang="en-US" sz="2800" dirty="0" smtClean="0"/>
              <a:t> </a:t>
            </a:r>
            <a:r>
              <a:rPr lang="en-US" sz="2800" dirty="0" err="1" smtClean="0"/>
              <a:t>mengenai</a:t>
            </a:r>
            <a:r>
              <a:rPr lang="en-US" sz="2800" dirty="0" smtClean="0"/>
              <a:t> </a:t>
            </a:r>
            <a:r>
              <a:rPr lang="en-US" sz="2800" dirty="0" err="1" smtClean="0"/>
              <a:t>kondisi-kondisi</a:t>
            </a:r>
            <a:r>
              <a:rPr lang="en-US" sz="2800" dirty="0" smtClean="0"/>
              <a:t> yang </a:t>
            </a:r>
            <a:r>
              <a:rPr lang="en-US" sz="2800" dirty="0" err="1" smtClean="0"/>
              <a:t>menimbulkan</a:t>
            </a:r>
            <a:r>
              <a:rPr lang="en-US" sz="2800" dirty="0" smtClean="0"/>
              <a:t> </a:t>
            </a:r>
            <a:r>
              <a:rPr lang="en-US" sz="2800" dirty="0" err="1" smtClean="0"/>
              <a:t>masalah</a:t>
            </a:r>
            <a:r>
              <a:rPr lang="en-US" sz="2800" dirty="0" smtClean="0"/>
              <a:t> </a:t>
            </a:r>
            <a:r>
              <a:rPr lang="en-US" sz="2800" dirty="0" err="1" smtClean="0"/>
              <a:t>kebijakan</a:t>
            </a:r>
            <a:r>
              <a:rPr lang="en-US" sz="2800" dirty="0" smtClean="0"/>
              <a:t>.</a:t>
            </a:r>
          </a:p>
          <a:p>
            <a:pPr eaLnBrk="1" hangingPunct="1">
              <a:defRPr/>
            </a:pPr>
            <a:r>
              <a:rPr lang="en-US" sz="2800" dirty="0" err="1" smtClean="0"/>
              <a:t>Peramalan</a:t>
            </a:r>
            <a:r>
              <a:rPr lang="en-US" sz="2800" dirty="0" smtClean="0"/>
              <a:t>: </a:t>
            </a:r>
            <a:r>
              <a:rPr lang="en-US" sz="2800" dirty="0" err="1" smtClean="0"/>
              <a:t>menyediakan</a:t>
            </a:r>
            <a:r>
              <a:rPr lang="en-US" sz="2800" dirty="0" smtClean="0"/>
              <a:t> </a:t>
            </a:r>
            <a:r>
              <a:rPr lang="en-US" sz="2800" dirty="0" err="1" smtClean="0"/>
              <a:t>informasi</a:t>
            </a:r>
            <a:r>
              <a:rPr lang="en-US" sz="2800" dirty="0" smtClean="0"/>
              <a:t> </a:t>
            </a:r>
            <a:r>
              <a:rPr lang="en-US" sz="2800" dirty="0" err="1" smtClean="0"/>
              <a:t>mengenai</a:t>
            </a:r>
            <a:r>
              <a:rPr lang="en-US" sz="2800" dirty="0" smtClean="0"/>
              <a:t> </a:t>
            </a:r>
            <a:r>
              <a:rPr lang="en-US" sz="2800" dirty="0" err="1" smtClean="0"/>
              <a:t>konsekuensi</a:t>
            </a:r>
            <a:r>
              <a:rPr lang="en-US" sz="2800" dirty="0" smtClean="0"/>
              <a:t> di </a:t>
            </a:r>
            <a:r>
              <a:rPr lang="en-US" sz="2800" dirty="0" err="1" smtClean="0"/>
              <a:t>masa</a:t>
            </a:r>
            <a:r>
              <a:rPr lang="en-US" sz="2800" dirty="0" smtClean="0"/>
              <a:t> </a:t>
            </a:r>
            <a:r>
              <a:rPr lang="en-US" sz="2800" dirty="0" err="1" smtClean="0"/>
              <a:t>mendatang</a:t>
            </a:r>
            <a:r>
              <a:rPr lang="en-US" sz="2800" dirty="0" smtClean="0"/>
              <a:t> </a:t>
            </a:r>
            <a:r>
              <a:rPr lang="en-US" sz="2800" dirty="0" err="1" smtClean="0"/>
              <a:t>dari</a:t>
            </a:r>
            <a:r>
              <a:rPr lang="en-US" sz="2800" dirty="0" smtClean="0"/>
              <a:t> </a:t>
            </a:r>
            <a:r>
              <a:rPr lang="en-US" sz="2800" dirty="0" err="1" smtClean="0"/>
              <a:t>penerapan</a:t>
            </a:r>
            <a:r>
              <a:rPr lang="en-US" sz="2800" dirty="0" smtClean="0"/>
              <a:t> </a:t>
            </a:r>
            <a:r>
              <a:rPr lang="en-US" sz="2800" dirty="0" err="1" smtClean="0"/>
              <a:t>analisis</a:t>
            </a:r>
            <a:r>
              <a:rPr lang="en-US" sz="2800" dirty="0" smtClean="0"/>
              <a:t> </a:t>
            </a:r>
            <a:r>
              <a:rPr lang="en-US" sz="2800" dirty="0" err="1" smtClean="0"/>
              <a:t>kebijakan</a:t>
            </a:r>
            <a:endParaRPr lang="en-US" sz="2800" dirty="0" smtClean="0"/>
          </a:p>
          <a:p>
            <a:pPr eaLnBrk="1" hangingPunct="1">
              <a:defRPr/>
            </a:pPr>
            <a:r>
              <a:rPr lang="en-US" sz="2800" dirty="0" err="1" smtClean="0"/>
              <a:t>Rekomendasi</a:t>
            </a:r>
            <a:r>
              <a:rPr lang="en-US" sz="2800" dirty="0" smtClean="0"/>
              <a:t> (</a:t>
            </a:r>
            <a:r>
              <a:rPr lang="en-US" sz="2800" dirty="0" err="1" smtClean="0"/>
              <a:t>Keputusan</a:t>
            </a:r>
            <a:r>
              <a:rPr lang="en-US" sz="2800" dirty="0" smtClean="0"/>
              <a:t>) : </a:t>
            </a:r>
            <a:r>
              <a:rPr lang="en-US" sz="2800" dirty="0" err="1" smtClean="0"/>
              <a:t>menyediakan</a:t>
            </a:r>
            <a:r>
              <a:rPr lang="en-US" sz="2800" dirty="0" smtClean="0"/>
              <a:t> </a:t>
            </a:r>
            <a:r>
              <a:rPr lang="en-US" sz="2800" dirty="0" err="1" smtClean="0"/>
              <a:t>informasi</a:t>
            </a:r>
            <a:r>
              <a:rPr lang="en-US" sz="2800" dirty="0" smtClean="0"/>
              <a:t> </a:t>
            </a:r>
            <a:r>
              <a:rPr lang="en-US" sz="2800" dirty="0" err="1" smtClean="0"/>
              <a:t>mengenai</a:t>
            </a:r>
            <a:r>
              <a:rPr lang="en-US" sz="2800" dirty="0" smtClean="0"/>
              <a:t> </a:t>
            </a:r>
            <a:r>
              <a:rPr lang="en-US" sz="2800" dirty="0" err="1" smtClean="0"/>
              <a:t>nilai</a:t>
            </a:r>
            <a:r>
              <a:rPr lang="en-US" sz="2800" dirty="0" smtClean="0"/>
              <a:t> </a:t>
            </a:r>
            <a:r>
              <a:rPr lang="en-US" sz="2800" dirty="0" err="1" smtClean="0"/>
              <a:t>atau</a:t>
            </a:r>
            <a:r>
              <a:rPr lang="en-US" sz="2800" dirty="0" smtClean="0"/>
              <a:t> </a:t>
            </a:r>
            <a:r>
              <a:rPr lang="en-US" sz="2800" dirty="0" err="1" smtClean="0"/>
              <a:t>kegunaan</a:t>
            </a:r>
            <a:r>
              <a:rPr lang="en-US" sz="2800" dirty="0" smtClean="0"/>
              <a:t> </a:t>
            </a:r>
            <a:r>
              <a:rPr lang="en-US" sz="2800" dirty="0" err="1" smtClean="0"/>
              <a:t>dari</a:t>
            </a:r>
            <a:r>
              <a:rPr lang="en-US" sz="2800" dirty="0" smtClean="0"/>
              <a:t> </a:t>
            </a:r>
            <a:r>
              <a:rPr lang="en-US" sz="2800" dirty="0" err="1" smtClean="0"/>
              <a:t>konsekuensi</a:t>
            </a:r>
            <a:r>
              <a:rPr lang="en-US" sz="2800" dirty="0" smtClean="0"/>
              <a:t> </a:t>
            </a:r>
            <a:r>
              <a:rPr lang="en-US" sz="2800" dirty="0" err="1" smtClean="0"/>
              <a:t>pemecahan</a:t>
            </a:r>
            <a:r>
              <a:rPr lang="en-US" sz="2800" dirty="0" smtClean="0"/>
              <a:t> </a:t>
            </a:r>
            <a:r>
              <a:rPr lang="en-US" sz="2800" dirty="0" err="1" smtClean="0"/>
              <a:t>masalah</a:t>
            </a:r>
            <a:r>
              <a:rPr lang="en-US" sz="2800" dirty="0" smtClean="0"/>
              <a:t> </a:t>
            </a:r>
          </a:p>
        </p:txBody>
      </p:sp>
      <p:sp>
        <p:nvSpPr>
          <p:cNvPr id="54274" name="Rectangle 2"/>
          <p:cNvSpPr>
            <a:spLocks noGrp="1" noChangeArrowheads="1"/>
          </p:cNvSpPr>
          <p:nvPr>
            <p:ph type="title"/>
          </p:nvPr>
        </p:nvSpPr>
        <p:spPr/>
        <p:txBody>
          <a:bodyPr>
            <a:normAutofit fontScale="90000"/>
          </a:bodyPr>
          <a:lstStyle/>
          <a:p>
            <a:pPr algn="ctr" eaLnBrk="1" hangingPunct="1">
              <a:defRPr/>
            </a:pPr>
            <a:r>
              <a:rPr lang="id-ID" dirty="0" smtClean="0"/>
              <a:t>Metode/</a:t>
            </a:r>
            <a:r>
              <a:rPr lang="en-US" dirty="0" err="1" smtClean="0"/>
              <a:t>Prosedur</a:t>
            </a:r>
            <a:r>
              <a:rPr lang="en-US" dirty="0" smtClean="0"/>
              <a:t> </a:t>
            </a:r>
            <a:r>
              <a:rPr lang="en-US" dirty="0" err="1" smtClean="0"/>
              <a:t>Analisis</a:t>
            </a:r>
            <a:r>
              <a:rPr lang="en-US" dirty="0" smtClean="0"/>
              <a:t> </a:t>
            </a:r>
            <a:r>
              <a:rPr lang="en-US" dirty="0" err="1" smtClean="0"/>
              <a:t>kebijakan</a:t>
            </a: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idx="1"/>
          </p:nvPr>
        </p:nvSpPr>
        <p:spPr/>
        <p:txBody>
          <a:bodyPr/>
          <a:lstStyle/>
          <a:p>
            <a:pPr eaLnBrk="1" hangingPunct="1">
              <a:defRPr/>
            </a:pPr>
            <a:r>
              <a:rPr lang="en-US" smtClean="0"/>
              <a:t>Pemantauan = menghasilkan informasi tentang konsekuensi sekarang dan masa lalu dari diterapkannya alternatif kebijakan</a:t>
            </a:r>
          </a:p>
          <a:p>
            <a:pPr eaLnBrk="1" hangingPunct="1">
              <a:defRPr/>
            </a:pPr>
            <a:r>
              <a:rPr lang="en-US" smtClean="0"/>
              <a:t>Evaluasi = Menyediakan informasi mengenai nilai atau kegunaan dari konsekuensi pemecahan masalah</a:t>
            </a:r>
          </a:p>
          <a:p>
            <a:pPr eaLnBrk="1" hangingPunct="1">
              <a:buFont typeface="Wingdings" pitchFamily="2" charset="2"/>
              <a:buNone/>
              <a:defRPr/>
            </a:pPr>
            <a:endParaRPr lang="en-US" smtClean="0"/>
          </a:p>
        </p:txBody>
      </p:sp>
      <p:sp>
        <p:nvSpPr>
          <p:cNvPr id="56322" name="Rectangle 2"/>
          <p:cNvSpPr>
            <a:spLocks noGrp="1" noChangeArrowheads="1"/>
          </p:cNvSpPr>
          <p:nvPr>
            <p:ph type="title"/>
          </p:nvPr>
        </p:nvSpPr>
        <p:spPr/>
        <p:txBody>
          <a:bodyPr/>
          <a:lstStyle/>
          <a:p>
            <a:pPr eaLnBrk="1" hangingPunct="1">
              <a:defRPr/>
            </a:pPr>
            <a:r>
              <a:rPr lang="en-US" smtClean="0"/>
              <a:t>Prosedur analisis kebijakan</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258</TotalTime>
  <Words>2021</Words>
  <Application>Microsoft Office PowerPoint</Application>
  <PresentationFormat>On-screen Show (4:3)</PresentationFormat>
  <Paragraphs>342</Paragraphs>
  <Slides>61</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61</vt:i4>
      </vt:variant>
    </vt:vector>
  </HeadingPairs>
  <TitlesOfParts>
    <vt:vector size="72" baseType="lpstr">
      <vt:lpstr>Adobe Gothic Std B</vt:lpstr>
      <vt:lpstr>Albertus Medium</vt:lpstr>
      <vt:lpstr>Arial</vt:lpstr>
      <vt:lpstr>Calibri</vt:lpstr>
      <vt:lpstr>Lucida Sans Unicode</vt:lpstr>
      <vt:lpstr>Tahoma</vt:lpstr>
      <vt:lpstr>Verdana</vt:lpstr>
      <vt:lpstr>Wingdings</vt:lpstr>
      <vt:lpstr>Wingdings 2</vt:lpstr>
      <vt:lpstr>Wingdings 3</vt:lpstr>
      <vt:lpstr>Concourse</vt:lpstr>
      <vt:lpstr>SETTING  PROBLEMS DALAM PENGAMBILAN KEPUTUSAN </vt:lpstr>
      <vt:lpstr>CAPAIAN  PEMBELAJARAN</vt:lpstr>
      <vt:lpstr>PowerPoint Presentation</vt:lpstr>
      <vt:lpstr>PowerPoint Presentation</vt:lpstr>
      <vt:lpstr>KEPUTUSAN ADA DALAM SETIAP TAHAP PROSEDUR DAN PROSES KEBIJAKAN</vt:lpstr>
      <vt:lpstr>Proses Analisis Kebijakan</vt:lpstr>
      <vt:lpstr>Tahap Analisis Kebijakan William N Dunn (1994)</vt:lpstr>
      <vt:lpstr>Metode/Prosedur Analisis kebijakan</vt:lpstr>
      <vt:lpstr>Prosedur analisis kebijakan</vt:lpstr>
      <vt:lpstr>PowerPoint Presentation</vt:lpstr>
      <vt:lpstr>Masalah?</vt:lpstr>
      <vt:lpstr>PowerPoint Presentation</vt:lpstr>
      <vt:lpstr>PowerPoint Presentation</vt:lpstr>
      <vt:lpstr>PowerPoint Presentation</vt:lpstr>
      <vt:lpstr>PowerPoint Presentation</vt:lpstr>
      <vt:lpstr>Proses Perjalanan Masalah-Agenda Setting</vt:lpstr>
      <vt:lpstr>Sifat masalah publik</vt:lpstr>
      <vt:lpstr>PERUMUSAN MASALAH</vt:lpstr>
      <vt:lpstr>PowerPoint Presentation</vt:lpstr>
      <vt:lpstr>Empat Tahap yang saling Tergantung dalam Perumusan Masalah Kebijakan</vt:lpstr>
      <vt:lpstr> Pengenalan Masalah (Problem Sensing) </vt:lpstr>
      <vt:lpstr> Pencarian/Identifikasi Masalah (Problem Search) </vt:lpstr>
      <vt:lpstr>Definisi Masalah  (Problem Definition)</vt:lpstr>
      <vt:lpstr> Spesifikasi Masalah  (Problem Specification) </vt:lpstr>
      <vt:lpstr>PowerPoint Presentation</vt:lpstr>
      <vt:lpstr>PowerPoint Presentation</vt:lpstr>
      <vt:lpstr>PowerPoint Presentation</vt:lpstr>
      <vt:lpstr>PowerPoint Presentation</vt:lpstr>
      <vt:lpstr>TIPE-TIPE KESALAHAN</vt:lpstr>
      <vt:lpstr>TIPE KESALAHAN  III (memecahkan masalah yang salah)</vt:lpstr>
      <vt:lpstr>PowerPoint Presentation</vt:lpstr>
      <vt:lpstr>Metode perumusan  masalah</vt:lpstr>
      <vt:lpstr>Analisis klasifikasi masalah kerusakan gedung sekolah</vt:lpstr>
      <vt:lpstr>PowerPoint Presentation</vt:lpstr>
      <vt:lpstr>PowerPoint Presentation</vt:lpstr>
      <vt:lpstr>Teori gunung es</vt:lpstr>
      <vt:lpstr>Unsur-Unsur Pemahaman Masalah</vt:lpstr>
      <vt:lpstr>Unsur-Unsur Pemahaman Masalah</vt:lpstr>
      <vt:lpstr>Metode Forcasting</vt:lpstr>
      <vt:lpstr>PERAMALAN (FORCASTING)</vt:lpstr>
      <vt:lpstr>PERAMALAN (FORCASTING0</vt:lpstr>
      <vt:lpstr>Analisis Eksperimentasi</vt:lpstr>
      <vt:lpstr>PowerPoint Presentation</vt:lpstr>
      <vt:lpstr>Analisis Survey dan Snowball</vt:lpstr>
      <vt:lpstr>Analisis Komparasi</vt:lpstr>
      <vt:lpstr>Analisis komparasi ini setidaknya dapat dikategorisasi menjadi tiga jenis:</vt:lpstr>
      <vt:lpstr>Analisis Hasil Evaluasi</vt:lpstr>
      <vt:lpstr>Analisis Diam</vt:lpstr>
      <vt:lpstr>No-action policy biasanya muncul dengan sebab sbb:</vt:lpstr>
      <vt:lpstr>Analisis Teori</vt:lpstr>
      <vt:lpstr>Analisis Aktor dan Dampak</vt:lpstr>
      <vt:lpstr>Analisis Sinektika</vt:lpstr>
      <vt:lpstr>Analisis Analogi</vt:lpstr>
      <vt:lpstr>Analisis Skor</vt:lpstr>
      <vt:lpstr>Tahap-Tahap Analisis Skor</vt:lpstr>
      <vt:lpstr>Analisis Indeks</vt:lpstr>
      <vt:lpstr>Tahap-Tahap Analisis Indeks</vt:lpstr>
      <vt:lpstr>Analisis Gaming dan simulasi</vt:lpstr>
      <vt:lpstr>Analisis Kontra Faktual</vt:lpstr>
      <vt:lpstr>Analisis Brainstroming</vt:lpstr>
      <vt:lpstr>Analisis delphi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PERTEMUAN  8 MATA KULIAH ANALISIS KEBIJAKAN PUBLIK</dc:title>
  <dc:creator>User</dc:creator>
  <cp:lastModifiedBy>hp</cp:lastModifiedBy>
  <cp:revision>31</cp:revision>
  <dcterms:created xsi:type="dcterms:W3CDTF">2006-08-16T00:00:00Z</dcterms:created>
  <dcterms:modified xsi:type="dcterms:W3CDTF">2021-03-15T00:39:11Z</dcterms:modified>
</cp:coreProperties>
</file>